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256" r:id="rId2"/>
    <p:sldId id="350" r:id="rId3"/>
    <p:sldId id="432" r:id="rId4"/>
    <p:sldId id="354" r:id="rId5"/>
    <p:sldId id="361" r:id="rId6"/>
    <p:sldId id="360" r:id="rId7"/>
    <p:sldId id="435" r:id="rId8"/>
    <p:sldId id="353" r:id="rId9"/>
    <p:sldId id="352" r:id="rId10"/>
    <p:sldId id="357" r:id="rId11"/>
    <p:sldId id="418" r:id="rId12"/>
    <p:sldId id="420" r:id="rId13"/>
    <p:sldId id="419" r:id="rId14"/>
    <p:sldId id="480" r:id="rId15"/>
    <p:sldId id="482" r:id="rId16"/>
    <p:sldId id="481" r:id="rId17"/>
    <p:sldId id="483" r:id="rId18"/>
    <p:sldId id="476" r:id="rId19"/>
    <p:sldId id="479" r:id="rId20"/>
    <p:sldId id="336" r:id="rId21"/>
    <p:sldId id="484" r:id="rId22"/>
    <p:sldId id="485" r:id="rId23"/>
    <p:sldId id="423" r:id="rId24"/>
    <p:sldId id="439" r:id="rId25"/>
    <p:sldId id="440" r:id="rId26"/>
    <p:sldId id="475" r:id="rId27"/>
    <p:sldId id="416" r:id="rId28"/>
    <p:sldId id="295" r:id="rId29"/>
    <p:sldId id="449" r:id="rId30"/>
    <p:sldId id="441" r:id="rId31"/>
    <p:sldId id="455" r:id="rId32"/>
    <p:sldId id="454" r:id="rId33"/>
    <p:sldId id="453" r:id="rId34"/>
    <p:sldId id="451" r:id="rId35"/>
    <p:sldId id="364" r:id="rId36"/>
    <p:sldId id="456" r:id="rId37"/>
    <p:sldId id="459" r:id="rId38"/>
    <p:sldId id="458" r:id="rId39"/>
    <p:sldId id="428" r:id="rId40"/>
    <p:sldId id="486" r:id="rId41"/>
    <p:sldId id="426" r:id="rId42"/>
    <p:sldId id="425" r:id="rId43"/>
    <p:sldId id="429" r:id="rId44"/>
    <p:sldId id="460" r:id="rId45"/>
    <p:sldId id="461" r:id="rId46"/>
    <p:sldId id="462" r:id="rId47"/>
    <p:sldId id="464" r:id="rId48"/>
    <p:sldId id="473" r:id="rId49"/>
    <p:sldId id="465" r:id="rId50"/>
    <p:sldId id="466" r:id="rId51"/>
    <p:sldId id="467" r:id="rId52"/>
    <p:sldId id="468" r:id="rId53"/>
    <p:sldId id="469" r:id="rId54"/>
    <p:sldId id="470" r:id="rId55"/>
    <p:sldId id="471" r:id="rId56"/>
    <p:sldId id="474" r:id="rId57"/>
  </p:sldIdLst>
  <p:sldSz cx="9144000" cy="6858000" type="screen4x3"/>
  <p:notesSz cx="9144000" cy="6858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1" charset="-128"/>
        <a:cs typeface="+mn-cs"/>
      </a:defRPr>
    </a:lvl5pPr>
    <a:lvl6pPr marL="2286000" algn="l" defTabSz="914400" rtl="0" eaLnBrk="1" latinLnBrk="0" hangingPunct="1">
      <a:defRPr sz="2400" kern="1200">
        <a:solidFill>
          <a:schemeClr val="tx1"/>
        </a:solidFill>
        <a:latin typeface="Arial" charset="0"/>
        <a:ea typeface="ＭＳ Ｐゴシック" pitchFamily="-111" charset="-128"/>
        <a:cs typeface="+mn-cs"/>
      </a:defRPr>
    </a:lvl6pPr>
    <a:lvl7pPr marL="2743200" algn="l" defTabSz="914400" rtl="0" eaLnBrk="1" latinLnBrk="0" hangingPunct="1">
      <a:defRPr sz="2400" kern="1200">
        <a:solidFill>
          <a:schemeClr val="tx1"/>
        </a:solidFill>
        <a:latin typeface="Arial" charset="0"/>
        <a:ea typeface="ＭＳ Ｐゴシック" pitchFamily="-111" charset="-128"/>
        <a:cs typeface="+mn-cs"/>
      </a:defRPr>
    </a:lvl7pPr>
    <a:lvl8pPr marL="3200400" algn="l" defTabSz="914400" rtl="0" eaLnBrk="1" latinLnBrk="0" hangingPunct="1">
      <a:defRPr sz="2400" kern="1200">
        <a:solidFill>
          <a:schemeClr val="tx1"/>
        </a:solidFill>
        <a:latin typeface="Arial" charset="0"/>
        <a:ea typeface="ＭＳ Ｐゴシック" pitchFamily="-111" charset="-128"/>
        <a:cs typeface="+mn-cs"/>
      </a:defRPr>
    </a:lvl8pPr>
    <a:lvl9pPr marL="3657600" algn="l" defTabSz="914400" rtl="0" eaLnBrk="1" latinLnBrk="0" hangingPunct="1">
      <a:defRPr sz="2400" kern="1200">
        <a:solidFill>
          <a:schemeClr val="tx1"/>
        </a:solidFill>
        <a:latin typeface="Arial" charset="0"/>
        <a:ea typeface="ＭＳ Ｐゴシック"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FDE"/>
    <a:srgbClr val="FF00FF"/>
    <a:srgbClr val="000066"/>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3" autoAdjust="0"/>
    <p:restoredTop sz="88221" autoAdjust="0"/>
  </p:normalViewPr>
  <p:slideViewPr>
    <p:cSldViewPr>
      <p:cViewPr varScale="1">
        <p:scale>
          <a:sx n="65" d="100"/>
          <a:sy n="65" d="100"/>
        </p:scale>
        <p:origin x="15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0" d="100"/>
          <a:sy n="110" d="100"/>
        </p:scale>
        <p:origin x="-612"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834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smtClean="0"/>
            </a:lvl1pPr>
          </a:lstStyle>
          <a:p>
            <a:pPr>
              <a:defRPr/>
            </a:pPr>
            <a:fld id="{7D56098D-98FC-4C60-B163-83CD18E7814A}" type="datetimeFigureOut">
              <a:rPr lang="en-US"/>
              <a:pPr>
                <a:defRPr/>
              </a:pPr>
              <a:t>9/8/2016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smtClean="0"/>
            </a:lvl1pPr>
          </a:lstStyle>
          <a:p>
            <a:pPr>
              <a:defRPr/>
            </a:pPr>
            <a:fld id="{A6CD0FA4-FC94-45AE-85CD-A9E69A621AB0}" type="slidenum">
              <a:rPr lang="en-US"/>
              <a:pPr>
                <a:defRPr/>
              </a:pPr>
              <a:t>‹#›</a:t>
            </a:fld>
            <a:endParaRPr lang="en-US"/>
          </a:p>
        </p:txBody>
      </p:sp>
    </p:spTree>
    <p:extLst>
      <p:ext uri="{BB962C8B-B14F-4D97-AF65-F5344CB8AC3E}">
        <p14:creationId xmlns:p14="http://schemas.microsoft.com/office/powerpoint/2010/main" val="40212294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Keep_America_Beautifu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22E442AD-ECA2-4742-BB0A-3803AB80E758}" type="slidenum">
              <a:rPr lang="en-US" altLang="en-US" sz="1200"/>
              <a:pPr/>
              <a:t>1</a:t>
            </a:fld>
            <a:endParaRPr lang="en-US" altLang="en-US" sz="1200"/>
          </a:p>
        </p:txBody>
      </p:sp>
    </p:spTree>
    <p:extLst>
      <p:ext uri="{BB962C8B-B14F-4D97-AF65-F5344CB8AC3E}">
        <p14:creationId xmlns:p14="http://schemas.microsoft.com/office/powerpoint/2010/main" val="45690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½ of the farms in </a:t>
            </a:r>
            <a:r>
              <a:rPr lang="en-US" altLang="en-US" dirty="0" err="1" smtClean="0"/>
              <a:t>lancaster</a:t>
            </a:r>
            <a:r>
              <a:rPr lang="en-US" altLang="en-US" dirty="0" smtClean="0"/>
              <a:t> </a:t>
            </a:r>
            <a:r>
              <a:rPr lang="en-US" altLang="en-US" dirty="0"/>
              <a:t>are </a:t>
            </a:r>
            <a:r>
              <a:rPr lang="en-US" altLang="en-US" dirty="0" smtClean="0"/>
              <a:t>owned by the Amish.</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230182A8-36D5-483B-951A-B4440B765CB1}" type="slidenum">
              <a:rPr lang="en-US" altLang="en-US" sz="1200"/>
              <a:pPr/>
              <a:t>10</a:t>
            </a:fld>
            <a:endParaRPr lang="en-US" altLang="en-US" sz="1200"/>
          </a:p>
        </p:txBody>
      </p:sp>
    </p:spTree>
    <p:extLst>
      <p:ext uri="{BB962C8B-B14F-4D97-AF65-F5344CB8AC3E}">
        <p14:creationId xmlns:p14="http://schemas.microsoft.com/office/powerpoint/2010/main" val="157282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Whether it is the beauty</a:t>
            </a:r>
            <a:r>
              <a:rPr lang="en-US" altLang="en-US" baseline="0" dirty="0" smtClean="0"/>
              <a:t> of the land…</a:t>
            </a:r>
            <a:endParaRPr lang="en-US"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8161EE06-23CE-445F-BCE2-1680E3AFDD3B}" type="slidenum">
              <a:rPr lang="en-US" altLang="en-US" sz="1200"/>
              <a:pPr/>
              <a:t>11</a:t>
            </a:fld>
            <a:endParaRPr lang="en-US" altLang="en-US" sz="1200"/>
          </a:p>
        </p:txBody>
      </p:sp>
    </p:spTree>
    <p:extLst>
      <p:ext uri="{BB962C8B-B14F-4D97-AF65-F5344CB8AC3E}">
        <p14:creationId xmlns:p14="http://schemas.microsoft.com/office/powerpoint/2010/main" val="64130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business and economic</a:t>
            </a:r>
            <a:r>
              <a:rPr lang="en-US" altLang="en-US" baseline="0" dirty="0" smtClean="0"/>
              <a:t> advantages….</a:t>
            </a:r>
            <a:endParaRPr lang="en-US"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8161EE06-23CE-445F-BCE2-1680E3AFDD3B}" type="slidenum">
              <a:rPr lang="en-US" altLang="en-US" sz="1200"/>
              <a:pPr/>
              <a:t>12</a:t>
            </a:fld>
            <a:endParaRPr lang="en-US" altLang="en-US" sz="1200"/>
          </a:p>
        </p:txBody>
      </p:sp>
    </p:spTree>
    <p:extLst>
      <p:ext uri="{BB962C8B-B14F-4D97-AF65-F5344CB8AC3E}">
        <p14:creationId xmlns:p14="http://schemas.microsoft.com/office/powerpoint/2010/main" val="263982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…….This is a place of opportunity where</a:t>
            </a:r>
            <a:r>
              <a:rPr lang="en-US" altLang="en-US" baseline="0" dirty="0" smtClean="0"/>
              <a:t> people want to work, live and raise a family. </a:t>
            </a:r>
          </a:p>
          <a:p>
            <a:pPr marL="171450" marR="0" indent="-171450" algn="l" defTabSz="914400" rtl="0" eaLnBrk="1" fontAlgn="base" latinLnBrk="0" hangingPunct="1">
              <a:lnSpc>
                <a:spcPct val="100000"/>
              </a:lnSpc>
              <a:spcBef>
                <a:spcPct val="0"/>
              </a:spcBef>
              <a:spcAft>
                <a:spcPct val="0"/>
              </a:spcAft>
              <a:buClrTx/>
              <a:buSzTx/>
              <a:buFont typeface="Arial" charset="0"/>
              <a:buChar char="•"/>
              <a:tabLst/>
              <a:defRPr/>
            </a:pPr>
            <a:r>
              <a:rPr lang="en-US" altLang="en-US" dirty="0" smtClean="0"/>
              <a:t>With that opportunity comes</a:t>
            </a:r>
            <a:r>
              <a:rPr lang="en-US" altLang="en-US" baseline="0" dirty="0" smtClean="0"/>
              <a:t> a responsibility…..to take care of the natural resources that have made it all possible.</a:t>
            </a:r>
          </a:p>
          <a:p>
            <a:pPr marL="171450" marR="0" indent="-171450" algn="l" defTabSz="914400" rtl="0" eaLnBrk="1" fontAlgn="base" latinLnBrk="0" hangingPunct="1">
              <a:lnSpc>
                <a:spcPct val="100000"/>
              </a:lnSpc>
              <a:spcBef>
                <a:spcPct val="0"/>
              </a:spcBef>
              <a:spcAft>
                <a:spcPct val="0"/>
              </a:spcAft>
              <a:buClrTx/>
              <a:buSzTx/>
              <a:buFont typeface="Arial" charset="0"/>
              <a:buChar char="•"/>
              <a:tabLst/>
              <a:defRPr/>
            </a:pPr>
            <a:r>
              <a:rPr lang="en-US" altLang="en-US" dirty="0" smtClean="0"/>
              <a:t>We need to be good stewards of the county’s natural resources.</a:t>
            </a:r>
            <a:r>
              <a:rPr lang="en-US" altLang="en-US" baseline="0" dirty="0" smtClean="0"/>
              <a:t>  </a:t>
            </a:r>
            <a:endParaRPr lang="en-US" alt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8161EE06-23CE-445F-BCE2-1680E3AFDD3B}" type="slidenum">
              <a:rPr lang="en-US" altLang="en-US" sz="1200"/>
              <a:pPr/>
              <a:t>13</a:t>
            </a:fld>
            <a:endParaRPr lang="en-US" altLang="en-US" sz="1200"/>
          </a:p>
        </p:txBody>
      </p:sp>
    </p:spTree>
    <p:extLst>
      <p:ext uri="{BB962C8B-B14F-4D97-AF65-F5344CB8AC3E}">
        <p14:creationId xmlns:p14="http://schemas.microsoft.com/office/powerpoint/2010/main" val="419938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Back in the turn of the century we learned that past practices don’t always make for a successful</a:t>
            </a:r>
            <a:r>
              <a:rPr lang="en-US" baseline="0" dirty="0" smtClean="0"/>
              <a:t> future. </a:t>
            </a:r>
          </a:p>
          <a:p>
            <a:pPr marL="171450" indent="-171450" fontAlgn="auto">
              <a:spcBef>
                <a:spcPts val="0"/>
              </a:spcBef>
              <a:spcAft>
                <a:spcPts val="0"/>
              </a:spcAft>
              <a:buFont typeface="Arial" charset="0"/>
              <a:buChar char="•"/>
              <a:defRPr/>
            </a:pPr>
            <a:r>
              <a:rPr lang="en-US" dirty="0" smtClean="0"/>
              <a:t>Learned from our past.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14</a:t>
            </a:fld>
            <a:endParaRPr lang="en-US" altLang="en-US" sz="1200"/>
          </a:p>
        </p:txBody>
      </p:sp>
    </p:spTree>
    <p:extLst>
      <p:ext uri="{BB962C8B-B14F-4D97-AF65-F5344CB8AC3E}">
        <p14:creationId xmlns:p14="http://schemas.microsoft.com/office/powerpoint/2010/main" val="360103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Back in the turn of the century we learned that past practices don’t always make for a successful</a:t>
            </a:r>
            <a:r>
              <a:rPr lang="en-US" baseline="0" dirty="0" smtClean="0"/>
              <a:t> future. </a:t>
            </a:r>
          </a:p>
          <a:p>
            <a:pPr marL="171450" indent="-171450" fontAlgn="auto">
              <a:spcBef>
                <a:spcPts val="0"/>
              </a:spcBef>
              <a:spcAft>
                <a:spcPts val="0"/>
              </a:spcAft>
              <a:buFont typeface="Arial" charset="0"/>
              <a:buChar char="•"/>
              <a:defRPr/>
            </a:pPr>
            <a:r>
              <a:rPr lang="en-US" dirty="0" smtClean="0"/>
              <a:t>Learned from our past.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15</a:t>
            </a:fld>
            <a:endParaRPr lang="en-US" altLang="en-US" sz="1200"/>
          </a:p>
        </p:txBody>
      </p:sp>
    </p:spTree>
    <p:extLst>
      <p:ext uri="{BB962C8B-B14F-4D97-AF65-F5344CB8AC3E}">
        <p14:creationId xmlns:p14="http://schemas.microsoft.com/office/powerpoint/2010/main" val="149735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Back in the turn of the century we learned that past practices don’t always make for a successful</a:t>
            </a:r>
            <a:r>
              <a:rPr lang="en-US" baseline="0" dirty="0" smtClean="0"/>
              <a:t> future. </a:t>
            </a:r>
          </a:p>
          <a:p>
            <a:pPr marL="171450" indent="-171450" fontAlgn="auto">
              <a:spcBef>
                <a:spcPts val="0"/>
              </a:spcBef>
              <a:spcAft>
                <a:spcPts val="0"/>
              </a:spcAft>
              <a:buFont typeface="Arial" charset="0"/>
              <a:buChar char="•"/>
              <a:defRPr/>
            </a:pPr>
            <a:r>
              <a:rPr lang="en-US" dirty="0" smtClean="0"/>
              <a:t>Learned from our past.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16</a:t>
            </a:fld>
            <a:endParaRPr lang="en-US" altLang="en-US" sz="1200"/>
          </a:p>
        </p:txBody>
      </p:sp>
    </p:spTree>
    <p:extLst>
      <p:ext uri="{BB962C8B-B14F-4D97-AF65-F5344CB8AC3E}">
        <p14:creationId xmlns:p14="http://schemas.microsoft.com/office/powerpoint/2010/main" val="391542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Back in the turn of the century we learned that past practices don’t always make for a successful</a:t>
            </a:r>
            <a:r>
              <a:rPr lang="en-US" baseline="0" dirty="0" smtClean="0"/>
              <a:t> future. </a:t>
            </a:r>
          </a:p>
          <a:p>
            <a:pPr marL="171450" indent="-171450" fontAlgn="auto">
              <a:spcBef>
                <a:spcPts val="0"/>
              </a:spcBef>
              <a:spcAft>
                <a:spcPts val="0"/>
              </a:spcAft>
              <a:buFont typeface="Arial" charset="0"/>
              <a:buChar char="•"/>
              <a:defRPr/>
            </a:pPr>
            <a:r>
              <a:rPr lang="en-US" dirty="0" smtClean="0"/>
              <a:t>Learned from our past.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17</a:t>
            </a:fld>
            <a:endParaRPr lang="en-US" altLang="en-US" sz="1200"/>
          </a:p>
        </p:txBody>
      </p:sp>
    </p:spTree>
    <p:extLst>
      <p:ext uri="{BB962C8B-B14F-4D97-AF65-F5344CB8AC3E}">
        <p14:creationId xmlns:p14="http://schemas.microsoft.com/office/powerpoint/2010/main" val="122150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smtClean="0"/>
              <a:t>How many of you have ever heard of Hugh Hammond Bennett?</a:t>
            </a:r>
          </a:p>
          <a:p>
            <a:pPr marL="171450" indent="-171450">
              <a:spcBef>
                <a:spcPct val="0"/>
              </a:spcBef>
              <a:buFontTx/>
              <a:buChar char="•"/>
            </a:pPr>
            <a:r>
              <a:rPr lang="en-US" altLang="en-US" smtClean="0"/>
              <a:t>He is the father of  Conservation Districts as we know them today.</a:t>
            </a:r>
          </a:p>
          <a:p>
            <a:pPr marL="171450" indent="-171450">
              <a:spcBef>
                <a:spcPct val="0"/>
              </a:spcBef>
              <a:buFontTx/>
              <a:buChar char="•"/>
            </a:pPr>
            <a:r>
              <a:rPr lang="en-US" altLang="en-US" smtClean="0"/>
              <a:t>Bennett possessed the energy and single-mindedness of an evangelist in his promotion of soil conservation. </a:t>
            </a:r>
          </a:p>
          <a:p>
            <a:pPr marL="171450" indent="-171450">
              <a:spcBef>
                <a:spcPct val="0"/>
              </a:spcBef>
              <a:buFontTx/>
              <a:buChar char="•"/>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D143AF0C-6055-4166-91F5-05D24309F5EF}" type="slidenum">
              <a:rPr lang="en-US" altLang="en-US" sz="1200"/>
              <a:pPr/>
              <a:t>18</a:t>
            </a:fld>
            <a:endParaRPr lang="en-US" altLang="en-US" sz="1200"/>
          </a:p>
        </p:txBody>
      </p:sp>
    </p:spTree>
    <p:extLst>
      <p:ext uri="{BB962C8B-B14F-4D97-AF65-F5344CB8AC3E}">
        <p14:creationId xmlns:p14="http://schemas.microsoft.com/office/powerpoint/2010/main" val="413985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smtClean="0"/>
              <a:t>As Chief of the newly formed Soil Conservation Service (SCS) Bennett visualized that if the Soil Conservation Service was to be effective, it must be locally lead and have grass roots support.</a:t>
            </a:r>
          </a:p>
          <a:p>
            <a:pPr marL="171450" indent="-171450">
              <a:spcBef>
                <a:spcPct val="0"/>
              </a:spcBef>
              <a:buFontTx/>
              <a:buChar char="•"/>
            </a:pPr>
            <a:r>
              <a:rPr lang="en-US" altLang="en-US" smtClean="0"/>
              <a:t>Bennett laid the foundation for the establishment of the local soil conservation districts with locally elected officials to guide the program and Soil Conservation Service employees to provide the technical support.</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34D6ED13-E35A-4AB8-A761-B61A923A728F}" type="slidenum">
              <a:rPr lang="en-US" altLang="en-US" sz="1200"/>
              <a:pPr/>
              <a:t>19</a:t>
            </a:fld>
            <a:endParaRPr lang="en-US" altLang="en-US" sz="1200"/>
          </a:p>
        </p:txBody>
      </p:sp>
    </p:spTree>
    <p:extLst>
      <p:ext uri="{BB962C8B-B14F-4D97-AF65-F5344CB8AC3E}">
        <p14:creationId xmlns:p14="http://schemas.microsoft.com/office/powerpoint/2010/main" val="224617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606,000 acres</a:t>
            </a:r>
          </a:p>
          <a:p>
            <a:pPr>
              <a:spcBef>
                <a:spcPct val="0"/>
              </a:spcBef>
            </a:pP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2</a:t>
            </a:fld>
            <a:endParaRPr lang="en-US" altLang="en-US" sz="1200"/>
          </a:p>
        </p:txBody>
      </p:sp>
    </p:spTree>
    <p:extLst>
      <p:ext uri="{BB962C8B-B14F-4D97-AF65-F5344CB8AC3E}">
        <p14:creationId xmlns:p14="http://schemas.microsoft.com/office/powerpoint/2010/main" val="1147357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During the “Dirty 30s” ……  Sever drought had gripped the west and Bennett convinced President Roosevelt that current farming practices were a major cause of the dust storm problems.</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r>
              <a:rPr lang="en-US" dirty="0" smtClean="0"/>
              <a:t>In 1933, Using New Deal Funds FDR gave Bennett $5 million to establish Soil Experimental Stations to test and prove soil conservation practices could make a difference.</a:t>
            </a:r>
          </a:p>
          <a:p>
            <a:pPr marL="171450" indent="-171450" fontAlgn="auto">
              <a:spcBef>
                <a:spcPts val="0"/>
              </a:spcBef>
              <a:spcAft>
                <a:spcPts val="0"/>
              </a:spcAft>
              <a:buFont typeface="Arial" panose="020B0604020202020204" pitchFamily="34" charset="0"/>
              <a:buChar char="•"/>
              <a:defRPr/>
            </a:pPr>
            <a:endParaRPr 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757ABAFD-DA36-4392-A9AD-3E2024757F65}" type="slidenum">
              <a:rPr lang="en-US" altLang="en-US" sz="1200"/>
              <a:pPr/>
              <a:t>20</a:t>
            </a:fld>
            <a:endParaRPr lang="en-US" altLang="en-US" sz="1200"/>
          </a:p>
        </p:txBody>
      </p:sp>
    </p:spTree>
    <p:extLst>
      <p:ext uri="{BB962C8B-B14F-4D97-AF65-F5344CB8AC3E}">
        <p14:creationId xmlns:p14="http://schemas.microsoft.com/office/powerpoint/2010/main" val="296295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t>Soon after that PA passed its own laws recognizing the importance of Conservation.</a:t>
            </a:r>
          </a:p>
          <a:p>
            <a:pPr marL="171450" indent="-171450">
              <a:spcBef>
                <a:spcPct val="0"/>
              </a:spcBef>
              <a:buFontTx/>
              <a:buChar char="•"/>
            </a:pPr>
            <a:r>
              <a:rPr lang="en-US" dirty="0" smtClean="0"/>
              <a:t>1937 Clean Streams Law not only to prevent further pollution of the waters of the Commonwealth granted the state the powers</a:t>
            </a:r>
            <a:r>
              <a:rPr lang="en-US" baseline="0" dirty="0" smtClean="0"/>
              <a:t> and duties and the ability to charges fees and permits to complete this mission.</a:t>
            </a:r>
            <a:endParaRPr lang="en-US" dirty="0" smtClean="0"/>
          </a:p>
          <a:p>
            <a:pPr marL="171450" indent="-171450">
              <a:spcBef>
                <a:spcPct val="0"/>
              </a:spcBef>
              <a:buFontTx/>
              <a:buChar char="•"/>
            </a:pPr>
            <a:r>
              <a:rPr lang="en-US" dirty="0" smtClean="0"/>
              <a:t>To preserve and improve the purity of the waters of the Commonwealth for the protection of public health, animal and aquatic life, and for industrial consumption, and recreation; </a:t>
            </a:r>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6D4638EA-2654-4455-9CAF-6DE213C98172}" type="slidenum">
              <a:rPr lang="en-US" altLang="en-US" sz="1200"/>
              <a:pPr/>
              <a:t>21</a:t>
            </a:fld>
            <a:endParaRPr lang="en-US" altLang="en-US" sz="1200"/>
          </a:p>
        </p:txBody>
      </p:sp>
    </p:spTree>
    <p:extLst>
      <p:ext uri="{BB962C8B-B14F-4D97-AF65-F5344CB8AC3E}">
        <p14:creationId xmlns:p14="http://schemas.microsoft.com/office/powerpoint/2010/main" val="269546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t>Soon after that PA passed its own laws recognizing the importance of Conservation.</a:t>
            </a:r>
          </a:p>
          <a:p>
            <a:pPr marL="171450" indent="-171450">
              <a:spcBef>
                <a:spcPct val="0"/>
              </a:spcBef>
              <a:buFontTx/>
              <a:buChar char="•"/>
            </a:pPr>
            <a:r>
              <a:rPr lang="en-US" dirty="0" smtClean="0"/>
              <a:t>1937 Clean Streams Law not only to prevent further pollution of the waters of the Commonwealth granted the state the powers</a:t>
            </a:r>
            <a:r>
              <a:rPr lang="en-US" baseline="0" dirty="0" smtClean="0"/>
              <a:t> and duties and the ability to charges fees and permits to complete this mission.</a:t>
            </a:r>
            <a:endParaRPr lang="en-US" dirty="0" smtClean="0"/>
          </a:p>
          <a:p>
            <a:pPr marL="171450" indent="-171450">
              <a:spcBef>
                <a:spcPct val="0"/>
              </a:spcBef>
              <a:buFontTx/>
              <a:buChar char="•"/>
            </a:pPr>
            <a:r>
              <a:rPr lang="en-US" dirty="0" smtClean="0"/>
              <a:t>To preserve and improve the purity of the waters of the Commonwealth for the protection of public health, animal and aquatic life, and for industrial consumption, and recreation; </a:t>
            </a:r>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6D4638EA-2654-4455-9CAF-6DE213C98172}" type="slidenum">
              <a:rPr lang="en-US" altLang="en-US" sz="1200"/>
              <a:pPr/>
              <a:t>22</a:t>
            </a:fld>
            <a:endParaRPr lang="en-US" altLang="en-US" sz="1200"/>
          </a:p>
        </p:txBody>
      </p:sp>
    </p:spTree>
    <p:extLst>
      <p:ext uri="{BB962C8B-B14F-4D97-AF65-F5344CB8AC3E}">
        <p14:creationId xmlns:p14="http://schemas.microsoft.com/office/powerpoint/2010/main" val="249239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Industry has also had to learn from the past….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23</a:t>
            </a:fld>
            <a:endParaRPr lang="en-US" altLang="en-US" sz="1200"/>
          </a:p>
        </p:txBody>
      </p:sp>
    </p:spTree>
    <p:extLst>
      <p:ext uri="{BB962C8B-B14F-4D97-AF65-F5344CB8AC3E}">
        <p14:creationId xmlns:p14="http://schemas.microsoft.com/office/powerpoint/2010/main" val="260862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Air and water pollution generated by our thriving industries led to …</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24</a:t>
            </a:fld>
            <a:endParaRPr lang="en-US" altLang="en-US" sz="1200"/>
          </a:p>
        </p:txBody>
      </p:sp>
    </p:spTree>
    <p:extLst>
      <p:ext uri="{BB962C8B-B14F-4D97-AF65-F5344CB8AC3E}">
        <p14:creationId xmlns:p14="http://schemas.microsoft.com/office/powerpoint/2010/main" val="201071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Massive fish kills and …</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25</a:t>
            </a:fld>
            <a:endParaRPr lang="en-US" altLang="en-US" sz="1200"/>
          </a:p>
        </p:txBody>
      </p:sp>
    </p:spTree>
    <p:extLst>
      <p:ext uri="{BB962C8B-B14F-4D97-AF65-F5344CB8AC3E}">
        <p14:creationId xmlns:p14="http://schemas.microsoft.com/office/powerpoint/2010/main" val="105844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Rivers on fire…. Cayuga River 1969.</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No more will we tolerate</a:t>
            </a:r>
            <a:r>
              <a:rPr lang="en-US" baseline="0" dirty="0" smtClean="0"/>
              <a:t> the wasteful abuse of our natural resources.</a:t>
            </a:r>
            <a:endParaRPr lang="en-US" dirty="0" smtClean="0"/>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26</a:t>
            </a:fld>
            <a:endParaRPr lang="en-US" altLang="en-US" sz="1200"/>
          </a:p>
        </p:txBody>
      </p:sp>
    </p:spTree>
    <p:extLst>
      <p:ext uri="{BB962C8B-B14F-4D97-AF65-F5344CB8AC3E}">
        <p14:creationId xmlns:p14="http://schemas.microsoft.com/office/powerpoint/2010/main" val="1352536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dirty="0" smtClean="0"/>
              <a:t>In 1971, the Pa legislature added Section 27 to Article 1 Stating that the People have the right to… </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A57C60C8-D67E-4A8E-8E06-2BB6D5EC05AB}" type="slidenum">
              <a:rPr lang="en-US" altLang="en-US" sz="1200"/>
              <a:pPr/>
              <a:t>27</a:t>
            </a:fld>
            <a:endParaRPr lang="en-US" altLang="en-US" sz="1200"/>
          </a:p>
        </p:txBody>
      </p:sp>
    </p:spTree>
    <p:extLst>
      <p:ext uri="{BB962C8B-B14F-4D97-AF65-F5344CB8AC3E}">
        <p14:creationId xmlns:p14="http://schemas.microsoft.com/office/powerpoint/2010/main" val="89978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Fast</a:t>
            </a:r>
            <a:r>
              <a:rPr lang="en-US" altLang="en-US" baseline="0" dirty="0" smtClean="0"/>
              <a:t> forward to today….</a:t>
            </a:r>
          </a:p>
          <a:p>
            <a:pPr>
              <a:spcBef>
                <a:spcPct val="0"/>
              </a:spcBef>
            </a:pPr>
            <a:r>
              <a:rPr lang="en-US" altLang="en-US" baseline="0" dirty="0" smtClean="0"/>
              <a:t>* The environment is much better, but there is still a lot of work to be done.</a:t>
            </a:r>
          </a:p>
          <a:p>
            <a:pPr>
              <a:spcBef>
                <a:spcPct val="0"/>
              </a:spcBef>
            </a:pPr>
            <a:r>
              <a:rPr lang="en-US" altLang="en-US" dirty="0" smtClean="0"/>
              <a:t>* January of 2016, PA </a:t>
            </a:r>
            <a:r>
              <a:rPr lang="en-US" altLang="en-US" dirty="0" err="1" smtClean="0"/>
              <a:t>Depts</a:t>
            </a:r>
            <a:r>
              <a:rPr lang="en-US" altLang="en-US" dirty="0" smtClean="0"/>
              <a:t> of …launched a Reboot effort to get all of Pennsylvania</a:t>
            </a:r>
            <a:r>
              <a:rPr lang="en-US" altLang="en-US" baseline="0" dirty="0" smtClean="0"/>
              <a:t> back on track.</a:t>
            </a:r>
          </a:p>
          <a:p>
            <a:pPr>
              <a:spcBef>
                <a:spcPct val="0"/>
              </a:spcBef>
            </a:pPr>
            <a:endParaRPr lang="en-US" altLang="en-US" baseline="0" dirty="0" smtClean="0"/>
          </a:p>
          <a:p>
            <a:pPr>
              <a:spcBef>
                <a:spcPct val="0"/>
              </a:spcBef>
            </a:pPr>
            <a:r>
              <a:rPr lang="en-US" altLang="en-US" baseline="0" dirty="0" smtClean="0"/>
              <a:t>First phase is to ensure that all farms have the required management plans (Ag E&amp;S and a Manure Management Plan)</a:t>
            </a:r>
            <a:endParaRPr lang="en-US" altLang="en-US" dirty="0"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A80E6591-5F5E-46AE-9C61-5C5E748586BC}" type="slidenum">
              <a:rPr lang="en-US" altLang="en-US" sz="1200"/>
              <a:pPr/>
              <a:t>28</a:t>
            </a:fld>
            <a:endParaRPr lang="en-US" altLang="en-US" sz="1200"/>
          </a:p>
        </p:txBody>
      </p:sp>
    </p:spTree>
    <p:extLst>
      <p:ext uri="{BB962C8B-B14F-4D97-AF65-F5344CB8AC3E}">
        <p14:creationId xmlns:p14="http://schemas.microsoft.com/office/powerpoint/2010/main" val="715450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Subjecting farmers to a law that was in place since 1985.</a:t>
            </a:r>
          </a:p>
          <a:p>
            <a:pPr marL="171450" indent="-171450">
              <a:buFont typeface="Arial" charset="0"/>
              <a:buChar char="•"/>
            </a:pPr>
            <a:r>
              <a:rPr lang="en-US" dirty="0" smtClean="0"/>
              <a:t>I support the greater emphasis on cleaning up our creeks streams and waterways, but……</a:t>
            </a:r>
          </a:p>
          <a:p>
            <a:pPr marL="171450" indent="-171450">
              <a:buFont typeface="Arial" charset="0"/>
              <a:buChar char="•"/>
            </a:pPr>
            <a:r>
              <a:rPr lang="en-US" dirty="0" smtClean="0"/>
              <a:t>Creating the Culture of Compliance is now being translated that all Farmers</a:t>
            </a:r>
            <a:r>
              <a:rPr lang="en-US" baseline="0" dirty="0" smtClean="0"/>
              <a:t> are Guilty until proven incent.  </a:t>
            </a:r>
          </a:p>
          <a:p>
            <a:pPr marL="171450" indent="-171450">
              <a:buFont typeface="Arial" charset="0"/>
              <a:buChar char="•"/>
            </a:pPr>
            <a:r>
              <a:rPr lang="en-US" baseline="0" dirty="0" smtClean="0"/>
              <a:t>We need to change the discussion.</a:t>
            </a:r>
            <a:endParaRPr lang="en-US" dirty="0"/>
          </a:p>
        </p:txBody>
      </p:sp>
      <p:sp>
        <p:nvSpPr>
          <p:cNvPr id="4" name="Slide Number Placeholder 3"/>
          <p:cNvSpPr>
            <a:spLocks noGrp="1"/>
          </p:cNvSpPr>
          <p:nvPr>
            <p:ph type="sldNum" sz="quarter" idx="10"/>
          </p:nvPr>
        </p:nvSpPr>
        <p:spPr/>
        <p:txBody>
          <a:bodyPr/>
          <a:lstStyle/>
          <a:p>
            <a:pPr>
              <a:defRPr/>
            </a:pPr>
            <a:fld id="{A6CD0FA4-FC94-45AE-85CD-A9E69A621AB0}" type="slidenum">
              <a:rPr lang="en-US" smtClean="0"/>
              <a:pPr>
                <a:defRPr/>
              </a:pPr>
              <a:t>29</a:t>
            </a:fld>
            <a:endParaRPr lang="en-US"/>
          </a:p>
        </p:txBody>
      </p:sp>
    </p:spTree>
    <p:extLst>
      <p:ext uri="{BB962C8B-B14F-4D97-AF65-F5344CB8AC3E}">
        <p14:creationId xmlns:p14="http://schemas.microsoft.com/office/powerpoint/2010/main" val="63680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Blessed with ample streams.</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a:t>
            </a:fld>
            <a:endParaRPr lang="en-US" altLang="en-US" sz="1200"/>
          </a:p>
        </p:txBody>
      </p:sp>
    </p:spTree>
    <p:extLst>
      <p:ext uri="{BB962C8B-B14F-4D97-AF65-F5344CB8AC3E}">
        <p14:creationId xmlns:p14="http://schemas.microsoft.com/office/powerpoint/2010/main" val="1331667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Lesson from</a:t>
            </a:r>
            <a:r>
              <a:rPr lang="en-US" altLang="en-US" baseline="0" dirty="0" smtClean="0"/>
              <a:t> a visit with Amish leadership…..</a:t>
            </a: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30</a:t>
            </a:fld>
            <a:endParaRPr lang="en-US" altLang="en-US" sz="1200"/>
          </a:p>
        </p:txBody>
      </p:sp>
    </p:spTree>
    <p:extLst>
      <p:ext uri="{BB962C8B-B14F-4D97-AF65-F5344CB8AC3E}">
        <p14:creationId xmlns:p14="http://schemas.microsoft.com/office/powerpoint/2010/main" val="3150861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31</a:t>
            </a:fld>
            <a:endParaRPr lang="en-US" altLang="en-US" sz="1200"/>
          </a:p>
        </p:txBody>
      </p:sp>
    </p:spTree>
    <p:extLst>
      <p:ext uri="{BB962C8B-B14F-4D97-AF65-F5344CB8AC3E}">
        <p14:creationId xmlns:p14="http://schemas.microsoft.com/office/powerpoint/2010/main" val="3164021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32</a:t>
            </a:fld>
            <a:endParaRPr lang="en-US" altLang="en-US" sz="1200"/>
          </a:p>
        </p:txBody>
      </p:sp>
    </p:spTree>
    <p:extLst>
      <p:ext uri="{BB962C8B-B14F-4D97-AF65-F5344CB8AC3E}">
        <p14:creationId xmlns:p14="http://schemas.microsoft.com/office/powerpoint/2010/main" val="178446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33</a:t>
            </a:fld>
            <a:endParaRPr lang="en-US" altLang="en-US" sz="1200"/>
          </a:p>
        </p:txBody>
      </p:sp>
    </p:spTree>
    <p:extLst>
      <p:ext uri="{BB962C8B-B14F-4D97-AF65-F5344CB8AC3E}">
        <p14:creationId xmlns:p14="http://schemas.microsoft.com/office/powerpoint/2010/main" val="3087666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Remember this slide?</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5B65ACC5-A795-460B-9B76-612F403C024E}" type="slidenum">
              <a:rPr lang="en-US" altLang="en-US" sz="1200"/>
              <a:pPr/>
              <a:t>34</a:t>
            </a:fld>
            <a:endParaRPr lang="en-US" altLang="en-US" sz="1200"/>
          </a:p>
        </p:txBody>
      </p:sp>
    </p:spTree>
    <p:extLst>
      <p:ext uri="{BB962C8B-B14F-4D97-AF65-F5344CB8AC3E}">
        <p14:creationId xmlns:p14="http://schemas.microsoft.com/office/powerpoint/2010/main" val="3517577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35</a:t>
            </a:fld>
            <a:endParaRPr lang="en-US" altLang="en-US" sz="1200"/>
          </a:p>
        </p:txBody>
      </p:sp>
    </p:spTree>
    <p:extLst>
      <p:ext uri="{BB962C8B-B14F-4D97-AF65-F5344CB8AC3E}">
        <p14:creationId xmlns:p14="http://schemas.microsoft.com/office/powerpoint/2010/main" val="3917194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fontAlgn="base"/>
            <a:r>
              <a:rPr lang="en-US" sz="1200" kern="1200" dirty="0" smtClean="0">
                <a:solidFill>
                  <a:schemeClr val="tx1"/>
                </a:solidFill>
                <a:effectLst/>
                <a:latin typeface="+mn-lt"/>
                <a:ea typeface="+mn-ea"/>
                <a:cs typeface="+mn-cs"/>
              </a:rPr>
              <a:t>1.    Education and Outreach to communicate the local and regional goals and objectives.</a:t>
            </a:r>
          </a:p>
          <a:p>
            <a:pPr fontAlgn="base"/>
            <a:r>
              <a:rPr lang="en-US" sz="1200" kern="1200" dirty="0" smtClean="0">
                <a:solidFill>
                  <a:schemeClr val="tx1"/>
                </a:solidFill>
                <a:effectLst/>
                <a:latin typeface="+mn-lt"/>
                <a:ea typeface="+mn-ea"/>
                <a:cs typeface="+mn-cs"/>
              </a:rPr>
              <a:t>2.    Technical &amp; Financial Assistance are the tools to accomplish the goals. </a:t>
            </a:r>
          </a:p>
          <a:p>
            <a:pPr fontAlgn="base"/>
            <a:r>
              <a:rPr lang="en-US" sz="1200" kern="1200" dirty="0" smtClean="0">
                <a:solidFill>
                  <a:schemeClr val="tx1"/>
                </a:solidFill>
                <a:effectLst/>
                <a:latin typeface="+mn-lt"/>
                <a:ea typeface="+mn-ea"/>
                <a:cs typeface="+mn-cs"/>
              </a:rPr>
              <a:t>3.    Employ Effective Enforcement </a:t>
            </a:r>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36</a:t>
            </a:fld>
            <a:endParaRPr lang="en-US" altLang="en-US" sz="1200"/>
          </a:p>
        </p:txBody>
      </p:sp>
    </p:spTree>
    <p:extLst>
      <p:ext uri="{BB962C8B-B14F-4D97-AF65-F5344CB8AC3E}">
        <p14:creationId xmlns:p14="http://schemas.microsoft.com/office/powerpoint/2010/main" val="2966194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fontAlgn="base"/>
            <a:r>
              <a:rPr lang="en-US" sz="1200" kern="1200" dirty="0" smtClean="0">
                <a:solidFill>
                  <a:schemeClr val="tx1"/>
                </a:solidFill>
                <a:effectLst/>
                <a:latin typeface="+mn-lt"/>
                <a:ea typeface="+mn-ea"/>
                <a:cs typeface="+mn-cs"/>
              </a:rPr>
              <a:t>1.    Education and Outreach to communicate the local and regional goals and objectives.</a:t>
            </a:r>
          </a:p>
          <a:p>
            <a:pPr fontAlgn="base"/>
            <a:r>
              <a:rPr lang="en-US" sz="1200" kern="1200" dirty="0" smtClean="0">
                <a:solidFill>
                  <a:schemeClr val="tx1"/>
                </a:solidFill>
                <a:effectLst/>
                <a:latin typeface="+mn-lt"/>
                <a:ea typeface="+mn-ea"/>
                <a:cs typeface="+mn-cs"/>
              </a:rPr>
              <a:t>2.    Technical &amp; Financial Assistance are the tools to accomplish the goals. </a:t>
            </a:r>
          </a:p>
          <a:p>
            <a:pPr fontAlgn="base"/>
            <a:r>
              <a:rPr lang="en-US" sz="1200" kern="1200" dirty="0" smtClean="0">
                <a:solidFill>
                  <a:schemeClr val="tx1"/>
                </a:solidFill>
                <a:effectLst/>
                <a:latin typeface="+mn-lt"/>
                <a:ea typeface="+mn-ea"/>
                <a:cs typeface="+mn-cs"/>
              </a:rPr>
              <a:t>3.    Employ Effective Enforcement </a:t>
            </a:r>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37</a:t>
            </a:fld>
            <a:endParaRPr lang="en-US" altLang="en-US" sz="1200"/>
          </a:p>
        </p:txBody>
      </p:sp>
    </p:spTree>
    <p:extLst>
      <p:ext uri="{BB962C8B-B14F-4D97-AF65-F5344CB8AC3E}">
        <p14:creationId xmlns:p14="http://schemas.microsoft.com/office/powerpoint/2010/main" val="2883870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fontAlgn="base"/>
            <a:r>
              <a:rPr lang="en-US" sz="1200" kern="1200" dirty="0" smtClean="0">
                <a:solidFill>
                  <a:schemeClr val="tx1"/>
                </a:solidFill>
                <a:effectLst/>
                <a:latin typeface="+mn-lt"/>
                <a:ea typeface="+mn-ea"/>
                <a:cs typeface="+mn-cs"/>
              </a:rPr>
              <a:t>1.    Education and Outreach to communicate the local and regional goals and objectives.</a:t>
            </a:r>
          </a:p>
          <a:p>
            <a:pPr fontAlgn="base"/>
            <a:r>
              <a:rPr lang="en-US" sz="1200" kern="1200" dirty="0" smtClean="0">
                <a:solidFill>
                  <a:schemeClr val="tx1"/>
                </a:solidFill>
                <a:effectLst/>
                <a:latin typeface="+mn-lt"/>
                <a:ea typeface="+mn-ea"/>
                <a:cs typeface="+mn-cs"/>
              </a:rPr>
              <a:t>2.    Technical &amp; Financial Assistance are the tools to accomplish the goals. </a:t>
            </a:r>
          </a:p>
          <a:p>
            <a:pPr fontAlgn="base"/>
            <a:r>
              <a:rPr lang="en-US" sz="1200" kern="1200" dirty="0" smtClean="0">
                <a:solidFill>
                  <a:schemeClr val="tx1"/>
                </a:solidFill>
                <a:effectLst/>
                <a:latin typeface="+mn-lt"/>
                <a:ea typeface="+mn-ea"/>
                <a:cs typeface="+mn-cs"/>
              </a:rPr>
              <a:t>3.    Employ Effective Enforcement </a:t>
            </a:r>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38</a:t>
            </a:fld>
            <a:endParaRPr lang="en-US" altLang="en-US" sz="1200"/>
          </a:p>
        </p:txBody>
      </p:sp>
    </p:spTree>
    <p:extLst>
      <p:ext uri="{BB962C8B-B14F-4D97-AF65-F5344CB8AC3E}">
        <p14:creationId xmlns:p14="http://schemas.microsoft.com/office/powerpoint/2010/main" val="3152480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sz="1200" b="0" i="0" kern="1200" dirty="0" smtClean="0">
                <a:solidFill>
                  <a:schemeClr val="tx1"/>
                </a:solidFill>
                <a:effectLst/>
                <a:latin typeface="+mn-lt"/>
                <a:ea typeface="+mn-ea"/>
                <a:cs typeface="+mn-cs"/>
              </a:rPr>
              <a:t>The new strategy</a:t>
            </a:r>
            <a:r>
              <a:rPr lang="en-US" sz="1200" b="0" i="0" kern="1200" baseline="0" dirty="0" smtClean="0">
                <a:solidFill>
                  <a:schemeClr val="tx1"/>
                </a:solidFill>
                <a:effectLst/>
                <a:latin typeface="+mn-lt"/>
                <a:ea typeface="+mn-ea"/>
                <a:cs typeface="+mn-cs"/>
              </a:rPr>
              <a:t> focuses on Ag, but we need to expand the message to include all sectors…</a:t>
            </a:r>
          </a:p>
          <a:p>
            <a:pPr marL="171450" indent="-171450" fontAlgn="auto">
              <a:spcBef>
                <a:spcPts val="0"/>
              </a:spcBef>
              <a:spcAft>
                <a:spcPts val="0"/>
              </a:spcAft>
              <a:buFont typeface="Arial" charset="0"/>
              <a:buChar char="•"/>
              <a:defRPr/>
            </a:pPr>
            <a:r>
              <a:rPr lang="en-US" sz="1200" b="0" i="0" kern="1200" dirty="0" smtClean="0">
                <a:solidFill>
                  <a:schemeClr val="tx1"/>
                </a:solidFill>
                <a:effectLst/>
                <a:latin typeface="+mn-lt"/>
                <a:ea typeface="+mn-ea"/>
                <a:cs typeface="+mn-cs"/>
              </a:rPr>
              <a:t>In the 1970s,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Iron Eyes</a:t>
            </a:r>
            <a:r>
              <a:rPr lang="en-US" sz="1200" b="0" i="0" kern="1200" baseline="0" dirty="0" smtClean="0">
                <a:solidFill>
                  <a:schemeClr val="tx1"/>
                </a:solidFill>
                <a:effectLst/>
                <a:latin typeface="+mn-lt"/>
                <a:ea typeface="+mn-ea"/>
                <a:cs typeface="+mn-cs"/>
              </a:rPr>
              <a:t> Cody </a:t>
            </a:r>
            <a:r>
              <a:rPr lang="en-US" sz="1200" b="0" i="0" kern="1200" dirty="0" smtClean="0">
                <a:solidFill>
                  <a:schemeClr val="tx1"/>
                </a:solidFill>
                <a:effectLst/>
                <a:latin typeface="+mn-lt"/>
                <a:ea typeface="+mn-ea"/>
                <a:cs typeface="+mn-cs"/>
              </a:rPr>
              <a:t>played an Indian shedding a tear about litter in one of the country's most well-known television PSAs, "</a:t>
            </a:r>
            <a:r>
              <a:rPr lang="en-US" sz="1200" b="0" i="0" u="none" strike="noStrike" kern="1200" dirty="0" smtClean="0">
                <a:solidFill>
                  <a:schemeClr val="tx1"/>
                </a:solidFill>
                <a:effectLst/>
                <a:latin typeface="+mn-lt"/>
                <a:ea typeface="+mn-ea"/>
                <a:cs typeface="+mn-cs"/>
                <a:hlinkClick r:id="rId3" tooltip="Keep America Beautiful"/>
              </a:rPr>
              <a:t>Keep America Beautiful</a:t>
            </a:r>
            <a:r>
              <a:rPr lang="en-US" sz="1200" b="0" i="0" kern="1200" dirty="0" smtClean="0">
                <a:solidFill>
                  <a:schemeClr val="tx1"/>
                </a:solidFill>
                <a:effectLst/>
                <a:latin typeface="+mn-lt"/>
                <a:ea typeface="+mn-ea"/>
                <a:cs typeface="+mn-cs"/>
              </a:rPr>
              <a:t>"</a:t>
            </a: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39</a:t>
            </a:fld>
            <a:endParaRPr lang="en-US" altLang="en-US" sz="1200"/>
          </a:p>
        </p:txBody>
      </p:sp>
    </p:spTree>
    <p:extLst>
      <p:ext uri="{BB962C8B-B14F-4D97-AF65-F5344CB8AC3E}">
        <p14:creationId xmlns:p14="http://schemas.microsoft.com/office/powerpoint/2010/main" val="317238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rich  </a:t>
            </a:r>
            <a:r>
              <a:rPr lang="en-US" altLang="en-US" dirty="0"/>
              <a:t>deep soils </a:t>
            </a:r>
            <a:r>
              <a:rPr lang="en-US" altLang="en-US" dirty="0" smtClean="0"/>
              <a:t>and abundant</a:t>
            </a:r>
            <a:r>
              <a:rPr lang="en-US" altLang="en-US" baseline="0" dirty="0" smtClean="0"/>
              <a:t> access to water is the bedrock of success for agriculture and industry.  The </a:t>
            </a:r>
            <a:r>
              <a:rPr lang="en-US" altLang="en-US" dirty="0" smtClean="0"/>
              <a:t>diversity</a:t>
            </a:r>
            <a:r>
              <a:rPr lang="en-US" altLang="en-US" baseline="0" dirty="0" smtClean="0"/>
              <a:t> of the</a:t>
            </a:r>
            <a:r>
              <a:rPr lang="en-US" altLang="en-US" dirty="0" smtClean="0"/>
              <a:t> land of traditional farms and….</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05F6DB75-23AE-45B5-9982-A6F7CB43FC76}" type="slidenum">
              <a:rPr lang="en-US" altLang="en-US" sz="1200"/>
              <a:pPr/>
              <a:t>4</a:t>
            </a:fld>
            <a:endParaRPr lang="en-US" altLang="en-US" sz="1200"/>
          </a:p>
        </p:txBody>
      </p:sp>
    </p:spTree>
    <p:extLst>
      <p:ext uri="{BB962C8B-B14F-4D97-AF65-F5344CB8AC3E}">
        <p14:creationId xmlns:p14="http://schemas.microsoft.com/office/powerpoint/2010/main" val="2747429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A</a:t>
            </a:r>
            <a:r>
              <a:rPr lang="en-US" baseline="0" dirty="0" smtClean="0"/>
              <a:t> majority of Lancaster County Farmers are doing a good job!...We need to find a way to lift them up.</a:t>
            </a:r>
          </a:p>
          <a:p>
            <a:pPr marL="171450" indent="-171450" fontAlgn="auto">
              <a:spcBef>
                <a:spcPts val="0"/>
              </a:spcBef>
              <a:spcAft>
                <a:spcPts val="0"/>
              </a:spcAft>
              <a:buFont typeface="Arial" charset="0"/>
              <a:buChar char="•"/>
              <a:defRPr/>
            </a:pPr>
            <a:r>
              <a:rPr lang="en-US" baseline="0" dirty="0" smtClean="0"/>
              <a:t>We also need to change the way we think about past practices…</a:t>
            </a:r>
          </a:p>
          <a:p>
            <a:pPr marL="171450" indent="-171450" fontAlgn="auto">
              <a:spcBef>
                <a:spcPts val="0"/>
              </a:spcBef>
              <a:spcAft>
                <a:spcPts val="0"/>
              </a:spcAft>
              <a:buFont typeface="Arial" charset="0"/>
              <a:buChar char="•"/>
              <a:defRPr/>
            </a:pPr>
            <a:r>
              <a:rPr lang="en-US" dirty="0" smtClean="0"/>
              <a:t>Idyllic picture…</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40</a:t>
            </a:fld>
            <a:endParaRPr lang="en-US" altLang="en-US" sz="1200"/>
          </a:p>
        </p:txBody>
      </p:sp>
    </p:spTree>
    <p:extLst>
      <p:ext uri="{BB962C8B-B14F-4D97-AF65-F5344CB8AC3E}">
        <p14:creationId xmlns:p14="http://schemas.microsoft.com/office/powerpoint/2010/main" val="1324245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Leads to exposed soil….</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41</a:t>
            </a:fld>
            <a:endParaRPr lang="en-US" altLang="en-US" sz="1200"/>
          </a:p>
        </p:txBody>
      </p:sp>
    </p:spTree>
    <p:extLst>
      <p:ext uri="{BB962C8B-B14F-4D97-AF65-F5344CB8AC3E}">
        <p14:creationId xmlns:p14="http://schemas.microsoft.com/office/powerpoint/2010/main" val="1875567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Exposed soil leads</a:t>
            </a:r>
            <a:r>
              <a:rPr lang="en-US" baseline="0" dirty="0" smtClean="0"/>
              <a:t> to the potential for </a:t>
            </a:r>
            <a:r>
              <a:rPr lang="en-US" baseline="0" dirty="0" err="1" smtClean="0"/>
              <a:t>polution</a:t>
            </a:r>
            <a:r>
              <a:rPr lang="en-US" dirty="0" smtClean="0"/>
              <a:t>…</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42</a:t>
            </a:fld>
            <a:endParaRPr lang="en-US" altLang="en-US" sz="1200"/>
          </a:p>
        </p:txBody>
      </p:sp>
    </p:spTree>
    <p:extLst>
      <p:ext uri="{BB962C8B-B14F-4D97-AF65-F5344CB8AC3E}">
        <p14:creationId xmlns:p14="http://schemas.microsoft.com/office/powerpoint/2010/main" val="4266781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fontAlgn="auto">
              <a:spcBef>
                <a:spcPts val="0"/>
              </a:spcBef>
              <a:spcAft>
                <a:spcPts val="0"/>
              </a:spcAft>
              <a:buFont typeface="Arial" charset="0"/>
              <a:buChar char="•"/>
              <a:defRPr/>
            </a:pPr>
            <a:r>
              <a:rPr lang="en-US" dirty="0" smtClean="0"/>
              <a:t>Greater opportunity to pollute our local streams.</a:t>
            </a:r>
          </a:p>
          <a:p>
            <a:pPr fontAlgn="auto">
              <a:spcBef>
                <a:spcPts val="0"/>
              </a:spcBef>
              <a:spcAft>
                <a:spcPts val="0"/>
              </a:spcAft>
              <a:buFont typeface="Arial" charset="0"/>
              <a:buNone/>
              <a:defRPr/>
            </a:pPr>
            <a:endParaRPr lang="en-US" dirty="0" smtClean="0"/>
          </a:p>
          <a:p>
            <a:pPr marL="171450" indent="-171450" fontAlgn="auto">
              <a:spcBef>
                <a:spcPts val="0"/>
              </a:spcBef>
              <a:spcAft>
                <a:spcPts val="0"/>
              </a:spcAft>
              <a:buFont typeface="Arial" charset="0"/>
              <a:buChar char="•"/>
              <a:defRPr/>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B239E498-3412-46D2-8475-969493890E70}" type="slidenum">
              <a:rPr lang="en-US" altLang="en-US" sz="1200"/>
              <a:pPr/>
              <a:t>43</a:t>
            </a:fld>
            <a:endParaRPr lang="en-US" altLang="en-US" sz="1200"/>
          </a:p>
        </p:txBody>
      </p:sp>
    </p:spTree>
    <p:extLst>
      <p:ext uri="{BB962C8B-B14F-4D97-AF65-F5344CB8AC3E}">
        <p14:creationId xmlns:p14="http://schemas.microsoft.com/office/powerpoint/2010/main" val="2577059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63C2BBCF-A297-490D-901B-75CDE4993120}" type="slidenum">
              <a:rPr lang="en-US" altLang="en-US" sz="1200"/>
              <a:pPr/>
              <a:t>44</a:t>
            </a:fld>
            <a:endParaRPr lang="en-US" altLang="en-US" sz="1200"/>
          </a:p>
        </p:txBody>
      </p:sp>
    </p:spTree>
    <p:extLst>
      <p:ext uri="{BB962C8B-B14F-4D97-AF65-F5344CB8AC3E}">
        <p14:creationId xmlns:p14="http://schemas.microsoft.com/office/powerpoint/2010/main" val="3328603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63C2BBCF-A297-490D-901B-75CDE4993120}" type="slidenum">
              <a:rPr lang="en-US" altLang="en-US" sz="1200"/>
              <a:pPr/>
              <a:t>45</a:t>
            </a:fld>
            <a:endParaRPr lang="en-US" altLang="en-US" sz="1200"/>
          </a:p>
        </p:txBody>
      </p:sp>
    </p:spTree>
    <p:extLst>
      <p:ext uri="{BB962C8B-B14F-4D97-AF65-F5344CB8AC3E}">
        <p14:creationId xmlns:p14="http://schemas.microsoft.com/office/powerpoint/2010/main" val="676895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Seek new private &amp; public funds…..or alternative funding (incentives)</a:t>
            </a: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63C2BBCF-A297-490D-901B-75CDE4993120}" type="slidenum">
              <a:rPr lang="en-US" altLang="en-US" sz="1200"/>
              <a:pPr/>
              <a:t>46</a:t>
            </a:fld>
            <a:endParaRPr lang="en-US" altLang="en-US" sz="1200"/>
          </a:p>
        </p:txBody>
      </p:sp>
    </p:spTree>
    <p:extLst>
      <p:ext uri="{BB962C8B-B14F-4D97-AF65-F5344CB8AC3E}">
        <p14:creationId xmlns:p14="http://schemas.microsoft.com/office/powerpoint/2010/main" val="3958426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12EEAAF0-6C2D-49D1-902D-2185AB4F119C}" type="slidenum">
              <a:rPr lang="en-US" altLang="en-US" sz="1200"/>
              <a:pPr/>
              <a:t>47</a:t>
            </a:fld>
            <a:endParaRPr lang="en-US" altLang="en-US" sz="1200"/>
          </a:p>
        </p:txBody>
      </p:sp>
    </p:spTree>
    <p:extLst>
      <p:ext uri="{BB962C8B-B14F-4D97-AF65-F5344CB8AC3E}">
        <p14:creationId xmlns:p14="http://schemas.microsoft.com/office/powerpoint/2010/main" val="405828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12EEAAF0-6C2D-49D1-902D-2185AB4F119C}" type="slidenum">
              <a:rPr lang="en-US" altLang="en-US" sz="1200"/>
              <a:pPr/>
              <a:t>48</a:t>
            </a:fld>
            <a:endParaRPr lang="en-US" altLang="en-US" sz="1200"/>
          </a:p>
        </p:txBody>
      </p:sp>
    </p:spTree>
    <p:extLst>
      <p:ext uri="{BB962C8B-B14F-4D97-AF65-F5344CB8AC3E}">
        <p14:creationId xmlns:p14="http://schemas.microsoft.com/office/powerpoint/2010/main" val="417416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12EEAAF0-6C2D-49D1-902D-2185AB4F119C}" type="slidenum">
              <a:rPr lang="en-US" altLang="en-US" sz="1200"/>
              <a:pPr/>
              <a:t>49</a:t>
            </a:fld>
            <a:endParaRPr lang="en-US" altLang="en-US" sz="1200"/>
          </a:p>
        </p:txBody>
      </p:sp>
    </p:spTree>
    <p:extLst>
      <p:ext uri="{BB962C8B-B14F-4D97-AF65-F5344CB8AC3E}">
        <p14:creationId xmlns:p14="http://schemas.microsoft.com/office/powerpoint/2010/main" val="1150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rich </a:t>
            </a:r>
            <a:r>
              <a:rPr lang="en-US" altLang="en-US" dirty="0" smtClean="0"/>
              <a:t>deep </a:t>
            </a:r>
            <a:r>
              <a:rPr lang="en-US" altLang="en-US" dirty="0"/>
              <a:t>soils and abundant access to water is the bedrock of success for agriculture and industry.  </a:t>
            </a:r>
            <a:endParaRPr lang="en-US" altLang="en-US" dirty="0" smtClean="0"/>
          </a:p>
          <a:p>
            <a:pPr>
              <a:spcBef>
                <a:spcPct val="0"/>
              </a:spcBef>
            </a:pPr>
            <a:endParaRPr lang="en-US" altLang="en-US" dirty="0"/>
          </a:p>
          <a:p>
            <a:pPr>
              <a:spcBef>
                <a:spcPct val="0"/>
              </a:spcBef>
            </a:pPr>
            <a:r>
              <a:rPr lang="en-US" altLang="en-US" dirty="0" smtClean="0"/>
              <a:t>The </a:t>
            </a:r>
            <a:r>
              <a:rPr lang="en-US" altLang="en-US" dirty="0"/>
              <a:t>diversity of the land of traditional farms and….</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CCC1ABF5-15B3-488E-B4D9-7CC473DCD337}" type="slidenum">
              <a:rPr lang="en-US" altLang="en-US" sz="1200"/>
              <a:pPr/>
              <a:t>5</a:t>
            </a:fld>
            <a:endParaRPr lang="en-US" altLang="en-US" sz="1200"/>
          </a:p>
        </p:txBody>
      </p:sp>
    </p:spTree>
    <p:extLst>
      <p:ext uri="{BB962C8B-B14F-4D97-AF65-F5344CB8AC3E}">
        <p14:creationId xmlns:p14="http://schemas.microsoft.com/office/powerpoint/2010/main" val="1191839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Organized by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12EEAAF0-6C2D-49D1-902D-2185AB4F119C}" type="slidenum">
              <a:rPr lang="en-US" altLang="en-US" sz="1200"/>
              <a:pPr/>
              <a:t>50</a:t>
            </a:fld>
            <a:endParaRPr lang="en-US" altLang="en-US" sz="1200"/>
          </a:p>
        </p:txBody>
      </p:sp>
    </p:spTree>
    <p:extLst>
      <p:ext uri="{BB962C8B-B14F-4D97-AF65-F5344CB8AC3E}">
        <p14:creationId xmlns:p14="http://schemas.microsoft.com/office/powerpoint/2010/main" val="4211866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51</a:t>
            </a:fld>
            <a:endParaRPr lang="en-US" altLang="en-US" sz="1200"/>
          </a:p>
        </p:txBody>
      </p:sp>
    </p:spTree>
    <p:extLst>
      <p:ext uri="{BB962C8B-B14F-4D97-AF65-F5344CB8AC3E}">
        <p14:creationId xmlns:p14="http://schemas.microsoft.com/office/powerpoint/2010/main" val="4172198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52</a:t>
            </a:fld>
            <a:endParaRPr lang="en-US" altLang="en-US" sz="1200"/>
          </a:p>
        </p:txBody>
      </p:sp>
    </p:spTree>
    <p:extLst>
      <p:ext uri="{BB962C8B-B14F-4D97-AF65-F5344CB8AC3E}">
        <p14:creationId xmlns:p14="http://schemas.microsoft.com/office/powerpoint/2010/main" val="1519162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53</a:t>
            </a:fld>
            <a:endParaRPr lang="en-US" altLang="en-US" sz="1200"/>
          </a:p>
        </p:txBody>
      </p:sp>
    </p:spTree>
    <p:extLst>
      <p:ext uri="{BB962C8B-B14F-4D97-AF65-F5344CB8AC3E}">
        <p14:creationId xmlns:p14="http://schemas.microsoft.com/office/powerpoint/2010/main" val="1458038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54</a:t>
            </a:fld>
            <a:endParaRPr lang="en-US" altLang="en-US" sz="1200"/>
          </a:p>
        </p:txBody>
      </p:sp>
    </p:spTree>
    <p:extLst>
      <p:ext uri="{BB962C8B-B14F-4D97-AF65-F5344CB8AC3E}">
        <p14:creationId xmlns:p14="http://schemas.microsoft.com/office/powerpoint/2010/main" val="696514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55</a:t>
            </a:fld>
            <a:endParaRPr lang="en-US" altLang="en-US" sz="1200"/>
          </a:p>
        </p:txBody>
      </p:sp>
    </p:spTree>
    <p:extLst>
      <p:ext uri="{BB962C8B-B14F-4D97-AF65-F5344CB8AC3E}">
        <p14:creationId xmlns:p14="http://schemas.microsoft.com/office/powerpoint/2010/main" val="1795835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200" dirty="0" smtClean="0"/>
              <a:t>Turning Red Streams Blue</a:t>
            </a:r>
          </a:p>
          <a:p>
            <a:pPr>
              <a:spcBef>
                <a:spcPct val="0"/>
              </a:spcBef>
            </a:pPr>
            <a:endParaRPr lang="en-US" altLang="en-US" sz="1200" dirty="0" smtClean="0"/>
          </a:p>
          <a:p>
            <a:pPr>
              <a:spcBef>
                <a:spcPct val="0"/>
              </a:spcBef>
            </a:pPr>
            <a:endParaRPr lang="en-US" alt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9420F9B0-CFAD-4180-A699-1B8EBF7923FA}" type="slidenum">
              <a:rPr lang="en-US" altLang="en-US" sz="1200"/>
              <a:pPr/>
              <a:t>56</a:t>
            </a:fld>
            <a:endParaRPr lang="en-US" altLang="en-US" sz="1200"/>
          </a:p>
        </p:txBody>
      </p:sp>
    </p:spTree>
    <p:extLst>
      <p:ext uri="{BB962C8B-B14F-4D97-AF65-F5344CB8AC3E}">
        <p14:creationId xmlns:p14="http://schemas.microsoft.com/office/powerpoint/2010/main" val="193387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That is also a mix of nationalities</a:t>
            </a:r>
            <a:r>
              <a:rPr lang="en-US" altLang="en-US" baseline="0" dirty="0" smtClean="0"/>
              <a:t> and cultures.</a:t>
            </a:r>
            <a:endParaRPr lang="en-US" altLang="en-US"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7118BE12-26C5-40E4-847E-0C75B82195E0}" type="slidenum">
              <a:rPr lang="en-US" altLang="en-US" sz="1200"/>
              <a:pPr/>
              <a:t>6</a:t>
            </a:fld>
            <a:endParaRPr lang="en-US" altLang="en-US" sz="1200"/>
          </a:p>
        </p:txBody>
      </p:sp>
    </p:spTree>
    <p:extLst>
      <p:ext uri="{BB962C8B-B14F-4D97-AF65-F5344CB8AC3E}">
        <p14:creationId xmlns:p14="http://schemas.microsoft.com/office/powerpoint/2010/main" val="268973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That is also a mix of nationalities</a:t>
            </a:r>
            <a:r>
              <a:rPr lang="en-US" altLang="en-US" baseline="0" dirty="0" smtClean="0"/>
              <a:t> and cultures.</a:t>
            </a:r>
            <a:endParaRPr lang="en-US" altLang="en-US"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7118BE12-26C5-40E4-847E-0C75B82195E0}" type="slidenum">
              <a:rPr lang="en-US" altLang="en-US" sz="1200"/>
              <a:pPr/>
              <a:t>7</a:t>
            </a:fld>
            <a:endParaRPr lang="en-US" altLang="en-US" sz="1200"/>
          </a:p>
        </p:txBody>
      </p:sp>
    </p:spTree>
    <p:extLst>
      <p:ext uri="{BB962C8B-B14F-4D97-AF65-F5344CB8AC3E}">
        <p14:creationId xmlns:p14="http://schemas.microsoft.com/office/powerpoint/2010/main" val="186511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F5169BAF-8C9A-439F-A8EB-C49BB91D22FE}" type="slidenum">
              <a:rPr lang="en-US" altLang="en-US" sz="1200"/>
              <a:pPr/>
              <a:t>8</a:t>
            </a:fld>
            <a:endParaRPr lang="en-US" altLang="en-US" sz="1200"/>
          </a:p>
        </p:txBody>
      </p:sp>
    </p:spTree>
    <p:extLst>
      <p:ext uri="{BB962C8B-B14F-4D97-AF65-F5344CB8AC3E}">
        <p14:creationId xmlns:p14="http://schemas.microsoft.com/office/powerpoint/2010/main" val="99502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 99% of the farms are family owned.</a:t>
            </a:r>
          </a:p>
          <a:p>
            <a:pPr>
              <a:spcBef>
                <a:spcPct val="0"/>
              </a:spcBef>
            </a:pPr>
            <a:r>
              <a:rPr lang="en-US" altLang="en-US" smtClean="0"/>
              <a:t>* Average size is 78 acres vs. state average of 124</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fld id="{717C1F5E-7A6A-4867-ADA6-5BBD3997B01A}" type="slidenum">
              <a:rPr lang="en-US" altLang="en-US" sz="1200"/>
              <a:pPr/>
              <a:t>9</a:t>
            </a:fld>
            <a:endParaRPr lang="en-US" altLang="en-US" sz="1200"/>
          </a:p>
        </p:txBody>
      </p:sp>
    </p:spTree>
    <p:extLst>
      <p:ext uri="{BB962C8B-B14F-4D97-AF65-F5344CB8AC3E}">
        <p14:creationId xmlns:p14="http://schemas.microsoft.com/office/powerpoint/2010/main" val="162986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222911120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424167727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28600"/>
            <a:ext cx="21145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1912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349684353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17529412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190489064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172223110"/>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268772686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1261001363"/>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32577315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193438565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3</a:t>
            </a:r>
          </a:p>
        </p:txBody>
      </p:sp>
    </p:spTree>
    <p:extLst>
      <p:ext uri="{BB962C8B-B14F-4D97-AF65-F5344CB8AC3E}">
        <p14:creationId xmlns:p14="http://schemas.microsoft.com/office/powerpoint/2010/main" val="8549990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Slide Title</a:t>
            </a:r>
          </a:p>
        </p:txBody>
      </p:sp>
      <p:sp>
        <p:nvSpPr>
          <p:cNvPr id="1027" name="Rectangle 3"/>
          <p:cNvSpPr>
            <a:spLocks noGrp="1" noChangeArrowheads="1"/>
          </p:cNvSpPr>
          <p:nvPr>
            <p:ph type="body" idx="1"/>
          </p:nvPr>
        </p:nvSpPr>
        <p:spPr bwMode="auto">
          <a:xfrm>
            <a:off x="457200" y="14478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781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r>
              <a:rPr lang="en-US" altLang="en-US"/>
              <a:t>3</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2pPr>
      <a:lvl3pPr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3pPr>
      <a:lvl4pPr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4pPr>
      <a:lvl5pPr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5pPr>
      <a:lvl6pPr marL="457200"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6pPr>
      <a:lvl7pPr marL="914400"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7pPr>
      <a:lvl8pPr marL="1371600"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8pPr>
      <a:lvl9pPr marL="1828800" algn="l" rtl="0" eaLnBrk="1" fontAlgn="base" hangingPunct="1">
        <a:spcBef>
          <a:spcPct val="0"/>
        </a:spcBef>
        <a:spcAft>
          <a:spcPct val="0"/>
        </a:spcAft>
        <a:defRPr sz="4400">
          <a:solidFill>
            <a:schemeClr val="bg1"/>
          </a:solidFill>
          <a:latin typeface="Times New Roman" pitchFamily="-111" charset="0"/>
          <a:ea typeface="ＭＳ Ｐゴシック" pitchFamily="-111" charset="-128"/>
          <a:cs typeface="ＭＳ Ｐゴシック" pitchFamily="-11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19200" y="4038600"/>
            <a:ext cx="7467600" cy="1143000"/>
          </a:xfrm>
        </p:spPr>
        <p:txBody>
          <a:bodyPr/>
          <a:lstStyle/>
          <a:p>
            <a:pPr algn="ctr" eaLnBrk="1" hangingPunct="1"/>
            <a:r>
              <a:rPr lang="en-US" altLang="en-US" dirty="0" smtClean="0"/>
              <a:t>Chris Thompson</a:t>
            </a:r>
            <a:br>
              <a:rPr lang="en-US" altLang="en-US" dirty="0" smtClean="0"/>
            </a:br>
            <a:r>
              <a:rPr lang="en-US" altLang="en-US" dirty="0" smtClean="0"/>
              <a:t>District Administrator</a:t>
            </a:r>
          </a:p>
        </p:txBody>
      </p:sp>
      <p:sp>
        <p:nvSpPr>
          <p:cNvPr id="2051" name="Rectangle 3"/>
          <p:cNvSpPr>
            <a:spLocks noGrp="1" noChangeArrowheads="1"/>
          </p:cNvSpPr>
          <p:nvPr>
            <p:ph type="subTitle" idx="1"/>
          </p:nvPr>
        </p:nvSpPr>
        <p:spPr>
          <a:xfrm rot="10800000" flipV="1">
            <a:off x="1219200" y="5715001"/>
            <a:ext cx="7391400" cy="579438"/>
          </a:xfrm>
        </p:spPr>
        <p:txBody>
          <a:bodyPr/>
          <a:lstStyle/>
          <a:p>
            <a:pPr eaLnBrk="1" hangingPunct="1"/>
            <a:r>
              <a:rPr lang="en-US" altLang="en-US" dirty="0" smtClean="0">
                <a:solidFill>
                  <a:srgbClr val="C00000"/>
                </a:solidFill>
                <a:effectLst>
                  <a:outerShdw blurRad="38100" dist="38100" dir="2700000" algn="tl">
                    <a:srgbClr val="000000">
                      <a:alpha val="43137"/>
                    </a:srgbClr>
                  </a:outerShdw>
                </a:effectLst>
                <a:latin typeface="Lucida Handwriting" panose="03010101010101010101" pitchFamily="66" charset="0"/>
              </a:rPr>
              <a:t>Turning Red </a:t>
            </a:r>
            <a:r>
              <a:rPr lang="en-US" altLang="en-US" dirty="0" smtClean="0">
                <a:solidFill>
                  <a:srgbClr val="007FDE"/>
                </a:solidFill>
                <a:effectLst>
                  <a:outerShdw blurRad="38100" dist="38100" dir="2700000" algn="tl">
                    <a:srgbClr val="000000">
                      <a:alpha val="43137"/>
                    </a:srgbClr>
                  </a:outerShdw>
                </a:effectLst>
                <a:latin typeface="Lucida Handwriting" panose="03010101010101010101" pitchFamily="66" charset="0"/>
              </a:rPr>
              <a:t>Stream Blue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p:txBody>
          <a:bodyPr/>
          <a:lstStyle/>
          <a:p>
            <a:pPr algn="ctr"/>
            <a:r>
              <a:rPr lang="en-US" altLang="en-US" sz="3600" dirty="0" smtClean="0"/>
              <a:t>Lancaster County</a:t>
            </a:r>
          </a:p>
        </p:txBody>
      </p:sp>
      <p:sp>
        <p:nvSpPr>
          <p:cNvPr id="47107" name="Content Placeholder 2"/>
          <p:cNvSpPr>
            <a:spLocks noGrp="1"/>
          </p:cNvSpPr>
          <p:nvPr>
            <p:ph sz="half" idx="2"/>
          </p:nvPr>
        </p:nvSpPr>
        <p:spPr/>
        <p:txBody>
          <a:bodyPr/>
          <a:lstStyle/>
          <a:p>
            <a:r>
              <a:rPr lang="en-US" altLang="en-US" dirty="0" smtClean="0"/>
              <a:t>County Stats:</a:t>
            </a:r>
          </a:p>
          <a:p>
            <a:pPr lvl="1"/>
            <a:r>
              <a:rPr lang="en-US" altLang="en-US" dirty="0" smtClean="0"/>
              <a:t>944 Sq. Miles</a:t>
            </a:r>
          </a:p>
          <a:p>
            <a:pPr lvl="1"/>
            <a:r>
              <a:rPr lang="en-US" altLang="en-US" dirty="0"/>
              <a:t>1,400 miles of Streams</a:t>
            </a:r>
          </a:p>
          <a:p>
            <a:pPr lvl="1"/>
            <a:r>
              <a:rPr lang="en-US" altLang="en-US" dirty="0" smtClean="0"/>
              <a:t>Population of 530,000</a:t>
            </a:r>
          </a:p>
          <a:p>
            <a:pPr lvl="1"/>
            <a:r>
              <a:rPr lang="en-US" altLang="en-US" dirty="0" smtClean="0"/>
              <a:t>68% of the land or 425,400 acres is farmed.</a:t>
            </a:r>
          </a:p>
          <a:p>
            <a:pPr lvl="1"/>
            <a:r>
              <a:rPr lang="en-US" altLang="en-US" dirty="0" smtClean="0"/>
              <a:t>5,500 Farms</a:t>
            </a:r>
          </a:p>
          <a:p>
            <a:pPr lvl="1"/>
            <a:r>
              <a:rPr lang="en-US" altLang="en-US" dirty="0"/>
              <a:t>$1.07 Billion</a:t>
            </a:r>
          </a:p>
          <a:p>
            <a:pPr lvl="1"/>
            <a:endParaRPr lang="en-US" altLang="en-US" dirty="0" smtClean="0"/>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191000"/>
            <a:ext cx="24384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b="13979"/>
          <a:stretch>
            <a:fillRect/>
          </a:stretch>
        </p:blipFill>
        <p:spPr>
          <a:xfrm>
            <a:off x="381000" y="1524000"/>
            <a:ext cx="2835275"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447800"/>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a:t>	</a:t>
            </a:r>
            <a:r>
              <a:rPr lang="en-US" altLang="en-US" sz="2400" dirty="0" smtClean="0"/>
              <a:t>	</a:t>
            </a:r>
            <a:endParaRPr lang="en-US" altLang="en-US" dirty="0" smtClean="0"/>
          </a:p>
          <a:p>
            <a:pPr eaLnBrk="1" hangingPunct="1">
              <a:defRPr/>
            </a:pPr>
            <a:endParaRPr lang="en-US" altLang="en-US" sz="2800" dirty="0" smtClean="0"/>
          </a:p>
          <a:p>
            <a:pPr marL="0" indent="0" algn="ctr" eaLnBrk="1" hangingPunct="1">
              <a:buFontTx/>
              <a:buNone/>
              <a:defRPr/>
            </a:pPr>
            <a:endParaRPr lang="en-US" altLang="en-US" dirty="0"/>
          </a:p>
        </p:txBody>
      </p:sp>
      <p:sp>
        <p:nvSpPr>
          <p:cNvPr id="28675" name="Title 4"/>
          <p:cNvSpPr>
            <a:spLocks noGrp="1"/>
          </p:cNvSpPr>
          <p:nvPr>
            <p:ph type="title" idx="4294967295"/>
          </p:nvPr>
        </p:nvSpPr>
        <p:spPr>
          <a:xfrm>
            <a:off x="0" y="152400"/>
            <a:ext cx="7772400" cy="609600"/>
          </a:xfrm>
        </p:spPr>
        <p:txBody>
          <a:bodyPr/>
          <a:lstStyle/>
          <a:p>
            <a:pPr algn="ctr"/>
            <a:r>
              <a:rPr lang="en-US" altLang="en-US" sz="3600" dirty="0" smtClean="0"/>
              <a:t>       Lancaster County</a:t>
            </a:r>
            <a:br>
              <a:rPr lang="en-US" altLang="en-US" sz="3600" dirty="0" smtClean="0"/>
            </a:br>
            <a:r>
              <a:rPr lang="en-US" altLang="en-US" sz="3600" dirty="0" smtClean="0"/>
              <a:t>       the Land of Opportunity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4003675"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15813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447800"/>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a:t>	</a:t>
            </a:r>
            <a:r>
              <a:rPr lang="en-US" altLang="en-US" sz="2400" dirty="0" smtClean="0"/>
              <a:t>	</a:t>
            </a:r>
            <a:endParaRPr lang="en-US" altLang="en-US" dirty="0" smtClean="0"/>
          </a:p>
          <a:p>
            <a:pPr eaLnBrk="1" hangingPunct="1">
              <a:defRPr/>
            </a:pPr>
            <a:endParaRPr lang="en-US" altLang="en-US" sz="2800" dirty="0" smtClean="0"/>
          </a:p>
          <a:p>
            <a:pPr marL="0" indent="0" algn="ctr" eaLnBrk="1" hangingPunct="1">
              <a:buFontTx/>
              <a:buNone/>
              <a:defRPr/>
            </a:pPr>
            <a:endParaRPr lang="en-US" altLang="en-US" dirty="0"/>
          </a:p>
        </p:txBody>
      </p:sp>
      <p:sp>
        <p:nvSpPr>
          <p:cNvPr id="28675" name="Title 4"/>
          <p:cNvSpPr>
            <a:spLocks noGrp="1"/>
          </p:cNvSpPr>
          <p:nvPr>
            <p:ph type="title" idx="4294967295"/>
          </p:nvPr>
        </p:nvSpPr>
        <p:spPr>
          <a:xfrm>
            <a:off x="0" y="152400"/>
            <a:ext cx="7772400" cy="609600"/>
          </a:xfrm>
        </p:spPr>
        <p:txBody>
          <a:bodyPr/>
          <a:lstStyle/>
          <a:p>
            <a:pPr algn="ctr"/>
            <a:r>
              <a:rPr lang="en-US" altLang="en-US" sz="3600" dirty="0" smtClean="0"/>
              <a:t>       Lancaster County</a:t>
            </a:r>
            <a:br>
              <a:rPr lang="en-US" altLang="en-US" sz="3600" dirty="0" smtClean="0"/>
            </a:br>
            <a:r>
              <a:rPr lang="en-US" altLang="en-US" sz="3600" dirty="0" smtClean="0"/>
              <a:t>       the Land of Opportunity </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43405"/>
            <a:ext cx="403761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4003675"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965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447800"/>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a:t>	</a:t>
            </a:r>
            <a:r>
              <a:rPr lang="en-US" altLang="en-US" sz="2400" dirty="0" smtClean="0"/>
              <a:t>	</a:t>
            </a:r>
            <a:endParaRPr lang="en-US" altLang="en-US" dirty="0" smtClean="0"/>
          </a:p>
          <a:p>
            <a:pPr eaLnBrk="1" hangingPunct="1">
              <a:defRPr/>
            </a:pPr>
            <a:endParaRPr lang="en-US" altLang="en-US" sz="2800" dirty="0" smtClean="0"/>
          </a:p>
          <a:p>
            <a:pPr marL="0" indent="0" algn="ctr" eaLnBrk="1" hangingPunct="1">
              <a:buFontTx/>
              <a:buNone/>
              <a:defRPr/>
            </a:pPr>
            <a:endParaRPr lang="en-US" altLang="en-US" dirty="0"/>
          </a:p>
        </p:txBody>
      </p:sp>
      <p:sp>
        <p:nvSpPr>
          <p:cNvPr id="28675" name="Title 4"/>
          <p:cNvSpPr>
            <a:spLocks noGrp="1"/>
          </p:cNvSpPr>
          <p:nvPr>
            <p:ph type="title" idx="4294967295"/>
          </p:nvPr>
        </p:nvSpPr>
        <p:spPr>
          <a:xfrm>
            <a:off x="0" y="152400"/>
            <a:ext cx="7772400" cy="609600"/>
          </a:xfrm>
        </p:spPr>
        <p:txBody>
          <a:bodyPr/>
          <a:lstStyle/>
          <a:p>
            <a:pPr algn="ctr"/>
            <a:r>
              <a:rPr lang="en-US" altLang="en-US" sz="3600" dirty="0" smtClean="0"/>
              <a:t>       Lancaster County</a:t>
            </a:r>
            <a:br>
              <a:rPr lang="en-US" altLang="en-US" sz="3600" dirty="0" smtClean="0"/>
            </a:br>
            <a:r>
              <a:rPr lang="en-US" altLang="en-US" sz="3600" dirty="0" smtClean="0"/>
              <a:t>       the Land of Opportunity </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43405"/>
            <a:ext cx="403761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4003675"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574" y="4114800"/>
            <a:ext cx="3256599"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09860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Conservation District 101</a:t>
            </a:r>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2967772" cy="21945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576007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38100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2600"/>
            <a:ext cx="2967772" cy="21945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417822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38100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38036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72881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38036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06552"/>
            <a:ext cx="4151313"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60624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p:txBody>
          <a:bodyPr/>
          <a:lstStyle/>
          <a:p>
            <a:pPr algn="ctr"/>
            <a:r>
              <a:rPr lang="en-US" altLang="en-US" smtClean="0"/>
              <a:t>Conservation Districts 101</a:t>
            </a:r>
          </a:p>
        </p:txBody>
      </p:sp>
      <p:sp>
        <p:nvSpPr>
          <p:cNvPr id="6" name="Content Placeholder 5"/>
          <p:cNvSpPr>
            <a:spLocks noGrp="1"/>
          </p:cNvSpPr>
          <p:nvPr>
            <p:ph sz="half" idx="2"/>
          </p:nvPr>
        </p:nvSpPr>
        <p:spPr/>
        <p:txBody>
          <a:bodyPr/>
          <a:lstStyle/>
          <a:p>
            <a:pPr>
              <a:defRPr/>
            </a:pPr>
            <a:r>
              <a:rPr lang="en-US" sz="2000" b="1" dirty="0" smtClean="0"/>
              <a:t>Hugh </a:t>
            </a:r>
            <a:r>
              <a:rPr lang="en-US" sz="2000" b="1" dirty="0"/>
              <a:t>Hammond Bennett</a:t>
            </a:r>
            <a:r>
              <a:rPr lang="en-US" sz="2000" dirty="0"/>
              <a:t> </a:t>
            </a:r>
          </a:p>
          <a:p>
            <a:pPr marL="0" indent="0">
              <a:buFontTx/>
              <a:buNone/>
              <a:defRPr/>
            </a:pPr>
            <a:r>
              <a:rPr lang="en-US" sz="2000" dirty="0"/>
              <a:t>     </a:t>
            </a:r>
            <a:r>
              <a:rPr lang="en-US" sz="1800" dirty="0"/>
              <a:t>April 15, 1881 – July 7, 1960</a:t>
            </a:r>
          </a:p>
          <a:p>
            <a:pPr>
              <a:defRPr/>
            </a:pPr>
            <a:endParaRPr lang="en-US" sz="2000" dirty="0"/>
          </a:p>
          <a:p>
            <a:pPr>
              <a:defRPr/>
            </a:pPr>
            <a:endParaRPr lang="en-US" sz="2000" dirty="0"/>
          </a:p>
        </p:txBody>
      </p:sp>
      <p:pic>
        <p:nvPicPr>
          <p:cNvPr id="1638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19200" y="1752600"/>
            <a:ext cx="2846900" cy="310896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700149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gn="ctr"/>
            <a:r>
              <a:rPr lang="en-US" altLang="en-US" smtClean="0"/>
              <a:t>Conservation Districts 101</a:t>
            </a:r>
          </a:p>
        </p:txBody>
      </p:sp>
      <p:sp>
        <p:nvSpPr>
          <p:cNvPr id="6" name="Content Placeholder 5"/>
          <p:cNvSpPr>
            <a:spLocks noGrp="1"/>
          </p:cNvSpPr>
          <p:nvPr>
            <p:ph sz="half" idx="4294967295"/>
          </p:nvPr>
        </p:nvSpPr>
        <p:spPr>
          <a:xfrm>
            <a:off x="5105400" y="1447800"/>
            <a:ext cx="4038600" cy="4648200"/>
          </a:xfrm>
        </p:spPr>
        <p:txBody>
          <a:bodyPr/>
          <a:lstStyle/>
          <a:p>
            <a:pPr>
              <a:defRPr/>
            </a:pPr>
            <a:r>
              <a:rPr lang="en-US" sz="2000" b="1" dirty="0" smtClean="0"/>
              <a:t>Hugh Hammond Bennett</a:t>
            </a:r>
            <a:r>
              <a:rPr lang="en-US" sz="2000" dirty="0" smtClean="0"/>
              <a:t> </a:t>
            </a:r>
          </a:p>
          <a:p>
            <a:pPr marL="0" indent="0">
              <a:buFontTx/>
              <a:buNone/>
              <a:defRPr/>
            </a:pPr>
            <a:r>
              <a:rPr lang="en-US" sz="2000" dirty="0" smtClean="0"/>
              <a:t>     </a:t>
            </a:r>
            <a:r>
              <a:rPr lang="en-US" sz="1800" dirty="0" smtClean="0"/>
              <a:t>April 15, 1881 – July 7, 1960</a:t>
            </a:r>
          </a:p>
          <a:p>
            <a:pPr>
              <a:defRPr/>
            </a:pPr>
            <a:r>
              <a:rPr lang="fr-FR" sz="2000" dirty="0" smtClean="0"/>
              <a:t>1928</a:t>
            </a:r>
            <a:r>
              <a:rPr lang="en-US" sz="2000" dirty="0" smtClean="0"/>
              <a:t> </a:t>
            </a:r>
            <a:r>
              <a:rPr lang="fr-FR" sz="2000" dirty="0" err="1" smtClean="0"/>
              <a:t>Wrote</a:t>
            </a:r>
            <a:r>
              <a:rPr lang="fr-FR" sz="2000" i="1" dirty="0" smtClean="0"/>
              <a:t>: </a:t>
            </a:r>
            <a:r>
              <a:rPr lang="fr-FR" sz="2000" i="1" dirty="0" err="1" smtClean="0"/>
              <a:t>Soil</a:t>
            </a:r>
            <a:r>
              <a:rPr lang="fr-FR" sz="2000" i="1" dirty="0" smtClean="0"/>
              <a:t> Erosion</a:t>
            </a:r>
            <a:r>
              <a:rPr lang="fr-FR" sz="2000" dirty="0" smtClean="0"/>
              <a:t>: </a:t>
            </a:r>
            <a:r>
              <a:rPr lang="fr-FR" sz="2000" i="1" dirty="0" smtClean="0"/>
              <a:t>A National Menace.</a:t>
            </a:r>
            <a:r>
              <a:rPr lang="fr-FR" sz="2000" dirty="0" smtClean="0"/>
              <a:t> </a:t>
            </a:r>
            <a:endParaRPr lang="en-US" sz="2000" dirty="0" smtClean="0"/>
          </a:p>
          <a:p>
            <a:pPr>
              <a:defRPr/>
            </a:pPr>
            <a:endParaRPr lang="en-US" sz="2000" dirty="0" smtClean="0"/>
          </a:p>
          <a:p>
            <a:pPr>
              <a:defRPr/>
            </a:pPr>
            <a:endParaRPr lang="en-US" sz="2000" dirty="0"/>
          </a:p>
        </p:txBody>
      </p:sp>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68" y="1947169"/>
            <a:ext cx="4100748" cy="283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6237434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altLang="en-US" sz="3600" dirty="0" smtClean="0"/>
              <a:t>Lancaster County</a:t>
            </a:r>
          </a:p>
        </p:txBody>
      </p:sp>
      <p:sp>
        <p:nvSpPr>
          <p:cNvPr id="39939" name="Content Placeholder 2"/>
          <p:cNvSpPr>
            <a:spLocks noGrp="1"/>
          </p:cNvSpPr>
          <p:nvPr>
            <p:ph sz="half" idx="2"/>
          </p:nvPr>
        </p:nvSpPr>
        <p:spPr/>
        <p:txBody>
          <a:bodyPr/>
          <a:lstStyle/>
          <a:p>
            <a:r>
              <a:rPr lang="en-US" altLang="en-US" dirty="0" smtClean="0"/>
              <a:t>County Stats:</a:t>
            </a:r>
          </a:p>
          <a:p>
            <a:pPr lvl="1"/>
            <a:r>
              <a:rPr lang="en-US" altLang="en-US" dirty="0" smtClean="0"/>
              <a:t>944 Sq. Miles</a:t>
            </a:r>
          </a:p>
          <a:p>
            <a:pPr lvl="1"/>
            <a:endParaRPr lang="en-US" altLang="en-US" dirty="0" smtClean="0"/>
          </a:p>
        </p:txBody>
      </p:sp>
      <p:pic>
        <p:nvPicPr>
          <p:cNvPr id="3994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798" y="2590799"/>
            <a:ext cx="2928155" cy="2743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228600"/>
            <a:ext cx="7772400" cy="609600"/>
          </a:xfrm>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2"/>
          </p:nvPr>
        </p:nvSpPr>
        <p:spPr>
          <a:xfrm>
            <a:off x="4724400" y="1295400"/>
            <a:ext cx="4038600" cy="4648200"/>
          </a:xfrm>
        </p:spPr>
        <p:txBody>
          <a:bodyPr/>
          <a:lstStyle/>
          <a:p>
            <a:pPr>
              <a:defRPr/>
            </a:pPr>
            <a:endParaRPr lang="en-US" sz="2000" dirty="0" smtClean="0"/>
          </a:p>
          <a:p>
            <a:pPr>
              <a:defRPr/>
            </a:pPr>
            <a:endParaRPr lang="en-US" sz="2000" dirty="0"/>
          </a:p>
          <a:p>
            <a:pPr>
              <a:defRPr/>
            </a:pPr>
            <a:endParaRPr lang="en-US" sz="2000" dirty="0" smtClean="0"/>
          </a:p>
          <a:p>
            <a:pPr>
              <a:defRPr/>
            </a:pPr>
            <a:endParaRPr lang="en-US" sz="2000" dirty="0"/>
          </a:p>
          <a:p>
            <a:pPr>
              <a:defRPr/>
            </a:pPr>
            <a:endParaRPr lang="en-US" sz="2000" dirty="0"/>
          </a:p>
        </p:txBody>
      </p:sp>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186258"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Content Placeholder 1"/>
          <p:cNvSpPr>
            <a:spLocks noGrp="1"/>
          </p:cNvSpPr>
          <p:nvPr>
            <p:ph sz="half" idx="1"/>
          </p:nvPr>
        </p:nvSpPr>
        <p:spPr/>
        <p:txBody>
          <a:bodyPr/>
          <a:lstStyle/>
          <a:p>
            <a:pPr marL="0" indent="0">
              <a:buNone/>
              <a:defRPr/>
            </a:pPr>
            <a:endParaRPr lang="en-US" dirty="0" smtClean="0"/>
          </a:p>
          <a:p>
            <a:pPr marL="0" indent="0" algn="ctr">
              <a:buNone/>
              <a:defRPr/>
            </a:pPr>
            <a:endParaRPr lang="en-US" dirty="0" smtClean="0"/>
          </a:p>
          <a:p>
            <a:pPr marL="0" indent="0" algn="ctr">
              <a:buNone/>
              <a:defRPr/>
            </a:pPr>
            <a:r>
              <a:rPr lang="en-US" dirty="0" smtClean="0"/>
              <a:t>In 1933, </a:t>
            </a:r>
            <a:r>
              <a:rPr lang="en-US" dirty="0"/>
              <a:t>FDR gave </a:t>
            </a:r>
            <a:endParaRPr lang="en-US" dirty="0" smtClean="0"/>
          </a:p>
          <a:p>
            <a:pPr marL="0" indent="0" algn="ctr">
              <a:buNone/>
              <a:defRPr/>
            </a:pPr>
            <a:r>
              <a:rPr lang="en-US" dirty="0" smtClean="0"/>
              <a:t>$</a:t>
            </a:r>
            <a:r>
              <a:rPr lang="en-US" dirty="0"/>
              <a:t>5 million to test and prove soil conservation </a:t>
            </a:r>
            <a:r>
              <a:rPr lang="en-US" dirty="0" smtClean="0"/>
              <a:t>pract</a:t>
            </a:r>
            <a:r>
              <a:rPr lang="en-US" dirty="0"/>
              <a:t>ices could make a difference.</a:t>
            </a:r>
          </a:p>
          <a:p>
            <a:pPr>
              <a:defRPr/>
            </a:pPr>
            <a:endParaRPr lang="en-US" dirty="0"/>
          </a:p>
          <a:p>
            <a:endParaRPr lang="en-US" dirty="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pPr algn="ctr"/>
            <a:r>
              <a:rPr lang="en-US" altLang="en-US" dirty="0" smtClean="0"/>
              <a:t>       Conservation </a:t>
            </a:r>
            <a:r>
              <a:rPr lang="en-US" altLang="en-US" dirty="0"/>
              <a:t>District 101</a:t>
            </a:r>
            <a:endParaRPr lang="en-US" altLang="en-US" dirty="0" smtClean="0"/>
          </a:p>
        </p:txBody>
      </p:sp>
      <p:sp>
        <p:nvSpPr>
          <p:cNvPr id="11267" name="Content Placeholder 5"/>
          <p:cNvSpPr>
            <a:spLocks noGrp="1"/>
          </p:cNvSpPr>
          <p:nvPr>
            <p:ph sz="half" idx="2"/>
          </p:nvPr>
        </p:nvSpPr>
        <p:spPr/>
        <p:txBody>
          <a:bodyPr/>
          <a:lstStyle/>
          <a:p>
            <a:endParaRPr lang="en-US" altLang="en-US" sz="2000" smtClean="0"/>
          </a:p>
          <a:p>
            <a:endParaRPr lang="en-US" altLang="en-US" sz="2000" smtClean="0"/>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p:txBody>
          <a:bodyPr/>
          <a:lstStyle/>
          <a:p>
            <a:pPr marL="0" indent="0">
              <a:buNone/>
              <a:defRPr/>
            </a:pPr>
            <a:r>
              <a:rPr lang="en-US" sz="2000" dirty="0" smtClean="0"/>
              <a:t>On June </a:t>
            </a:r>
            <a:r>
              <a:rPr lang="en-US" sz="2000" dirty="0"/>
              <a:t>22, </a:t>
            </a:r>
            <a:r>
              <a:rPr lang="en-US" sz="2000" dirty="0" smtClean="0"/>
              <a:t>1937 </a:t>
            </a:r>
          </a:p>
          <a:p>
            <a:pPr marL="0" indent="0">
              <a:buNone/>
              <a:defRPr/>
            </a:pPr>
            <a:r>
              <a:rPr lang="en-US" sz="2000" dirty="0" smtClean="0"/>
              <a:t>the </a:t>
            </a:r>
            <a:r>
              <a:rPr lang="en-US" sz="2000" b="1" dirty="0" smtClean="0"/>
              <a:t>CLEAN </a:t>
            </a:r>
            <a:r>
              <a:rPr lang="en-US" sz="2000" b="1" dirty="0"/>
              <a:t>STREAMS </a:t>
            </a:r>
            <a:r>
              <a:rPr lang="en-US" sz="2000" b="1" dirty="0" smtClean="0"/>
              <a:t>LAW </a:t>
            </a:r>
            <a:r>
              <a:rPr lang="en-US" sz="2000" dirty="0" smtClean="0"/>
              <a:t>was passed seeking to preserve and improve the purity of our local waters.</a:t>
            </a:r>
          </a:p>
          <a:p>
            <a:pPr marL="0" indent="0">
              <a:buNone/>
              <a:defRPr/>
            </a:pPr>
            <a:endParaRPr lang="en-US" sz="2000" dirty="0" smtClean="0"/>
          </a:p>
        </p:txBody>
      </p:sp>
    </p:spTree>
    <p:extLst>
      <p:ext uri="{BB962C8B-B14F-4D97-AF65-F5344CB8AC3E}">
        <p14:creationId xmlns:p14="http://schemas.microsoft.com/office/powerpoint/2010/main" val="358840422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pPr algn="ctr"/>
            <a:r>
              <a:rPr lang="en-US" altLang="en-US" dirty="0" smtClean="0"/>
              <a:t>    Conservation </a:t>
            </a:r>
            <a:r>
              <a:rPr lang="en-US" altLang="en-US" dirty="0"/>
              <a:t>District 101</a:t>
            </a:r>
            <a:endParaRPr lang="en-US" altLang="en-US" dirty="0" smtClean="0"/>
          </a:p>
        </p:txBody>
      </p:sp>
      <p:sp>
        <p:nvSpPr>
          <p:cNvPr id="11267" name="Content Placeholder 5"/>
          <p:cNvSpPr>
            <a:spLocks noGrp="1"/>
          </p:cNvSpPr>
          <p:nvPr>
            <p:ph sz="half" idx="2"/>
          </p:nvPr>
        </p:nvSpPr>
        <p:spPr/>
        <p:txBody>
          <a:bodyPr/>
          <a:lstStyle/>
          <a:p>
            <a:endParaRPr lang="en-US" altLang="en-US" sz="2000" smtClean="0"/>
          </a:p>
          <a:p>
            <a:endParaRPr lang="en-US" altLang="en-US" sz="2000" smtClean="0"/>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p:txBody>
          <a:bodyPr/>
          <a:lstStyle/>
          <a:p>
            <a:pPr marL="0" indent="0">
              <a:buNone/>
              <a:defRPr/>
            </a:pPr>
            <a:r>
              <a:rPr lang="en-US" sz="2000" dirty="0" smtClean="0"/>
              <a:t>On June </a:t>
            </a:r>
            <a:r>
              <a:rPr lang="en-US" sz="2000" dirty="0"/>
              <a:t>22, </a:t>
            </a:r>
            <a:r>
              <a:rPr lang="en-US" sz="2000" dirty="0" smtClean="0"/>
              <a:t>1937 </a:t>
            </a:r>
          </a:p>
          <a:p>
            <a:pPr marL="0" indent="0">
              <a:buNone/>
              <a:defRPr/>
            </a:pPr>
            <a:r>
              <a:rPr lang="en-US" sz="2000" dirty="0" smtClean="0"/>
              <a:t>the </a:t>
            </a:r>
            <a:r>
              <a:rPr lang="en-US" sz="2000" b="1" dirty="0" smtClean="0"/>
              <a:t>CLEAN </a:t>
            </a:r>
            <a:r>
              <a:rPr lang="en-US" sz="2000" b="1" dirty="0"/>
              <a:t>STREAMS </a:t>
            </a:r>
            <a:r>
              <a:rPr lang="en-US" sz="2000" b="1" dirty="0" smtClean="0"/>
              <a:t>LAW </a:t>
            </a:r>
            <a:r>
              <a:rPr lang="en-US" sz="2000" dirty="0" smtClean="0"/>
              <a:t>was passed seeking to preserve and improve the purity of our local waters.</a:t>
            </a:r>
          </a:p>
          <a:p>
            <a:pPr marL="0" indent="0">
              <a:buNone/>
              <a:defRPr/>
            </a:pPr>
            <a:endParaRPr lang="en-US" sz="2000" dirty="0" smtClean="0"/>
          </a:p>
          <a:p>
            <a:pPr marL="0" indent="0">
              <a:buNone/>
              <a:defRPr/>
            </a:pPr>
            <a:r>
              <a:rPr lang="en-US" sz="2000" dirty="0" smtClean="0"/>
              <a:t>On </a:t>
            </a:r>
            <a:r>
              <a:rPr lang="en-US" sz="2000" dirty="0"/>
              <a:t>May15, 1945  </a:t>
            </a:r>
            <a:r>
              <a:rPr lang="en-US" sz="2000" dirty="0" smtClean="0"/>
              <a:t>Act 217 the </a:t>
            </a:r>
            <a:r>
              <a:rPr lang="en-US" sz="2000" b="1" dirty="0" smtClean="0"/>
              <a:t>CONSERVATION </a:t>
            </a:r>
            <a:r>
              <a:rPr lang="en-US" sz="2000" b="1" dirty="0"/>
              <a:t>DISTRICT </a:t>
            </a:r>
            <a:r>
              <a:rPr lang="en-US" sz="2000" b="1" dirty="0" smtClean="0"/>
              <a:t>LAW </a:t>
            </a:r>
            <a:r>
              <a:rPr lang="en-US" sz="2000" dirty="0"/>
              <a:t>was </a:t>
            </a:r>
            <a:r>
              <a:rPr lang="en-US" sz="2000" dirty="0" smtClean="0"/>
              <a:t>passed designating  Conservation Districts as the primary local governmental unit responsible for the conservation of our natural resources.</a:t>
            </a:r>
          </a:p>
        </p:txBody>
      </p:sp>
    </p:spTree>
    <p:extLst>
      <p:ext uri="{BB962C8B-B14F-4D97-AF65-F5344CB8AC3E}">
        <p14:creationId xmlns:p14="http://schemas.microsoft.com/office/powerpoint/2010/main" val="95110340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7" name="Picture 2" descr="http://www.pollutionissues.com/photos/industry-35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3618"/>
          <a:stretch/>
        </p:blipFill>
        <p:spPr bwMode="auto">
          <a:xfrm>
            <a:off x="685800" y="1387011"/>
            <a:ext cx="3810000" cy="49367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Picture of rivers on f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Picture of rivers on f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47957376"/>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7" name="Picture 2" descr="http://www.pollutionissues.com/photos/industry-35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3618"/>
          <a:stretch/>
        </p:blipFill>
        <p:spPr bwMode="auto">
          <a:xfrm>
            <a:off x="685800" y="1387011"/>
            <a:ext cx="3810000" cy="49367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Picture of rivers on f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Picture of rivers on f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87011"/>
            <a:ext cx="3720902"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48445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7" name="Picture 2" descr="http://www.pollutionissues.com/photos/industry-35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3618"/>
          <a:stretch/>
        </p:blipFill>
        <p:spPr bwMode="auto">
          <a:xfrm>
            <a:off x="685800" y="1387011"/>
            <a:ext cx="3810000" cy="49367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Picture of rivers on f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Picture of rivers on f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87011"/>
            <a:ext cx="3720902"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038600"/>
            <a:ext cx="24622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62549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algn="ctr"/>
            <a:r>
              <a:rPr lang="en-US" altLang="en-US" dirty="0" smtClean="0"/>
              <a:t>    </a:t>
            </a:r>
            <a:r>
              <a:rPr lang="en-US" altLang="en-US" dirty="0"/>
              <a:t>Conservation District 101</a:t>
            </a:r>
            <a:endParaRPr lang="en-US" altLang="en-US"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pic>
        <p:nvPicPr>
          <p:cNvPr id="7" name="Picture 2" descr="http://www.pollutionissues.com/photos/industry-35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3618"/>
          <a:stretch/>
        </p:blipFill>
        <p:spPr bwMode="auto">
          <a:xfrm>
            <a:off x="685800" y="1387011"/>
            <a:ext cx="3810000" cy="49367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Image result for Picture of rivers on f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Picture of rivers on f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038600"/>
            <a:ext cx="24622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568" y="1435224"/>
            <a:ext cx="357187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73992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algn="ctr"/>
            <a:r>
              <a:rPr lang="en-US" altLang="en-US" dirty="0"/>
              <a:t> </a:t>
            </a:r>
            <a:r>
              <a:rPr lang="en-US" altLang="en-US" dirty="0" smtClean="0"/>
              <a:t>    </a:t>
            </a:r>
            <a:r>
              <a:rPr lang="en-US" altLang="en-US" dirty="0"/>
              <a:t>Conservation District 101</a:t>
            </a:r>
            <a:endParaRPr lang="en-US" altLang="en-US" dirty="0" smtClean="0"/>
          </a:p>
        </p:txBody>
      </p:sp>
      <p:sp>
        <p:nvSpPr>
          <p:cNvPr id="12291" name="Content Placeholder 5"/>
          <p:cNvSpPr>
            <a:spLocks noGrp="1"/>
          </p:cNvSpPr>
          <p:nvPr>
            <p:ph sz="half" idx="2"/>
          </p:nvPr>
        </p:nvSpPr>
        <p:spPr/>
        <p:txBody>
          <a:bodyPr/>
          <a:lstStyle/>
          <a:p>
            <a:endParaRPr lang="en-US" altLang="en-US" sz="2000" smtClean="0"/>
          </a:p>
          <a:p>
            <a:endParaRPr lang="en-US" altLang="en-US" sz="2000" smtClean="0"/>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p:txBody>
          <a:bodyPr/>
          <a:lstStyle/>
          <a:p>
            <a:pPr marL="0" indent="0">
              <a:buNone/>
              <a:defRPr/>
            </a:pPr>
            <a:r>
              <a:rPr lang="en-US" sz="2000" dirty="0" smtClean="0"/>
              <a:t>May </a:t>
            </a:r>
            <a:r>
              <a:rPr lang="en-US" sz="2000" dirty="0"/>
              <a:t>18, </a:t>
            </a:r>
            <a:r>
              <a:rPr lang="en-US" sz="2000" dirty="0" smtClean="0"/>
              <a:t>1971 </a:t>
            </a:r>
            <a:r>
              <a:rPr lang="en-US" sz="2000" dirty="0"/>
              <a:t>Article I, Section 27 </a:t>
            </a:r>
          </a:p>
          <a:p>
            <a:pPr marL="0" indent="0">
              <a:buNone/>
              <a:defRPr/>
            </a:pPr>
            <a:r>
              <a:rPr lang="en-US" sz="2000" dirty="0"/>
              <a:t>w</a:t>
            </a:r>
            <a:r>
              <a:rPr lang="en-US" sz="2000" dirty="0" smtClean="0"/>
              <a:t>as added to the Pennsylvania </a:t>
            </a:r>
            <a:r>
              <a:rPr lang="en-US" sz="2000" dirty="0"/>
              <a:t>Constitution. </a:t>
            </a:r>
            <a:endParaRPr lang="en-US" sz="2000" dirty="0" smtClean="0"/>
          </a:p>
          <a:p>
            <a:pPr marL="0" indent="0">
              <a:buNone/>
              <a:defRPr/>
            </a:pPr>
            <a:endParaRPr lang="en-US" sz="2000" dirty="0" smtClean="0"/>
          </a:p>
          <a:p>
            <a:pPr marL="0" indent="0" algn="ctr">
              <a:buFontTx/>
              <a:buNone/>
              <a:defRPr/>
            </a:pPr>
            <a:r>
              <a:rPr lang="en-US" sz="3200" dirty="0" smtClean="0">
                <a:solidFill>
                  <a:srgbClr val="0070C0"/>
                </a:solidFill>
                <a:latin typeface="Monotype Corsiva" panose="03010101010201010101" pitchFamily="66" charset="0"/>
              </a:rPr>
              <a:t>“</a:t>
            </a:r>
            <a:r>
              <a:rPr lang="en-US" sz="3200" b="1" dirty="0" smtClean="0">
                <a:solidFill>
                  <a:srgbClr val="0070C0"/>
                </a:solidFill>
                <a:latin typeface="Monotype Corsiva" panose="03010101010201010101" pitchFamily="66" charset="0"/>
              </a:rPr>
              <a:t>The </a:t>
            </a:r>
            <a:r>
              <a:rPr lang="en-US" sz="3200" b="1" dirty="0">
                <a:solidFill>
                  <a:srgbClr val="0070C0"/>
                </a:solidFill>
                <a:latin typeface="Monotype Corsiva" panose="03010101010201010101" pitchFamily="66" charset="0"/>
              </a:rPr>
              <a:t>people have a right to </a:t>
            </a:r>
            <a:r>
              <a:rPr lang="en-US" sz="3200" b="1" dirty="0" smtClean="0">
                <a:solidFill>
                  <a:srgbClr val="0070C0"/>
                </a:solidFill>
                <a:latin typeface="Monotype Corsiva" panose="03010101010201010101" pitchFamily="66" charset="0"/>
              </a:rPr>
              <a:t>clean </a:t>
            </a:r>
            <a:r>
              <a:rPr lang="en-US" sz="3200" b="1" dirty="0">
                <a:solidFill>
                  <a:srgbClr val="0070C0"/>
                </a:solidFill>
                <a:latin typeface="Monotype Corsiva" panose="03010101010201010101" pitchFamily="66" charset="0"/>
              </a:rPr>
              <a:t>air, pure water, and to the preservation of the natural, scenic, historic and esthetic values of the </a:t>
            </a:r>
            <a:r>
              <a:rPr lang="en-US" sz="3200" b="1" dirty="0" smtClean="0">
                <a:solidFill>
                  <a:srgbClr val="0070C0"/>
                </a:solidFill>
                <a:latin typeface="Monotype Corsiva" panose="03010101010201010101" pitchFamily="66" charset="0"/>
              </a:rPr>
              <a:t>environment.”</a:t>
            </a:r>
            <a:endParaRPr lang="en-US" sz="3200" dirty="0">
              <a:solidFill>
                <a:srgbClr val="0070C0"/>
              </a:solidFill>
            </a:endParaRPr>
          </a:p>
        </p:txBody>
      </p:sp>
    </p:spTree>
    <p:extLst>
      <p:ext uri="{BB962C8B-B14F-4D97-AF65-F5344CB8AC3E}">
        <p14:creationId xmlns:p14="http://schemas.microsoft.com/office/powerpoint/2010/main" val="39564841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9850" y="228600"/>
            <a:ext cx="8845550" cy="609600"/>
          </a:xfrm>
        </p:spPr>
        <p:txBody>
          <a:bodyPr/>
          <a:lstStyle/>
          <a:p>
            <a:pPr algn="ct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t>
            </a:r>
            <a:r>
              <a:rPr lang="en-US" dirty="0" smtClean="0"/>
              <a:t>PENNSYLVANIA’S</a:t>
            </a:r>
            <a:r>
              <a:rPr lang="en-US" altLang="en-US" dirty="0" smtClean="0"/>
              <a:t> </a:t>
            </a:r>
            <a:r>
              <a:rPr lang="en-US" dirty="0" smtClean="0"/>
              <a:t>STRATEGY </a:t>
            </a:r>
            <a:r>
              <a:rPr lang="en-US" sz="2400" dirty="0" smtClean="0"/>
              <a:t/>
            </a:r>
            <a:br>
              <a:rPr lang="en-US" sz="2400" dirty="0" smtClean="0"/>
            </a:br>
            <a:r>
              <a:rPr lang="en-US" dirty="0"/>
              <a:t/>
            </a:r>
            <a:br>
              <a:rPr lang="en-US" dirty="0"/>
            </a:br>
            <a:endParaRPr lang="en-US" altLang="en-US" dirty="0" smtClean="0"/>
          </a:p>
        </p:txBody>
      </p:sp>
      <p:pic>
        <p:nvPicPr>
          <p:cNvPr id="645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556285"/>
            <a:ext cx="4025900" cy="91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82751"/>
            <a:ext cx="1658937"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23" name="AutoShape 16" descr="data:image/jpeg;base64,/9j/4AAQSkZJRgABAQAAAQABAAD/2wCEAAkGBhISEBUUExQUFRUWGBcYFRgXFBgYGRgYFxYXFBwZHB0bHyYhGBkjGxwXHzsgJScpLSwsFx4xNTAqNictLCkBCQoKDgwOGg8PGSkfHB8sKSwpKSwsLC0sKiwsKSwpLCwsKSkvKSksLDQsKiksKSwsKiwsLCwpLCwsLCksLCksLP/AABEIAHgBJwMBIgACEQEDEQH/xAAcAAACAgMBAQAAAAAAAAAAAAAABgQFAQcIAwL/xABREAACAQMCBAMFAgcKCQ0BAAABAgMABBESIQUGEzEHQVEiMmFxgRSRI0JSkqGxsiQzNVRic4KTwdEIFhc0Y3J0s9IVJUNTg6PCw9Ph4vDxGP/EABkBAQADAQEAAAAAAAAAAAAAAAABAgMEBf/EACQRAQACAgEEAQUBAAAAAAAAAAABAgMREiExQVETBFJhcaEU/9oADAMBAAIRAxEAPwDeNFFFAUVjNZoCisFqVuL+IltCxVdUrDvoxpH9I7fdmqXvWkbtKJmI7mms1r5PFcZ3tiB8JQT9xUfrqztvEy0b3uonzXP7JNZ1z458q86+zdRVTwnmeC5YrCSxUZb2SAPIbnzNWua2iYmNwtvbNFFFSkUUUUBRRRQFFFFAUUUUBRRRQFFFFAUUUUBRRRQFFFFAUUUUBRRRQFFFFAUUUUGDWM1iRQQQexBHpWpObLS4t5tEss0kTZKfhGGR+Se4yNh2PkfOscuX443ralrcY3ptrrDOMjPpnevvNaMj4bC+Ok+l/JJABv8AyZAcfeBTVyZzdMkwt7gkhjpUt7yN5Ak9we33d81hT6qJnUwpGXc6lJ8SOYXUi2Q4BXVIc7kHsvyxkn6UmcP4SZAWLLFEuxkbtn8lR3ZvgP0VZ88bcQkLbj2SBny0jAqkubpnILH3RhQPdUeijyFcWa+8k7YXtu3VYyX1tGMQw9U+ck2+flGNh9TUWNJbmVUUAu2yhVCj5nHkPjXpwXl+e6bES5A7udlX6+vwG9bP4Hy0llC5T2pdJJcjckDIA9B8Kviw2yzG+kJrWbfpG4FbJbEWkJDSY13EgHu+n1PYDyG9WvCuMB3eJ8CaM4YeTDydfgf0Up+Gk+ZJ9RyzKrZPc7tn9Jrz47eEcXjMZ3DRIcfEgMPzTXvxgrW0448QvGTVYs2Lms1gVmud0iiiigqOMc2WloQLiZIs4xryBvnz7Z2O3wNV/wDlN4V/Hrf+sFMkiAgggEEYIPYg7Y+IrjTjdqqX80agBFuJEUeQUSlQPuoOpv8AKfwr+O2/59XHDOPW9ypaCaOUD8hw36u1UvE/DLhk8Rja1iX2cBkUKy/FSOxrnPmngdxwXiRSOVlZMPFKvslkPYkdvIgjsfrQdag1mqLkfmP7fYQXOMF19sDsHUlGA+GoGr2gpeP83W9nJbpO2lrmQRxDGd9hk+iglQT5ahVyDXMHjZzN9p4qyK3sWw6S4O2sHU5GOx1bf0fhW/fD7mQX3DoJ85Yrpk+Eieyw+/f60DHRRRQYJqo4xzdZ2hxcXEUR/JZxq+7vWqfFrxjeN3s7FtJX2Zpgdw2cGNPQjsW+gxjNTPDrwUiEa3PEV6s0nt9JiSq6t8vv7bnOTnYfpoGV/HHg4JH2htttoZSPv0717WfjPwiRsC6C/F0dB97AUyQ8s2ajC20AA/0Sf3VTce8MeG3SMr20asRgPGoR19CCPT0O1BccK5ntbr/N7iKU98I4JwO5x3r64vzDb2oBuJFjB82yBtgbnsO4rVfhnyQeG8duIS3UAtw0T4wTG743HkcqR3/F+7cpFAsjxO4V/Hbf+sFYPifwr+O2/wCfXNvibaJHxe8VAFUSZAAwN1DH9JP310PwDw34Z9lhzZwMTGmSyBmOVBySe5oJq+JnCj2vbf8ArBV3Y8VhnGYpY5B/IcNjPrjtSjxnwa4VcIR9nEJ8mhOgjPnjcH6g1pvnfwuu+EMLmGVniUjTMmY5IySVAbB29NQO+fKg6cBrNaU8LPGh5ZEtL9hqfAin7ZY7BH8sk9m2rdQoM0UUUBUTinDI7iMxyLqU/oPqPQ1LoqJiJ6SNWcX8NriMkwkTJ5A4V/kfI/MY+VVsfAbuJ0llhkEcTozMdJIVXDHscnbNblqNfQa43T8pWX71Irkt9JSesdGM4alPg3A7Zoupd9Nppz1DrYZAbsq79gMf/RVxacpWK4ZYYz6E+1+ukscr65VaaYEygN0kXVKVwML6KAMDPanWPiIi0QJGA2n2YlOSqjzY9kHxyfrV8NeXevZNfzC5jQKMAAAdgBgV9VTS8xxpcJAzAyvtoTJC7ZyzH+4Z9KgW3Mk9zI6W0SqsZ0s8pOx320Lvn5mumkct8fC/KIQ+IciSLN1bSTpk5Ok7Yz3wR5fAipPL3JZhl60z9STcjGcAnuSTuTVkLC987mIfAW+f1vXhcy38Kl/wM4G5ADRtgd8bkV0fJeY47ZcKx10vwazmlpOd4fs6TMGjV3KZI1YIGc7e8vxFTbnjXTVXbT02x+FUll37avNAfX2hXP54+Ya8oXOaKrJeOJHjqjQpxpfvGc/yh2+uKsUcEZByD2qNrPquOOZv4Uuf9qm/3zV2NXHPMv8ACtz/ALVN/vmqR2KO1c+/4SMiG9tgPfEJ1b+RkOn5fjffW4uPczTQEpBY3Fy+nKlDGkROOxdm2+YU0h8I8Jrm9vjfcXZDkgi3Tcbe6rH8kfk758zjuDd4R8Le34Nao/vFWfBGCOo7SAEeoDYqz525hFjYT3G2pEOjPnIdkH52Ku1GNsY9MVpXx54u9xc2nDIju7Kz/FpG6ca9/L2m+q+lAn2nh4ZOXpr9s9bq9VSc5MKZRsk75ZizeedK+ppg/wAHXmTRNPZsdpAJY/8AWUaW+pXT+bW6rfgMSWYtNIMQi6RHqunSfvFcoo03COK+fUtZvTGtQd9t8B0J+jUHX4pc8Q+Omz4ZczKQHCFYyfJ29lT8wTmr6zuVkjV1OVdQy/IjIpB8eQf+RZcdupFn88f20GkPCzg4u+L2yP7ShzI+fPpguM+oLac+oJrrIVzF4CygcZTPnHIB88A/qBrp0GgzRRRQQBwaP7V9px+F6Qizn8QOXAx8yfvNTjWawaDkvxZ/hq8/nB+wtdT8D/zWH+aj/ZFcseLP8NXn84P2Frqfgf8AmsP81H+yKCdXje2iSxtHIodHUq6kZBVhggivasGg4/545cPD+ITW4Jwjaom89De0p+YG2fhXTPhtzC17wy3nf3ypV/i0bGMn64z9a0n/AIQ8YHFlx528ZPz1yj9QFbE/weInHCXLZwbmQpk/i6Il29BqDfpoNoUUUUBRRRQFUHOnGHtrVnj94kKD6ajjP0q/qHxThqTxNHIMq3f1+Y+NUvEzWYr3Rbt0KXhiYjFIdjMX/CZ97GPZ+mc/WryThjxXTXEY1iQBZE7MMdmU+fyNIt9yjeWT9SAs4HZkHtAejLvt94+VWHDfFFgdNxFnHdkOGHzU/wB4+Vc2HP8AFHC8aYRMRGrdGeZeTJZJ2nt2yWOoo3surDG6k9+w+VRYOZr+1OZrcscYLtGwOB6uuxpttOfrJ/8ApdB9HUr/AO1WkXHLdvdmiP8A2i04Vmd476W4xvcSSF8WT526/wBd/wDCvKfxFnnBRLVWz5e3Jn6ADNbCF7Efx0/OFfD8UhXvLGP6a/31PC/nJ/E8Z+5rR+XL+8YNN+DUDAL4VUB/JQbjy22zgU5Pwp/si2sOdOnS0sgxgHckL3LfcPjUq55vs07zofgp1H9FUnEPFCBB+CR5D5Z9hfqTk/oqaTjwzym25RqtfJm+xxRW3TfHTVMNq/JAwc0heHnG2W4NuCTC2ooD+LjcY9AR5fKoNxxC/wCJkKqnp57KNMfzLH3vlmnPlHkxbTLuweUjBI7KPQevzNU5Wy5ItWNR7REzaY12gz1xzzKf+dLn/apf981dik1xfxjiCyXk0y+680kg+TSFh+g12t3aCis4rytZgyKw7MoI+ozXtQeVzMqIzMQFUFmJ7AAZJPwxmud+U+Wv8Y+JXlxcPKkIwRoKhhqJEae0GAwqnIA7+lbC8dOa1tuHtbq34W59kL5iP8dj8Mez8z86neCvL623CIm21XH4diP5YAUfRAo+efWgpf8A+cOHf9fefnxf+lWuPFnw0j4U0DQNK8MoZSZNJKyLvjKqowVPbH4prp6lHxV5cN5wqeNRl0Xqxgdy0ftYHxIyPrQLvgFzP9o4ebdmy9s2kZO/SbdPoDqX5KKbvEDgJvOG3ECgF2QmMH8tfaX65GM1zj4V84Dh3EEkf95kHTl+AYjD/wBE7/LNdWxuGAIIIO4I3BB3yKDjjlfjTWN9BcAbxSAsp2JX3XX4EqWHwrsKwvUmjSWNgyOoZWByCrDINab8W/B6SaR7yxXUze1ND2JbzdPUnzXz7jc0oeHHixLwsm3nRnt9RynaSFs+1pDfHOVON89qDpuil3g3iBw+6TVFdRdtwzBGHzDYINe3EedLGBC8l1AFHpIrH6AHJ+VBcG4UMFJAZskDIycd8DzxkfeK+zWruR+bhxbjU08YZYLaDpxBtieq+WcjyLaF29FHxraNByX4s/w1efzg/YWupuAnNrB/NR/siuU/Ey6EnF7xgcjqkfVQEP6QfuroXw651tLiwgAniEiRosiMwUqwXBGGwSO+9A7Vg1Cl45bqMtPCB8ZFH9ta3548cLeJTDYH7RcP7Ksgyilthj/rG32A+tBrXxuvxccZdU9rppHDt5sMsQPXdq354e8umx4bb27e8q5fz9tyXYfQkitc+FnhHKswvuIL+E1a44mOW151dST+VncD6nfat0igzRRRQFFFFAUViqa85zsomZZbhIymNYfK6dRwC2RsCexPeguqg3/B4Zv32NH+JUE/f3qWkoYAg5B3BG4IO4IPpWdVRMRPcLNx4d2TdkZf9Vz/AG1XS+FMB92aUfMIf/CKeNVYzWU4Mc+FJpX01+fCVfK4/wC6H/FXrH4Tx+c7/wBFFH68096qzmq/5cXpHx19FG28MbRfeMr/AOswH7IFWtnyhaRnKwpn1Yav11caqNVXjDSvaForEeAq4r6rGqjNarKrj3LcN2oWbqFQCCqzSRqwbGQ6owDjbswPn6mqIeEPCf4on3n++nLNY1UFFwfkm2tWUwdZAmdKfaJjGMgj97LaPP0q3vrNZY2RiwDDBKOyMPkykMp+INe+qgGgUJfCfhbsWe36jscszyO7E9tyxJNWnA+T7azP7nEiKAQE60hjGTkkRligOfMCrstXhY38c0ayxsHRwCrDsQfMfCgkV4X1ossbI2dLDDYYqcfMYIr21VjVQJbeDnCDubVfozD9Rq44FyVa2ZBtxIgAICdaUxjJyT0y2jV8cZq9DUaqANU/HOT7O8/zm3jkPkxUah/SG9XGqjNBrybwG4Q3aKRflM5/aJrEPgJwkd45W+cz/wBmK2JqozQVXL/K9tZRmO2iWNSctjuTjGSe52r24vwWO5QLIZQAc/g5pIs7EYJjYFlwex2qfqrGqgT/APJBwn+KJ95/vqHN4HcHY5+zsPlNIB92cU+aqzqoEFPAzg4Oeg5+c0n/ABb0z8F5TtLQfue3jiPmVUajtjv3q3zRqoAVmsaqzQFFFFAUUUUGCK19PbvJxXiccaq7SWlsntnCjV1lydjkAHOAN/01sGlu4isbS9ad5tFxOoUqZCS6J2wg8gT3AoFDmLlmKC44HblBOIxPCwOB1FWBW3ycY1ANg9sVYcwcMlWOwis82colmaJPeT2UY9N8HHTb4eoxV61pY8SljuI5epJas6o0UhHTaQAOCB+MQBsanvyzEXictKWhZnQmRvecEMW/K2OMHYUCfBx2O+urISRrHd21w63ELDLJ+55SGU+cZIDBviKitxe8s77iF2uZrNbgJcQj34gttA/XTPcYY5Xb3fuf7nl+B7mO5ZB1ogyq42Olhup/KHz7V98O4LHC8zrqzM/Uky2QX0qmR6eyqj6UCTwSBbq24t9hkRDNORDKh0jLWlsRgjce0W7diTUbgfBrW+iurGezFndJHGsqoBpOOoIp4iANW5O/fyOcU6WfKNtDFLHEhiSaXrMEJGJPY9pfyfcU4G3epVjwSOKSSUamkkCh3c6mKpnSvwUZJwPWgS+SXk4iwa7RM8PZ7bSPaWS4XSHm3AKqF04HnrYnsK+vDzhEM1txGJ0XQ99doRjHshsAD0x5emKbOB8tQ2nV6OsdaRpZMuWzI+NTb9s4Hbbao3D+TIINfTaUCSYzyDqMQ0pYMWPzIGwwNqBH4BKZbQcGkx1opzBMRgE20WJetjVldaFEyCSGfPlX1xnmcQ8SiulLi2gl+wsoiYRhJAOpMHHs4WYImP8ARsO+K2IvA4hPJOoKzSoiO4JyVQsQB6Hc7/L0qP8A4p25sjZFSYCuggsScZz73fOfPvQK/N0V8OKCayYM8NqrNbtnTcKZ3ymc4VwBscHf0r15W43bX3EDcRKAxtFEisB1I3EzKVceTDcfGmez5djjmEoaQuI1hyzlh01JYAg9zknfvX1b8vQR3MtyiBZpVVJGG2oKSQSO2r498AelAkeHt9HacNv5yoxHdXZwBu2hsIgx59lA+NSPDfik0dzcWdxI0jnF1G7o0ZImP4VFVt9KSdsZ97HlTBByJaonTXqaOuLgqZGIMwcSBj/SAOnt8KnX/L0M1xDcNqEsIcIysV9l8alYDZ1OOx7eVBC53vXW1McWercMII8EavbzrZc4yVjDtj+TS74bk2xvOG+1H0GMttrxqEE+WXIyclH1dzvnypzuODI9xHOxcvEGCDUdI1gBvZ7EnA3Pb61QcxwcMF2JLmZYrhoWhGZShaE5LDH4w3O/ljyxQU3I6fZ7tLW8tgl4kTlLpTqF1HlVdmcjUXzoJUk+R2rw5Yc219HbX1uhum60ltex4/dQxlw3mG06TpyRsO2Blr4EtjcN1YLgXLIjRq3W1lEbGoDB2yVXfv7I32qXZcrQxvC2ZHMClIepIW0BgAcZ7tgAajk4+ZyCj4ecNg4nw0XV4iTzTvKXZhkppkZVWPOTEqgAgDG+/c0uDmG5SzS0eaQxni32Bp2YiQ2w0kqXG+vuuseQPbvWzrflCCN5Wh6kPWOqVY5CqMx2LaeysfNhgnAz2Fer8qWptDaGFDAe6EZBOrVqJO5bV7Wrvneg84uT7OOSOSOCON4iSrIgU7gggke8D8fMClnki4jto+LTMAFivJicDfQkMT6R95wPU01WnLaR9LEk7CL3FeVmAOkqM53bAJ94mokfI1sqSIplCzTdeUdVvbkyrZPw9lfZ7YHagUuT7lpLm5s73MgvEW7CujooJwssC6gCyppjHxHlua9OEcm2UnFr+JoI9CR25jAGNBYMSy/ktkA5HoKduK8uQ3EsErhurbljC6sQVLgK3buCB2NfVpy9FHcy3K6+pMFEmWJBCZ0jT2GMntQJUtwbfiXGJokUvFZxSIMd3EcrdviVGfXFTOWOV7a94XBLOvUmmiEjzk5mErrksj90Kk4AGAMYxTRb8uxJcy3I1dWZVSTLEqVXOkY7DGT99Rbfky3jjeKMyxxOWLRpKyoNfvBR+ID6KQNyfOgQOH399ecN4aY7gLdCefpysCUm6CzKFcfkuo3O/bOPS3sePRcQu7LqRiG8tpnFxC4BdD9nlG3mYyWDBhkbD504vy5BmAqCgtv3lUOlVGkpjSNiNJIwf11DtILC6uhcxFJJ4A0RdDuoPeNsbEjOcHcZoIfiZxSSCyGhmTqzQwvIpwY0kkCswI3BwSMjGKq/EHl2C14fJdWyi3uLYK8csfsu2GXKuf8ApFbzDZzTxxLhkVxE8UqB43GGU9iKrV5Sg0RxuZZY4ypRJJGdQUxpznd8YB9onsKBH4jYx3HG1EtstwH4dFI8Z0gazNINWG2zjb18q2Zw6ILDGoXQAijTnOnAG2fPHaoDcswm9F57fXEfSB1HHT1a9OntjVvVsBQZooooCiiigwTWvvC+cSXHFHkObgXjoc+8IEGIhjyT38eu9bBNUN/ydE85uI3kt5yNLSQkAuv8tWDK5HqQcUFP4kX7W0CmFjE91cQQSzKRqjRiVLjPYhcgH4/CvLn3gy2ljLd2rNBPABIGDMRJpwCkgLfhARkb5xsfKr3/ABNheCaG4Z7pZ/3wzFdRAACgaFULpxkEAEHfvvXxFyYmlElmnuI4yrJHK4ZcpuurCgyadsaiewJyd6BS4hxq/j4jLcwK0sUdtZtc2ozqKyicl4/9Imn3ce0D8BVty7xZLy7vZLaYsj21qYTqYrG8n2oE6ScK2VTIx+KKZ7bgapcy3AZi8qorg4xiPVoxttjU331EtuTLaNrpo1Mf2sATBDgZAcalA91jrOSPQUCtyHOBOba7geC+SI626pdLuPKqZQ2faIK+e6hu+5xF8H53nsLZ5UuJHLTZnaYspw7qAwL6jtt7v4venez5aCTdZ5ZZZQhjR5NGUUkEhQqqNyAScb4FROX+SI7JEjgmnEUZYrEWUplskknTqO5JxnFBrvh12z4jWeeOduKypFK8svT6ccgJiOWKtlAQIz3P1NM17xVeF8VkaaV/s9zbtJGrSEhZbfeREDHALKynAxk1eJ4f2v2ae3fXJFPI0rhjuJGOoupABU5327eVS7rlOKaOBJy832eRZY2cgtrTOCxAAbv6b0CVzJHcJYJaCV47q5ElxK4Mkpj0nq6F8wNZSJe2ACfxcG0lvor7g8l+hcSNaPusjqUaNXJA0kYIctv8vSmy34Mq3ElxqZnkVUOSMKqFmAUY23Zj8c79histuRoY4rmJHlWO6Z3lXUMBpff0bZTI2wPpigqbnh6pwZ5laUSfYj7XWkLZ6YfVksSGyO4OaqxxORn4NaGR1iuI2klbW4eUxRqwTXnURk6mGckYGcZBdpOW0ayNoWcxlOmTkatGMYzj02zUW65It5baK3k1ssBVoX1aZI2T3WVlwQw9aBa5vtf+TriwmtC0Yluo7eaEM3SlSYnLaCcCUY2YYPrkDFfNxxq64fcT3MmZ7CWdhKBnXaFdKdQDfVETuQMYyT82615YUSRyyyy3EkQPSaUp7BYaWYKiquojbVjIyQMAmpHDuCLEJRqaQSsXcPgjLAKewGxAAx8KCq5GkVkuXRzIpuZNLGRpBp0oQFJOy/AbVC5g/h3hv8zd/wDk0xcA5egsojFAuiMu7hfIFzqIHw+HkKicX5SS4uYrkyzRywqyxmNgAA/vZBUhs7d89hQLHP8AZdLiPDLmAabiS6WCTT3kgcEuHx7wVRnftmvbllJpH4wkcrrIJmjgZ2ZhEWgUqQGJwA7asUzWfLMaTCd2kmmVSqPKwJRT3CKAFTPmQMnAyTgVHi5LiVboB5f3WdUp1AENgAMhABUgAAY9BQLPJpjkke1ureS3vI41Mo6rMtygZcSh85Y6k89xkjJ3r24LwlJeJcRhdpjGog0Dry4TUrE6fa23ANNHD+W1jmM7PJNMUEfUkK5CAltICqqjck5xk5+WCw5ZjhuprlXkLz6eoCQV9jIXAx7OM+VBr7m65CS8UBknRj9lEMgmmWOGSTI1EhsRJqwTtjANXXP8kinhIErgte28crI7KJFIJYHBwVYjsaY4+UYRLcu2XF0AJ0fDIwAKgYxsACRUNuQISkEZlnKW0qywAuDoZdlGSMso32Ynuc0FXwphfcTv47gl47YxRxwFjow662kZR77E4GTnHljJq7/xTgTWw6mMMUXqyBY8ogIUatgSgONtyfWvXifKUUswuFeSCcLp6sLAMy+jhgVcDy1KceVe9hwLpJIpmmkaU5aRypfOhUGMKFUAAbBe5J7mgUuQuHSTcGilWWQXTwShZXkkfDvqCuQxIODjy8sCvTw/vh13gntntr2ONeplzIs6E6RMHJJfJU99xuMnyYrDlKKGyNmjSCLSyKdQ1orZ7HHlnuc14zcogrOxlkknlgaASSEAopDYA6YXT7TFsjc+uwwDDmtacEl0WPHW3Gme8O2QRi1jORjethWFl0oUj1FtChdR3JwAMnPnVNbcjQxwXUIeXRdmRpgWBJMo0OQcezlcDA2GBigS5uZLm2sprO9c9R7SVrK7BKdY9FmCnB9iZTjz32+ti168vE7KxdnWD7CLhgHI60mrRpdu7KACcZ31b03cT5XguLQ2s46kekLvjUMDAIIGzD1r44pyjBcLCHDB4MdGVDpkjIAHssPXAyOx8xQe3DuXoYJNUK9MFSpRSdBOrVq09g3cZ88/CrQVQnlPUjrLc3MpddAYuqMilgx0GJV0k4G/far1FwAPQY33/wD2g+qKKKAooooCiiigKKKKAooooCiiigKKKKAooooCiiigKKKKAooooCiiigKKKKAooooCiiigKKKKAooooCiiigKKKKAooooP/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11" charset="-128"/>
              </a:defRPr>
            </a:lvl1pPr>
            <a:lvl2pPr marL="742950" indent="-285750">
              <a:defRPr sz="2400">
                <a:solidFill>
                  <a:schemeClr val="tx1"/>
                </a:solidFill>
                <a:latin typeface="Arial" charset="0"/>
                <a:ea typeface="ＭＳ Ｐゴシック" pitchFamily="-111" charset="-128"/>
              </a:defRPr>
            </a:lvl2pPr>
            <a:lvl3pPr marL="1143000" indent="-228600">
              <a:defRPr sz="2400">
                <a:solidFill>
                  <a:schemeClr val="tx1"/>
                </a:solidFill>
                <a:latin typeface="Arial" charset="0"/>
                <a:ea typeface="ＭＳ Ｐゴシック" pitchFamily="-111" charset="-128"/>
              </a:defRPr>
            </a:lvl3pPr>
            <a:lvl4pPr marL="1600200" indent="-228600">
              <a:defRPr sz="2400">
                <a:solidFill>
                  <a:schemeClr val="tx1"/>
                </a:solidFill>
                <a:latin typeface="Arial" charset="0"/>
                <a:ea typeface="ＭＳ Ｐゴシック" pitchFamily="-111" charset="-128"/>
              </a:defRPr>
            </a:lvl4pPr>
            <a:lvl5pPr marL="2057400" indent="-228600">
              <a:defRPr sz="2400">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11" charset="-128"/>
              </a:defRPr>
            </a:lvl9pPr>
          </a:lstStyle>
          <a:p>
            <a:endParaRPr lang="en-US" altLang="en-US"/>
          </a:p>
        </p:txBody>
      </p:sp>
      <p:sp>
        <p:nvSpPr>
          <p:cNvPr id="2" name="Rounded Rectangle 1"/>
          <p:cNvSpPr/>
          <p:nvPr/>
        </p:nvSpPr>
        <p:spPr bwMode="auto">
          <a:xfrm>
            <a:off x="1358900" y="2902309"/>
            <a:ext cx="2438400" cy="153460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650" y="3124200"/>
            <a:ext cx="21209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0" y="2828836"/>
            <a:ext cx="4572000" cy="830997"/>
          </a:xfrm>
          <a:prstGeom prst="rect">
            <a:avLst/>
          </a:prstGeom>
        </p:spPr>
        <p:txBody>
          <a:bodyPr>
            <a:spAutoFit/>
          </a:bodyPr>
          <a:lstStyle/>
          <a:p>
            <a:r>
              <a:rPr lang="en-US" dirty="0"/>
              <a:t/>
            </a:r>
            <a:br>
              <a:rPr lang="en-US" dirty="0"/>
            </a:br>
            <a:endParaRPr lang="en-US" dirty="0"/>
          </a:p>
        </p:txBody>
      </p:sp>
      <p:sp>
        <p:nvSpPr>
          <p:cNvPr id="5" name="Rectangle 4"/>
          <p:cNvSpPr/>
          <p:nvPr/>
        </p:nvSpPr>
        <p:spPr>
          <a:xfrm>
            <a:off x="1358900" y="4953000"/>
            <a:ext cx="6413500" cy="1138773"/>
          </a:xfrm>
          <a:prstGeom prst="rect">
            <a:avLst/>
          </a:prstGeom>
        </p:spPr>
        <p:txBody>
          <a:bodyPr wrap="square">
            <a:spAutoFit/>
          </a:bodyPr>
          <a:lstStyle/>
          <a:p>
            <a:pPr algn="ctr"/>
            <a:r>
              <a:rPr lang="en-US" sz="3600" b="1" u="sng" dirty="0" smtClean="0">
                <a:solidFill>
                  <a:schemeClr val="accent2"/>
                </a:solidFill>
                <a:latin typeface="Arial Rounded MT Bold" panose="020F0704030504030204" pitchFamily="34" charset="0"/>
              </a:rPr>
              <a:t>2016 REBOOT</a:t>
            </a:r>
          </a:p>
          <a:p>
            <a:pPr algn="ctr"/>
            <a:r>
              <a:rPr lang="en-US" sz="3200" dirty="0" smtClean="0">
                <a:solidFill>
                  <a:schemeClr val="accent2"/>
                </a:solidFill>
                <a:latin typeface="Arial Rounded MT Bold" panose="020F0704030504030204" pitchFamily="34" charset="0"/>
              </a:rPr>
              <a:t>To Enhance Restoration Efforts</a:t>
            </a:r>
            <a:endParaRPr lang="en-US" sz="3200" dirty="0">
              <a:solidFill>
                <a:schemeClr val="accent2"/>
              </a:solidFill>
              <a:latin typeface="Arial Rounded MT Bold" panose="020F0704030504030204" pitchFamily="34"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09600"/>
          </a:xfrm>
        </p:spPr>
        <p:txBody>
          <a:bodyPr/>
          <a:lstStyle/>
          <a:p>
            <a:r>
              <a:rPr lang="en-US" dirty="0" smtClean="0"/>
              <a:t>  PENNSYLVANIA’S</a:t>
            </a:r>
            <a:r>
              <a:rPr lang="en-US" altLang="en-US" dirty="0" smtClean="0"/>
              <a:t> </a:t>
            </a:r>
            <a:r>
              <a:rPr lang="en-US" dirty="0"/>
              <a:t>STRATEGY</a:t>
            </a:r>
          </a:p>
        </p:txBody>
      </p:sp>
      <p:sp>
        <p:nvSpPr>
          <p:cNvPr id="3" name="Content Placeholder 2"/>
          <p:cNvSpPr>
            <a:spLocks noGrp="1"/>
          </p:cNvSpPr>
          <p:nvPr>
            <p:ph sz="half" idx="1"/>
          </p:nvPr>
        </p:nvSpPr>
        <p:spPr/>
        <p:txBody>
          <a:bodyPr/>
          <a:lstStyle/>
          <a:p>
            <a:pPr marL="0" indent="0" algn="ctr">
              <a:buNone/>
            </a:pPr>
            <a:endParaRPr lang="en-US" sz="1000" dirty="0">
              <a:solidFill>
                <a:schemeClr val="accent2"/>
              </a:solidFill>
              <a:latin typeface="Arial Rounded MT Bold" panose="020F0704030504030204" pitchFamily="34" charset="0"/>
            </a:endParaRPr>
          </a:p>
          <a:p>
            <a:pPr marL="0" indent="0" algn="ctr">
              <a:buNone/>
            </a:pPr>
            <a:r>
              <a:rPr lang="en-US" dirty="0">
                <a:solidFill>
                  <a:schemeClr val="accent2"/>
                </a:solidFill>
                <a:latin typeface="Arial Rounded MT Bold" panose="020F0704030504030204" pitchFamily="34" charset="0"/>
              </a:rPr>
              <a:t>5 year plan to verify all farms have the required management tools:</a:t>
            </a:r>
          </a:p>
          <a:p>
            <a:pPr>
              <a:buFontTx/>
              <a:buChar char="-"/>
            </a:pPr>
            <a:r>
              <a:rPr lang="en-US" dirty="0" smtClean="0">
                <a:solidFill>
                  <a:schemeClr val="accent2"/>
                </a:solidFill>
                <a:latin typeface="Arial Rounded MT Bold" panose="020F0704030504030204" pitchFamily="34" charset="0"/>
              </a:rPr>
              <a:t>Ag </a:t>
            </a:r>
            <a:r>
              <a:rPr lang="en-US" dirty="0">
                <a:solidFill>
                  <a:schemeClr val="accent2"/>
                </a:solidFill>
                <a:latin typeface="Arial Rounded MT Bold" panose="020F0704030504030204" pitchFamily="34" charset="0"/>
              </a:rPr>
              <a:t>Erosion and </a:t>
            </a:r>
            <a:r>
              <a:rPr lang="en-US" dirty="0" smtClean="0">
                <a:solidFill>
                  <a:schemeClr val="accent2"/>
                </a:solidFill>
                <a:latin typeface="Arial Rounded MT Bold" panose="020F0704030504030204" pitchFamily="34" charset="0"/>
              </a:rPr>
              <a:t> </a:t>
            </a:r>
          </a:p>
          <a:p>
            <a:pPr marL="0" indent="0">
              <a:buNone/>
            </a:pPr>
            <a:r>
              <a:rPr lang="en-US" dirty="0">
                <a:solidFill>
                  <a:schemeClr val="accent2"/>
                </a:solidFill>
                <a:latin typeface="Arial Rounded MT Bold" panose="020F0704030504030204" pitchFamily="34" charset="0"/>
              </a:rPr>
              <a:t> </a:t>
            </a:r>
            <a:r>
              <a:rPr lang="en-US" dirty="0" smtClean="0">
                <a:solidFill>
                  <a:schemeClr val="accent2"/>
                </a:solidFill>
                <a:latin typeface="Arial Rounded MT Bold" panose="020F0704030504030204" pitchFamily="34" charset="0"/>
              </a:rPr>
              <a:t>   Sedimentation</a:t>
            </a:r>
          </a:p>
          <a:p>
            <a:pPr marL="0" indent="0">
              <a:buNone/>
            </a:pPr>
            <a:r>
              <a:rPr lang="en-US" dirty="0">
                <a:solidFill>
                  <a:schemeClr val="accent2"/>
                </a:solidFill>
                <a:latin typeface="Arial Rounded MT Bold" panose="020F0704030504030204" pitchFamily="34" charset="0"/>
              </a:rPr>
              <a:t> </a:t>
            </a:r>
            <a:r>
              <a:rPr lang="en-US" dirty="0" smtClean="0">
                <a:solidFill>
                  <a:schemeClr val="accent2"/>
                </a:solidFill>
                <a:latin typeface="Arial Rounded MT Bold" panose="020F0704030504030204" pitchFamily="34" charset="0"/>
              </a:rPr>
              <a:t>   Control </a:t>
            </a:r>
            <a:r>
              <a:rPr lang="en-US" dirty="0">
                <a:solidFill>
                  <a:schemeClr val="accent2"/>
                </a:solidFill>
                <a:latin typeface="Arial Rounded MT Bold" panose="020F0704030504030204" pitchFamily="34" charset="0"/>
              </a:rPr>
              <a:t>Plan.</a:t>
            </a:r>
          </a:p>
          <a:p>
            <a:pPr>
              <a:buFontTx/>
              <a:buChar char="-"/>
            </a:pPr>
            <a:r>
              <a:rPr lang="en-US" dirty="0" smtClean="0">
                <a:solidFill>
                  <a:schemeClr val="accent2"/>
                </a:solidFill>
                <a:latin typeface="Arial Rounded MT Bold" panose="020F0704030504030204" pitchFamily="34" charset="0"/>
              </a:rPr>
              <a:t>Manure </a:t>
            </a:r>
            <a:r>
              <a:rPr lang="en-US" dirty="0">
                <a:solidFill>
                  <a:schemeClr val="accent2"/>
                </a:solidFill>
                <a:latin typeface="Arial Rounded MT Bold" panose="020F0704030504030204" pitchFamily="34" charset="0"/>
              </a:rPr>
              <a:t>Management </a:t>
            </a:r>
            <a:r>
              <a:rPr lang="en-US" dirty="0" smtClean="0">
                <a:solidFill>
                  <a:schemeClr val="accent2"/>
                </a:solidFill>
                <a:latin typeface="Arial Rounded MT Bold" panose="020F0704030504030204" pitchFamily="34" charset="0"/>
              </a:rPr>
              <a:t>Plan</a:t>
            </a:r>
            <a:r>
              <a:rPr lang="en-US" dirty="0">
                <a:solidFill>
                  <a:schemeClr val="accent2"/>
                </a:solidFill>
                <a:latin typeface="Arial Rounded MT Bold" panose="020F0704030504030204" pitchFamily="34" charset="0"/>
              </a:rPr>
              <a:t>.</a:t>
            </a:r>
          </a:p>
        </p:txBody>
      </p:sp>
      <p:pic>
        <p:nvPicPr>
          <p:cNvPr id="174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34000" y="3200400"/>
            <a:ext cx="3017782" cy="201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19600" y="1447800"/>
            <a:ext cx="4572000" cy="1261884"/>
          </a:xfrm>
          <a:prstGeom prst="rect">
            <a:avLst/>
          </a:prstGeom>
        </p:spPr>
        <p:txBody>
          <a:bodyPr>
            <a:spAutoFit/>
          </a:bodyPr>
          <a:lstStyle/>
          <a:p>
            <a:pPr marL="0" indent="0" algn="ctr">
              <a:buNone/>
            </a:pPr>
            <a:r>
              <a:rPr lang="en-US" sz="2800" b="1" u="sng" dirty="0">
                <a:solidFill>
                  <a:schemeClr val="accent2"/>
                </a:solidFill>
                <a:latin typeface="Arial Rounded MT Bold" panose="020F0704030504030204" pitchFamily="34" charset="0"/>
              </a:rPr>
              <a:t>2016 REBOOT</a:t>
            </a:r>
          </a:p>
          <a:p>
            <a:pPr marL="0" indent="0" algn="ctr">
              <a:buNone/>
            </a:pPr>
            <a:r>
              <a:rPr lang="en-US" dirty="0">
                <a:solidFill>
                  <a:schemeClr val="accent2"/>
                </a:solidFill>
                <a:latin typeface="Arial Rounded MT Bold" panose="020F0704030504030204" pitchFamily="34" charset="0"/>
              </a:rPr>
              <a:t>To Enhance Restoration Efforts</a:t>
            </a:r>
          </a:p>
        </p:txBody>
      </p:sp>
    </p:spTree>
    <p:extLst>
      <p:ext uri="{BB962C8B-B14F-4D97-AF65-F5344CB8AC3E}">
        <p14:creationId xmlns:p14="http://schemas.microsoft.com/office/powerpoint/2010/main" val="329220971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altLang="en-US" sz="3600" dirty="0" smtClean="0"/>
              <a:t>Lancaster County</a:t>
            </a:r>
          </a:p>
        </p:txBody>
      </p:sp>
      <p:sp>
        <p:nvSpPr>
          <p:cNvPr id="39939" name="Content Placeholder 2"/>
          <p:cNvSpPr>
            <a:spLocks noGrp="1"/>
          </p:cNvSpPr>
          <p:nvPr>
            <p:ph sz="half" idx="2"/>
          </p:nvPr>
        </p:nvSpPr>
        <p:spPr/>
        <p:txBody>
          <a:bodyPr/>
          <a:lstStyle/>
          <a:p>
            <a:r>
              <a:rPr lang="en-US" altLang="en-US" dirty="0"/>
              <a:t>County Stats:</a:t>
            </a:r>
          </a:p>
          <a:p>
            <a:pPr lvl="1"/>
            <a:r>
              <a:rPr lang="en-US" altLang="en-US" dirty="0"/>
              <a:t>944 Sq. Miles</a:t>
            </a:r>
          </a:p>
          <a:p>
            <a:pPr lvl="1"/>
            <a:r>
              <a:rPr lang="en-US" altLang="en-US" dirty="0"/>
              <a:t>1,400 miles of Streams</a:t>
            </a:r>
          </a:p>
          <a:p>
            <a:pPr lvl="1"/>
            <a:endParaRPr lang="en-US" altLang="en-US" dirty="0" smtClean="0"/>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285038"/>
            <a:ext cx="4038600" cy="297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9292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sz="3600" dirty="0" smtClean="0"/>
              <a:t>        PENNSYLVANIA’S</a:t>
            </a:r>
            <a:r>
              <a:rPr lang="en-US" altLang="en-US" sz="3600" dirty="0" smtClean="0"/>
              <a:t> </a:t>
            </a:r>
            <a:r>
              <a:rPr lang="en-US" sz="3600" dirty="0"/>
              <a:t>STRATEGY</a:t>
            </a:r>
            <a:endParaRPr lang="en-US" altLang="en-US" sz="3600" dirty="0" smtClean="0"/>
          </a:p>
        </p:txBody>
      </p:sp>
      <p:sp>
        <p:nvSpPr>
          <p:cNvPr id="39939" name="Content Placeholder 2"/>
          <p:cNvSpPr>
            <a:spLocks noGrp="1"/>
          </p:cNvSpPr>
          <p:nvPr>
            <p:ph sz="half" idx="2"/>
          </p:nvPr>
        </p:nvSpPr>
        <p:spPr/>
        <p:txBody>
          <a:bodyPr/>
          <a:lstStyle/>
          <a:p>
            <a:pPr marL="0" indent="0" algn="ctr">
              <a:buNone/>
            </a:pPr>
            <a:r>
              <a:rPr lang="en-US" altLang="en-US" b="1" dirty="0"/>
              <a:t>What does this mean </a:t>
            </a:r>
            <a:r>
              <a:rPr lang="en-US" altLang="en-US" b="1" u="sng" dirty="0"/>
              <a:t>for </a:t>
            </a:r>
            <a:r>
              <a:rPr lang="en-US" altLang="en-US" b="1" u="sng" dirty="0" smtClean="0"/>
              <a:t>Lancaster?</a:t>
            </a:r>
          </a:p>
          <a:p>
            <a:pPr marL="0" indent="0" algn="ctr">
              <a:buNone/>
            </a:pPr>
            <a:endParaRPr lang="en-US" altLang="en-US" sz="1200" dirty="0" smtClean="0"/>
          </a:p>
        </p:txBody>
      </p:sp>
      <p:pic>
        <p:nvPicPr>
          <p:cNvPr id="1843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13333" y="2400181"/>
            <a:ext cx="2926334"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89341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sz="3600" dirty="0" smtClean="0"/>
              <a:t>        PENNSYLVANIA’S</a:t>
            </a:r>
            <a:r>
              <a:rPr lang="en-US" altLang="en-US" sz="3600" dirty="0" smtClean="0"/>
              <a:t> </a:t>
            </a:r>
            <a:r>
              <a:rPr lang="en-US" sz="3600" dirty="0"/>
              <a:t>STRATEGY</a:t>
            </a:r>
            <a:endParaRPr lang="en-US" altLang="en-US" sz="3600" dirty="0" smtClean="0"/>
          </a:p>
        </p:txBody>
      </p:sp>
      <p:sp>
        <p:nvSpPr>
          <p:cNvPr id="39939" name="Content Placeholder 2"/>
          <p:cNvSpPr>
            <a:spLocks noGrp="1"/>
          </p:cNvSpPr>
          <p:nvPr>
            <p:ph sz="half" idx="2"/>
          </p:nvPr>
        </p:nvSpPr>
        <p:spPr/>
        <p:txBody>
          <a:bodyPr/>
          <a:lstStyle/>
          <a:p>
            <a:pPr marL="0" indent="0" algn="ctr">
              <a:buNone/>
            </a:pPr>
            <a:r>
              <a:rPr lang="en-US" altLang="en-US" b="1" dirty="0"/>
              <a:t>What does this mean </a:t>
            </a:r>
            <a:r>
              <a:rPr lang="en-US" altLang="en-US" b="1" u="sng" dirty="0"/>
              <a:t>for </a:t>
            </a:r>
            <a:r>
              <a:rPr lang="en-US" altLang="en-US" b="1" u="sng" dirty="0" smtClean="0"/>
              <a:t>Lancaster?</a:t>
            </a:r>
          </a:p>
          <a:p>
            <a:pPr marL="0" indent="0" algn="ctr">
              <a:buNone/>
            </a:pPr>
            <a:endParaRPr lang="en-US" altLang="en-US" sz="1200" dirty="0" smtClean="0"/>
          </a:p>
          <a:p>
            <a:r>
              <a:rPr lang="en-US" altLang="en-US" dirty="0" smtClean="0"/>
              <a:t>What are the goals?</a:t>
            </a:r>
          </a:p>
        </p:txBody>
      </p:sp>
      <p:pic>
        <p:nvPicPr>
          <p:cNvPr id="1843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13333" y="2400181"/>
            <a:ext cx="2926334"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84138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sz="3600" dirty="0" smtClean="0"/>
              <a:t>        PENNSYLVANIA’S</a:t>
            </a:r>
            <a:r>
              <a:rPr lang="en-US" altLang="en-US" sz="3600" dirty="0" smtClean="0"/>
              <a:t> </a:t>
            </a:r>
            <a:r>
              <a:rPr lang="en-US" sz="3600" dirty="0"/>
              <a:t>STRATEGY</a:t>
            </a:r>
            <a:endParaRPr lang="en-US" altLang="en-US" sz="3600" dirty="0" smtClean="0"/>
          </a:p>
        </p:txBody>
      </p:sp>
      <p:sp>
        <p:nvSpPr>
          <p:cNvPr id="39939" name="Content Placeholder 2"/>
          <p:cNvSpPr>
            <a:spLocks noGrp="1"/>
          </p:cNvSpPr>
          <p:nvPr>
            <p:ph sz="half" idx="2"/>
          </p:nvPr>
        </p:nvSpPr>
        <p:spPr/>
        <p:txBody>
          <a:bodyPr/>
          <a:lstStyle/>
          <a:p>
            <a:pPr marL="0" indent="0" algn="ctr">
              <a:buNone/>
            </a:pPr>
            <a:r>
              <a:rPr lang="en-US" altLang="en-US" b="1" dirty="0"/>
              <a:t>What does this mean </a:t>
            </a:r>
            <a:r>
              <a:rPr lang="en-US" altLang="en-US" b="1" u="sng" dirty="0"/>
              <a:t>for </a:t>
            </a:r>
            <a:r>
              <a:rPr lang="en-US" altLang="en-US" b="1" u="sng" dirty="0" smtClean="0"/>
              <a:t>Lancaster?</a:t>
            </a:r>
          </a:p>
          <a:p>
            <a:pPr marL="0" indent="0" algn="ctr">
              <a:buNone/>
            </a:pPr>
            <a:endParaRPr lang="en-US" altLang="en-US" sz="1200" dirty="0" smtClean="0"/>
          </a:p>
          <a:p>
            <a:r>
              <a:rPr lang="en-US" altLang="en-US" dirty="0" smtClean="0"/>
              <a:t>What are the goals?</a:t>
            </a:r>
          </a:p>
          <a:p>
            <a:r>
              <a:rPr lang="en-US" altLang="en-US" dirty="0" smtClean="0"/>
              <a:t>What are the tools to accomplish the goals?</a:t>
            </a:r>
          </a:p>
        </p:txBody>
      </p:sp>
      <p:pic>
        <p:nvPicPr>
          <p:cNvPr id="1843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13333" y="2400181"/>
            <a:ext cx="2926334"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20265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sz="3600" dirty="0" smtClean="0"/>
              <a:t>        PENNSYLVANIA’S</a:t>
            </a:r>
            <a:r>
              <a:rPr lang="en-US" altLang="en-US" sz="3600" dirty="0" smtClean="0"/>
              <a:t> </a:t>
            </a:r>
            <a:r>
              <a:rPr lang="en-US" sz="3600" dirty="0"/>
              <a:t>STRATEGY</a:t>
            </a:r>
            <a:endParaRPr lang="en-US" altLang="en-US" sz="3600" dirty="0" smtClean="0"/>
          </a:p>
        </p:txBody>
      </p:sp>
      <p:sp>
        <p:nvSpPr>
          <p:cNvPr id="39939" name="Content Placeholder 2"/>
          <p:cNvSpPr>
            <a:spLocks noGrp="1"/>
          </p:cNvSpPr>
          <p:nvPr>
            <p:ph sz="half" idx="2"/>
          </p:nvPr>
        </p:nvSpPr>
        <p:spPr/>
        <p:txBody>
          <a:bodyPr/>
          <a:lstStyle/>
          <a:p>
            <a:pPr marL="0" indent="0" algn="ctr">
              <a:buNone/>
            </a:pPr>
            <a:r>
              <a:rPr lang="en-US" altLang="en-US" b="1" dirty="0"/>
              <a:t>What does this mean </a:t>
            </a:r>
            <a:r>
              <a:rPr lang="en-US" altLang="en-US" b="1" u="sng" dirty="0"/>
              <a:t>for </a:t>
            </a:r>
            <a:r>
              <a:rPr lang="en-US" altLang="en-US" b="1" u="sng" dirty="0" smtClean="0"/>
              <a:t>Lancaster?</a:t>
            </a:r>
          </a:p>
          <a:p>
            <a:pPr marL="0" indent="0" algn="ctr">
              <a:buNone/>
            </a:pPr>
            <a:endParaRPr lang="en-US" altLang="en-US" sz="1200" dirty="0" smtClean="0"/>
          </a:p>
          <a:p>
            <a:r>
              <a:rPr lang="en-US" altLang="en-US" dirty="0" smtClean="0"/>
              <a:t>What are the goals?</a:t>
            </a:r>
          </a:p>
          <a:p>
            <a:r>
              <a:rPr lang="en-US" altLang="en-US" dirty="0" smtClean="0"/>
              <a:t>What are the tools to accomplish the goals?</a:t>
            </a:r>
          </a:p>
          <a:p>
            <a:r>
              <a:rPr lang="en-US" altLang="en-US" dirty="0" smtClean="0"/>
              <a:t>How do we measure success?</a:t>
            </a:r>
          </a:p>
        </p:txBody>
      </p:sp>
      <p:pic>
        <p:nvPicPr>
          <p:cNvPr id="1843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13333" y="2400181"/>
            <a:ext cx="2926334"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03600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pPr algn="ctr"/>
            <a:r>
              <a:rPr lang="en-US" altLang="en-US" sz="3600" dirty="0" smtClean="0"/>
              <a:t>Lancaster County</a:t>
            </a:r>
          </a:p>
        </p:txBody>
      </p:sp>
      <p:sp>
        <p:nvSpPr>
          <p:cNvPr id="39939" name="Content Placeholder 2"/>
          <p:cNvSpPr>
            <a:spLocks noGrp="1"/>
          </p:cNvSpPr>
          <p:nvPr>
            <p:ph sz="half" idx="2"/>
          </p:nvPr>
        </p:nvSpPr>
        <p:spPr/>
        <p:txBody>
          <a:bodyPr/>
          <a:lstStyle/>
          <a:p>
            <a:r>
              <a:rPr lang="en-US" altLang="en-US" dirty="0"/>
              <a:t>County Stats:</a:t>
            </a:r>
          </a:p>
          <a:p>
            <a:pPr lvl="1"/>
            <a:r>
              <a:rPr lang="en-US" altLang="en-US" dirty="0"/>
              <a:t>944 Sq. Miles</a:t>
            </a:r>
          </a:p>
          <a:p>
            <a:pPr lvl="1"/>
            <a:r>
              <a:rPr lang="en-US" altLang="en-US" dirty="0"/>
              <a:t>1,400 miles of Streams</a:t>
            </a:r>
          </a:p>
          <a:p>
            <a:pPr lvl="1"/>
            <a:endParaRPr lang="en-US" altLang="en-US" dirty="0" smtClean="0"/>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285038"/>
            <a:ext cx="4038600" cy="297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11193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5105400" y="1447800"/>
            <a:ext cx="4038600" cy="4648200"/>
          </a:xfrm>
        </p:spPr>
        <p:txBody>
          <a:bodyPr/>
          <a:lstStyle/>
          <a:p>
            <a:r>
              <a:rPr lang="en-US" altLang="en-US" sz="2800" dirty="0" smtClean="0"/>
              <a:t>County Stats</a:t>
            </a:r>
            <a:r>
              <a:rPr lang="en-US" altLang="en-US" sz="2400" dirty="0" smtClean="0"/>
              <a:t>:</a:t>
            </a:r>
          </a:p>
          <a:p>
            <a:pPr lvl="1"/>
            <a:r>
              <a:rPr lang="en-US" altLang="en-US" sz="2400" dirty="0" smtClean="0"/>
              <a:t>944 Sq. Miles</a:t>
            </a:r>
          </a:p>
          <a:p>
            <a:pPr lvl="1"/>
            <a:r>
              <a:rPr lang="en-US" altLang="en-US" sz="2400" dirty="0"/>
              <a:t>1,400 miles of Streams.</a:t>
            </a:r>
          </a:p>
          <a:p>
            <a:pPr lvl="1"/>
            <a:r>
              <a:rPr lang="en-US" altLang="en-US" sz="2400" dirty="0" smtClean="0"/>
              <a:t>About ½ impaired.</a:t>
            </a:r>
          </a:p>
          <a:p>
            <a:pPr lvl="1"/>
            <a:endParaRPr lang="en-US" altLang="en-US" dirty="0" smtClean="0"/>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2838"/>
            <a:ext cx="3448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343400" y="1447800"/>
            <a:ext cx="4648200" cy="4648200"/>
          </a:xfrm>
        </p:spPr>
        <p:txBody>
          <a:bodyPr/>
          <a:lstStyle/>
          <a:p>
            <a:pPr marL="457200" lvl="1" indent="0">
              <a:buNone/>
            </a:pPr>
            <a:endParaRPr lang="en-US" altLang="en-US" sz="3200" b="1" u="sng" dirty="0" smtClean="0"/>
          </a:p>
          <a:p>
            <a:pPr marL="457200" lvl="1" indent="0">
              <a:buNone/>
            </a:pPr>
            <a:r>
              <a:rPr lang="en-US" altLang="en-US" sz="3200" b="1" u="sng" dirty="0" smtClean="0"/>
              <a:t>Steps Forward</a:t>
            </a:r>
          </a:p>
          <a:p>
            <a:pPr marL="457200" lvl="1" indent="0" algn="ctr">
              <a:buNone/>
            </a:pPr>
            <a:endParaRPr lang="en-US" altLang="en-US" sz="800" b="1" u="sng" dirty="0" smtClean="0"/>
          </a:p>
          <a:p>
            <a:pPr marL="0" indent="0">
              <a:buNone/>
            </a:pPr>
            <a:r>
              <a:rPr lang="en-US" sz="2400" dirty="0" smtClean="0"/>
              <a:t>1. Education </a:t>
            </a:r>
            <a:r>
              <a:rPr lang="en-US" sz="2400" dirty="0"/>
              <a:t>and Outreach </a:t>
            </a:r>
            <a:endParaRPr lang="en-US" sz="2400" dirty="0" smtClean="0"/>
          </a:p>
          <a:p>
            <a:pPr lvl="1"/>
            <a:endParaRPr lang="en-US" altLang="en-US" u="sng" dirty="0" smtClean="0"/>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2838"/>
            <a:ext cx="3448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67096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343400" y="1447800"/>
            <a:ext cx="4648200" cy="4648200"/>
          </a:xfrm>
        </p:spPr>
        <p:txBody>
          <a:bodyPr/>
          <a:lstStyle/>
          <a:p>
            <a:pPr marL="457200" lvl="1" indent="0">
              <a:buNone/>
            </a:pPr>
            <a:endParaRPr lang="en-US" altLang="en-US" sz="3200" b="1" u="sng" dirty="0" smtClean="0"/>
          </a:p>
          <a:p>
            <a:pPr marL="457200" lvl="1" indent="0">
              <a:buNone/>
            </a:pPr>
            <a:r>
              <a:rPr lang="en-US" altLang="en-US" sz="3200" b="1" u="sng" dirty="0" smtClean="0"/>
              <a:t>Steps Forward</a:t>
            </a:r>
          </a:p>
          <a:p>
            <a:pPr marL="457200" lvl="1" indent="0" algn="ctr">
              <a:buNone/>
            </a:pPr>
            <a:endParaRPr lang="en-US" altLang="en-US" sz="800" b="1" u="sng" dirty="0" smtClean="0"/>
          </a:p>
          <a:p>
            <a:pPr marL="0" indent="0">
              <a:buNone/>
            </a:pPr>
            <a:r>
              <a:rPr lang="en-US" sz="2400" dirty="0" smtClean="0"/>
              <a:t>1. Education </a:t>
            </a:r>
            <a:r>
              <a:rPr lang="en-US" sz="2400" dirty="0"/>
              <a:t>and Outreach </a:t>
            </a:r>
            <a:endParaRPr lang="en-US" sz="2400" dirty="0" smtClean="0"/>
          </a:p>
          <a:p>
            <a:pPr marL="0" indent="0">
              <a:buNone/>
            </a:pPr>
            <a:r>
              <a:rPr lang="en-US" sz="2400" dirty="0" smtClean="0"/>
              <a:t>2</a:t>
            </a:r>
            <a:r>
              <a:rPr lang="en-US" sz="2400" dirty="0"/>
              <a:t>. </a:t>
            </a:r>
            <a:r>
              <a:rPr lang="en-US" sz="2400" dirty="0" smtClean="0"/>
              <a:t>Technical </a:t>
            </a:r>
            <a:r>
              <a:rPr lang="en-US" sz="2400" dirty="0"/>
              <a:t>&amp; </a:t>
            </a:r>
            <a:r>
              <a:rPr lang="en-US" sz="2400" dirty="0" smtClean="0"/>
              <a:t>Financial </a:t>
            </a:r>
          </a:p>
          <a:p>
            <a:pPr marL="0" indent="0">
              <a:buNone/>
            </a:pPr>
            <a:r>
              <a:rPr lang="en-US" sz="2400" dirty="0"/>
              <a:t> </a:t>
            </a:r>
            <a:r>
              <a:rPr lang="en-US" sz="2400" dirty="0" smtClean="0"/>
              <a:t>    Assistance</a:t>
            </a:r>
            <a:endParaRPr lang="en-US" sz="2400" dirty="0"/>
          </a:p>
          <a:p>
            <a:pPr lvl="1"/>
            <a:endParaRPr lang="en-US" altLang="en-US" u="sng" dirty="0" smtClean="0"/>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2838"/>
            <a:ext cx="3448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90335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343400" y="1447800"/>
            <a:ext cx="4648200" cy="4648200"/>
          </a:xfrm>
        </p:spPr>
        <p:txBody>
          <a:bodyPr/>
          <a:lstStyle/>
          <a:p>
            <a:pPr marL="457200" lvl="1" indent="0">
              <a:buNone/>
            </a:pPr>
            <a:endParaRPr lang="en-US" altLang="en-US" sz="3200" b="1" u="sng" dirty="0" smtClean="0"/>
          </a:p>
          <a:p>
            <a:pPr marL="457200" lvl="1" indent="0">
              <a:buNone/>
            </a:pPr>
            <a:r>
              <a:rPr lang="en-US" altLang="en-US" sz="3200" b="1" u="sng" dirty="0" smtClean="0"/>
              <a:t>Steps Forward</a:t>
            </a:r>
          </a:p>
          <a:p>
            <a:pPr marL="457200" lvl="1" indent="0" algn="ctr">
              <a:buNone/>
            </a:pPr>
            <a:endParaRPr lang="en-US" altLang="en-US" sz="800" b="1" u="sng" dirty="0" smtClean="0"/>
          </a:p>
          <a:p>
            <a:pPr marL="0" indent="0">
              <a:buNone/>
            </a:pPr>
            <a:r>
              <a:rPr lang="en-US" sz="2400" dirty="0" smtClean="0"/>
              <a:t>1. Education </a:t>
            </a:r>
            <a:r>
              <a:rPr lang="en-US" sz="2400" dirty="0"/>
              <a:t>and Outreach </a:t>
            </a:r>
            <a:endParaRPr lang="en-US" sz="2400" dirty="0" smtClean="0"/>
          </a:p>
          <a:p>
            <a:pPr marL="0" indent="0">
              <a:buNone/>
            </a:pPr>
            <a:r>
              <a:rPr lang="en-US" sz="2400" dirty="0" smtClean="0"/>
              <a:t>2</a:t>
            </a:r>
            <a:r>
              <a:rPr lang="en-US" sz="2400" dirty="0"/>
              <a:t>. </a:t>
            </a:r>
            <a:r>
              <a:rPr lang="en-US" sz="2400" dirty="0" smtClean="0"/>
              <a:t>Technical </a:t>
            </a:r>
            <a:r>
              <a:rPr lang="en-US" sz="2400" dirty="0"/>
              <a:t>&amp; </a:t>
            </a:r>
            <a:r>
              <a:rPr lang="en-US" sz="2400" dirty="0" smtClean="0"/>
              <a:t>Financial </a:t>
            </a:r>
          </a:p>
          <a:p>
            <a:pPr marL="0" indent="0">
              <a:buNone/>
            </a:pPr>
            <a:r>
              <a:rPr lang="en-US" sz="2400" dirty="0"/>
              <a:t> </a:t>
            </a:r>
            <a:r>
              <a:rPr lang="en-US" sz="2400" dirty="0" smtClean="0"/>
              <a:t>    Assistance</a:t>
            </a:r>
            <a:endParaRPr lang="en-US" sz="2400" dirty="0"/>
          </a:p>
          <a:p>
            <a:pPr marL="0" indent="0">
              <a:buNone/>
            </a:pPr>
            <a:r>
              <a:rPr lang="en-US" sz="2400" dirty="0"/>
              <a:t>3. </a:t>
            </a:r>
            <a:r>
              <a:rPr lang="en-US" sz="2400" dirty="0" smtClean="0"/>
              <a:t>Measure Success and Employ </a:t>
            </a:r>
          </a:p>
          <a:p>
            <a:pPr marL="0" indent="0">
              <a:buNone/>
            </a:pPr>
            <a:r>
              <a:rPr lang="en-US" sz="2400" dirty="0"/>
              <a:t> </a:t>
            </a:r>
            <a:r>
              <a:rPr lang="en-US" sz="2400" dirty="0" smtClean="0"/>
              <a:t>   Effective Enforcement </a:t>
            </a:r>
            <a:endParaRPr lang="en-US" sz="2400" dirty="0"/>
          </a:p>
          <a:p>
            <a:pPr lvl="1"/>
            <a:endParaRPr lang="en-US" altLang="en-US" u="sng" dirty="0" smtClean="0"/>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2838"/>
            <a:ext cx="3448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36863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228600" y="228600"/>
            <a:ext cx="8686800" cy="609600"/>
          </a:xfrm>
        </p:spPr>
        <p:txBody>
          <a:bodyPr/>
          <a:lstStyle/>
          <a:p>
            <a:pPr algn="ctr"/>
            <a:r>
              <a:rPr lang="en-US" altLang="en-US" sz="3600" dirty="0" smtClean="0"/>
              <a:t>Education &amp; Outreach </a:t>
            </a:r>
            <a:br>
              <a:rPr lang="en-US" altLang="en-US" sz="3600" dirty="0" smtClean="0"/>
            </a:br>
            <a:r>
              <a:rPr lang="en-US" altLang="en-US" sz="3600" dirty="0" smtClean="0"/>
              <a:t>Changing the Conversation</a:t>
            </a:r>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sp>
        <p:nvSpPr>
          <p:cNvPr id="2" name="AutoShape 6" descr="Image result for Picture of cows in a st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Picture of cows in a st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 result for Picture of cows in a stre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Image result for Picture of cows in a stre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866352"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474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a:xfrm>
            <a:off x="304800" y="228600"/>
            <a:ext cx="7772400" cy="609600"/>
          </a:xfrm>
        </p:spPr>
        <p:txBody>
          <a:bodyPr/>
          <a:lstStyle/>
          <a:p>
            <a:pPr algn="ctr"/>
            <a:r>
              <a:rPr lang="en-US" altLang="en-US" sz="3600" dirty="0" smtClean="0"/>
              <a:t>Lancaster County</a:t>
            </a:r>
          </a:p>
        </p:txBody>
      </p:sp>
      <p:sp>
        <p:nvSpPr>
          <p:cNvPr id="40963" name="Content Placeholder 2"/>
          <p:cNvSpPr>
            <a:spLocks noGrp="1"/>
          </p:cNvSpPr>
          <p:nvPr>
            <p:ph sz="half" idx="4294967295"/>
          </p:nvPr>
        </p:nvSpPr>
        <p:spPr>
          <a:xfrm>
            <a:off x="5105400" y="1447800"/>
            <a:ext cx="4038600" cy="4648200"/>
          </a:xfrm>
        </p:spPr>
        <p:txBody>
          <a:bodyPr/>
          <a:lstStyle/>
          <a:p>
            <a:r>
              <a:rPr lang="en-US" altLang="en-US" dirty="0"/>
              <a:t>County Stats:</a:t>
            </a:r>
          </a:p>
          <a:p>
            <a:pPr lvl="1"/>
            <a:r>
              <a:rPr lang="en-US" altLang="en-US" dirty="0"/>
              <a:t>944 Sq. Miles</a:t>
            </a:r>
          </a:p>
          <a:p>
            <a:pPr lvl="1"/>
            <a:r>
              <a:rPr lang="en-US" altLang="en-US" dirty="0"/>
              <a:t>1,400 miles of Streams</a:t>
            </a:r>
          </a:p>
          <a:p>
            <a:pPr lvl="1"/>
            <a:endParaRPr lang="en-US" altLang="en-US" dirty="0" smtClean="0"/>
          </a:p>
        </p:txBody>
      </p:sp>
      <p:pic>
        <p:nvPicPr>
          <p:cNvPr id="40964" name="Picture 6"/>
          <p:cNvPicPr>
            <a:picLocks noChangeAspect="1" noChangeArrowheads="1"/>
          </p:cNvPicPr>
          <p:nvPr/>
        </p:nvPicPr>
        <p:blipFill>
          <a:blip r:embed="rId3">
            <a:extLst>
              <a:ext uri="{28A0092B-C50C-407E-A947-70E740481C1C}">
                <a14:useLocalDpi xmlns:a14="http://schemas.microsoft.com/office/drawing/2010/main" val="0"/>
              </a:ext>
            </a:extLst>
          </a:blip>
          <a:srcRect r="14513"/>
          <a:stretch>
            <a:fillRect/>
          </a:stretch>
        </p:blipFill>
        <p:spPr bwMode="auto">
          <a:xfrm>
            <a:off x="457200" y="3382963"/>
            <a:ext cx="5278438" cy="164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228600" y="228600"/>
            <a:ext cx="8686800" cy="609600"/>
          </a:xfrm>
        </p:spPr>
        <p:txBody>
          <a:bodyPr/>
          <a:lstStyle/>
          <a:p>
            <a:pPr algn="ctr"/>
            <a:r>
              <a:rPr lang="en-US" altLang="en-US" sz="3600" dirty="0" smtClean="0"/>
              <a:t>Education &amp; Outreach </a:t>
            </a:r>
            <a:br>
              <a:rPr lang="en-US" altLang="en-US" sz="3600" dirty="0" smtClean="0"/>
            </a:br>
            <a:r>
              <a:rPr lang="en-US" altLang="en-US" sz="3600" dirty="0" smtClean="0"/>
              <a:t>Changing the Conversation</a:t>
            </a:r>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sp>
        <p:nvSpPr>
          <p:cNvPr id="2" name="AutoShape 6" descr="Image result for Picture of cows in a st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Picture of cows in a st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 result for Picture of cows in a stre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Image result for Picture of cows in a stre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4901978" cy="3291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294562"/>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228600" y="228600"/>
            <a:ext cx="8686800" cy="609600"/>
          </a:xfrm>
        </p:spPr>
        <p:txBody>
          <a:bodyPr/>
          <a:lstStyle/>
          <a:p>
            <a:pPr algn="ctr"/>
            <a:r>
              <a:rPr lang="en-US" altLang="en-US" sz="3600" dirty="0" smtClean="0"/>
              <a:t>Education </a:t>
            </a:r>
            <a:r>
              <a:rPr lang="en-US" altLang="en-US" sz="3600" dirty="0"/>
              <a:t>&amp; Outreach </a:t>
            </a:r>
            <a:br>
              <a:rPr lang="en-US" altLang="en-US" sz="3600" dirty="0"/>
            </a:br>
            <a:r>
              <a:rPr lang="en-US" altLang="en-US" sz="3600" dirty="0"/>
              <a:t>Changing the Conversation</a:t>
            </a:r>
            <a:endParaRPr lang="en-US" altLang="en-US" sz="3600"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sp>
        <p:nvSpPr>
          <p:cNvPr id="2" name="AutoShape 6" descr="Image result for Picture of cows in a st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Picture of cows in a st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 result for Picture of cows in a stre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Image result for Picture of cows in a stre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524000"/>
            <a:ext cx="313182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626" y="2484120"/>
            <a:ext cx="42676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53679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228600" y="228600"/>
            <a:ext cx="8610600" cy="609600"/>
          </a:xfrm>
        </p:spPr>
        <p:txBody>
          <a:bodyPr/>
          <a:lstStyle/>
          <a:p>
            <a:pPr algn="ctr"/>
            <a:r>
              <a:rPr lang="en-US" altLang="en-US" sz="3600" dirty="0"/>
              <a:t>Education &amp; Outreach </a:t>
            </a:r>
            <a:br>
              <a:rPr lang="en-US" altLang="en-US" sz="3600" dirty="0"/>
            </a:br>
            <a:r>
              <a:rPr lang="en-US" altLang="en-US" sz="3600" dirty="0"/>
              <a:t>Changing the Conversation</a:t>
            </a:r>
            <a:endParaRPr lang="en-US" altLang="en-US" sz="3600"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sp>
        <p:nvSpPr>
          <p:cNvPr id="2" name="AutoShape 6" descr="Image result for Picture of cows in a st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Picture of cows in a st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 result for Picture of cows in a stre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Image result for Picture of cows in a stre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524000"/>
            <a:ext cx="313182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626" y="2484120"/>
            <a:ext cx="42676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86200"/>
            <a:ext cx="3455987"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341919"/>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228600" y="228600"/>
            <a:ext cx="8686800" cy="609600"/>
          </a:xfrm>
        </p:spPr>
        <p:txBody>
          <a:bodyPr/>
          <a:lstStyle/>
          <a:p>
            <a:pPr algn="ctr"/>
            <a:r>
              <a:rPr lang="en-US" altLang="en-US" sz="3600" dirty="0" smtClean="0"/>
              <a:t>Education </a:t>
            </a:r>
            <a:r>
              <a:rPr lang="en-US" altLang="en-US" sz="3600" dirty="0"/>
              <a:t>&amp; Outreach </a:t>
            </a:r>
            <a:br>
              <a:rPr lang="en-US" altLang="en-US" sz="3600" dirty="0"/>
            </a:br>
            <a:r>
              <a:rPr lang="en-US" altLang="en-US" sz="3600" dirty="0"/>
              <a:t>Changing the Conversation</a:t>
            </a:r>
            <a:endParaRPr lang="en-US" altLang="en-US" sz="3600" dirty="0" smtClean="0"/>
          </a:p>
        </p:txBody>
      </p:sp>
      <p:sp>
        <p:nvSpPr>
          <p:cNvPr id="6" name="Content Placeholder 5"/>
          <p:cNvSpPr>
            <a:spLocks noGrp="1"/>
          </p:cNvSpPr>
          <p:nvPr>
            <p:ph sz="half" idx="4294967295"/>
          </p:nvPr>
        </p:nvSpPr>
        <p:spPr>
          <a:xfrm>
            <a:off x="5105400" y="1447800"/>
            <a:ext cx="4038600" cy="4648200"/>
          </a:xfrm>
        </p:spPr>
        <p:txBody>
          <a:bodyPr/>
          <a:lstStyle/>
          <a:p>
            <a:pPr>
              <a:defRPr/>
            </a:pPr>
            <a:endParaRPr lang="en-US" sz="2000" dirty="0" smtClean="0"/>
          </a:p>
          <a:p>
            <a:pPr>
              <a:defRPr/>
            </a:pPr>
            <a:endParaRPr lang="en-US" sz="2000" dirty="0"/>
          </a:p>
        </p:txBody>
      </p:sp>
      <p:sp>
        <p:nvSpPr>
          <p:cNvPr id="2" name="AutoShape 6" descr="Image result for Picture of cows in a st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Picture of cows in a st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Image result for Picture of cows in a stre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Image result for Picture of cows in a stre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524000"/>
            <a:ext cx="313182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626" y="2484120"/>
            <a:ext cx="42676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86200"/>
            <a:ext cx="3455987"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Image result for Picture of point source pollution"/>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78685" y="2194560"/>
            <a:ext cx="4736591"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53312"/>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0800" y="1468438"/>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smtClean="0"/>
              <a:t>*  Support Community Based </a:t>
            </a:r>
          </a:p>
          <a:p>
            <a:pPr marL="457200" lvl="1" indent="0">
              <a:buNone/>
              <a:defRPr/>
            </a:pPr>
            <a:r>
              <a:rPr lang="en-US" altLang="en-US" sz="2400" dirty="0"/>
              <a:t> </a:t>
            </a:r>
            <a:r>
              <a:rPr lang="en-US" altLang="en-US" sz="2400" dirty="0" smtClean="0"/>
              <a:t>   initiatives.</a:t>
            </a:r>
          </a:p>
          <a:p>
            <a:pPr marL="457200" lvl="1" indent="0">
              <a:buNone/>
              <a:defRPr/>
            </a:pPr>
            <a:r>
              <a:rPr lang="en-US" altLang="en-US" sz="2400" dirty="0" smtClean="0"/>
              <a:t>	</a:t>
            </a:r>
            <a:endParaRPr lang="en-US" altLang="en-US" dirty="0"/>
          </a:p>
        </p:txBody>
      </p:sp>
      <p:sp>
        <p:nvSpPr>
          <p:cNvPr id="23555" name="Title 4"/>
          <p:cNvSpPr>
            <a:spLocks noGrp="1"/>
          </p:cNvSpPr>
          <p:nvPr>
            <p:ph type="title" idx="4294967295"/>
          </p:nvPr>
        </p:nvSpPr>
        <p:spPr>
          <a:xfrm>
            <a:off x="0" y="228600"/>
            <a:ext cx="8915400" cy="609600"/>
          </a:xfrm>
        </p:spPr>
        <p:txBody>
          <a:bodyPr/>
          <a:lstStyle/>
          <a:p>
            <a:pPr marL="0" indent="0" algn="ctr"/>
            <a:r>
              <a:rPr lang="en-US" sz="3600" dirty="0" smtClean="0"/>
              <a:t>2. Technical </a:t>
            </a:r>
            <a:r>
              <a:rPr lang="en-US" sz="3600" dirty="0"/>
              <a:t>&amp; </a:t>
            </a:r>
            <a:r>
              <a:rPr lang="en-US" sz="3600" dirty="0" smtClean="0"/>
              <a:t>Financial Assistance</a:t>
            </a:r>
            <a:endParaRPr lang="en-US" sz="3600" dirty="0"/>
          </a:p>
        </p:txBody>
      </p:sp>
      <p:pic>
        <p:nvPicPr>
          <p:cNvPr id="235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36160"/>
            <a:ext cx="305492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36160"/>
            <a:ext cx="3200400" cy="21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300159"/>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0800" y="1468438"/>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smtClean="0"/>
              <a:t>*  Support Community Based </a:t>
            </a:r>
          </a:p>
          <a:p>
            <a:pPr marL="457200" lvl="1" indent="0">
              <a:buNone/>
              <a:defRPr/>
            </a:pPr>
            <a:r>
              <a:rPr lang="en-US" altLang="en-US" sz="2400" dirty="0"/>
              <a:t> </a:t>
            </a:r>
            <a:r>
              <a:rPr lang="en-US" altLang="en-US" sz="2400" dirty="0" smtClean="0"/>
              <a:t>   initiatives.</a:t>
            </a:r>
          </a:p>
          <a:p>
            <a:pPr marL="457200" lvl="1" indent="0">
              <a:buNone/>
              <a:defRPr/>
            </a:pPr>
            <a:r>
              <a:rPr lang="en-US" altLang="en-US" sz="2400" dirty="0" smtClean="0"/>
              <a:t>*  Build capacity for tech services.</a:t>
            </a:r>
          </a:p>
          <a:p>
            <a:pPr marL="457200" lvl="1" indent="0">
              <a:buNone/>
              <a:defRPr/>
            </a:pPr>
            <a:endParaRPr lang="en-US" altLang="en-US" sz="2400" dirty="0" smtClean="0"/>
          </a:p>
          <a:p>
            <a:pPr marL="457200" lvl="1" indent="0">
              <a:buNone/>
              <a:defRPr/>
            </a:pPr>
            <a:r>
              <a:rPr lang="en-US" altLang="en-US" sz="2400" dirty="0" smtClean="0"/>
              <a:t>	</a:t>
            </a:r>
            <a:endParaRPr lang="en-US" altLang="en-US" dirty="0"/>
          </a:p>
        </p:txBody>
      </p:sp>
      <p:sp>
        <p:nvSpPr>
          <p:cNvPr id="23555" name="Title 4"/>
          <p:cNvSpPr>
            <a:spLocks noGrp="1"/>
          </p:cNvSpPr>
          <p:nvPr>
            <p:ph type="title" idx="4294967295"/>
          </p:nvPr>
        </p:nvSpPr>
        <p:spPr>
          <a:xfrm>
            <a:off x="0" y="228600"/>
            <a:ext cx="8915400" cy="609600"/>
          </a:xfrm>
        </p:spPr>
        <p:txBody>
          <a:bodyPr/>
          <a:lstStyle/>
          <a:p>
            <a:pPr marL="0" indent="0" algn="ctr"/>
            <a:r>
              <a:rPr lang="en-US" sz="3600" dirty="0" smtClean="0"/>
              <a:t>2. Technical </a:t>
            </a:r>
            <a:r>
              <a:rPr lang="en-US" sz="3600" dirty="0"/>
              <a:t>&amp; </a:t>
            </a:r>
            <a:r>
              <a:rPr lang="en-US" sz="3600" dirty="0" smtClean="0"/>
              <a:t>Financial Assistance</a:t>
            </a:r>
            <a:endParaRPr lang="en-US" sz="3600" dirty="0"/>
          </a:p>
        </p:txBody>
      </p:sp>
      <p:pic>
        <p:nvPicPr>
          <p:cNvPr id="235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36160"/>
            <a:ext cx="305492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90440"/>
            <a:ext cx="2834638"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53271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0800" y="1468438"/>
            <a:ext cx="8229600" cy="4648200"/>
          </a:xfrm>
        </p:spPr>
        <p:txBody>
          <a:bodyPr/>
          <a:lstStyle/>
          <a:p>
            <a:pPr eaLnBrk="1" hangingPunct="1">
              <a:defRPr/>
            </a:pPr>
            <a:endParaRPr lang="en-US" altLang="en-US" sz="2800" dirty="0" smtClean="0"/>
          </a:p>
          <a:p>
            <a:pPr marL="457200" lvl="1" indent="0" algn="ctr" eaLnBrk="1" hangingPunct="1">
              <a:buFontTx/>
              <a:buNone/>
              <a:defRPr/>
            </a:pPr>
            <a:endParaRPr lang="en-US" altLang="en-US" sz="2400" u="sng" dirty="0" smtClean="0"/>
          </a:p>
          <a:p>
            <a:pPr marL="457200" lvl="1" indent="0" algn="ctr" eaLnBrk="1" hangingPunct="1">
              <a:buFontTx/>
              <a:buNone/>
              <a:defRPr/>
            </a:pPr>
            <a:endParaRPr lang="en-US" altLang="en-US" sz="2400" u="sng" dirty="0"/>
          </a:p>
          <a:p>
            <a:pPr marL="457200" lvl="1" indent="0" algn="ctr" eaLnBrk="1" hangingPunct="1">
              <a:buFontTx/>
              <a:buNone/>
              <a:defRPr/>
            </a:pPr>
            <a:endParaRPr lang="en-US" altLang="en-US" sz="2400" u="sng" dirty="0"/>
          </a:p>
          <a:p>
            <a:pPr marL="457200" lvl="1" indent="0" eaLnBrk="1" hangingPunct="1">
              <a:buFontTx/>
              <a:buNone/>
              <a:defRPr/>
            </a:pPr>
            <a:r>
              <a:rPr lang="en-US" altLang="en-US" sz="2400" dirty="0" smtClean="0"/>
              <a:t>                 </a:t>
            </a:r>
          </a:p>
          <a:p>
            <a:pPr marL="457200" lvl="1" indent="0" eaLnBrk="1" hangingPunct="1">
              <a:buFontTx/>
              <a:buNone/>
              <a:defRPr/>
            </a:pPr>
            <a:r>
              <a:rPr lang="en-US" altLang="en-US" sz="2400" dirty="0" smtClean="0"/>
              <a:t>		      </a:t>
            </a:r>
          </a:p>
          <a:p>
            <a:pPr marL="457200" lvl="1" indent="0">
              <a:buNone/>
              <a:defRPr/>
            </a:pPr>
            <a:r>
              <a:rPr lang="en-US" altLang="en-US" sz="2400" dirty="0" smtClean="0"/>
              <a:t>*  Support Community Based </a:t>
            </a:r>
          </a:p>
          <a:p>
            <a:pPr marL="457200" lvl="1" indent="0">
              <a:buNone/>
              <a:defRPr/>
            </a:pPr>
            <a:r>
              <a:rPr lang="en-US" altLang="en-US" sz="2400" dirty="0"/>
              <a:t> </a:t>
            </a:r>
            <a:r>
              <a:rPr lang="en-US" altLang="en-US" sz="2400" dirty="0" smtClean="0"/>
              <a:t>   initiatives.</a:t>
            </a:r>
          </a:p>
          <a:p>
            <a:pPr marL="457200" lvl="1" indent="0">
              <a:buNone/>
              <a:defRPr/>
            </a:pPr>
            <a:r>
              <a:rPr lang="en-US" altLang="en-US" sz="2400" dirty="0" smtClean="0"/>
              <a:t>*  Build capacity for tech services.</a:t>
            </a:r>
          </a:p>
          <a:p>
            <a:pPr marL="457200" lvl="1" indent="0">
              <a:buNone/>
              <a:defRPr/>
            </a:pPr>
            <a:r>
              <a:rPr lang="en-US" altLang="en-US" sz="2400" dirty="0" smtClean="0"/>
              <a:t>*  Seek new private &amp; public funds.</a:t>
            </a:r>
          </a:p>
          <a:p>
            <a:pPr marL="457200" lvl="1" indent="0">
              <a:buNone/>
              <a:defRPr/>
            </a:pPr>
            <a:r>
              <a:rPr lang="en-US" altLang="en-US" sz="2400" dirty="0" smtClean="0"/>
              <a:t>	</a:t>
            </a:r>
            <a:endParaRPr lang="en-US" altLang="en-US" dirty="0"/>
          </a:p>
        </p:txBody>
      </p:sp>
      <p:sp>
        <p:nvSpPr>
          <p:cNvPr id="23555" name="Title 4"/>
          <p:cNvSpPr>
            <a:spLocks noGrp="1"/>
          </p:cNvSpPr>
          <p:nvPr>
            <p:ph type="title" idx="4294967295"/>
          </p:nvPr>
        </p:nvSpPr>
        <p:spPr>
          <a:xfrm>
            <a:off x="0" y="228600"/>
            <a:ext cx="8915400" cy="609600"/>
          </a:xfrm>
        </p:spPr>
        <p:txBody>
          <a:bodyPr/>
          <a:lstStyle/>
          <a:p>
            <a:pPr marL="0" indent="0" algn="ctr"/>
            <a:r>
              <a:rPr lang="en-US" sz="3600" dirty="0" smtClean="0"/>
              <a:t>2. Technical </a:t>
            </a:r>
            <a:r>
              <a:rPr lang="en-US" sz="3600" dirty="0"/>
              <a:t>&amp; </a:t>
            </a:r>
            <a:r>
              <a:rPr lang="en-US" sz="3600" dirty="0" smtClean="0"/>
              <a:t>Financial Assistance</a:t>
            </a:r>
            <a:endParaRPr lang="en-US" sz="3600" dirty="0"/>
          </a:p>
        </p:txBody>
      </p:sp>
      <p:pic>
        <p:nvPicPr>
          <p:cNvPr id="235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36160"/>
            <a:ext cx="305492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90440"/>
            <a:ext cx="2834638"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875539"/>
            <a:ext cx="2298700" cy="2195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248050"/>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pPr algn="ctr"/>
            <a:r>
              <a:rPr lang="en-US" sz="3600" dirty="0" smtClean="0"/>
              <a:t>3. Measure </a:t>
            </a:r>
            <a:r>
              <a:rPr lang="en-US" sz="3600" dirty="0"/>
              <a:t>Success and Employ </a:t>
            </a:r>
            <a:br>
              <a:rPr lang="en-US" sz="3600" dirty="0"/>
            </a:br>
            <a:r>
              <a:rPr lang="en-US" sz="3600" dirty="0"/>
              <a:t>    Effective Enforcement </a:t>
            </a:r>
            <a:endParaRPr lang="en-US" altLang="en-US" sz="3600" dirty="0" smtClean="0"/>
          </a:p>
        </p:txBody>
      </p:sp>
      <p:sp>
        <p:nvSpPr>
          <p:cNvPr id="77827" name="Content Placeholder 2"/>
          <p:cNvSpPr>
            <a:spLocks noGrp="1"/>
          </p:cNvSpPr>
          <p:nvPr>
            <p:ph sz="half" idx="1"/>
          </p:nvPr>
        </p:nvSpPr>
        <p:spPr/>
        <p:txBody>
          <a:bodyPr/>
          <a:lstStyle/>
          <a:p>
            <a:pPr marL="0" indent="0" algn="ctr">
              <a:buFontTx/>
              <a:buNone/>
            </a:pPr>
            <a:endParaRPr lang="en-US" altLang="en-US" sz="8800" dirty="0" smtClean="0"/>
          </a:p>
          <a:p>
            <a:pPr marL="457200" lvl="1" indent="0">
              <a:buNone/>
            </a:pPr>
            <a:endParaRPr lang="en-US" altLang="en-US" dirty="0" smtClean="0"/>
          </a:p>
        </p:txBody>
      </p:sp>
      <p:sp>
        <p:nvSpPr>
          <p:cNvPr id="4" name="Content Placeholder 3"/>
          <p:cNvSpPr>
            <a:spLocks noGrp="1"/>
          </p:cNvSpPr>
          <p:nvPr>
            <p:ph sz="half" idx="2"/>
          </p:nvPr>
        </p:nvSpPr>
        <p:spPr>
          <a:xfrm>
            <a:off x="3810000" y="1371600"/>
            <a:ext cx="4953000" cy="4648200"/>
          </a:xfrm>
        </p:spPr>
        <p:txBody>
          <a:bodyPr/>
          <a:lstStyle/>
          <a:p>
            <a:pPr>
              <a:defRPr/>
            </a:pPr>
            <a:r>
              <a:rPr lang="en-US" sz="3600" b="1" dirty="0" smtClean="0">
                <a:solidFill>
                  <a:srgbClr val="0070C0"/>
                </a:solidFill>
                <a:latin typeface="+mj-lt"/>
              </a:rPr>
              <a:t>Quantify &amp; Communicate current status.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115"/>
          <a:stretch/>
        </p:blipFill>
        <p:spPr bwMode="auto">
          <a:xfrm>
            <a:off x="762000" y="2438400"/>
            <a:ext cx="2133600" cy="196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425534"/>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pPr algn="ctr"/>
            <a:r>
              <a:rPr lang="en-US" sz="3600" dirty="0" smtClean="0"/>
              <a:t>3. Measure </a:t>
            </a:r>
            <a:r>
              <a:rPr lang="en-US" sz="3600" dirty="0"/>
              <a:t>Success and Employ </a:t>
            </a:r>
            <a:br>
              <a:rPr lang="en-US" sz="3600" dirty="0"/>
            </a:br>
            <a:r>
              <a:rPr lang="en-US" sz="3600" dirty="0"/>
              <a:t>    Effective Enforcement </a:t>
            </a:r>
            <a:endParaRPr lang="en-US" altLang="en-US" sz="3600" dirty="0" smtClean="0"/>
          </a:p>
        </p:txBody>
      </p:sp>
      <p:sp>
        <p:nvSpPr>
          <p:cNvPr id="77827" name="Content Placeholder 2"/>
          <p:cNvSpPr>
            <a:spLocks noGrp="1"/>
          </p:cNvSpPr>
          <p:nvPr>
            <p:ph sz="half" idx="1"/>
          </p:nvPr>
        </p:nvSpPr>
        <p:spPr/>
        <p:txBody>
          <a:bodyPr/>
          <a:lstStyle/>
          <a:p>
            <a:pPr marL="0" indent="0" algn="ctr">
              <a:buFontTx/>
              <a:buNone/>
            </a:pPr>
            <a:endParaRPr lang="en-US" altLang="en-US" sz="8800" dirty="0" smtClean="0"/>
          </a:p>
          <a:p>
            <a:pPr marL="457200" lvl="1" indent="0">
              <a:buNone/>
            </a:pPr>
            <a:endParaRPr lang="en-US" altLang="en-US" dirty="0" smtClean="0"/>
          </a:p>
        </p:txBody>
      </p:sp>
      <p:sp>
        <p:nvSpPr>
          <p:cNvPr id="4" name="Content Placeholder 3"/>
          <p:cNvSpPr>
            <a:spLocks noGrp="1"/>
          </p:cNvSpPr>
          <p:nvPr>
            <p:ph sz="half" idx="2"/>
          </p:nvPr>
        </p:nvSpPr>
        <p:spPr>
          <a:xfrm>
            <a:off x="3810000" y="1371600"/>
            <a:ext cx="4953000" cy="4648200"/>
          </a:xfrm>
        </p:spPr>
        <p:txBody>
          <a:bodyPr/>
          <a:lstStyle/>
          <a:p>
            <a:pPr>
              <a:defRPr/>
            </a:pPr>
            <a:r>
              <a:rPr lang="en-US" sz="3600" b="1" dirty="0" smtClean="0">
                <a:solidFill>
                  <a:srgbClr val="0070C0"/>
                </a:solidFill>
                <a:latin typeface="+mj-lt"/>
              </a:rPr>
              <a:t>Quantify &amp; Communicate current status.</a:t>
            </a:r>
          </a:p>
          <a:p>
            <a:pPr>
              <a:defRPr/>
            </a:pPr>
            <a:r>
              <a:rPr lang="en-US" sz="3600" b="1" dirty="0" smtClean="0">
                <a:solidFill>
                  <a:srgbClr val="0070C0"/>
                </a:solidFill>
                <a:latin typeface="+mj-lt"/>
              </a:rPr>
              <a:t>Utilize Targeting of resources.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55644"/>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340792"/>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pPr algn="ctr"/>
            <a:r>
              <a:rPr lang="en-US" sz="3600" dirty="0" smtClean="0"/>
              <a:t>4. Measure </a:t>
            </a:r>
            <a:r>
              <a:rPr lang="en-US" sz="3600" dirty="0"/>
              <a:t>Success and Employ </a:t>
            </a:r>
            <a:br>
              <a:rPr lang="en-US" sz="3600" dirty="0"/>
            </a:br>
            <a:r>
              <a:rPr lang="en-US" sz="3600" dirty="0"/>
              <a:t>    Effective Enforcement </a:t>
            </a:r>
            <a:endParaRPr lang="en-US" altLang="en-US" sz="3600" dirty="0" smtClean="0"/>
          </a:p>
        </p:txBody>
      </p:sp>
      <p:sp>
        <p:nvSpPr>
          <p:cNvPr id="77827" name="Content Placeholder 2"/>
          <p:cNvSpPr>
            <a:spLocks noGrp="1"/>
          </p:cNvSpPr>
          <p:nvPr>
            <p:ph sz="half" idx="1"/>
          </p:nvPr>
        </p:nvSpPr>
        <p:spPr/>
        <p:txBody>
          <a:bodyPr/>
          <a:lstStyle/>
          <a:p>
            <a:pPr marL="0" indent="0" algn="ctr">
              <a:buFontTx/>
              <a:buNone/>
            </a:pPr>
            <a:endParaRPr lang="en-US" altLang="en-US" sz="8800" dirty="0" smtClean="0"/>
          </a:p>
          <a:p>
            <a:pPr marL="457200" lvl="1" indent="0">
              <a:buNone/>
            </a:pPr>
            <a:endParaRPr lang="en-US" altLang="en-US" dirty="0" smtClean="0"/>
          </a:p>
        </p:txBody>
      </p:sp>
      <p:sp>
        <p:nvSpPr>
          <p:cNvPr id="4" name="Content Placeholder 3"/>
          <p:cNvSpPr>
            <a:spLocks noGrp="1"/>
          </p:cNvSpPr>
          <p:nvPr>
            <p:ph sz="half" idx="2"/>
          </p:nvPr>
        </p:nvSpPr>
        <p:spPr>
          <a:xfrm>
            <a:off x="3810000" y="1371600"/>
            <a:ext cx="4953000" cy="4648200"/>
          </a:xfrm>
        </p:spPr>
        <p:txBody>
          <a:bodyPr/>
          <a:lstStyle/>
          <a:p>
            <a:pPr>
              <a:defRPr/>
            </a:pPr>
            <a:r>
              <a:rPr lang="en-US" sz="3600" b="1" dirty="0" smtClean="0">
                <a:solidFill>
                  <a:srgbClr val="0070C0"/>
                </a:solidFill>
                <a:latin typeface="+mj-lt"/>
              </a:rPr>
              <a:t>Quantify &amp; Communicate current status.</a:t>
            </a:r>
          </a:p>
          <a:p>
            <a:pPr>
              <a:defRPr/>
            </a:pPr>
            <a:r>
              <a:rPr lang="en-US" sz="3600" b="1" dirty="0" smtClean="0">
                <a:solidFill>
                  <a:srgbClr val="0070C0"/>
                </a:solidFill>
                <a:latin typeface="+mj-lt"/>
              </a:rPr>
              <a:t>Utilize Targeting of resources.</a:t>
            </a:r>
          </a:p>
          <a:p>
            <a:pPr>
              <a:defRPr/>
            </a:pPr>
            <a:r>
              <a:rPr lang="en-US" sz="3600" b="1" dirty="0" smtClean="0">
                <a:solidFill>
                  <a:srgbClr val="0070C0"/>
                </a:solidFill>
                <a:latin typeface="+mj-lt"/>
              </a:rPr>
              <a:t>Measure progress.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82673"/>
            <a:ext cx="22193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47543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algn="ctr"/>
            <a:r>
              <a:rPr lang="en-US" altLang="en-US" sz="3600" dirty="0" smtClean="0"/>
              <a:t>Lancaster County</a:t>
            </a:r>
          </a:p>
        </p:txBody>
      </p:sp>
      <p:sp>
        <p:nvSpPr>
          <p:cNvPr id="41987" name="Content Placeholder 2"/>
          <p:cNvSpPr>
            <a:spLocks noGrp="1"/>
          </p:cNvSpPr>
          <p:nvPr>
            <p:ph sz="half" idx="4294967295"/>
          </p:nvPr>
        </p:nvSpPr>
        <p:spPr>
          <a:xfrm>
            <a:off x="5105400" y="1447800"/>
            <a:ext cx="4038600" cy="4648200"/>
          </a:xfrm>
        </p:spPr>
        <p:txBody>
          <a:bodyPr/>
          <a:lstStyle/>
          <a:p>
            <a:r>
              <a:rPr lang="en-US" altLang="en-US" dirty="0"/>
              <a:t>County Stats:</a:t>
            </a:r>
          </a:p>
          <a:p>
            <a:pPr lvl="1"/>
            <a:r>
              <a:rPr lang="en-US" altLang="en-US" dirty="0"/>
              <a:t>944 Sq. Miles</a:t>
            </a:r>
          </a:p>
          <a:p>
            <a:pPr lvl="1"/>
            <a:r>
              <a:rPr lang="en-US" altLang="en-US" dirty="0"/>
              <a:t>1,400 miles of </a:t>
            </a:r>
            <a:r>
              <a:rPr lang="en-US" altLang="en-US" dirty="0" smtClean="0"/>
              <a:t>Streams</a:t>
            </a:r>
            <a:endParaRPr lang="en-US" altLang="en-US" dirty="0"/>
          </a:p>
        </p:txBody>
      </p:sp>
      <p:pic>
        <p:nvPicPr>
          <p:cNvPr id="419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27138"/>
            <a:ext cx="26193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6"/>
          <p:cNvPicPr>
            <a:picLocks noChangeAspect="1" noChangeArrowheads="1"/>
          </p:cNvPicPr>
          <p:nvPr/>
        </p:nvPicPr>
        <p:blipFill>
          <a:blip r:embed="rId4">
            <a:extLst>
              <a:ext uri="{28A0092B-C50C-407E-A947-70E740481C1C}">
                <a14:useLocalDpi xmlns:a14="http://schemas.microsoft.com/office/drawing/2010/main" val="0"/>
              </a:ext>
            </a:extLst>
          </a:blip>
          <a:srcRect r="14513"/>
          <a:stretch>
            <a:fillRect/>
          </a:stretch>
        </p:blipFill>
        <p:spPr bwMode="auto">
          <a:xfrm>
            <a:off x="457200" y="3382963"/>
            <a:ext cx="5278438" cy="164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pPr algn="ctr"/>
            <a:r>
              <a:rPr lang="en-US" sz="3600" dirty="0" smtClean="0"/>
              <a:t>5. Measure </a:t>
            </a:r>
            <a:r>
              <a:rPr lang="en-US" sz="3600" dirty="0"/>
              <a:t>Success and Employ </a:t>
            </a:r>
            <a:br>
              <a:rPr lang="en-US" sz="3600" dirty="0"/>
            </a:br>
            <a:r>
              <a:rPr lang="en-US" sz="3600" dirty="0"/>
              <a:t>    Effective Enforcement </a:t>
            </a:r>
            <a:endParaRPr lang="en-US" altLang="en-US" sz="3600" dirty="0" smtClean="0"/>
          </a:p>
        </p:txBody>
      </p:sp>
      <p:sp>
        <p:nvSpPr>
          <p:cNvPr id="77827" name="Content Placeholder 2"/>
          <p:cNvSpPr>
            <a:spLocks noGrp="1"/>
          </p:cNvSpPr>
          <p:nvPr>
            <p:ph sz="half" idx="1"/>
          </p:nvPr>
        </p:nvSpPr>
        <p:spPr/>
        <p:txBody>
          <a:bodyPr/>
          <a:lstStyle/>
          <a:p>
            <a:pPr marL="0" indent="0" algn="ctr">
              <a:buFontTx/>
              <a:buNone/>
            </a:pPr>
            <a:endParaRPr lang="en-US" altLang="en-US" sz="8800" dirty="0" smtClean="0"/>
          </a:p>
          <a:p>
            <a:pPr marL="457200" lvl="1" indent="0">
              <a:buNone/>
            </a:pPr>
            <a:endParaRPr lang="en-US" altLang="en-US" dirty="0" smtClean="0"/>
          </a:p>
        </p:txBody>
      </p:sp>
      <p:sp>
        <p:nvSpPr>
          <p:cNvPr id="4" name="Content Placeholder 3"/>
          <p:cNvSpPr>
            <a:spLocks noGrp="1"/>
          </p:cNvSpPr>
          <p:nvPr>
            <p:ph sz="half" idx="2"/>
          </p:nvPr>
        </p:nvSpPr>
        <p:spPr>
          <a:xfrm>
            <a:off x="3810000" y="1371600"/>
            <a:ext cx="4953000" cy="4648200"/>
          </a:xfrm>
        </p:spPr>
        <p:txBody>
          <a:bodyPr/>
          <a:lstStyle/>
          <a:p>
            <a:pPr>
              <a:defRPr/>
            </a:pPr>
            <a:r>
              <a:rPr lang="en-US" sz="3600" b="1" dirty="0" smtClean="0">
                <a:solidFill>
                  <a:srgbClr val="0070C0"/>
                </a:solidFill>
                <a:latin typeface="+mj-lt"/>
              </a:rPr>
              <a:t>Quantify &amp; Communicate current status.</a:t>
            </a:r>
          </a:p>
          <a:p>
            <a:pPr>
              <a:defRPr/>
            </a:pPr>
            <a:r>
              <a:rPr lang="en-US" sz="3600" b="1" dirty="0" smtClean="0">
                <a:solidFill>
                  <a:srgbClr val="0070C0"/>
                </a:solidFill>
                <a:latin typeface="+mj-lt"/>
              </a:rPr>
              <a:t>Utilize Targeting of resources.</a:t>
            </a:r>
          </a:p>
          <a:p>
            <a:pPr>
              <a:defRPr/>
            </a:pPr>
            <a:r>
              <a:rPr lang="en-US" sz="3600" b="1" dirty="0" smtClean="0">
                <a:solidFill>
                  <a:srgbClr val="0070C0"/>
                </a:solidFill>
                <a:latin typeface="+mj-lt"/>
              </a:rPr>
              <a:t>Measure progress.</a:t>
            </a:r>
          </a:p>
          <a:p>
            <a:pPr>
              <a:defRPr/>
            </a:pPr>
            <a:r>
              <a:rPr lang="en-US" sz="3600" b="1" dirty="0" smtClean="0">
                <a:solidFill>
                  <a:srgbClr val="0070C0"/>
                </a:solidFill>
                <a:latin typeface="+mj-lt"/>
              </a:rPr>
              <a:t>Employ Enforcement.</a:t>
            </a:r>
          </a:p>
          <a:p>
            <a:pPr marL="0" indent="0">
              <a:buNone/>
              <a:defRPr/>
            </a:pPr>
            <a:endParaRPr lang="en-US" sz="3600" b="1" dirty="0">
              <a:solidFill>
                <a:srgbClr val="FF6600"/>
              </a:solidFill>
              <a:latin typeface="Book Antiqua" panose="02040602050305030304" pitchFamily="18" charset="0"/>
            </a:endParaRP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452"/>
          <a:stretch/>
        </p:blipFill>
        <p:spPr bwMode="auto">
          <a:xfrm>
            <a:off x="609600" y="2057400"/>
            <a:ext cx="2822422" cy="282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17392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lvl="1"/>
            <a:endParaRPr lang="en-US" altLang="en-US" u="sng" dirty="0" smtClean="0"/>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82838"/>
            <a:ext cx="34480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849928"/>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marL="0" indent="0">
              <a:buNone/>
            </a:pPr>
            <a:r>
              <a:rPr lang="en-US" sz="2400" dirty="0" smtClean="0">
                <a:solidFill>
                  <a:srgbClr val="0070C0"/>
                </a:solidFill>
              </a:rPr>
              <a:t>1. Leadership</a:t>
            </a:r>
          </a:p>
          <a:p>
            <a:pPr lvl="1"/>
            <a:endParaRPr lang="en-US" altLang="en-US" u="sng" dirty="0" smtClean="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4535424"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3354636"/>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marL="0" indent="0">
              <a:buNone/>
            </a:pPr>
            <a:r>
              <a:rPr lang="en-US" sz="2400" dirty="0" smtClean="0">
                <a:solidFill>
                  <a:srgbClr val="0070C0"/>
                </a:solidFill>
              </a:rPr>
              <a:t>1. Leadership</a:t>
            </a:r>
          </a:p>
          <a:p>
            <a:pPr marL="0" indent="0">
              <a:buNone/>
            </a:pPr>
            <a:r>
              <a:rPr lang="en-US" sz="2400" dirty="0" smtClean="0">
                <a:solidFill>
                  <a:srgbClr val="0070C0"/>
                </a:solidFill>
              </a:rPr>
              <a:t>2</a:t>
            </a:r>
            <a:r>
              <a:rPr lang="en-US" sz="2400" dirty="0">
                <a:solidFill>
                  <a:srgbClr val="0070C0"/>
                </a:solidFill>
              </a:rPr>
              <a:t>. </a:t>
            </a:r>
            <a:r>
              <a:rPr lang="en-US" sz="2400" dirty="0" smtClean="0">
                <a:solidFill>
                  <a:srgbClr val="0070C0"/>
                </a:solidFill>
              </a:rPr>
              <a:t>Ownership &amp; Responsibility</a:t>
            </a:r>
          </a:p>
          <a:p>
            <a:pPr lvl="1"/>
            <a:endParaRPr lang="en-US" altLang="en-US" u="sng" dirty="0" smtClean="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3657600" cy="331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818346"/>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marL="0" indent="0">
              <a:buNone/>
            </a:pPr>
            <a:r>
              <a:rPr lang="en-US" sz="2400" dirty="0" smtClean="0">
                <a:solidFill>
                  <a:srgbClr val="0070C0"/>
                </a:solidFill>
              </a:rPr>
              <a:t>1. Leadership</a:t>
            </a:r>
          </a:p>
          <a:p>
            <a:pPr marL="0" indent="0">
              <a:buNone/>
            </a:pPr>
            <a:r>
              <a:rPr lang="en-US" sz="2400" dirty="0" smtClean="0">
                <a:solidFill>
                  <a:srgbClr val="0070C0"/>
                </a:solidFill>
              </a:rPr>
              <a:t>2</a:t>
            </a:r>
            <a:r>
              <a:rPr lang="en-US" sz="2400" dirty="0">
                <a:solidFill>
                  <a:srgbClr val="0070C0"/>
                </a:solidFill>
              </a:rPr>
              <a:t>. </a:t>
            </a:r>
            <a:r>
              <a:rPr lang="en-US" sz="2400" dirty="0" smtClean="0">
                <a:solidFill>
                  <a:srgbClr val="0070C0"/>
                </a:solidFill>
              </a:rPr>
              <a:t>Ownership &amp; Responsibility</a:t>
            </a:r>
          </a:p>
          <a:p>
            <a:pPr marL="0" indent="0">
              <a:buNone/>
            </a:pPr>
            <a:r>
              <a:rPr lang="en-US" sz="2400" dirty="0">
                <a:solidFill>
                  <a:srgbClr val="0070C0"/>
                </a:solidFill>
              </a:rPr>
              <a:t>3</a:t>
            </a:r>
            <a:r>
              <a:rPr lang="en-US" sz="2400" dirty="0" smtClean="0">
                <a:solidFill>
                  <a:srgbClr val="0070C0"/>
                </a:solidFill>
              </a:rPr>
              <a:t>. Legacy</a:t>
            </a:r>
            <a:endParaRPr lang="en-US" sz="2400" dirty="0">
              <a:solidFill>
                <a:srgbClr val="0070C0"/>
              </a:solidFill>
            </a:endParaRPr>
          </a:p>
          <a:p>
            <a:pPr lvl="1"/>
            <a:endParaRPr lang="en-US" altLang="en-US" u="sng" dirty="0" smtClean="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389120" cy="292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563843"/>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marL="0" indent="0">
              <a:buNone/>
            </a:pPr>
            <a:r>
              <a:rPr lang="en-US" sz="2400" dirty="0" smtClean="0">
                <a:solidFill>
                  <a:srgbClr val="0070C0"/>
                </a:solidFill>
              </a:rPr>
              <a:t>1. Leadership</a:t>
            </a:r>
          </a:p>
          <a:p>
            <a:pPr marL="0" indent="0">
              <a:buNone/>
            </a:pPr>
            <a:r>
              <a:rPr lang="en-US" sz="2400" dirty="0" smtClean="0">
                <a:solidFill>
                  <a:srgbClr val="0070C0"/>
                </a:solidFill>
              </a:rPr>
              <a:t>2</a:t>
            </a:r>
            <a:r>
              <a:rPr lang="en-US" sz="2400" dirty="0">
                <a:solidFill>
                  <a:srgbClr val="0070C0"/>
                </a:solidFill>
              </a:rPr>
              <a:t>. </a:t>
            </a:r>
            <a:r>
              <a:rPr lang="en-US" sz="2400" dirty="0" smtClean="0">
                <a:solidFill>
                  <a:srgbClr val="0070C0"/>
                </a:solidFill>
              </a:rPr>
              <a:t>Ownership &amp; Responsibility</a:t>
            </a:r>
          </a:p>
          <a:p>
            <a:pPr marL="0" indent="0">
              <a:buNone/>
            </a:pPr>
            <a:r>
              <a:rPr lang="en-US" sz="2400" dirty="0">
                <a:solidFill>
                  <a:srgbClr val="0070C0"/>
                </a:solidFill>
              </a:rPr>
              <a:t>3</a:t>
            </a:r>
            <a:r>
              <a:rPr lang="en-US" sz="2400" dirty="0" smtClean="0">
                <a:solidFill>
                  <a:srgbClr val="0070C0"/>
                </a:solidFill>
              </a:rPr>
              <a:t>. Legacy</a:t>
            </a:r>
            <a:endParaRPr lang="en-US" sz="2400" dirty="0">
              <a:solidFill>
                <a:srgbClr val="0070C0"/>
              </a:solidFill>
            </a:endParaRPr>
          </a:p>
          <a:p>
            <a:pPr lvl="1"/>
            <a:endParaRPr lang="en-US" altLang="en-US" u="sng" dirty="0" smtClean="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389120" cy="292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3256059" cy="219456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693427900"/>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a:xfrm>
            <a:off x="228600" y="228600"/>
            <a:ext cx="8534400" cy="609600"/>
          </a:xfrm>
        </p:spPr>
        <p:txBody>
          <a:bodyPr/>
          <a:lstStyle/>
          <a:p>
            <a:pPr algn="ctr"/>
            <a:r>
              <a:rPr lang="en-US" altLang="en-US" sz="3600" dirty="0"/>
              <a:t>Lancaster </a:t>
            </a:r>
            <a:r>
              <a:rPr lang="en-US" altLang="en-US" sz="3600" dirty="0" smtClean="0"/>
              <a:t>County</a:t>
            </a:r>
            <a:br>
              <a:rPr lang="en-US" altLang="en-US" sz="3600" dirty="0" smtClean="0"/>
            </a:br>
            <a:r>
              <a:rPr lang="en-US" altLang="en-US" sz="3600" dirty="0" smtClean="0"/>
              <a:t>Turning </a:t>
            </a:r>
            <a:r>
              <a:rPr lang="en-US" altLang="en-US" sz="3600" dirty="0"/>
              <a:t>Red Streams Blue</a:t>
            </a:r>
            <a:endParaRPr lang="en-US" altLang="en-US" sz="3600" dirty="0" smtClean="0"/>
          </a:p>
        </p:txBody>
      </p:sp>
      <p:sp>
        <p:nvSpPr>
          <p:cNvPr id="50179" name="Content Placeholder 2"/>
          <p:cNvSpPr>
            <a:spLocks noGrp="1"/>
          </p:cNvSpPr>
          <p:nvPr>
            <p:ph sz="half" idx="4294967295"/>
          </p:nvPr>
        </p:nvSpPr>
        <p:spPr>
          <a:xfrm>
            <a:off x="4648200" y="1447800"/>
            <a:ext cx="4343400" cy="4648200"/>
          </a:xfrm>
        </p:spPr>
        <p:txBody>
          <a:bodyPr/>
          <a:lstStyle/>
          <a:p>
            <a:pPr marL="457200" lvl="1" indent="0">
              <a:buNone/>
            </a:pPr>
            <a:r>
              <a:rPr lang="en-US" altLang="en-US" sz="3200" b="1" dirty="0"/>
              <a:t> </a:t>
            </a:r>
            <a:r>
              <a:rPr lang="en-US" altLang="en-US" sz="3200" b="1" dirty="0" smtClean="0"/>
              <a:t>       </a:t>
            </a:r>
            <a:r>
              <a:rPr lang="en-US" altLang="en-US" sz="4400" b="1" u="sng" dirty="0" smtClean="0">
                <a:solidFill>
                  <a:srgbClr val="FF0000"/>
                </a:solidFill>
                <a:latin typeface="+mj-lt"/>
              </a:rPr>
              <a:t>WHY?</a:t>
            </a:r>
          </a:p>
          <a:p>
            <a:pPr marL="457200" lvl="1" indent="0" algn="ctr">
              <a:buNone/>
            </a:pPr>
            <a:endParaRPr lang="en-US" altLang="en-US" sz="800" b="1" u="sng" dirty="0" smtClean="0"/>
          </a:p>
          <a:p>
            <a:pPr marL="0" indent="0">
              <a:buNone/>
            </a:pPr>
            <a:r>
              <a:rPr lang="en-US" sz="2400" dirty="0" smtClean="0">
                <a:solidFill>
                  <a:srgbClr val="0070C0"/>
                </a:solidFill>
              </a:rPr>
              <a:t>1. Leadership</a:t>
            </a:r>
          </a:p>
          <a:p>
            <a:pPr marL="0" indent="0">
              <a:buNone/>
            </a:pPr>
            <a:r>
              <a:rPr lang="en-US" sz="2400" dirty="0" smtClean="0">
                <a:solidFill>
                  <a:srgbClr val="0070C0"/>
                </a:solidFill>
              </a:rPr>
              <a:t>2</a:t>
            </a:r>
            <a:r>
              <a:rPr lang="en-US" sz="2400" dirty="0">
                <a:solidFill>
                  <a:srgbClr val="0070C0"/>
                </a:solidFill>
              </a:rPr>
              <a:t>. </a:t>
            </a:r>
            <a:r>
              <a:rPr lang="en-US" sz="2400" dirty="0" smtClean="0">
                <a:solidFill>
                  <a:srgbClr val="0070C0"/>
                </a:solidFill>
              </a:rPr>
              <a:t>Ownership &amp; Responsibility</a:t>
            </a:r>
          </a:p>
          <a:p>
            <a:pPr marL="0" indent="0">
              <a:buNone/>
            </a:pPr>
            <a:r>
              <a:rPr lang="en-US" sz="2400" dirty="0">
                <a:solidFill>
                  <a:srgbClr val="0070C0"/>
                </a:solidFill>
              </a:rPr>
              <a:t>3</a:t>
            </a:r>
            <a:r>
              <a:rPr lang="en-US" sz="2400" dirty="0" smtClean="0">
                <a:solidFill>
                  <a:srgbClr val="0070C0"/>
                </a:solidFill>
              </a:rPr>
              <a:t>. Legacy</a:t>
            </a:r>
            <a:endParaRPr lang="en-US" sz="2400" dirty="0">
              <a:solidFill>
                <a:srgbClr val="0070C0"/>
              </a:solidFill>
            </a:endParaRPr>
          </a:p>
          <a:p>
            <a:pPr lvl="1"/>
            <a:endParaRPr lang="en-US" altLang="en-US" u="sng" dirty="0" smtClean="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38912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3256059" cy="2194560"/>
          </a:xfrm>
          <a:prstGeom prst="rect">
            <a:avLst/>
          </a:prstGeom>
          <a:ln>
            <a:noFill/>
          </a:ln>
          <a:effectLst>
            <a:outerShdw blurRad="292100" dist="139700" dir="2700000" algn="tl" rotWithShape="0">
              <a:srgbClr val="333333">
                <a:alpha val="65000"/>
              </a:srgbClr>
            </a:outerShdw>
          </a:effectLs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764280"/>
            <a:ext cx="3564771" cy="2743200"/>
          </a:xfrm>
          <a:prstGeom prst="rect">
            <a:avLst/>
          </a:prstGeom>
          <a:ln w="31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331572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p:txBody>
          <a:bodyPr/>
          <a:lstStyle/>
          <a:p>
            <a:pPr algn="ctr"/>
            <a:r>
              <a:rPr lang="en-US" altLang="en-US" sz="3600" dirty="0" smtClean="0"/>
              <a:t>Lancaster County</a:t>
            </a:r>
          </a:p>
        </p:txBody>
      </p:sp>
      <p:sp>
        <p:nvSpPr>
          <p:cNvPr id="43011" name="Content Placeholder 2"/>
          <p:cNvSpPr>
            <a:spLocks noGrp="1"/>
          </p:cNvSpPr>
          <p:nvPr>
            <p:ph sz="half" idx="4294967295"/>
          </p:nvPr>
        </p:nvSpPr>
        <p:spPr>
          <a:xfrm>
            <a:off x="5105400" y="1447800"/>
            <a:ext cx="4038600" cy="4648200"/>
          </a:xfrm>
        </p:spPr>
        <p:txBody>
          <a:bodyPr/>
          <a:lstStyle/>
          <a:p>
            <a:r>
              <a:rPr lang="en-US" altLang="en-US" dirty="0" smtClean="0"/>
              <a:t>County Stats:</a:t>
            </a:r>
          </a:p>
          <a:p>
            <a:pPr lvl="1"/>
            <a:r>
              <a:rPr lang="en-US" altLang="en-US" dirty="0" smtClean="0"/>
              <a:t>944 Sq. Miles</a:t>
            </a:r>
          </a:p>
          <a:p>
            <a:pPr lvl="1"/>
            <a:r>
              <a:rPr lang="en-US" altLang="en-US" dirty="0"/>
              <a:t>1,400 miles of Streams</a:t>
            </a:r>
          </a:p>
          <a:p>
            <a:pPr lvl="1"/>
            <a:r>
              <a:rPr lang="en-US" altLang="en-US" dirty="0" smtClean="0"/>
              <a:t>Population of 530,000</a:t>
            </a:r>
          </a:p>
          <a:p>
            <a:pPr lvl="1"/>
            <a:endParaRPr lang="en-US" altLang="en-US" dirty="0" smtClean="0"/>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315" y="464820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27138"/>
            <a:ext cx="26193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a:blip r:embed="rId5">
            <a:extLst>
              <a:ext uri="{28A0092B-C50C-407E-A947-70E740481C1C}">
                <a14:useLocalDpi xmlns:a14="http://schemas.microsoft.com/office/drawing/2010/main" val="0"/>
              </a:ext>
            </a:extLst>
          </a:blip>
          <a:srcRect r="14513"/>
          <a:stretch>
            <a:fillRect/>
          </a:stretch>
        </p:blipFill>
        <p:spPr bwMode="auto">
          <a:xfrm>
            <a:off x="457200" y="3382963"/>
            <a:ext cx="5278438" cy="164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p:txBody>
          <a:bodyPr/>
          <a:lstStyle/>
          <a:p>
            <a:pPr algn="ctr"/>
            <a:r>
              <a:rPr lang="en-US" altLang="en-US" sz="3600" dirty="0" smtClean="0"/>
              <a:t>Lancaster County</a:t>
            </a:r>
          </a:p>
        </p:txBody>
      </p:sp>
      <p:sp>
        <p:nvSpPr>
          <p:cNvPr id="43011" name="Content Placeholder 2"/>
          <p:cNvSpPr>
            <a:spLocks noGrp="1"/>
          </p:cNvSpPr>
          <p:nvPr>
            <p:ph sz="half" idx="4294967295"/>
          </p:nvPr>
        </p:nvSpPr>
        <p:spPr>
          <a:xfrm>
            <a:off x="5105400" y="1447800"/>
            <a:ext cx="4038600" cy="4648200"/>
          </a:xfrm>
        </p:spPr>
        <p:txBody>
          <a:bodyPr/>
          <a:lstStyle/>
          <a:p>
            <a:r>
              <a:rPr lang="en-US" altLang="en-US" dirty="0"/>
              <a:t>County Stats:</a:t>
            </a:r>
          </a:p>
          <a:p>
            <a:pPr lvl="1"/>
            <a:r>
              <a:rPr lang="en-US" altLang="en-US" dirty="0"/>
              <a:t>944 Sq. Miles</a:t>
            </a:r>
          </a:p>
          <a:p>
            <a:pPr lvl="1"/>
            <a:r>
              <a:rPr lang="en-US" altLang="en-US" dirty="0"/>
              <a:t>1,400 miles of Streams</a:t>
            </a:r>
          </a:p>
          <a:p>
            <a:pPr lvl="1"/>
            <a:r>
              <a:rPr lang="en-US" altLang="en-US" dirty="0"/>
              <a:t>Population of </a:t>
            </a:r>
            <a:r>
              <a:rPr lang="en-US" altLang="en-US" dirty="0" smtClean="0"/>
              <a:t>530,000</a:t>
            </a:r>
            <a:endParaRPr lang="en-US" altLang="en-US" dirty="0"/>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315" y="464820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27138"/>
            <a:ext cx="26193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a:blip r:embed="rId5">
            <a:extLst>
              <a:ext uri="{28A0092B-C50C-407E-A947-70E740481C1C}">
                <a14:useLocalDpi xmlns:a14="http://schemas.microsoft.com/office/drawing/2010/main" val="0"/>
              </a:ext>
            </a:extLst>
          </a:blip>
          <a:srcRect r="14513"/>
          <a:stretch>
            <a:fillRect/>
          </a:stretch>
        </p:blipFill>
        <p:spPr bwMode="auto">
          <a:xfrm>
            <a:off x="457200" y="3382963"/>
            <a:ext cx="5278438" cy="164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96" y="5105400"/>
            <a:ext cx="2286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37660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p:txBody>
          <a:bodyPr/>
          <a:lstStyle/>
          <a:p>
            <a:pPr algn="ctr"/>
            <a:r>
              <a:rPr lang="en-US" altLang="en-US" sz="3600" dirty="0" smtClean="0"/>
              <a:t>Lancaster County</a:t>
            </a:r>
          </a:p>
        </p:txBody>
      </p:sp>
      <p:sp>
        <p:nvSpPr>
          <p:cNvPr id="45059" name="Content Placeholder 2"/>
          <p:cNvSpPr>
            <a:spLocks noGrp="1"/>
          </p:cNvSpPr>
          <p:nvPr>
            <p:ph sz="half" idx="2"/>
          </p:nvPr>
        </p:nvSpPr>
        <p:spPr/>
        <p:txBody>
          <a:bodyPr/>
          <a:lstStyle/>
          <a:p>
            <a:r>
              <a:rPr lang="en-US" altLang="en-US" dirty="0"/>
              <a:t>County Stats:</a:t>
            </a:r>
          </a:p>
          <a:p>
            <a:pPr lvl="1"/>
            <a:r>
              <a:rPr lang="en-US" altLang="en-US" dirty="0"/>
              <a:t>944 Sq. Miles</a:t>
            </a:r>
          </a:p>
          <a:p>
            <a:pPr lvl="1"/>
            <a:r>
              <a:rPr lang="en-US" altLang="en-US" dirty="0"/>
              <a:t>1,400 miles of Streams</a:t>
            </a:r>
          </a:p>
          <a:p>
            <a:pPr lvl="1"/>
            <a:r>
              <a:rPr lang="en-US" altLang="en-US" dirty="0"/>
              <a:t>Population of 530,000</a:t>
            </a:r>
          </a:p>
          <a:p>
            <a:pPr lvl="1"/>
            <a:r>
              <a:rPr lang="en-US" altLang="en-US" dirty="0"/>
              <a:t>68% of the land or 425,400 acres is farmed</a:t>
            </a:r>
            <a:r>
              <a:rPr lang="en-US" altLang="en-US" dirty="0" smtClean="0"/>
              <a:t>.</a:t>
            </a:r>
            <a:endParaRPr lang="en-US" altLang="en-US" dirty="0"/>
          </a:p>
        </p:txBody>
      </p:sp>
      <p:pic>
        <p:nvPicPr>
          <p:cNvPr id="4506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1981200"/>
            <a:ext cx="3195638" cy="2647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p:txBody>
          <a:bodyPr/>
          <a:lstStyle/>
          <a:p>
            <a:pPr algn="ctr"/>
            <a:r>
              <a:rPr lang="en-US" altLang="en-US" sz="3600" dirty="0" smtClean="0"/>
              <a:t>Lancaster County</a:t>
            </a:r>
          </a:p>
        </p:txBody>
      </p:sp>
      <p:sp>
        <p:nvSpPr>
          <p:cNvPr id="46083" name="Content Placeholder 2"/>
          <p:cNvSpPr>
            <a:spLocks noGrp="1"/>
          </p:cNvSpPr>
          <p:nvPr>
            <p:ph sz="half" idx="2"/>
          </p:nvPr>
        </p:nvSpPr>
        <p:spPr/>
        <p:txBody>
          <a:bodyPr/>
          <a:lstStyle/>
          <a:p>
            <a:r>
              <a:rPr lang="en-US" altLang="en-US" dirty="0" smtClean="0"/>
              <a:t>County Stats:</a:t>
            </a:r>
          </a:p>
          <a:p>
            <a:pPr lvl="1"/>
            <a:r>
              <a:rPr lang="en-US" altLang="en-US" dirty="0" smtClean="0"/>
              <a:t>944 Sq. Miles</a:t>
            </a:r>
          </a:p>
          <a:p>
            <a:pPr lvl="1"/>
            <a:r>
              <a:rPr lang="en-US" altLang="en-US" dirty="0"/>
              <a:t>1,400 miles of Streams</a:t>
            </a:r>
          </a:p>
          <a:p>
            <a:pPr lvl="1"/>
            <a:r>
              <a:rPr lang="en-US" altLang="en-US" dirty="0" smtClean="0"/>
              <a:t>Population of 530,000</a:t>
            </a:r>
          </a:p>
          <a:p>
            <a:pPr lvl="1"/>
            <a:r>
              <a:rPr lang="en-US" altLang="en-US" dirty="0" smtClean="0"/>
              <a:t>68% of the land or 425,400 acres is farmed.</a:t>
            </a:r>
          </a:p>
          <a:p>
            <a:pPr lvl="1"/>
            <a:r>
              <a:rPr lang="en-US" altLang="en-US" dirty="0" smtClean="0"/>
              <a:t>5,500 Farms</a:t>
            </a:r>
          </a:p>
          <a:p>
            <a:pPr lvl="1"/>
            <a:endParaRPr lang="en-US" altLang="en-US" dirty="0" smtClean="0"/>
          </a:p>
        </p:txBody>
      </p:sp>
      <p:pic>
        <p:nvPicPr>
          <p:cNvPr id="46084"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13979"/>
          <a:stretch>
            <a:fillRect/>
          </a:stretch>
        </p:blipFill>
        <p:spPr>
          <a:xfrm>
            <a:off x="381000" y="1524000"/>
            <a:ext cx="2835275"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015 - Conservation District 10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2015 - Conservation District 101</Template>
  <TotalTime>11295</TotalTime>
  <Words>1839</Words>
  <Application>Microsoft Office PowerPoint</Application>
  <PresentationFormat>On-screen Show (4:3)</PresentationFormat>
  <Paragraphs>399</Paragraphs>
  <Slides>56</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Arial</vt:lpstr>
      <vt:lpstr>Arial Rounded MT Bold</vt:lpstr>
      <vt:lpstr>Book Antiqua</vt:lpstr>
      <vt:lpstr>Calibri</vt:lpstr>
      <vt:lpstr>Lucida Handwriting</vt:lpstr>
      <vt:lpstr>Monotype Corsiva</vt:lpstr>
      <vt:lpstr>Times New Roman</vt:lpstr>
      <vt:lpstr>2015 - Conservation District 101</vt:lpstr>
      <vt:lpstr>Chris Thompson District Administrator</vt:lpstr>
      <vt:lpstr>Lancaster County</vt:lpstr>
      <vt:lpstr>Lancaster County</vt:lpstr>
      <vt:lpstr>Lancaster County</vt:lpstr>
      <vt:lpstr>Lancaster County</vt:lpstr>
      <vt:lpstr>Lancaster County</vt:lpstr>
      <vt:lpstr>Lancaster County</vt:lpstr>
      <vt:lpstr>Lancaster County</vt:lpstr>
      <vt:lpstr>Lancaster County</vt:lpstr>
      <vt:lpstr>Lancaster County</vt:lpstr>
      <vt:lpstr>       Lancaster County        the Land of Opportunity </vt:lpstr>
      <vt:lpstr>       Lancaster County        the Land of Opportunity </vt:lpstr>
      <vt:lpstr>       Lancaster County        the Land of Opportunity </vt:lpstr>
      <vt:lpstr>    Conservation District 101</vt:lpstr>
      <vt:lpstr>    Conservation District 101</vt:lpstr>
      <vt:lpstr>    Conservation District 101</vt:lpstr>
      <vt:lpstr>    Conservation District 101</vt:lpstr>
      <vt:lpstr>Conservation Districts 101</vt:lpstr>
      <vt:lpstr>Conservation Districts 101</vt:lpstr>
      <vt:lpstr>    Conservation District 101</vt:lpstr>
      <vt:lpstr>       Conservation District 101</vt:lpstr>
      <vt:lpstr>    Conservation District 101</vt:lpstr>
      <vt:lpstr>    Conservation District 101</vt:lpstr>
      <vt:lpstr>    Conservation District 101</vt:lpstr>
      <vt:lpstr>    Conservation District 101</vt:lpstr>
      <vt:lpstr>    Conservation District 101</vt:lpstr>
      <vt:lpstr>     Conservation District 101</vt:lpstr>
      <vt:lpstr>           PENNSYLVANIA’S STRATEGY   </vt:lpstr>
      <vt:lpstr>  PENNSYLVANIA’S STRATEGY</vt:lpstr>
      <vt:lpstr>        PENNSYLVANIA’S STRATEGY</vt:lpstr>
      <vt:lpstr>        PENNSYLVANIA’S STRATEGY</vt:lpstr>
      <vt:lpstr>        PENNSYLVANIA’S STRATEGY</vt:lpstr>
      <vt:lpstr>        PENNSYLVANIA’S STRATEGY</vt:lpstr>
      <vt:lpstr>Lancaster County</vt:lpstr>
      <vt:lpstr>Lancaster County Turning Red Streams Blue</vt:lpstr>
      <vt:lpstr>Lancaster County Turning Red Streams Blue</vt:lpstr>
      <vt:lpstr>Lancaster County Turning Red Streams Blue</vt:lpstr>
      <vt:lpstr>Lancaster County Turning Red Streams Blue</vt:lpstr>
      <vt:lpstr>Education &amp; Outreach  Changing the Conversation</vt:lpstr>
      <vt:lpstr>Education &amp; Outreach  Changing the Conversation</vt:lpstr>
      <vt:lpstr>Education &amp; Outreach  Changing the Conversation</vt:lpstr>
      <vt:lpstr>Education &amp; Outreach  Changing the Conversation</vt:lpstr>
      <vt:lpstr>Education &amp; Outreach  Changing the Conversation</vt:lpstr>
      <vt:lpstr>2. Technical &amp; Financial Assistance</vt:lpstr>
      <vt:lpstr>2. Technical &amp; Financial Assistance</vt:lpstr>
      <vt:lpstr>2. Technical &amp; Financial Assistance</vt:lpstr>
      <vt:lpstr>3. Measure Success and Employ      Effective Enforcement </vt:lpstr>
      <vt:lpstr>3. Measure Success and Employ      Effective Enforcement </vt:lpstr>
      <vt:lpstr>4. Measure Success and Employ      Effective Enforcement </vt:lpstr>
      <vt:lpstr>5. Measure Success and Employ      Effective Enforcement </vt:lpstr>
      <vt:lpstr>Lancaster County Turning Red Streams Blue</vt:lpstr>
      <vt:lpstr>Lancaster County Turning Red Streams Blue</vt:lpstr>
      <vt:lpstr>Lancaster County Turning Red Streams Blue</vt:lpstr>
      <vt:lpstr>Lancaster County Turning Red Streams Blue</vt:lpstr>
      <vt:lpstr>Lancaster County Turning Red Streams Blue</vt:lpstr>
      <vt:lpstr>Lancaster County Turning Red Streams Blue</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Districts 101</dc:title>
  <dc:creator>Christopher Thompson</dc:creator>
  <cp:lastModifiedBy>jstarr</cp:lastModifiedBy>
  <cp:revision>53</cp:revision>
  <dcterms:created xsi:type="dcterms:W3CDTF">2015-07-29T14:26:19Z</dcterms:created>
  <dcterms:modified xsi:type="dcterms:W3CDTF">2016-09-08T11:49:02Z</dcterms:modified>
</cp:coreProperties>
</file>