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256" r:id="rId2"/>
    <p:sldId id="263" r:id="rId3"/>
    <p:sldId id="264" r:id="rId4"/>
    <p:sldId id="265" r:id="rId5"/>
    <p:sldId id="266" r:id="rId6"/>
    <p:sldId id="267" r:id="rId7"/>
    <p:sldId id="268" r:id="rId8"/>
    <p:sldId id="269" r:id="rId9"/>
    <p:sldId id="270" r:id="rId10"/>
    <p:sldId id="271" r:id="rId11"/>
    <p:sldId id="277" r:id="rId12"/>
    <p:sldId id="278" r:id="rId13"/>
    <p:sldId id="279" r:id="rId14"/>
    <p:sldId id="261"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8CC54-8692-41FC-8E19-7A8E4E9DB43E}" type="datetimeFigureOut">
              <a:rPr lang="en-US" smtClean="0"/>
              <a:pPr/>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D8DC9-2340-40C9-AC04-66A75F38C6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1993- DEQ</a:t>
            </a:r>
            <a:r>
              <a:rPr lang="en-US" baseline="0" dirty="0" smtClean="0"/>
              <a:t> was formed from consolidating the much of the duties held by the Virginia Water, Air, and Waste Control Boards</a:t>
            </a:r>
          </a:p>
          <a:p>
            <a:endParaRPr lang="en-US" baseline="0" dirty="0" smtClean="0"/>
          </a:p>
          <a:p>
            <a:r>
              <a:rPr lang="en-US" baseline="0" dirty="0" smtClean="0"/>
              <a:t>Between 1998 and 2003, DEQ did not have a way to validate data submitted by citizen and other monitoring organizations.   This was addressed in 2003 by the agency adopting a standardized protocol to review and validate data</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Citizen volunteer provide the most data in terms of stations.</a:t>
            </a:r>
            <a:r>
              <a:rPr lang="en-US" baseline="0" dirty="0" smtClean="0"/>
              <a:t>  While most of the data is benthic macroinvertebrate or field parameter (dissolved oxygen, pH, temp), several large groups do perform advanced bacteria and wet chemistry </a:t>
            </a:r>
          </a:p>
          <a:p>
            <a:endParaRPr lang="en-US" baseline="0" dirty="0" smtClean="0"/>
          </a:p>
          <a:p>
            <a:r>
              <a:rPr lang="en-US" baseline="0" dirty="0" smtClean="0"/>
              <a:t>DEQ is recently seeing increased interest by private industry such as wastewater treatment plants and coal mines to monitor upstream of their discharges and share that information with DEQ.   </a:t>
            </a:r>
          </a:p>
          <a:p>
            <a:endParaRPr lang="en-US" baseline="0" dirty="0" smtClean="0"/>
          </a:p>
          <a:p>
            <a:r>
              <a:rPr lang="en-US" baseline="0" dirty="0" smtClean="0"/>
              <a:t>Colleges and universities are very active in environmental monitoring and often provide their laboratory services to volunteer groups or are under contract to perform specific analysis for DEQ such as fish tissue or PCB testing.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to</a:t>
            </a:r>
            <a:r>
              <a:rPr lang="en-US" baseline="0" dirty="0" smtClean="0"/>
              <a:t> </a:t>
            </a:r>
            <a:r>
              <a:rPr lang="en-US" dirty="0" smtClean="0"/>
              <a:t>protect the data submitter from legal challenges.   DEQ always relies</a:t>
            </a:r>
            <a:r>
              <a:rPr lang="en-US" baseline="0" dirty="0" smtClean="0"/>
              <a:t> on data collected by agency staff using EPA approved protocols when performing enforcement actions or monitoring NPDES permitted discharges.   Non-agency data may be combined with DEQ collected data to develop TMDL implementation plans if the data follows DEQ approved protocols (Level III) and agrees with the observations made by DEQ sampling.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DEQ</a:t>
            </a:r>
            <a:r>
              <a:rPr lang="en-US" baseline="0" dirty="0" smtClean="0"/>
              <a:t> has two staff members who help perform these tasks.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Level I data has proven helpful</a:t>
            </a:r>
            <a:r>
              <a:rPr lang="en-US" baseline="0" dirty="0" smtClean="0"/>
              <a:t> to DEQ.   For example, several algae blooms were discovered by citizen volunteers using equipment as simple as a Secchi disk and litmus pH paper.  </a:t>
            </a:r>
          </a:p>
          <a:p>
            <a:endParaRPr lang="en-US" baseline="0" dirty="0" smtClean="0"/>
          </a:p>
          <a:p>
            <a:r>
              <a:rPr lang="en-US" baseline="0" dirty="0" smtClean="0"/>
              <a:t>Virginia has not yet adopted a water quality standard for total nitrogen or total suspended solids in free flowing waters.   However, this data is collected by DEQ and non-agency data from a DEQ recognized laboratory is helpful to the agency.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our non-agency data no longer falls into the Level II criteria anymore as many groups are using more advanced (Level III) protocols.  The two exceptions to this is the Virginia Save Our Streams program which monitors for benthic macroinvertebrates by identifying macroinvertebrates to the Order level (DEQ is moving to Genus level).  The second exception is the Coliscan </a:t>
            </a:r>
            <a:r>
              <a:rPr lang="en-US" baseline="0" dirty="0" err="1" smtClean="0"/>
              <a:t>Easygel</a:t>
            </a:r>
            <a:r>
              <a:rPr lang="en-US" baseline="0" dirty="0" smtClean="0"/>
              <a:t> method which is popular with many citizen volunteer groups.  Coliscan is considered not as accurate as traditional laboratory methods but is effective in identifying bacteria ‘hot spots’ in TMDL waters.  </a:t>
            </a:r>
          </a:p>
          <a:p>
            <a:endParaRPr lang="en-US" baseline="0" dirty="0" smtClean="0"/>
          </a:p>
          <a:p>
            <a:r>
              <a:rPr lang="en-US" baseline="0" dirty="0" smtClean="0"/>
              <a:t>Category 3C refers to waters that are of concern and are prioritized for DEQ follow-up sampling.  This follow-up sampling usually occurs within two years of when the water was placed on the Category 3C list. </a:t>
            </a:r>
          </a:p>
          <a:p>
            <a:endParaRPr lang="en-US" baseline="0" dirty="0" smtClean="0"/>
          </a:p>
          <a:p>
            <a:r>
              <a:rPr lang="en-US" dirty="0" smtClean="0"/>
              <a:t>Category 3D refers to waters that are not of concern and these are not</a:t>
            </a:r>
            <a:r>
              <a:rPr lang="en-US" baseline="0" dirty="0" smtClean="0"/>
              <a:t> prioritized for follow-up sampling.   However, DEQ is interested in identifying these waters as they may be pristine and the agency may seek protection from degradation.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a:t>
            </a:r>
            <a:r>
              <a:rPr lang="en-US" baseline="0" dirty="0" smtClean="0"/>
              <a:t> 75% of all non-agency data received by DEQ is Level III.   </a:t>
            </a:r>
          </a:p>
          <a:p>
            <a:endParaRPr lang="en-US" baseline="0" dirty="0" smtClean="0"/>
          </a:p>
          <a:p>
            <a:r>
              <a:rPr lang="en-US" baseline="0" dirty="0" smtClean="0"/>
              <a:t>Some streams have been placed on the 303(d) ‘dirty waters’ list based solely on Level III non-agency monitoring.   Before a TMDL is developed in these waters, DEQ sampling will first occur to verify the impairment.   Data from the Level III group may then be combined with the DEQ results to develop a implementation plan.  </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bill was only</a:t>
            </a:r>
            <a:r>
              <a:rPr lang="en-US" baseline="0" dirty="0" smtClean="0"/>
              <a:t> to track citizen volunteer contributions.  While developing the tracking tool, DEQ also included a separate metric to track other non-agency data.  </a:t>
            </a:r>
          </a:p>
          <a:p>
            <a:endParaRPr lang="en-US" baseline="0" dirty="0" smtClean="0"/>
          </a:p>
          <a:p>
            <a:r>
              <a:rPr lang="en-US" baseline="0" dirty="0" smtClean="0"/>
              <a:t>DEQ tracks non-agency data by using the 305(b)/303(d) Report as the tracking tool.   Each water in Virginia is assigned an Assessment Unit (AU).  DEQ codes non-agency data that is included in the assessment report (Level II and III data) by the type of monitoring done (ambient, biological monitoring) and the type of group performing the monitoring (citizen volunteer, local government, etc.).   Using GIS, the AU’s where this non-agency data fell into is pulled out and tallied for reporting.</a:t>
            </a:r>
            <a:endParaRPr lang="en-US" dirty="0"/>
          </a:p>
        </p:txBody>
      </p:sp>
      <p:sp>
        <p:nvSpPr>
          <p:cNvPr id="4" name="Slide Number Placeholder 3"/>
          <p:cNvSpPr>
            <a:spLocks noGrp="1"/>
          </p:cNvSpPr>
          <p:nvPr>
            <p:ph type="sldNum" sz="quarter" idx="10"/>
          </p:nvPr>
        </p:nvSpPr>
        <p:spPr/>
        <p:txBody>
          <a:bodyPr/>
          <a:lstStyle/>
          <a:p>
            <a:fld id="{FE6E012B-A98F-4F9D-9324-84A79633276C}"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FCCB8E-C65D-4D06-83BB-680FC0D889EA}" type="datetimeFigureOut">
              <a:rPr lang="en-US" smtClean="0"/>
              <a:pPr/>
              <a:t>3/12/2014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06D164F-C123-42F7-8C5F-0FF566959A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FCCB8E-C65D-4D06-83BB-680FC0D889EA}"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FCCB8E-C65D-4D06-83BB-680FC0D889EA}"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7B2B5FE5-E503-4844-A72C-97D6839E0A9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824F1AA9-F0F2-4E75-BFD7-D0EAFD71B00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4C3B6346-A3F1-417E-B8E4-022B21FCE87F}"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FCCB8E-C65D-4D06-83BB-680FC0D889EA}"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FCCB8E-C65D-4D06-83BB-680FC0D889EA}"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D164F-C123-42F7-8C5F-0FF566959A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FCCB8E-C65D-4D06-83BB-680FC0D889EA}"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FCCB8E-C65D-4D06-83BB-680FC0D889EA}"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FCCB8E-C65D-4D06-83BB-680FC0D889EA}"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CCB8E-C65D-4D06-83BB-680FC0D889EA}"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FCCB8E-C65D-4D06-83BB-680FC0D889EA}"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D164F-C123-42F7-8C5F-0FF566959A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FCCB8E-C65D-4D06-83BB-680FC0D889EA}"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06D164F-C123-42F7-8C5F-0FF566959A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FCCB8E-C65D-4D06-83BB-680FC0D889EA}" type="datetimeFigureOut">
              <a:rPr lang="en-US" smtClean="0"/>
              <a:pPr/>
              <a:t>3/12/2014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6D164F-C123-42F7-8C5F-0FF566959A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fusiontables/embedviz?q=select+col4+from+170PAXnY6Drr6zlee5WbElu1jNvLDJWT0ud7PJvA&amp;viz=MAP&amp;h=false&amp;lat=38.6932781255112&amp;lng=-78.8713382568359&amp;t=1&amp;z=8&amp;l=col4&amp;y=2&amp;tmplt=2" TargetMode="External"/><Relationship Id="rId2" Type="http://schemas.openxmlformats.org/officeDocument/2006/relationships/hyperlink" Target="http://www.deq.virginia.gov/easi/"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DEQ Use of Volunteer Data</a:t>
            </a:r>
            <a:endParaRPr lang="en-US" dirty="0"/>
          </a:p>
        </p:txBody>
      </p:sp>
      <p:sp>
        <p:nvSpPr>
          <p:cNvPr id="3" name="Subtitle 2"/>
          <p:cNvSpPr>
            <a:spLocks noGrp="1"/>
          </p:cNvSpPr>
          <p:nvPr>
            <p:ph type="subTitle" idx="1"/>
          </p:nvPr>
        </p:nvSpPr>
        <p:spPr/>
        <p:txBody>
          <a:bodyPr/>
          <a:lstStyle/>
          <a:p>
            <a:r>
              <a:rPr lang="en-US" dirty="0" smtClean="0"/>
              <a:t>James Beckley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704088"/>
            <a:ext cx="8229600" cy="819912"/>
          </a:xfrm>
        </p:spPr>
        <p:txBody>
          <a:bodyPr>
            <a:normAutofit/>
          </a:bodyPr>
          <a:lstStyle/>
          <a:p>
            <a:pPr algn="ctr"/>
            <a:r>
              <a:rPr lang="en-US" dirty="0">
                <a:latin typeface="Times New Roman" pitchFamily="18" charset="0"/>
                <a:cs typeface="Times New Roman" pitchFamily="18" charset="0"/>
              </a:rPr>
              <a:t>Level III</a:t>
            </a:r>
          </a:p>
        </p:txBody>
      </p:sp>
      <p:sp>
        <p:nvSpPr>
          <p:cNvPr id="9219" name="Rectangle 3"/>
          <p:cNvSpPr>
            <a:spLocks noGrp="1" noChangeArrowheads="1"/>
          </p:cNvSpPr>
          <p:nvPr>
            <p:ph sz="half" idx="1"/>
          </p:nvPr>
        </p:nvSpPr>
        <p:spPr>
          <a:xfrm>
            <a:off x="457200" y="1600200"/>
            <a:ext cx="4033838" cy="4525963"/>
          </a:xfrm>
        </p:spPr>
        <p:txBody>
          <a:bodyPr>
            <a:normAutofit/>
          </a:bodyPr>
          <a:lstStyle/>
          <a:p>
            <a:pPr algn="ctr">
              <a:lnSpc>
                <a:spcPct val="90000"/>
              </a:lnSpc>
              <a:buFont typeface="Wingdings" pitchFamily="2" charset="2"/>
              <a:buNone/>
            </a:pPr>
            <a:r>
              <a:rPr lang="en-US" b="1" dirty="0">
                <a:latin typeface="Times New Roman" pitchFamily="18" charset="0"/>
                <a:cs typeface="Times New Roman" pitchFamily="18" charset="0"/>
              </a:rPr>
              <a:t>QA/QC Protocols</a:t>
            </a:r>
          </a:p>
          <a:p>
            <a:pPr algn="ctr">
              <a:lnSpc>
                <a:spcPct val="90000"/>
              </a:lnSpc>
              <a:buFont typeface="Wingdings" pitchFamily="2" charset="2"/>
              <a:buNone/>
            </a:pPr>
            <a:endParaRPr lang="en-US" b="1"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DEQ approved QAPP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SOP</a:t>
            </a:r>
          </a:p>
          <a:p>
            <a:pPr>
              <a:lnSpc>
                <a:spcPct val="90000"/>
              </a:lnSpc>
            </a:pPr>
            <a:r>
              <a:rPr lang="en-US" dirty="0" smtClean="0">
                <a:latin typeface="Times New Roman" pitchFamily="18" charset="0"/>
                <a:cs typeface="Times New Roman" pitchFamily="18" charset="0"/>
              </a:rPr>
              <a:t>Follow approved </a:t>
            </a:r>
            <a:r>
              <a:rPr lang="en-US" dirty="0">
                <a:latin typeface="Times New Roman" pitchFamily="18" charset="0"/>
                <a:cs typeface="Times New Roman" pitchFamily="18" charset="0"/>
              </a:rPr>
              <a:t>methods (EPA, Standard Methods, </a:t>
            </a:r>
            <a:r>
              <a:rPr lang="en-US" dirty="0" smtClean="0">
                <a:latin typeface="Times New Roman" pitchFamily="18" charset="0"/>
                <a:cs typeface="Times New Roman" pitchFamily="18" charset="0"/>
              </a:rPr>
              <a:t>USGS, etc.)</a:t>
            </a:r>
            <a:endParaRPr lang="en-US"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Field and/or laboratory audit required</a:t>
            </a:r>
          </a:p>
        </p:txBody>
      </p:sp>
      <p:sp>
        <p:nvSpPr>
          <p:cNvPr id="9221" name="Rectangle 5"/>
          <p:cNvSpPr>
            <a:spLocks noGrp="1" noChangeArrowheads="1"/>
          </p:cNvSpPr>
          <p:nvPr>
            <p:ph sz="half" idx="2"/>
          </p:nvPr>
        </p:nvSpPr>
        <p:spPr>
          <a:xfrm>
            <a:off x="4495801" y="1600200"/>
            <a:ext cx="4343400" cy="4525963"/>
          </a:xfrm>
        </p:spPr>
        <p:txBody>
          <a:bodyPr/>
          <a:lstStyle/>
          <a:p>
            <a:pPr algn="ctr">
              <a:buFont typeface="Wingdings" pitchFamily="2" charset="2"/>
              <a:buNone/>
            </a:pPr>
            <a:r>
              <a:rPr lang="en-US" b="1" dirty="0">
                <a:latin typeface="Times New Roman" pitchFamily="18" charset="0"/>
                <a:cs typeface="Times New Roman" pitchFamily="18" charset="0"/>
              </a:rPr>
              <a:t>Uses</a:t>
            </a:r>
          </a:p>
          <a:p>
            <a:pPr algn="ctr">
              <a:buFont typeface="Wingdings" pitchFamily="2" charset="2"/>
              <a:buNone/>
            </a:pPr>
            <a:endParaRPr lang="en-US" sz="2000" b="1" dirty="0">
              <a:latin typeface="Times New Roman" pitchFamily="18" charset="0"/>
              <a:cs typeface="Times New Roman" pitchFamily="18" charset="0"/>
            </a:endParaRPr>
          </a:p>
          <a:p>
            <a:r>
              <a:rPr lang="en-US" dirty="0">
                <a:latin typeface="Times New Roman" pitchFamily="18" charset="0"/>
                <a:cs typeface="Times New Roman" pitchFamily="18" charset="0"/>
              </a:rPr>
              <a:t>All uses as stated in Level II</a:t>
            </a:r>
          </a:p>
          <a:p>
            <a:r>
              <a:rPr lang="en-US" dirty="0">
                <a:latin typeface="Times New Roman" pitchFamily="18" charset="0"/>
                <a:cs typeface="Times New Roman" pitchFamily="18" charset="0"/>
              </a:rPr>
              <a:t>Assess water quality </a:t>
            </a:r>
            <a:r>
              <a:rPr lang="en-US" dirty="0" smtClean="0">
                <a:latin typeface="Times New Roman" pitchFamily="18" charset="0"/>
                <a:cs typeface="Times New Roman" pitchFamily="18" charset="0"/>
              </a:rPr>
              <a:t>in 305(b) report</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Impairment listing/delisting in the 303(d) report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819912"/>
          </a:xfrm>
        </p:spPr>
        <p:txBody>
          <a:bodyPr/>
          <a:lstStyle/>
          <a:p>
            <a:pPr algn="ctr"/>
            <a:r>
              <a:rPr lang="en-US" dirty="0" smtClean="0">
                <a:latin typeface="Times New Roman" pitchFamily="18" charset="0"/>
                <a:cs typeface="Times New Roman" pitchFamily="18" charset="0"/>
              </a:rPr>
              <a:t>3,000 Mile Goal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Virginia House Bill 1859 passed during the 2007 General Assembly and codified in §62.1-44.19:11 of Virginia Code</a:t>
            </a:r>
          </a:p>
          <a:p>
            <a:pPr>
              <a:buNone/>
            </a:pP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  “It shall be the goal of the Department to encourage citizen water quality monitoring so that 3,000 stream miles are monitored by volunteer citizens by 2010.”</a:t>
            </a:r>
          </a:p>
          <a:p>
            <a:pPr lvl="1">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bill helped galvanize the need to develop a tracking method to determine the actual mileage contributions that volunteer groups provide to DEQ</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Mileage Tracking</a:t>
            </a:r>
            <a:endParaRPr lang="en-US" dirty="0"/>
          </a:p>
        </p:txBody>
      </p:sp>
      <p:graphicFrame>
        <p:nvGraphicFramePr>
          <p:cNvPr id="9" name="Table 8"/>
          <p:cNvGraphicFramePr>
            <a:graphicFrameLocks noGrp="1"/>
          </p:cNvGraphicFramePr>
          <p:nvPr/>
        </p:nvGraphicFramePr>
        <p:xfrm>
          <a:off x="381000" y="2438400"/>
          <a:ext cx="7848600" cy="2590799"/>
        </p:xfrm>
        <a:graphic>
          <a:graphicData uri="http://schemas.openxmlformats.org/drawingml/2006/table">
            <a:tbl>
              <a:tblPr/>
              <a:tblGrid>
                <a:gridCol w="1275334"/>
                <a:gridCol w="1403666"/>
                <a:gridCol w="1403666"/>
                <a:gridCol w="934535"/>
                <a:gridCol w="1002599"/>
                <a:gridCol w="838200"/>
                <a:gridCol w="990600"/>
              </a:tblGrid>
              <a:tr h="1088887">
                <a:tc>
                  <a:txBody>
                    <a:bodyPr/>
                    <a:lstStyle/>
                    <a:p>
                      <a:pPr algn="ctr" rtl="0" fontAlgn="b"/>
                      <a:r>
                        <a:rPr lang="en-US" sz="1800" b="1" i="0" u="none" strike="noStrike" dirty="0" smtClean="0">
                          <a:solidFill>
                            <a:srgbClr val="000000"/>
                          </a:solidFill>
                          <a:latin typeface="Times New Roman"/>
                        </a:rPr>
                        <a:t>Assessment Cycle</a:t>
                      </a:r>
                      <a:endParaRPr lang="en-US" sz="1800" b="1" i="0" u="none" strike="noStrike" dirty="0">
                        <a:solidFill>
                          <a:srgbClr val="000000"/>
                        </a:solidFill>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smtClean="0">
                          <a:solidFill>
                            <a:srgbClr val="000000"/>
                          </a:solidFill>
                          <a:latin typeface="Times New Roman"/>
                        </a:rPr>
                        <a:t>Monitoring</a:t>
                      </a:r>
                      <a:r>
                        <a:rPr lang="en-US" sz="1800" b="1" i="0" u="none" strike="noStrike" baseline="0" dirty="0" smtClean="0">
                          <a:solidFill>
                            <a:srgbClr val="000000"/>
                          </a:solidFill>
                          <a:latin typeface="Times New Roman"/>
                        </a:rPr>
                        <a:t> Year</a:t>
                      </a:r>
                      <a:endParaRPr lang="en-US" sz="18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Times New Roman"/>
                        </a:rPr>
                        <a:t>Citizen Stations Submitted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Times New Roman"/>
                        </a:rPr>
                        <a:t>Sample </a:t>
                      </a:r>
                      <a:r>
                        <a:rPr lang="en-US" sz="1800" b="1" i="0" u="none" strike="noStrike" dirty="0" smtClean="0">
                          <a:solidFill>
                            <a:srgbClr val="000000"/>
                          </a:solidFill>
                          <a:latin typeface="Times New Roman"/>
                        </a:rPr>
                        <a:t>Events</a:t>
                      </a:r>
                      <a:endParaRPr lang="en-US" sz="18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Times New Roman"/>
                        </a:rPr>
                        <a:t>Stream Miles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Times New Roman"/>
                        </a:rPr>
                        <a:t>Estuary </a:t>
                      </a:r>
                      <a:r>
                        <a:rPr lang="en-US" sz="1800" b="1" i="0" u="none" strike="noStrike" dirty="0" smtClean="0">
                          <a:solidFill>
                            <a:srgbClr val="000000"/>
                          </a:solidFill>
                          <a:latin typeface="Times New Roman"/>
                        </a:rPr>
                        <a:t>Mi</a:t>
                      </a:r>
                      <a:r>
                        <a:rPr lang="en-US" sz="1800" b="1" i="0" u="none" strike="noStrike" baseline="30000" dirty="0" smtClean="0">
                          <a:solidFill>
                            <a:srgbClr val="000000"/>
                          </a:solidFill>
                          <a:latin typeface="Times New Roman"/>
                        </a:rPr>
                        <a:t>2</a:t>
                      </a:r>
                      <a:endParaRPr lang="en-US" sz="1800" b="1" i="0" u="none" strike="noStrike" baseline="30000"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Times New Roman"/>
                        </a:rPr>
                        <a:t>Lake </a:t>
                      </a:r>
                      <a:endParaRPr lang="en-US" sz="1800" b="1" i="0" u="none" strike="noStrike" dirty="0" smtClean="0">
                        <a:solidFill>
                          <a:srgbClr val="000000"/>
                        </a:solidFill>
                        <a:latin typeface="Times New Roman"/>
                      </a:endParaRPr>
                    </a:p>
                    <a:p>
                      <a:pPr algn="ctr" rtl="0" fontAlgn="b"/>
                      <a:r>
                        <a:rPr lang="en-US" sz="1800" b="1" i="0" u="none" strike="noStrike" dirty="0" smtClean="0">
                          <a:solidFill>
                            <a:srgbClr val="000000"/>
                          </a:solidFill>
                          <a:latin typeface="Times New Roman"/>
                        </a:rPr>
                        <a:t>Ac</a:t>
                      </a:r>
                      <a:r>
                        <a:rPr lang="en-US" sz="1800" b="1" i="0" u="none" strike="noStrike" baseline="30000" dirty="0" smtClean="0">
                          <a:solidFill>
                            <a:srgbClr val="000000"/>
                          </a:solidFill>
                          <a:latin typeface="Times New Roman"/>
                        </a:rPr>
                        <a:t>2</a:t>
                      </a:r>
                      <a:endParaRPr lang="en-US" sz="1800" b="1" i="0" u="none" strike="noStrike" baseline="30000"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75478">
                <a:tc>
                  <a:txBody>
                    <a:bodyPr/>
                    <a:lstStyle/>
                    <a:p>
                      <a:pPr algn="ctr" rtl="0" fontAlgn="b"/>
                      <a:r>
                        <a:rPr lang="en-US" sz="1800" b="0" i="0" u="none" strike="noStrike" dirty="0">
                          <a:solidFill>
                            <a:srgbClr val="000000"/>
                          </a:solidFill>
                          <a:latin typeface="Times New Roman"/>
                        </a:rPr>
                        <a:t>2008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smtClean="0">
                          <a:solidFill>
                            <a:srgbClr val="000000"/>
                          </a:solidFill>
                          <a:latin typeface="Times New Roman"/>
                        </a:rPr>
                        <a:t>2001-2006</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smtClean="0">
                          <a:solidFill>
                            <a:srgbClr val="000000"/>
                          </a:solidFill>
                          <a:latin typeface="Times New Roman"/>
                        </a:rPr>
                        <a:t>1,002</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smtClean="0">
                          <a:solidFill>
                            <a:srgbClr val="000000"/>
                          </a:solidFill>
                          <a:latin typeface="Times New Roman"/>
                        </a:rPr>
                        <a:t>15,605</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a:solidFill>
                            <a:srgbClr val="000000"/>
                          </a:solidFill>
                          <a:latin typeface="Times New Roman"/>
                        </a:rPr>
                        <a:t>2,371.61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dirty="0" smtClean="0">
                          <a:solidFill>
                            <a:srgbClr val="000000"/>
                          </a:solidFill>
                          <a:latin typeface="Times New Roman"/>
                        </a:rPr>
                        <a:t>73.74</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0" i="0" u="none" strike="noStrike">
                          <a:solidFill>
                            <a:srgbClr val="000000"/>
                          </a:solidFill>
                          <a:latin typeface="Times New Roman"/>
                        </a:rPr>
                        <a:t>9,726.15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75478">
                <a:tc>
                  <a:txBody>
                    <a:bodyPr/>
                    <a:lstStyle/>
                    <a:p>
                      <a:pPr algn="ctr" rtl="0" fontAlgn="b"/>
                      <a:r>
                        <a:rPr lang="en-US" sz="1800" b="0" i="0" u="none" strike="noStrike" dirty="0">
                          <a:solidFill>
                            <a:srgbClr val="000000"/>
                          </a:solidFill>
                          <a:latin typeface="Times New Roman"/>
                        </a:rPr>
                        <a:t>2010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2003-2008</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1,485</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23,420</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3,499.45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37.48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30,052.98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75478">
                <a:tc>
                  <a:txBody>
                    <a:bodyPr/>
                    <a:lstStyle/>
                    <a:p>
                      <a:pPr algn="ctr" rtl="0" fontAlgn="b"/>
                      <a:r>
                        <a:rPr lang="en-US" sz="1800" b="0" i="0" u="none" strike="noStrike">
                          <a:solidFill>
                            <a:srgbClr val="000000"/>
                          </a:solidFill>
                          <a:latin typeface="Times New Roman"/>
                        </a:rPr>
                        <a:t>2012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2005-2010</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1,774</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30,829</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a:solidFill>
                            <a:srgbClr val="000000"/>
                          </a:solidFill>
                          <a:latin typeface="Times New Roman"/>
                        </a:rPr>
                        <a:t>4,124.44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40.15</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27,975.46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75478">
                <a:tc>
                  <a:txBody>
                    <a:bodyPr/>
                    <a:lstStyle/>
                    <a:p>
                      <a:pPr algn="ctr" rtl="0" fontAlgn="b"/>
                      <a:r>
                        <a:rPr lang="en-US" sz="1800" b="0" i="0" u="none" strike="noStrike">
                          <a:solidFill>
                            <a:srgbClr val="000000"/>
                          </a:solidFill>
                          <a:latin typeface="Times New Roman"/>
                        </a:rPr>
                        <a:t>2014*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2007-2012</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1,825</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smtClean="0">
                          <a:solidFill>
                            <a:srgbClr val="000000"/>
                          </a:solidFill>
                          <a:latin typeface="Times New Roman"/>
                        </a:rPr>
                        <a:t>31,871</a:t>
                      </a:r>
                      <a:endParaRPr lang="en-US" sz="18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10" name="TextBox 9"/>
          <p:cNvSpPr txBox="1"/>
          <p:nvPr/>
        </p:nvSpPr>
        <p:spPr>
          <a:xfrm>
            <a:off x="609600" y="5181600"/>
            <a:ext cx="7696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 Mileage estimates are being calculated and will not be available until the Winter 2014/2015</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2012 Report: Waters Monitored By Citizen or other Non-DEQ Data </a:t>
            </a:r>
            <a:endParaRPr lang="en-US" dirty="0"/>
          </a:p>
        </p:txBody>
      </p:sp>
      <p:pic>
        <p:nvPicPr>
          <p:cNvPr id="4" name="Picture 2" descr="C:\Users\arp90419\Desktop\TidbitMaps_CitmonNONAv4.jpg"/>
          <p:cNvPicPr>
            <a:picLocks noGrp="1" noChangeAspect="1" noChangeArrowheads="1"/>
          </p:cNvPicPr>
          <p:nvPr>
            <p:ph idx="1"/>
          </p:nvPr>
        </p:nvPicPr>
        <p:blipFill>
          <a:blip r:embed="rId2" cstate="screen"/>
          <a:srcRect/>
          <a:stretch>
            <a:fillRect/>
          </a:stretch>
        </p:blipFill>
        <p:spPr bwMode="auto">
          <a:xfrm>
            <a:off x="152400" y="2362200"/>
            <a:ext cx="8822630" cy="39701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dirty="0" smtClean="0"/>
              <a:t>Citizen Data A</a:t>
            </a:r>
            <a:r>
              <a:rPr lang="en-US" dirty="0" smtClean="0"/>
              <a:t>vailable Online</a:t>
            </a:r>
            <a:endParaRPr lang="en-US" dirty="0"/>
          </a:p>
        </p:txBody>
      </p:sp>
      <p:sp>
        <p:nvSpPr>
          <p:cNvPr id="3" name="Content Placeholder 2"/>
          <p:cNvSpPr>
            <a:spLocks noGrp="1"/>
          </p:cNvSpPr>
          <p:nvPr>
            <p:ph idx="1"/>
          </p:nvPr>
        </p:nvSpPr>
        <p:spPr>
          <a:xfrm>
            <a:off x="457200" y="1371600"/>
            <a:ext cx="8305800" cy="2636520"/>
          </a:xfrm>
        </p:spPr>
        <p:txBody>
          <a:bodyPr>
            <a:normAutofit/>
          </a:bodyPr>
          <a:lstStyle/>
          <a:p>
            <a:r>
              <a:rPr lang="en-US" dirty="0" smtClean="0"/>
              <a:t>DEQ developed an online database for citizens to upload their data- </a:t>
            </a:r>
            <a:r>
              <a:rPr lang="en-US" dirty="0" smtClean="0">
                <a:solidFill>
                  <a:schemeClr val="accent1">
                    <a:lumMod val="60000"/>
                    <a:lumOff val="40000"/>
                  </a:schemeClr>
                </a:solidFill>
                <a:hlinkClick r:id="rId2"/>
              </a:rPr>
              <a:t>www.deq.virginia.gov/easi</a:t>
            </a:r>
            <a:r>
              <a:rPr lang="en-US" dirty="0" smtClean="0">
                <a:solidFill>
                  <a:schemeClr val="accent1">
                    <a:lumMod val="60000"/>
                    <a:lumOff val="40000"/>
                  </a:schemeClr>
                </a:solidFill>
                <a:hlinkClick r:id="rId2"/>
              </a:rPr>
              <a:t>/</a:t>
            </a:r>
            <a:r>
              <a:rPr lang="en-US" dirty="0" smtClean="0">
                <a:solidFill>
                  <a:schemeClr val="accent1">
                    <a:lumMod val="60000"/>
                    <a:lumOff val="40000"/>
                  </a:schemeClr>
                </a:solidFill>
              </a:rPr>
              <a:t> </a:t>
            </a:r>
          </a:p>
          <a:p>
            <a:r>
              <a:rPr lang="en-US" dirty="0" smtClean="0"/>
              <a:t>Google m</a:t>
            </a:r>
            <a:r>
              <a:rPr lang="en-US" dirty="0" smtClean="0"/>
              <a:t>ap allows users to click on a station of interest to download data and information. </a:t>
            </a:r>
            <a:endParaRPr lang="en-US" dirty="0" smtClean="0"/>
          </a:p>
          <a:p>
            <a:r>
              <a:rPr lang="en-US" dirty="0" smtClean="0">
                <a:hlinkClick r:id="rId3"/>
              </a:rPr>
              <a:t>Map </a:t>
            </a:r>
            <a:r>
              <a:rPr lang="en-US" dirty="0" smtClean="0">
                <a:hlinkClick r:id="rId3"/>
              </a:rPr>
              <a:t>link</a:t>
            </a:r>
            <a:endParaRPr lang="en-US" dirty="0"/>
          </a:p>
        </p:txBody>
      </p:sp>
      <p:pic>
        <p:nvPicPr>
          <p:cNvPr id="5" name="Picture 2" descr="C:\Users\arp90419\Desktop\Citizen Sites.jpg"/>
          <p:cNvPicPr>
            <a:picLocks noChangeAspect="1" noChangeArrowheads="1"/>
          </p:cNvPicPr>
          <p:nvPr/>
        </p:nvPicPr>
        <p:blipFill>
          <a:blip r:embed="rId4" cstate="print"/>
          <a:srcRect l="14688" t="29687" r="24687" b="6250"/>
          <a:stretch>
            <a:fillRect/>
          </a:stretch>
        </p:blipFill>
        <p:spPr bwMode="auto">
          <a:xfrm>
            <a:off x="838200" y="3581400"/>
            <a:ext cx="7467601" cy="31564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Citmon Files\Pictures\My Pictures\fish festival\2005 fish festival BeckleyJ.JPG"/>
          <p:cNvPicPr>
            <a:picLocks noChangeAspect="1" noChangeArrowheads="1"/>
          </p:cNvPicPr>
          <p:nvPr/>
        </p:nvPicPr>
        <p:blipFill>
          <a:blip r:embed="rId2" cstate="screen"/>
          <a:srcRect/>
          <a:stretch>
            <a:fillRect/>
          </a:stretch>
        </p:blipFill>
        <p:spPr bwMode="auto">
          <a:xfrm>
            <a:off x="1676400" y="2209800"/>
            <a:ext cx="5702893" cy="4267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rginia waterway maps"/>
          <p:cNvPicPr>
            <a:picLocks noChangeAspect="1" noChangeArrowheads="1"/>
          </p:cNvPicPr>
          <p:nvPr/>
        </p:nvPicPr>
        <p:blipFill>
          <a:blip r:embed="rId3" cstate="screen"/>
          <a:srcRect/>
          <a:stretch>
            <a:fillRect/>
          </a:stretch>
        </p:blipFill>
        <p:spPr bwMode="auto">
          <a:xfrm>
            <a:off x="914399" y="1066800"/>
            <a:ext cx="6760029" cy="3505200"/>
          </a:xfrm>
          <a:prstGeom prst="rect">
            <a:avLst/>
          </a:prstGeom>
          <a:noFill/>
        </p:spPr>
      </p:pic>
      <p:sp>
        <p:nvSpPr>
          <p:cNvPr id="5123" name="Rectangle 3"/>
          <p:cNvSpPr>
            <a:spLocks noGrp="1" noChangeArrowheads="1"/>
          </p:cNvSpPr>
          <p:nvPr>
            <p:ph type="title"/>
          </p:nvPr>
        </p:nvSpPr>
        <p:spPr>
          <a:xfrm>
            <a:off x="990600" y="346075"/>
            <a:ext cx="7326313" cy="701675"/>
          </a:xfrm>
        </p:spPr>
        <p:txBody>
          <a:bodyPr>
            <a:normAutofit/>
          </a:bodyPr>
          <a:lstStyle/>
          <a:p>
            <a:pPr algn="ctr"/>
            <a:r>
              <a:rPr lang="en-US" sz="4000" dirty="0" smtClean="0">
                <a:latin typeface="Times New Roman" pitchFamily="18" charset="0"/>
                <a:cs typeface="Times New Roman" pitchFamily="18" charset="0"/>
              </a:rPr>
              <a:t>Virginia and DEQ</a:t>
            </a:r>
            <a:endParaRPr lang="en-US" sz="4000" dirty="0">
              <a:latin typeface="Times New Roman" pitchFamily="18" charset="0"/>
              <a:cs typeface="Times New Roman" pitchFamily="18" charset="0"/>
            </a:endParaRPr>
          </a:p>
        </p:txBody>
      </p:sp>
      <p:sp>
        <p:nvSpPr>
          <p:cNvPr id="5124" name="Rectangle 4"/>
          <p:cNvSpPr>
            <a:spLocks noGrp="1" noChangeArrowheads="1"/>
          </p:cNvSpPr>
          <p:nvPr>
            <p:ph type="body" sz="half" idx="1"/>
          </p:nvPr>
        </p:nvSpPr>
        <p:spPr>
          <a:xfrm>
            <a:off x="457200" y="4648200"/>
            <a:ext cx="8305800" cy="1828800"/>
          </a:xfrm>
        </p:spPr>
        <p:txBody>
          <a:bodyPr>
            <a:normAutofit/>
          </a:bodyPr>
          <a:lstStyle/>
          <a:p>
            <a:pPr>
              <a:lnSpc>
                <a:spcPct val="80000"/>
              </a:lnSpc>
            </a:pPr>
            <a:r>
              <a:rPr lang="en-US" sz="2400" dirty="0">
                <a:latin typeface="Times New Roman" pitchFamily="18" charset="0"/>
                <a:cs typeface="Times New Roman" pitchFamily="18" charset="0"/>
              </a:rPr>
              <a:t>Virginia </a:t>
            </a:r>
            <a:r>
              <a:rPr lang="en-US" sz="2400" dirty="0" smtClean="0">
                <a:latin typeface="Times New Roman" pitchFamily="18" charset="0"/>
                <a:cs typeface="Times New Roman" pitchFamily="18" charset="0"/>
              </a:rPr>
              <a:t>has &gt;</a:t>
            </a:r>
            <a:r>
              <a:rPr lang="en-US" sz="2200" dirty="0" smtClean="0">
                <a:latin typeface="Times New Roman" pitchFamily="18" charset="0"/>
                <a:cs typeface="Times New Roman" pitchFamily="18" charset="0"/>
              </a:rPr>
              <a:t>52,255 </a:t>
            </a:r>
            <a:r>
              <a:rPr lang="en-US" sz="2200" dirty="0">
                <a:latin typeface="Times New Roman" pitchFamily="18" charset="0"/>
                <a:cs typeface="Times New Roman" pitchFamily="18" charset="0"/>
              </a:rPr>
              <a:t>miles of rivers and </a:t>
            </a:r>
            <a:r>
              <a:rPr lang="en-US" sz="2200" dirty="0" smtClean="0">
                <a:latin typeface="Times New Roman" pitchFamily="18" charset="0"/>
                <a:cs typeface="Times New Roman" pitchFamily="18" charset="0"/>
              </a:rPr>
              <a:t>streams</a:t>
            </a:r>
          </a:p>
          <a:p>
            <a:pPr lvl="1">
              <a:lnSpc>
                <a:spcPct val="80000"/>
              </a:lnSpc>
            </a:pPr>
            <a:r>
              <a:rPr lang="en-US" sz="2200" dirty="0" smtClean="0">
                <a:latin typeface="Times New Roman" pitchFamily="18" charset="0"/>
                <a:cs typeface="Times New Roman" pitchFamily="18" charset="0"/>
              </a:rPr>
              <a:t>116,364 acres of significant lakes and reservoirs</a:t>
            </a:r>
          </a:p>
          <a:p>
            <a:pPr lvl="1">
              <a:lnSpc>
                <a:spcPct val="80000"/>
              </a:lnSpc>
            </a:pPr>
            <a:r>
              <a:rPr lang="en-US" sz="2200" dirty="0" smtClean="0">
                <a:latin typeface="Times New Roman" pitchFamily="18" charset="0"/>
                <a:cs typeface="Times New Roman" pitchFamily="18" charset="0"/>
              </a:rPr>
              <a:t>2,684 square miles of estuaries</a:t>
            </a: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On average, DEQ </a:t>
            </a:r>
            <a:r>
              <a:rPr lang="en-US" sz="2400" dirty="0" smtClean="0">
                <a:latin typeface="Times New Roman" pitchFamily="18" charset="0"/>
                <a:cs typeface="Times New Roman" pitchFamily="18" charset="0"/>
              </a:rPr>
              <a:t>monitors ~2,000 stations each year with an monitoring</a:t>
            </a:r>
            <a:r>
              <a:rPr lang="en-US" sz="2200" dirty="0" smtClean="0">
                <a:latin typeface="Times New Roman" pitchFamily="18" charset="0"/>
                <a:cs typeface="Times New Roman" pitchFamily="18" charset="0"/>
              </a:rPr>
              <a:t> budget of $1 million</a:t>
            </a:r>
            <a:endParaRPr lang="en-US"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457200" y="1295400"/>
            <a:ext cx="8305800" cy="3124200"/>
          </a:xfrm>
        </p:spPr>
        <p:txBody>
          <a:bodyPr>
            <a:normAutofit lnSpcReduction="10000"/>
          </a:bodyPr>
          <a:lstStyle/>
          <a:p>
            <a:pPr>
              <a:lnSpc>
                <a:spcPct val="90000"/>
              </a:lnSpc>
            </a:pPr>
            <a:r>
              <a:rPr lang="en-US" sz="2800" dirty="0">
                <a:latin typeface="Times New Roman" pitchFamily="18" charset="0"/>
                <a:cs typeface="Times New Roman" pitchFamily="18" charset="0"/>
              </a:rPr>
              <a:t>Since 1998 DEQ has actively </a:t>
            </a:r>
            <a:r>
              <a:rPr lang="en-US" sz="2800" dirty="0" smtClean="0">
                <a:latin typeface="Times New Roman" pitchFamily="18" charset="0"/>
                <a:cs typeface="Times New Roman" pitchFamily="18" charset="0"/>
              </a:rPr>
              <a:t>partnered with citizen volunteer and other non-agency water monitors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2003 </a:t>
            </a:r>
            <a:r>
              <a:rPr lang="en-US" sz="2800" dirty="0">
                <a:latin typeface="Times New Roman" pitchFamily="18" charset="0"/>
                <a:cs typeface="Times New Roman" pitchFamily="18" charset="0"/>
              </a:rPr>
              <a:t>DEQ </a:t>
            </a:r>
            <a:r>
              <a:rPr lang="en-US" sz="2800" dirty="0" smtClean="0">
                <a:latin typeface="Times New Roman" pitchFamily="18" charset="0"/>
                <a:cs typeface="Times New Roman" pitchFamily="18" charset="0"/>
              </a:rPr>
              <a:t>developed a QA/QC program to allow the agency to incorporate non-agency data to assess water quality</a:t>
            </a:r>
            <a:endParaRPr lang="en-US" sz="2800" dirty="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Continued support by DEQ is resulting in an unprecedented amount of quality data submitted to the agency</a:t>
            </a:r>
            <a:endParaRPr lang="en-US" sz="2800" dirty="0">
              <a:latin typeface="Times New Roman" pitchFamily="18" charset="0"/>
              <a:cs typeface="Times New Roman" pitchFamily="18" charset="0"/>
            </a:endParaRPr>
          </a:p>
        </p:txBody>
      </p:sp>
      <p:pic>
        <p:nvPicPr>
          <p:cNvPr id="6147" name="Picture 3" descr="DEQ logo2"/>
          <p:cNvPicPr>
            <a:picLocks noGrp="1" noChangeAspect="1" noChangeArrowheads="1"/>
          </p:cNvPicPr>
          <p:nvPr>
            <p:ph sz="half" idx="2"/>
          </p:nvPr>
        </p:nvPicPr>
        <p:blipFill>
          <a:blip r:embed="rId3" cstate="screen"/>
          <a:srcRect/>
          <a:stretch>
            <a:fillRect/>
          </a:stretch>
        </p:blipFill>
        <p:spPr>
          <a:xfrm>
            <a:off x="2438400" y="4419600"/>
            <a:ext cx="4191000" cy="1735138"/>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52400" y="533400"/>
            <a:ext cx="8839200" cy="762000"/>
          </a:xfrm>
        </p:spPr>
        <p:txBody>
          <a:bodyPr>
            <a:normAutofit/>
          </a:bodyPr>
          <a:lstStyle/>
          <a:p>
            <a:pPr algn="ctr"/>
            <a:r>
              <a:rPr lang="en-US" sz="4000" dirty="0" smtClean="0">
                <a:latin typeface="Times New Roman" pitchFamily="18" charset="0"/>
                <a:cs typeface="Times New Roman" pitchFamily="18" charset="0"/>
              </a:rPr>
              <a:t>So Where Does This Data Come From?</a:t>
            </a:r>
            <a:endParaRPr lang="en-US" sz="4000" dirty="0">
              <a:latin typeface="Times New Roman" pitchFamily="18" charset="0"/>
              <a:cs typeface="Times New Roman" pitchFamily="18" charset="0"/>
            </a:endParaRPr>
          </a:p>
        </p:txBody>
      </p:sp>
      <p:pic>
        <p:nvPicPr>
          <p:cNvPr id="6148" name="Picture 4" descr="3"/>
          <p:cNvPicPr>
            <a:picLocks noGrp="1" noChangeAspect="1" noChangeArrowheads="1"/>
          </p:cNvPicPr>
          <p:nvPr>
            <p:ph sz="half" idx="1"/>
          </p:nvPr>
        </p:nvPicPr>
        <p:blipFill>
          <a:blip r:embed="rId4" cstate="screen"/>
          <a:srcRect/>
          <a:stretch>
            <a:fillRect/>
          </a:stretch>
        </p:blipFill>
        <p:spPr>
          <a:xfrm>
            <a:off x="533400" y="2070100"/>
            <a:ext cx="4030663" cy="3125788"/>
          </a:xfrm>
          <a:noFill/>
          <a:ln/>
        </p:spPr>
      </p:pic>
      <p:sp>
        <p:nvSpPr>
          <p:cNvPr id="6" name="TextBox 5"/>
          <p:cNvSpPr txBox="1"/>
          <p:nvPr/>
        </p:nvSpPr>
        <p:spPr>
          <a:xfrm>
            <a:off x="4800600" y="2209800"/>
            <a:ext cx="3886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Citizen Volunteers 75.3%</a:t>
            </a:r>
          </a:p>
        </p:txBody>
      </p:sp>
      <p:sp>
        <p:nvSpPr>
          <p:cNvPr id="8" name="TextBox 7"/>
          <p:cNvSpPr txBox="1"/>
          <p:nvPr/>
        </p:nvSpPr>
        <p:spPr>
          <a:xfrm>
            <a:off x="4800600" y="2819400"/>
            <a:ext cx="3886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Non- DEQ Govt.</a:t>
            </a:r>
          </a:p>
          <a:p>
            <a:r>
              <a:rPr lang="en-US" sz="2800" dirty="0" smtClean="0">
                <a:latin typeface="Times New Roman" pitchFamily="18" charset="0"/>
                <a:cs typeface="Times New Roman" pitchFamily="18" charset="0"/>
              </a:rPr>
              <a:t>Agencies   	          22.5%</a:t>
            </a:r>
            <a:endParaRPr lang="en-US" sz="2800" dirty="0">
              <a:latin typeface="Times New Roman" pitchFamily="18" charset="0"/>
              <a:cs typeface="Times New Roman" pitchFamily="18" charset="0"/>
            </a:endParaRPr>
          </a:p>
        </p:txBody>
      </p:sp>
      <p:sp>
        <p:nvSpPr>
          <p:cNvPr id="9" name="TextBox 8"/>
          <p:cNvSpPr txBox="1"/>
          <p:nvPr/>
        </p:nvSpPr>
        <p:spPr>
          <a:xfrm>
            <a:off x="4800600" y="3886200"/>
            <a:ext cx="3886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Private Industry       1.4%</a:t>
            </a:r>
            <a:endParaRPr lang="en-US" sz="2800" dirty="0">
              <a:latin typeface="Times New Roman" pitchFamily="18" charset="0"/>
              <a:cs typeface="Times New Roman" pitchFamily="18" charset="0"/>
            </a:endParaRPr>
          </a:p>
        </p:txBody>
      </p:sp>
      <p:sp>
        <p:nvSpPr>
          <p:cNvPr id="10" name="TextBox 9"/>
          <p:cNvSpPr txBox="1"/>
          <p:nvPr/>
        </p:nvSpPr>
        <p:spPr>
          <a:xfrm>
            <a:off x="4800600" y="4495800"/>
            <a:ext cx="4114800" cy="1631216"/>
          </a:xfrm>
          <a:prstGeom prst="rect">
            <a:avLst/>
          </a:prstGeom>
          <a:noFill/>
        </p:spPr>
        <p:txBody>
          <a:bodyPr wrap="square" rtlCol="0">
            <a:spAutoFit/>
          </a:bodyPr>
          <a:lstStyle/>
          <a:p>
            <a:r>
              <a:rPr lang="en-US" sz="2800" dirty="0" smtClean="0">
                <a:latin typeface="Times New Roman" pitchFamily="18" charset="0"/>
                <a:cs typeface="Times New Roman" pitchFamily="18" charset="0"/>
              </a:rPr>
              <a:t>Academia*               0.8%</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*Not already affiliated with a citizen group or under an analysis contract by DEQ</a:t>
            </a:r>
            <a:endParaRPr lang="en-US" dirty="0">
              <a:latin typeface="Times New Roman" pitchFamily="18" charset="0"/>
              <a:cs typeface="Times New Roman" pitchFamily="18" charset="0"/>
            </a:endParaRPr>
          </a:p>
        </p:txBody>
      </p:sp>
      <p:sp>
        <p:nvSpPr>
          <p:cNvPr id="13" name="TextBox 12"/>
          <p:cNvSpPr txBox="1"/>
          <p:nvPr/>
        </p:nvSpPr>
        <p:spPr>
          <a:xfrm>
            <a:off x="6324600" y="1676400"/>
            <a:ext cx="2514600" cy="369332"/>
          </a:xfrm>
          <a:prstGeom prst="rect">
            <a:avLst/>
          </a:prstGeom>
          <a:noFill/>
        </p:spPr>
        <p:txBody>
          <a:bodyPr wrap="square" rtlCol="0">
            <a:spAutoFit/>
          </a:bodyPr>
          <a:lstStyle/>
          <a:p>
            <a:pPr algn="r"/>
            <a:r>
              <a:rPr lang="en-US" dirty="0" smtClean="0"/>
              <a:t>% Stations Submitted</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latin typeface="Times New Roman" pitchFamily="18" charset="0"/>
                <a:cs typeface="Times New Roman" pitchFamily="18" charset="0"/>
              </a:rPr>
              <a:t>How DEQ Uses Submitted Data</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920085"/>
            <a:ext cx="3276600" cy="4434840"/>
          </a:xfrm>
        </p:spPr>
        <p:txBody>
          <a:bodyPr>
            <a:normAutofit/>
          </a:bodyPr>
          <a:lstStyle/>
          <a:p>
            <a:r>
              <a:rPr lang="en-US" dirty="0" smtClean="0">
                <a:latin typeface="Times New Roman" pitchFamily="18" charset="0"/>
                <a:cs typeface="Times New Roman" pitchFamily="18" charset="0"/>
              </a:rPr>
              <a:t>Stream Assessment</a:t>
            </a:r>
          </a:p>
          <a:p>
            <a:pPr>
              <a:buNone/>
              <a:tabLst>
                <a:tab pos="3598863" algn="l"/>
              </a:tabLst>
            </a:pPr>
            <a:endParaRPr lang="en-US" sz="2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Tracking</a:t>
            </a:r>
          </a:p>
          <a:p>
            <a:pPr>
              <a:buNone/>
            </a:pPr>
            <a:endParaRPr lang="en-US" sz="2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Rapid Response</a:t>
            </a:r>
          </a:p>
          <a:p>
            <a:pPr>
              <a:buNone/>
            </a:pPr>
            <a:endParaRPr lang="en-US" sz="2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Outreach</a:t>
            </a:r>
          </a:p>
          <a:p>
            <a:pPr>
              <a:buNone/>
            </a:pPr>
            <a:endParaRPr lang="en-US" sz="2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Education</a:t>
            </a:r>
          </a:p>
        </p:txBody>
      </p:sp>
      <p:sp>
        <p:nvSpPr>
          <p:cNvPr id="4" name="Content Placeholder 3"/>
          <p:cNvSpPr>
            <a:spLocks noGrp="1"/>
          </p:cNvSpPr>
          <p:nvPr>
            <p:ph sz="half" idx="2"/>
          </p:nvPr>
        </p:nvSpPr>
        <p:spPr>
          <a:xfrm>
            <a:off x="3581400" y="1905000"/>
            <a:ext cx="5181600" cy="4525963"/>
          </a:xfrm>
        </p:spPr>
        <p:txBody>
          <a:bodyPr>
            <a:normAutofit/>
          </a:bodyPr>
          <a:lstStyle/>
          <a:p>
            <a:r>
              <a:rPr lang="en-US" dirty="0" smtClean="0">
                <a:latin typeface="Times New Roman" pitchFamily="18" charset="0"/>
                <a:cs typeface="Times New Roman" pitchFamily="18" charset="0"/>
              </a:rPr>
              <a:t>305(b) assessment of stream health and 303(d) listing</a:t>
            </a:r>
          </a:p>
          <a:p>
            <a:r>
              <a:rPr lang="en-US" dirty="0" smtClean="0">
                <a:latin typeface="Times New Roman" pitchFamily="18" charset="0"/>
                <a:cs typeface="Times New Roman" pitchFamily="18" charset="0"/>
              </a:rPr>
              <a:t>Water quality improvement such as during TMDL implementation</a:t>
            </a:r>
          </a:p>
          <a:p>
            <a:r>
              <a:rPr lang="en-US" dirty="0" smtClean="0">
                <a:latin typeface="Times New Roman" pitchFamily="18" charset="0"/>
                <a:cs typeface="Times New Roman" pitchFamily="18" charset="0"/>
              </a:rPr>
              <a:t>Early detection of pollution events to help alert DEQ</a:t>
            </a:r>
          </a:p>
          <a:p>
            <a:r>
              <a:rPr lang="en-US" dirty="0" smtClean="0">
                <a:latin typeface="Times New Roman" pitchFamily="18" charset="0"/>
                <a:cs typeface="Times New Roman" pitchFamily="18" charset="0"/>
              </a:rPr>
              <a:t>Work with local communities in a positive way</a:t>
            </a:r>
          </a:p>
          <a:p>
            <a:r>
              <a:rPr lang="en-US" dirty="0" smtClean="0">
                <a:latin typeface="Times New Roman" pitchFamily="18" charset="0"/>
                <a:cs typeface="Times New Roman" pitchFamily="18" charset="0"/>
              </a:rPr>
              <a:t>Show the importance of water quality to the public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Citmon Files\Pictures\My Pictures\VPDES Photos\HopewellRegionalWWTF_11_29_05 015.jpg"/>
          <p:cNvPicPr>
            <a:picLocks noChangeAspect="1" noChangeArrowheads="1"/>
          </p:cNvPicPr>
          <p:nvPr/>
        </p:nvPicPr>
        <p:blipFill>
          <a:blip r:embed="rId4" cstate="screen"/>
          <a:srcRect/>
          <a:stretch>
            <a:fillRect/>
          </a:stretch>
        </p:blipFill>
        <p:spPr bwMode="auto">
          <a:xfrm>
            <a:off x="3048000" y="4800600"/>
            <a:ext cx="2544763" cy="1693862"/>
          </a:xfrm>
          <a:prstGeom prst="rect">
            <a:avLst/>
          </a:prstGeom>
          <a:noFill/>
        </p:spPr>
      </p:pic>
      <p:sp>
        <p:nvSpPr>
          <p:cNvPr id="32770" name="Rectangle 2"/>
          <p:cNvSpPr>
            <a:spLocks noGrp="1" noChangeArrowheads="1"/>
          </p:cNvSpPr>
          <p:nvPr>
            <p:ph type="title"/>
          </p:nvPr>
        </p:nvSpPr>
        <p:spPr>
          <a:xfrm>
            <a:off x="457200" y="704088"/>
            <a:ext cx="8229600" cy="667512"/>
          </a:xfrm>
        </p:spPr>
        <p:txBody>
          <a:bodyPr>
            <a:normAutofit fontScale="90000"/>
          </a:bodyPr>
          <a:lstStyle/>
          <a:p>
            <a:pPr algn="ctr"/>
            <a:r>
              <a:rPr lang="en-US" sz="4000" dirty="0">
                <a:latin typeface="Times New Roman" pitchFamily="18" charset="0"/>
                <a:cs typeface="Times New Roman" pitchFamily="18" charset="0"/>
              </a:rPr>
              <a:t>Ways DEQ Does Not Use </a:t>
            </a:r>
            <a:r>
              <a:rPr lang="en-US" sz="4000" dirty="0" smtClean="0">
                <a:latin typeface="Times New Roman" pitchFamily="18" charset="0"/>
                <a:cs typeface="Times New Roman" pitchFamily="18" charset="0"/>
              </a:rPr>
              <a:t>Submitted Data</a:t>
            </a:r>
            <a:endParaRPr lang="en-US" sz="4000" dirty="0">
              <a:latin typeface="Times New Roman" pitchFamily="18" charset="0"/>
              <a:cs typeface="Times New Roman" pitchFamily="18" charset="0"/>
            </a:endParaRPr>
          </a:p>
        </p:txBody>
      </p:sp>
      <p:sp>
        <p:nvSpPr>
          <p:cNvPr id="32771" name="Rectangle 3"/>
          <p:cNvSpPr>
            <a:spLocks noGrp="1" noChangeArrowheads="1"/>
          </p:cNvSpPr>
          <p:nvPr>
            <p:ph idx="1"/>
          </p:nvPr>
        </p:nvSpPr>
        <p:spPr/>
        <p:txBody>
          <a:bodyPr/>
          <a:lstStyle/>
          <a:p>
            <a:r>
              <a:rPr lang="en-US" dirty="0" smtClean="0">
                <a:latin typeface="Times New Roman" pitchFamily="18" charset="0"/>
                <a:cs typeface="Times New Roman" pitchFamily="18" charset="0"/>
              </a:rPr>
              <a:t>Submitted data is </a:t>
            </a:r>
            <a:r>
              <a:rPr lang="en-US" dirty="0">
                <a:latin typeface="Times New Roman" pitchFamily="18" charset="0"/>
                <a:cs typeface="Times New Roman" pitchFamily="18" charset="0"/>
              </a:rPr>
              <a:t>not used by DEQ for enforcement </a:t>
            </a:r>
            <a:r>
              <a:rPr lang="en-US" dirty="0" smtClean="0">
                <a:latin typeface="Times New Roman" pitchFamily="18" charset="0"/>
                <a:cs typeface="Times New Roman" pitchFamily="18" charset="0"/>
              </a:rPr>
              <a:t>or similar “regulatory” actions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Data is not </a:t>
            </a:r>
            <a:r>
              <a:rPr lang="en-US" dirty="0">
                <a:latin typeface="Times New Roman" pitchFamily="18" charset="0"/>
                <a:cs typeface="Times New Roman" pitchFamily="18" charset="0"/>
              </a:rPr>
              <a:t>assessed if it was collected in permitted mixing zones or at discharge pipes</a:t>
            </a:r>
          </a:p>
          <a:p>
            <a:r>
              <a:rPr lang="en-US" dirty="0" smtClean="0">
                <a:latin typeface="Times New Roman" pitchFamily="18" charset="0"/>
                <a:cs typeface="Times New Roman" pitchFamily="18" charset="0"/>
              </a:rPr>
              <a:t>Submitted data not </a:t>
            </a:r>
            <a:r>
              <a:rPr lang="en-US" dirty="0">
                <a:latin typeface="Times New Roman" pitchFamily="18" charset="0"/>
                <a:cs typeface="Times New Roman" pitchFamily="18" charset="0"/>
              </a:rPr>
              <a:t>used </a:t>
            </a:r>
            <a:r>
              <a:rPr lang="en-US" dirty="0" smtClean="0">
                <a:latin typeface="Times New Roman" pitchFamily="18" charset="0"/>
                <a:cs typeface="Times New Roman" pitchFamily="18" charset="0"/>
              </a:rPr>
              <a:t>by itself to develop </a:t>
            </a:r>
            <a:r>
              <a:rPr lang="en-US" dirty="0">
                <a:latin typeface="Times New Roman" pitchFamily="18" charset="0"/>
                <a:cs typeface="Times New Roman" pitchFamily="18" charset="0"/>
              </a:rPr>
              <a:t>TMDL Implementation Plans</a:t>
            </a:r>
          </a:p>
        </p:txBody>
      </p:sp>
      <p:pic>
        <p:nvPicPr>
          <p:cNvPr id="5" name="Picture 4" descr="cowstream.gif"/>
          <p:cNvPicPr>
            <a:picLocks noChangeAspect="1"/>
          </p:cNvPicPr>
          <p:nvPr/>
        </p:nvPicPr>
        <p:blipFill>
          <a:blip r:embed="rId5" cstate="screen"/>
          <a:stretch>
            <a:fillRect/>
          </a:stretch>
        </p:blipFill>
        <p:spPr>
          <a:xfrm>
            <a:off x="5715000" y="4648200"/>
            <a:ext cx="2390775" cy="1943100"/>
          </a:xfrm>
          <a:prstGeom prst="rect">
            <a:avLst/>
          </a:prstGeom>
        </p:spPr>
      </p:pic>
      <p:pic>
        <p:nvPicPr>
          <p:cNvPr id="7" name="Picture 6" descr="MP900385346[1].JPG"/>
          <p:cNvPicPr>
            <a:picLocks noChangeAspect="1"/>
          </p:cNvPicPr>
          <p:nvPr/>
        </p:nvPicPr>
        <p:blipFill>
          <a:blip r:embed="rId6" cstate="screen"/>
          <a:stretch>
            <a:fillRect/>
          </a:stretch>
        </p:blipFill>
        <p:spPr>
          <a:xfrm>
            <a:off x="1295400" y="4648200"/>
            <a:ext cx="1415143" cy="1981200"/>
          </a:xfrm>
          <a:prstGeom prst="rect">
            <a:avLst/>
          </a:prstGeom>
        </p:spPr>
      </p:pic>
      <p:sp>
        <p:nvSpPr>
          <p:cNvPr id="11" name="&quot;No&quot; Symbol 10"/>
          <p:cNvSpPr/>
          <p:nvPr/>
        </p:nvSpPr>
        <p:spPr>
          <a:xfrm>
            <a:off x="914400" y="4572000"/>
            <a:ext cx="2057400" cy="1981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quot;No&quot; Symbol 11"/>
          <p:cNvSpPr/>
          <p:nvPr/>
        </p:nvSpPr>
        <p:spPr>
          <a:xfrm>
            <a:off x="3352800" y="4572000"/>
            <a:ext cx="2057400" cy="1981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quot;No&quot; Symbol 12"/>
          <p:cNvSpPr/>
          <p:nvPr/>
        </p:nvSpPr>
        <p:spPr>
          <a:xfrm>
            <a:off x="5867400" y="4572000"/>
            <a:ext cx="2057400" cy="1981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2771">
                                            <p:txEl>
                                              <p:pRg st="1" end="1"/>
                                            </p:txEl>
                                          </p:spTgt>
                                        </p:tgtEl>
                                        <p:attrNameLst>
                                          <p:attrName>style.visibility</p:attrName>
                                        </p:attrNameLst>
                                      </p:cBhvr>
                                      <p:to>
                                        <p:strVal val="visible"/>
                                      </p:to>
                                    </p:set>
                                    <p:animEffect transition="in" filter="fade">
                                      <p:cBhvr>
                                        <p:cTn id="20" dur="1000"/>
                                        <p:tgtEl>
                                          <p:spTgt spid="32771">
                                            <p:txEl>
                                              <p:pRg st="1" end="1"/>
                                            </p:txEl>
                                          </p:spTgt>
                                        </p:tgtEl>
                                      </p:cBhvr>
                                    </p:animEffect>
                                    <p:anim calcmode="lin" valueType="num">
                                      <p:cBhvr>
                                        <p:cTn id="21"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2771">
                                            <p:txEl>
                                              <p:pRg st="1" end="1"/>
                                            </p:txEl>
                                          </p:spTgt>
                                        </p:tgtEl>
                                        <p:attrNameLst>
                                          <p:attrName>ppt_y</p:attrName>
                                        </p:attrNameLst>
                                      </p:cBhvr>
                                      <p:tavLst>
                                        <p:tav tm="0">
                                          <p:val>
                                            <p:strVal val="#ppt_y-.1"/>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900" decel="100000" fill="hold"/>
                                        <p:tgtEl>
                                          <p:spTgt spid="3379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2771">
                                            <p:txEl>
                                              <p:pRg st="2" end="2"/>
                                            </p:txEl>
                                          </p:spTgt>
                                        </p:tgtEl>
                                        <p:attrNameLst>
                                          <p:attrName>style.visibility</p:attrName>
                                        </p:attrNameLst>
                                      </p:cBhvr>
                                      <p:to>
                                        <p:strVal val="visible"/>
                                      </p:to>
                                    </p:set>
                                    <p:animEffect transition="in" filter="fade">
                                      <p:cBhvr>
                                        <p:cTn id="33" dur="1000"/>
                                        <p:tgtEl>
                                          <p:spTgt spid="32771">
                                            <p:txEl>
                                              <p:pRg st="2" end="2"/>
                                            </p:txEl>
                                          </p:spTgt>
                                        </p:tgtEl>
                                      </p:cBhvr>
                                    </p:animEffect>
                                    <p:anim calcmode="lin" valueType="num">
                                      <p:cBhvr>
                                        <p:cTn id="34"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2" end="2"/>
                                            </p:txEl>
                                          </p:spTgt>
                                        </p:tgtEl>
                                        <p:attrNameLst>
                                          <p:attrName>ppt_y</p:attrName>
                                        </p:attrNameLst>
                                      </p:cBhvr>
                                      <p:tavLst>
                                        <p:tav tm="0">
                                          <p:val>
                                            <p:strVal val="#ppt_y-.1"/>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900" decel="100000" fill="hold"/>
                                        <p:tgtEl>
                                          <p:spTgt spid="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5" presetClass="entr" presetSubtype="10" fill="hold" grpId="0" nodeType="afterEffect">
                                  <p:stCondLst>
                                    <p:cond delay="300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childTnLst>
                          </p:cTn>
                        </p:par>
                        <p:par>
                          <p:cTn id="46" fill="hold">
                            <p:stCondLst>
                              <p:cond delay="4500"/>
                            </p:stCondLst>
                            <p:childTnLst>
                              <p:par>
                                <p:cTn id="47" presetID="5" presetClass="entr" presetSubtype="10" fill="hold" grpId="0" nodeType="afterEffect">
                                  <p:stCondLst>
                                    <p:cond delay="5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childTnLst>
                          </p:cTn>
                        </p:par>
                        <p:par>
                          <p:cTn id="50" fill="hold">
                            <p:stCondLst>
                              <p:cond delay="5500"/>
                            </p:stCondLst>
                            <p:childTnLst>
                              <p:par>
                                <p:cTn id="51" presetID="5" presetClass="entr" presetSubtype="10" fill="hold" grpId="0" nodeType="afterEffect">
                                  <p:stCondLst>
                                    <p:cond delay="50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762000"/>
            <a:ext cx="8229600" cy="762000"/>
          </a:xfrm>
        </p:spPr>
        <p:txBody>
          <a:bodyPr>
            <a:noAutofit/>
          </a:bodyPr>
          <a:lstStyle/>
          <a:p>
            <a:pPr algn="ctr"/>
            <a:r>
              <a:rPr lang="en-US" sz="4000" dirty="0">
                <a:latin typeface="Times New Roman" pitchFamily="18" charset="0"/>
                <a:cs typeface="Times New Roman" pitchFamily="18" charset="0"/>
              </a:rPr>
              <a:t>How DEQ Reviews </a:t>
            </a:r>
            <a:r>
              <a:rPr lang="en-US" sz="4000" dirty="0" smtClean="0">
                <a:latin typeface="Times New Roman" pitchFamily="18" charset="0"/>
                <a:cs typeface="Times New Roman" pitchFamily="18" charset="0"/>
              </a:rPr>
              <a:t>Submitted Data</a:t>
            </a:r>
            <a:endParaRPr lang="en-US" sz="4000" dirty="0">
              <a:latin typeface="Times New Roman" pitchFamily="18" charset="0"/>
              <a:cs typeface="Times New Roman" pitchFamily="18" charset="0"/>
            </a:endParaRPr>
          </a:p>
        </p:txBody>
      </p:sp>
      <p:sp>
        <p:nvSpPr>
          <p:cNvPr id="33795" name="Rectangle 3"/>
          <p:cNvSpPr>
            <a:spLocks noGrp="1" noChangeArrowheads="1"/>
          </p:cNvSpPr>
          <p:nvPr>
            <p:ph type="body" sz="half" idx="1"/>
          </p:nvPr>
        </p:nvSpPr>
        <p:spPr>
          <a:xfrm>
            <a:off x="533400" y="1981200"/>
            <a:ext cx="4191000" cy="4114800"/>
          </a:xfrm>
        </p:spPr>
        <p:txBody>
          <a:bodyPr>
            <a:noAutofit/>
          </a:bodyPr>
          <a:lstStyle/>
          <a:p>
            <a:r>
              <a:rPr lang="en-US" dirty="0">
                <a:latin typeface="Times New Roman" pitchFamily="18" charset="0"/>
                <a:cs typeface="Times New Roman" pitchFamily="18" charset="0"/>
              </a:rPr>
              <a:t>QA all submitted </a:t>
            </a:r>
            <a:r>
              <a:rPr lang="en-US" dirty="0" smtClean="0">
                <a:latin typeface="Times New Roman" pitchFamily="18" charset="0"/>
                <a:cs typeface="Times New Roman" pitchFamily="18" charset="0"/>
              </a:rPr>
              <a:t>data</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Groups encouraged to use DEQ </a:t>
            </a:r>
            <a:r>
              <a:rPr lang="en-US" dirty="0">
                <a:latin typeface="Times New Roman" pitchFamily="18" charset="0"/>
                <a:cs typeface="Times New Roman" pitchFamily="18" charset="0"/>
              </a:rPr>
              <a:t>approved protocols and </a:t>
            </a:r>
            <a:r>
              <a:rPr lang="en-US" dirty="0" smtClean="0">
                <a:latin typeface="Times New Roman" pitchFamily="18" charset="0"/>
                <a:cs typeface="Times New Roman" pitchFamily="18" charset="0"/>
              </a:rPr>
              <a:t>Quality </a:t>
            </a:r>
            <a:r>
              <a:rPr lang="en-US" dirty="0">
                <a:latin typeface="Times New Roman" pitchFamily="18" charset="0"/>
                <a:cs typeface="Times New Roman" pitchFamily="18" charset="0"/>
              </a:rPr>
              <a:t>Assurance Project Plan (QAPP)</a:t>
            </a:r>
          </a:p>
          <a:p>
            <a:r>
              <a:rPr lang="en-US" dirty="0">
                <a:latin typeface="Times New Roman" pitchFamily="18" charset="0"/>
                <a:cs typeface="Times New Roman" pitchFamily="18" charset="0"/>
              </a:rPr>
              <a:t>Laboratories must pass </a:t>
            </a:r>
            <a:r>
              <a:rPr lang="en-US" dirty="0" smtClean="0">
                <a:latin typeface="Times New Roman" pitchFamily="18" charset="0"/>
                <a:cs typeface="Times New Roman" pitchFamily="18" charset="0"/>
              </a:rPr>
              <a:t> inspection</a:t>
            </a:r>
          </a:p>
          <a:p>
            <a:r>
              <a:rPr lang="en-US" dirty="0" smtClean="0">
                <a:latin typeface="Times New Roman" pitchFamily="18" charset="0"/>
                <a:cs typeface="Times New Roman" pitchFamily="18" charset="0"/>
              </a:rPr>
              <a:t>Data falls into one of three categories</a:t>
            </a:r>
          </a:p>
        </p:txBody>
      </p:sp>
      <p:pic>
        <p:nvPicPr>
          <p:cNvPr id="30725" name="Picture 5" descr="C:\Citmon Files\Grants\CitMon Grant Program\FY2005 CMG\2005 CMG Data\ERP 2003 Report\ERP Citizen Monitors\Dec2004 Training.JPG"/>
          <p:cNvPicPr>
            <a:picLocks noChangeAspect="1" noChangeArrowheads="1"/>
          </p:cNvPicPr>
          <p:nvPr/>
        </p:nvPicPr>
        <p:blipFill>
          <a:blip r:embed="rId3" cstate="screen"/>
          <a:srcRect/>
          <a:stretch>
            <a:fillRect/>
          </a:stretch>
        </p:blipFill>
        <p:spPr bwMode="auto">
          <a:xfrm>
            <a:off x="4724400" y="1981200"/>
            <a:ext cx="4038600" cy="3028950"/>
          </a:xfrm>
          <a:prstGeom prst="rect">
            <a:avLst/>
          </a:prstGeom>
          <a:noFill/>
        </p:spPr>
      </p:pic>
      <p:sp>
        <p:nvSpPr>
          <p:cNvPr id="5" name="TextBox 4"/>
          <p:cNvSpPr txBox="1"/>
          <p:nvPr/>
        </p:nvSpPr>
        <p:spPr>
          <a:xfrm>
            <a:off x="5181600" y="5181600"/>
            <a:ext cx="3505200" cy="646331"/>
          </a:xfrm>
          <a:prstGeom prst="rect">
            <a:avLst/>
          </a:prstGeom>
          <a:noFill/>
        </p:spPr>
        <p:txBody>
          <a:bodyPr wrap="square" rtlCol="0">
            <a:spAutoFit/>
          </a:bodyPr>
          <a:lstStyle/>
          <a:p>
            <a:r>
              <a:rPr lang="en-US" dirty="0" smtClean="0"/>
              <a:t>Alliance for the Chesapeake Bay Member Recertification Event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704088"/>
            <a:ext cx="8229600" cy="819912"/>
          </a:xfrm>
        </p:spPr>
        <p:txBody>
          <a:bodyPr>
            <a:normAutofit/>
          </a:bodyPr>
          <a:lstStyle/>
          <a:p>
            <a:pPr algn="ctr"/>
            <a:r>
              <a:rPr lang="en-US" dirty="0">
                <a:latin typeface="Times New Roman" pitchFamily="18" charset="0"/>
                <a:cs typeface="Times New Roman" pitchFamily="18" charset="0"/>
              </a:rPr>
              <a:t>Level I</a:t>
            </a:r>
          </a:p>
        </p:txBody>
      </p:sp>
      <p:sp>
        <p:nvSpPr>
          <p:cNvPr id="7173" name="Rectangle 5"/>
          <p:cNvSpPr>
            <a:spLocks noGrp="1" noChangeArrowheads="1"/>
          </p:cNvSpPr>
          <p:nvPr>
            <p:ph sz="half" idx="1"/>
          </p:nvPr>
        </p:nvSpPr>
        <p:spPr>
          <a:xfrm>
            <a:off x="457200" y="1600200"/>
            <a:ext cx="4033838" cy="4724400"/>
          </a:xfrm>
        </p:spPr>
        <p:txBody>
          <a:bodyPr>
            <a:normAutofit/>
          </a:bodyPr>
          <a:lstStyle/>
          <a:p>
            <a:pPr algn="ctr">
              <a:lnSpc>
                <a:spcPct val="90000"/>
              </a:lnSpc>
              <a:buFont typeface="Wingdings" pitchFamily="2" charset="2"/>
              <a:buNone/>
            </a:pPr>
            <a:r>
              <a:rPr lang="en-US" b="1" dirty="0">
                <a:latin typeface="Times New Roman" pitchFamily="18" charset="0"/>
                <a:cs typeface="Times New Roman" pitchFamily="18" charset="0"/>
              </a:rPr>
              <a:t>QA/QC Protocols</a:t>
            </a:r>
          </a:p>
          <a:p>
            <a:pPr algn="ctr">
              <a:lnSpc>
                <a:spcPct val="90000"/>
              </a:lnSpc>
              <a:buFont typeface="Wingdings" pitchFamily="2" charset="2"/>
              <a:buNone/>
            </a:pPr>
            <a:endParaRPr lang="en-US" dirty="0">
              <a:latin typeface="Times New Roman" pitchFamily="18" charset="0"/>
              <a:cs typeface="Times New Roman" pitchFamily="18" charset="0"/>
            </a:endParaRPr>
          </a:p>
          <a:p>
            <a:pPr>
              <a:lnSpc>
                <a:spcPct val="90000"/>
              </a:lnSpc>
            </a:pPr>
            <a:r>
              <a:rPr lang="en-US" dirty="0" smtClean="0">
                <a:latin typeface="Times New Roman" pitchFamily="18" charset="0"/>
                <a:cs typeface="Times New Roman" pitchFamily="18" charset="0"/>
              </a:rPr>
              <a:t>Does not possess a DEQ approved QAPP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SOP</a:t>
            </a:r>
            <a:endParaRPr lang="en-US"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Monitoring and/or laboratory analysis does not follow DEQ protocols</a:t>
            </a:r>
          </a:p>
          <a:p>
            <a:pPr>
              <a:lnSpc>
                <a:spcPct val="90000"/>
              </a:lnSpc>
            </a:pPr>
            <a:r>
              <a:rPr lang="en-US" dirty="0" smtClean="0">
                <a:latin typeface="Times New Roman" pitchFamily="18" charset="0"/>
                <a:cs typeface="Times New Roman" pitchFamily="18" charset="0"/>
              </a:rPr>
              <a:t>Parameter not associated with a Virginia </a:t>
            </a:r>
            <a:r>
              <a:rPr lang="en-US" dirty="0">
                <a:latin typeface="Times New Roman" pitchFamily="18" charset="0"/>
                <a:cs typeface="Times New Roman" pitchFamily="18" charset="0"/>
              </a:rPr>
              <a:t>water quality standard</a:t>
            </a:r>
          </a:p>
        </p:txBody>
      </p:sp>
      <p:sp>
        <p:nvSpPr>
          <p:cNvPr id="7174" name="Rectangle 6"/>
          <p:cNvSpPr>
            <a:spLocks noGrp="1" noChangeArrowheads="1"/>
          </p:cNvSpPr>
          <p:nvPr>
            <p:ph sz="half" idx="2"/>
          </p:nvPr>
        </p:nvSpPr>
        <p:spPr>
          <a:xfrm>
            <a:off x="4953000" y="1600200"/>
            <a:ext cx="3733800" cy="4525963"/>
          </a:xfrm>
        </p:spPr>
        <p:txBody>
          <a:bodyPr>
            <a:normAutofit/>
          </a:bodyPr>
          <a:lstStyle/>
          <a:p>
            <a:pPr algn="ctr">
              <a:buFont typeface="Wingdings" pitchFamily="2" charset="2"/>
              <a:buNone/>
            </a:pPr>
            <a:r>
              <a:rPr lang="en-US" b="1" dirty="0">
                <a:latin typeface="Times New Roman" pitchFamily="18" charset="0"/>
                <a:cs typeface="Times New Roman" pitchFamily="18" charset="0"/>
              </a:rPr>
              <a:t>Uses</a:t>
            </a:r>
          </a:p>
          <a:p>
            <a:pPr algn="ctr">
              <a:lnSpc>
                <a:spcPct val="90000"/>
              </a:lnSpc>
              <a:spcBef>
                <a:spcPct val="0"/>
              </a:spcBef>
              <a:buFont typeface="Wingdings" pitchFamily="2" charset="2"/>
              <a:buNone/>
            </a:pP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Education</a:t>
            </a:r>
          </a:p>
          <a:p>
            <a:r>
              <a:rPr lang="en-US" dirty="0">
                <a:latin typeface="Times New Roman" pitchFamily="18" charset="0"/>
                <a:cs typeface="Times New Roman" pitchFamily="18" charset="0"/>
              </a:rPr>
              <a:t>Baseline Data</a:t>
            </a:r>
          </a:p>
          <a:p>
            <a:r>
              <a:rPr lang="en-US" dirty="0">
                <a:latin typeface="Times New Roman" pitchFamily="18" charset="0"/>
                <a:cs typeface="Times New Roman" pitchFamily="18" charset="0"/>
              </a:rPr>
              <a:t>Pollution Red Flags</a:t>
            </a:r>
          </a:p>
          <a:p>
            <a:r>
              <a:rPr lang="en-US" dirty="0">
                <a:latin typeface="Times New Roman" pitchFamily="18" charset="0"/>
                <a:cs typeface="Times New Roman" pitchFamily="18" charset="0"/>
              </a:rPr>
              <a:t>Local Land Use Decisions</a:t>
            </a:r>
          </a:p>
          <a:p>
            <a:r>
              <a:rPr lang="en-US" dirty="0">
                <a:latin typeface="Times New Roman" pitchFamily="18" charset="0"/>
                <a:cs typeface="Times New Roman" pitchFamily="18" charset="0"/>
              </a:rPr>
              <a:t>Special Studies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704088"/>
            <a:ext cx="8229600" cy="819912"/>
          </a:xfrm>
        </p:spPr>
        <p:txBody>
          <a:bodyPr>
            <a:normAutofit/>
          </a:bodyPr>
          <a:lstStyle/>
          <a:p>
            <a:pPr algn="ctr"/>
            <a:r>
              <a:rPr lang="en-US" dirty="0">
                <a:latin typeface="Times New Roman" pitchFamily="18" charset="0"/>
                <a:cs typeface="Times New Roman" pitchFamily="18" charset="0"/>
              </a:rPr>
              <a:t>Level II</a:t>
            </a:r>
          </a:p>
        </p:txBody>
      </p:sp>
      <p:sp>
        <p:nvSpPr>
          <p:cNvPr id="8195" name="Rectangle 3"/>
          <p:cNvSpPr>
            <a:spLocks noGrp="1" noChangeArrowheads="1"/>
          </p:cNvSpPr>
          <p:nvPr>
            <p:ph sz="half" idx="1"/>
          </p:nvPr>
        </p:nvSpPr>
        <p:spPr>
          <a:xfrm>
            <a:off x="457200" y="1600200"/>
            <a:ext cx="4033838" cy="4525963"/>
          </a:xfrm>
        </p:spPr>
        <p:txBody>
          <a:bodyPr/>
          <a:lstStyle/>
          <a:p>
            <a:pPr algn="ctr">
              <a:lnSpc>
                <a:spcPct val="90000"/>
              </a:lnSpc>
              <a:buFont typeface="Wingdings" pitchFamily="2" charset="2"/>
              <a:buNone/>
            </a:pPr>
            <a:r>
              <a:rPr lang="en-US" b="1" dirty="0">
                <a:latin typeface="Times New Roman" pitchFamily="18" charset="0"/>
                <a:cs typeface="Times New Roman" pitchFamily="18" charset="0"/>
              </a:rPr>
              <a:t>QA/QC Protocols</a:t>
            </a:r>
          </a:p>
          <a:p>
            <a:pPr algn="ctr">
              <a:lnSpc>
                <a:spcPct val="90000"/>
              </a:lnSpc>
              <a:buFont typeface="Wingdings" pitchFamily="2" charset="2"/>
              <a:buNone/>
            </a:pPr>
            <a:endParaRPr lang="en-US"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DEQ approved QAPP and SOP</a:t>
            </a:r>
          </a:p>
          <a:p>
            <a:pPr>
              <a:lnSpc>
                <a:spcPct val="90000"/>
              </a:lnSpc>
            </a:pPr>
            <a:r>
              <a:rPr lang="en-US" dirty="0">
                <a:latin typeface="Times New Roman" pitchFamily="18" charset="0"/>
                <a:cs typeface="Times New Roman" pitchFamily="18" charset="0"/>
              </a:rPr>
              <a:t>Method may deviate from DEQ methods.  (</a:t>
            </a:r>
            <a:r>
              <a:rPr lang="en-US" dirty="0" smtClean="0">
                <a:latin typeface="Times New Roman" pitchFamily="18" charset="0"/>
                <a:cs typeface="Times New Roman" pitchFamily="18" charset="0"/>
              </a:rPr>
              <a:t>e.g. a </a:t>
            </a:r>
            <a:r>
              <a:rPr lang="en-US" dirty="0">
                <a:latin typeface="Times New Roman" pitchFamily="18" charset="0"/>
                <a:cs typeface="Times New Roman" pitchFamily="18" charset="0"/>
              </a:rPr>
              <a:t>method with a higher detection limit)</a:t>
            </a:r>
          </a:p>
          <a:p>
            <a:pPr>
              <a:lnSpc>
                <a:spcPct val="90000"/>
              </a:lnSpc>
            </a:pPr>
            <a:r>
              <a:rPr lang="en-US" dirty="0">
                <a:latin typeface="Times New Roman" pitchFamily="18" charset="0"/>
                <a:cs typeface="Times New Roman" pitchFamily="18" charset="0"/>
              </a:rPr>
              <a:t>Field and/or laboratory audit required</a:t>
            </a:r>
          </a:p>
        </p:txBody>
      </p:sp>
      <p:sp>
        <p:nvSpPr>
          <p:cNvPr id="8197" name="Rectangle 5"/>
          <p:cNvSpPr>
            <a:spLocks noGrp="1" noChangeArrowheads="1"/>
          </p:cNvSpPr>
          <p:nvPr>
            <p:ph sz="half" idx="2"/>
          </p:nvPr>
        </p:nvSpPr>
        <p:spPr>
          <a:xfrm>
            <a:off x="4495800" y="1600200"/>
            <a:ext cx="4267199" cy="4525963"/>
          </a:xfrm>
        </p:spPr>
        <p:txBody>
          <a:bodyPr/>
          <a:lstStyle/>
          <a:p>
            <a:pPr algn="ctr">
              <a:buFont typeface="Wingdings" pitchFamily="2" charset="2"/>
              <a:buNone/>
            </a:pPr>
            <a:r>
              <a:rPr lang="en-US" b="1" dirty="0">
                <a:latin typeface="Times New Roman" pitchFamily="18" charset="0"/>
                <a:cs typeface="Times New Roman" pitchFamily="18" charset="0"/>
              </a:rPr>
              <a:t>Uses</a:t>
            </a:r>
          </a:p>
          <a:p>
            <a:pPr algn="ctr">
              <a:buFont typeface="Wingdings" pitchFamily="2" charset="2"/>
              <a:buNone/>
            </a:pPr>
            <a:endParaRPr lang="en-US" sz="2000" dirty="0">
              <a:latin typeface="Times New Roman" pitchFamily="18" charset="0"/>
              <a:cs typeface="Times New Roman" pitchFamily="18" charset="0"/>
            </a:endParaRPr>
          </a:p>
          <a:p>
            <a:r>
              <a:rPr lang="en-US" dirty="0">
                <a:latin typeface="Times New Roman" pitchFamily="18" charset="0"/>
                <a:cs typeface="Times New Roman" pitchFamily="18" charset="0"/>
              </a:rPr>
              <a:t>All uses as stated in Level I</a:t>
            </a:r>
          </a:p>
          <a:p>
            <a:r>
              <a:rPr lang="en-US" dirty="0" smtClean="0">
                <a:latin typeface="Times New Roman" pitchFamily="18" charset="0"/>
                <a:cs typeface="Times New Roman" pitchFamily="18" charset="0"/>
              </a:rPr>
              <a:t>Assessed in the 305(b) report to </a:t>
            </a:r>
            <a:r>
              <a:rPr lang="en-US" dirty="0">
                <a:latin typeface="Times New Roman" pitchFamily="18" charset="0"/>
                <a:cs typeface="Times New Roman" pitchFamily="18" charset="0"/>
              </a:rPr>
              <a:t>determine waters of concern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Category 3C, 3D</a:t>
            </a:r>
            <a:r>
              <a:rPr lang="en-US" dirty="0" smtClean="0">
                <a:latin typeface="Times New Roman" pitchFamily="18" charset="0"/>
                <a:cs typeface="Times New Roman" pitchFamily="18" charset="0"/>
              </a:rPr>
              <a:t>) to prioritize waters for DEQ follow-up monitoring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6.3|7|5.9"/>
</p:tagLst>
</file>

<file path=ppt/tags/tag2.xml><?xml version="1.0" encoding="utf-8"?>
<p:tagLst xmlns:a="http://schemas.openxmlformats.org/drawingml/2006/main" xmlns:r="http://schemas.openxmlformats.org/officeDocument/2006/relationships" xmlns:p="http://schemas.openxmlformats.org/presentationml/2006/main">
  <p:tag name="TIMING" val="|5.2|12.7|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385</TotalTime>
  <Words>1336</Words>
  <Application>Microsoft Office PowerPoint</Application>
  <PresentationFormat>On-screen Show (4:3)</PresentationFormat>
  <Paragraphs>161</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DEQ Use of Volunteer Data</vt:lpstr>
      <vt:lpstr>Virginia and DEQ</vt:lpstr>
      <vt:lpstr>Slide 3</vt:lpstr>
      <vt:lpstr>So Where Does This Data Come From?</vt:lpstr>
      <vt:lpstr>How DEQ Uses Submitted Data</vt:lpstr>
      <vt:lpstr>Ways DEQ Does Not Use Submitted Data</vt:lpstr>
      <vt:lpstr>How DEQ Reviews Submitted Data</vt:lpstr>
      <vt:lpstr>Level I</vt:lpstr>
      <vt:lpstr>Level II</vt:lpstr>
      <vt:lpstr>Level III</vt:lpstr>
      <vt:lpstr>3,000 Mile Goal</vt:lpstr>
      <vt:lpstr>Mileage Tracking</vt:lpstr>
      <vt:lpstr>2012 Report: Waters Monitored By Citizen or other Non-DEQ Data </vt:lpstr>
      <vt:lpstr>Citizen Data Available Online</vt:lpstr>
      <vt:lpstr>Questions</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DEQ Use of Volunteer Data</dc:title>
  <dc:creator>James Beckley</dc:creator>
  <cp:lastModifiedBy>James Beckley</cp:lastModifiedBy>
  <cp:revision>42</cp:revision>
  <dcterms:created xsi:type="dcterms:W3CDTF">2014-02-21T17:16:16Z</dcterms:created>
  <dcterms:modified xsi:type="dcterms:W3CDTF">2014-03-12T15:43:29Z</dcterms:modified>
</cp:coreProperties>
</file>