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9" r:id="rId4"/>
    <p:sldId id="260" r:id="rId5"/>
    <p:sldId id="261" r:id="rId6"/>
    <p:sldId id="258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BE66ADBC-7252-4058-9BFB-43D8391E51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2D2FC7D-CA28-4F48-8269-851965B79D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7BAED-A095-44BA-AEAE-2F314626D086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E4A2566-B7B8-4BC2-9577-7F43AACBF7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7284160-E555-471C-8BCF-B2155837E1A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FF3F87-0ED8-4681-A2E6-17CA3648B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78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3DEDD4B-6339-4C0A-BE44-83F00F1640C5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49EBD4C-67AC-41EB-9534-C35D30198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28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68111" indent="-29339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83484" indent="-23405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58196" indent="-23405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131261" indent="-23405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605973" indent="-2340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80687" indent="-2340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555399" indent="-2340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4030110" indent="-2340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DBAA9DC2-1FC3-4E99-B18A-5C5A5A7F581A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13468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9BB3C6-04E4-491C-8119-B85A8BD5A6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A460C62-AD40-48FE-B108-E771401E9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A3F1F5B-B4C8-4631-9D09-9C03F00FF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78C-BB19-435E-8C4B-A80CF3267DD2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97F46A-BABC-4033-9494-C16B037E2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764C913-23C7-4E9E-98F6-B9854EED0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FAE31-D704-41B9-9F5A-89968E666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771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C695D7-A010-46BE-9370-05D45B1C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2DADFD-CD32-451B-BC1F-6ECD70D8B9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6571710-1E76-4A98-B814-DB9A69270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78C-BB19-435E-8C4B-A80CF3267DD2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8F046F2-7088-4CFA-9A6F-88645C23A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FE5F70-0D09-4B06-91CB-397DC053C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FAE31-D704-41B9-9F5A-89968E666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80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FF23019-C4B4-4130-9D55-FDA98F0114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20F11CC-BF16-450D-B4D6-F01BAD8DE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3A63A21-1908-4B15-8132-9F23C13E2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78C-BB19-435E-8C4B-A80CF3267DD2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0F60D55-130A-4EC7-BB15-87DAAD3A5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2C5254-68D0-4FDC-B041-E17C2F143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FAE31-D704-41B9-9F5A-89968E666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3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45F3C0-E789-4D7B-8DA3-50E47EAB5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E9C6252-80C8-4F47-9FF9-F1C6BEC4C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2B344AE-6AD2-4060-B2A5-4AA9E09DB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78C-BB19-435E-8C4B-A80CF3267DD2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58CBD6C-6452-4773-9C73-C7322F6E0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212A61D-4935-4D9F-A174-A486D0889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FAE31-D704-41B9-9F5A-89968E666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576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D77D36-E9F5-4158-AF54-01FA40919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BFC6610-91E9-4B1E-9020-37CF6CF6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5A19668-7589-4A39-92F9-02BA395CA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78C-BB19-435E-8C4B-A80CF3267DD2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AF91818-0422-4554-A28F-A631502DF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64C0320-3E55-420F-98CF-A87E2FB9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FAE31-D704-41B9-9F5A-89968E666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86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E8E75-8130-4A7D-A8EB-AF0077625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44695C-ECC2-46F2-B4BE-3004AF57C8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7CD70A0-1FDB-4298-A0B1-494A290DFA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5860602-64ED-4E3A-ADBD-90951CAFA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78C-BB19-435E-8C4B-A80CF3267DD2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0987C0-EDFB-4C50-A8ED-3A6A5DBC1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F7741DA-DF8B-4E70-B5E8-5B806D8DD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FAE31-D704-41B9-9F5A-89968E666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2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860ACC-2F1A-4D23-9A83-E8F330C9B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F45CF83-6730-4FE0-A8E3-D73EE4CABD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C3A9962-87BB-41C8-96E1-4BA3203FD8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61338A5-E7E5-46E0-9C11-2F30CE98F7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6E518F7-AC70-4AAF-A4F7-25ADB7D27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6EB60B3-E7ED-4EEC-98BC-5C9940018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78C-BB19-435E-8C4B-A80CF3267DD2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A82BE62-AEDB-431D-8CD7-718E84580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F527197-AFD5-4203-B2DD-DE278F69B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FAE31-D704-41B9-9F5A-89968E666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99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29F55E-8FE7-4223-B48A-6A9850AD7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D63BF96-4F6D-40A7-8EF3-4FA09D29A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78C-BB19-435E-8C4B-A80CF3267DD2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86A23A9-9F60-401C-966B-F71C3AE74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202DC76-D9A6-4B3C-9D49-42B2CCD39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FAE31-D704-41B9-9F5A-89968E666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16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ADF6FBB-2AD0-4856-8B93-6CD4B5FCC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78C-BB19-435E-8C4B-A80CF3267DD2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A90D760-9E04-4674-A8D5-F2FCE4D78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8FA4992-4153-4470-8025-4B7707F36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FAE31-D704-41B9-9F5A-89968E666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414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FC4BDF-C952-4804-BEA5-A0ECCA3F3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0EBAED-1A1E-4FA5-88D8-538FC0684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722CE66-365D-4B51-9E58-E455F708EF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338E480-8382-4323-B727-AF49B0949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78C-BB19-435E-8C4B-A80CF3267DD2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D5E271B-8A0A-4985-A499-002FDB617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4F6E1B0-1C04-4C60-A2BF-6DF8A5EE3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FAE31-D704-41B9-9F5A-89968E666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742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8FC0DB-AE3F-4386-8686-172FE5C84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41AED7D-83F4-428B-B11F-12847634A2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D66C63C-CB24-45C1-A5D0-C43BDBE2D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A38FA30-B052-4AB2-B85B-2D4D1B0F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D678C-BB19-435E-8C4B-A80CF3267DD2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3302474-09BC-4267-A18A-FCDC945B6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603F920-D3CB-4AC3-96F6-D7E8B2DC6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FAE31-D704-41B9-9F5A-89968E666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04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FA3FB60-130F-46C0-B20C-B52A1CE21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917D63D-9214-4A06-BA6A-510E1D002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D48001-8AD9-4FB2-B932-9E06A56CA5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D678C-BB19-435E-8C4B-A80CF3267DD2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13A255-B99C-4BC4-82FB-035BE3C97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60929DE-F4AD-45CB-BC7A-E83CA6942E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FAE31-D704-41B9-9F5A-89968E666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78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p.pa.gov/ChesapeakeBa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mailto:vbkasi@pa.gov" TargetMode="External"/><Relationship Id="rId4" Type="http://schemas.openxmlformats.org/officeDocument/2006/relationships/hyperlink" Target="https://na01.safelinks.protection.outlook.com/?url=http://www.dep.pa.gov/chesapeakebay/phase3&amp;data=02|01|mdinicola@pa.gov|14a94510ae0e46ce0a0f08d4df3e05d8|418e284101284dd59b6c47fc5a9a1bde|1|0|636378904858061597&amp;sdata=OcPAkcL7RXDPGqSh07cuvDPFmbr7W/3HVg/oJRBcPCg%3D&amp;reserved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90EB078-D06E-4142-AF12-9EB4DB7AD8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10" y="177978"/>
            <a:ext cx="11777138" cy="129844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4D3219E3-8141-43DB-BE20-97BF2B63D37C}"/>
              </a:ext>
            </a:extLst>
          </p:cNvPr>
          <p:cNvSpPr txBox="1">
            <a:spLocks/>
          </p:cNvSpPr>
          <p:nvPr/>
        </p:nvSpPr>
        <p:spPr>
          <a:xfrm>
            <a:off x="770021" y="1844675"/>
            <a:ext cx="9897979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The Watershed Agreement and the Phase 3 WIPs</a:t>
            </a:r>
            <a:br>
              <a:rPr lang="en-US" b="1" dirty="0">
                <a:latin typeface="+mn-lt"/>
              </a:rPr>
            </a:br>
            <a:endParaRPr lang="en-US" sz="4400" b="1" dirty="0">
              <a:latin typeface="+mn-lt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xmlns="" id="{6EDF7529-276B-4852-99BE-E335B0B8CDA5}"/>
              </a:ext>
            </a:extLst>
          </p:cNvPr>
          <p:cNvSpPr txBox="1">
            <a:spLocks/>
          </p:cNvSpPr>
          <p:nvPr/>
        </p:nvSpPr>
        <p:spPr>
          <a:xfrm>
            <a:off x="1147009" y="4119647"/>
            <a:ext cx="9620227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Local Government Advisory Committee</a:t>
            </a:r>
          </a:p>
          <a:p>
            <a:r>
              <a:rPr lang="en-US" dirty="0"/>
              <a:t>October 4, 2017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08047E28-0425-40F7-BBE7-D24E14D3BA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2346" y="5361677"/>
            <a:ext cx="1183756" cy="1145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830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A9E186E6-D64A-4D0A-ABC7-8C6941EFBE8A}"/>
              </a:ext>
            </a:extLst>
          </p:cNvPr>
          <p:cNvGrpSpPr>
            <a:grpSpLocks/>
          </p:cNvGrpSpPr>
          <p:nvPr/>
        </p:nvGrpSpPr>
        <p:grpSpPr bwMode="auto">
          <a:xfrm>
            <a:off x="122268" y="134680"/>
            <a:ext cx="11947463" cy="1268818"/>
            <a:chOff x="288977" y="355144"/>
            <a:chExt cx="8382000" cy="661312"/>
          </a:xfrm>
        </p:grpSpPr>
        <p:pic>
          <p:nvPicPr>
            <p:cNvPr id="3" name="Picture 5" descr="Aging banner">
              <a:extLst>
                <a:ext uri="{FF2B5EF4-FFF2-40B4-BE49-F238E27FC236}">
                  <a16:creationId xmlns:a16="http://schemas.microsoft.com/office/drawing/2014/main" xmlns="" id="{1EE3BFF0-D802-4ADE-B8E2-10DAED824B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2">
              <a:extLst>
                <a:ext uri="{FF2B5EF4-FFF2-40B4-BE49-F238E27FC236}">
                  <a16:creationId xmlns:a16="http://schemas.microsoft.com/office/drawing/2014/main" xmlns="" id="{FE71245B-1219-49B4-811F-70F5E2AE91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232" y="37850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en-US" sz="4000" dirty="0">
                  <a:solidFill>
                    <a:schemeClr val="bg1"/>
                  </a:solidFill>
                </a:rPr>
                <a:t>How is the 2014 Agreement Set Up</a:t>
              </a:r>
              <a:endParaRPr kumimoji="0" lang="en-US" altLang="en-US" sz="4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endParaRP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FA5A0D0-3815-4959-949C-36F9B26D38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922" y="5453520"/>
            <a:ext cx="1183756" cy="1145570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951F989A-CE45-4DD6-ADDD-654FBDA69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altLang="en-US" sz="4400" dirty="0"/>
              <a:t>Goals (10)</a:t>
            </a:r>
          </a:p>
          <a:p>
            <a:pPr lvl="1"/>
            <a:r>
              <a:rPr lang="en-US" altLang="en-US" sz="4000" dirty="0"/>
              <a:t>Outcomes (31 Total)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altLang="en-US" sz="3600" dirty="0"/>
              <a:t>Management Strategies (27)</a:t>
            </a:r>
          </a:p>
          <a:p>
            <a:pPr lvl="3"/>
            <a:r>
              <a:rPr lang="en-US" altLang="en-US" sz="3600" dirty="0"/>
              <a:t>Biennial Workplans (27)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en-US" altLang="en-US" sz="3200" dirty="0"/>
              <a:t>Management Approaches (141)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en-US" altLang="en-US" sz="3200" dirty="0"/>
              <a:t>Key Actions (741)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en-US" altLang="en-US" sz="3200" dirty="0"/>
              <a:t>Performance Targets (1,350)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400" dirty="0"/>
              <a:t>Strategy Review System</a:t>
            </a:r>
          </a:p>
        </p:txBody>
      </p:sp>
    </p:spTree>
    <p:extLst>
      <p:ext uri="{BB962C8B-B14F-4D97-AF65-F5344CB8AC3E}">
        <p14:creationId xmlns:p14="http://schemas.microsoft.com/office/powerpoint/2010/main" val="2749523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A9E186E6-D64A-4D0A-ABC7-8C6941EFBE8A}"/>
              </a:ext>
            </a:extLst>
          </p:cNvPr>
          <p:cNvGrpSpPr>
            <a:grpSpLocks/>
          </p:cNvGrpSpPr>
          <p:nvPr/>
        </p:nvGrpSpPr>
        <p:grpSpPr bwMode="auto">
          <a:xfrm>
            <a:off x="122268" y="134680"/>
            <a:ext cx="11947463" cy="1268818"/>
            <a:chOff x="288977" y="355144"/>
            <a:chExt cx="8382000" cy="661312"/>
          </a:xfrm>
        </p:grpSpPr>
        <p:pic>
          <p:nvPicPr>
            <p:cNvPr id="3" name="Picture 5" descr="Aging banner">
              <a:extLst>
                <a:ext uri="{FF2B5EF4-FFF2-40B4-BE49-F238E27FC236}">
                  <a16:creationId xmlns:a16="http://schemas.microsoft.com/office/drawing/2014/main" xmlns="" id="{1EE3BFF0-D802-4ADE-B8E2-10DAED824B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2">
              <a:extLst>
                <a:ext uri="{FF2B5EF4-FFF2-40B4-BE49-F238E27FC236}">
                  <a16:creationId xmlns:a16="http://schemas.microsoft.com/office/drawing/2014/main" xmlns="" id="{FE71245B-1219-49B4-811F-70F5E2AE91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232" y="37850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en-US" sz="4000" dirty="0">
                  <a:solidFill>
                    <a:schemeClr val="bg1"/>
                  </a:solidFill>
                </a:rPr>
                <a:t>Bay Program Action Team</a:t>
              </a:r>
              <a:endParaRPr kumimoji="0" lang="en-US" altLang="en-US" sz="4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endParaRP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FA5A0D0-3815-4959-949C-36F9B26D38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922" y="5453520"/>
            <a:ext cx="1183756" cy="1145570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951F989A-CE45-4DD6-ADDD-654FBDA69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61964" cy="4699866"/>
          </a:xfrm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altLang="en-US" sz="3200" dirty="0"/>
              <a:t>Consideration of the Agreement Outcomes is identified in the EPA Expectations Document</a:t>
            </a:r>
          </a:p>
          <a:p>
            <a:pPr>
              <a:spcBef>
                <a:spcPts val="0"/>
              </a:spcBef>
              <a:defRPr/>
            </a:pPr>
            <a:r>
              <a:rPr lang="en-US" altLang="en-US" sz="3200" dirty="0"/>
              <a:t>Elements in the Workplans that support the Phase 3 WIP</a:t>
            </a:r>
          </a:p>
          <a:p>
            <a:pPr lvl="1">
              <a:spcBef>
                <a:spcPts val="0"/>
              </a:spcBef>
              <a:defRPr/>
            </a:pPr>
            <a:r>
              <a:rPr lang="en-US" altLang="en-US" sz="2800" dirty="0"/>
              <a:t>Action Items with Measurable Outputs and Performance Measures</a:t>
            </a:r>
          </a:p>
          <a:p>
            <a:pPr lvl="1">
              <a:spcBef>
                <a:spcPts val="0"/>
              </a:spcBef>
              <a:defRPr/>
            </a:pPr>
            <a:r>
              <a:rPr lang="en-US" altLang="en-US" sz="2800" dirty="0"/>
              <a:t>Factor in targeting and prioritization of resources</a:t>
            </a:r>
          </a:p>
          <a:p>
            <a:pPr>
              <a:spcBef>
                <a:spcPts val="0"/>
              </a:spcBef>
              <a:defRPr/>
            </a:pPr>
            <a:r>
              <a:rPr lang="en-US" altLang="en-US" sz="3200" dirty="0"/>
              <a:t>Outcomes that can help with messaging and local engagement</a:t>
            </a:r>
          </a:p>
          <a:p>
            <a:pPr lvl="1">
              <a:spcBef>
                <a:spcPts val="0"/>
              </a:spcBef>
              <a:defRPr/>
            </a:pPr>
            <a:r>
              <a:rPr lang="en-US" altLang="en-US" sz="2800" dirty="0"/>
              <a:t>Why is participation in implementation important to me?</a:t>
            </a:r>
          </a:p>
          <a:p>
            <a:pPr lvl="1">
              <a:spcBef>
                <a:spcPts val="0"/>
              </a:spcBef>
              <a:defRPr/>
            </a:pPr>
            <a:r>
              <a:rPr lang="en-US" altLang="en-US" sz="2800" dirty="0"/>
              <a:t>Local priorities of:</a:t>
            </a:r>
          </a:p>
          <a:p>
            <a:pPr lvl="2">
              <a:spcBef>
                <a:spcPts val="0"/>
              </a:spcBef>
              <a:defRPr/>
            </a:pPr>
            <a:r>
              <a:rPr lang="en-US" altLang="en-US" sz="2400" dirty="0"/>
              <a:t>Public Health and Safety</a:t>
            </a:r>
          </a:p>
          <a:p>
            <a:pPr lvl="2">
              <a:spcBef>
                <a:spcPts val="0"/>
              </a:spcBef>
              <a:defRPr/>
            </a:pPr>
            <a:r>
              <a:rPr lang="en-US" altLang="en-US" sz="2400" dirty="0"/>
              <a:t>Economic Development</a:t>
            </a:r>
          </a:p>
          <a:p>
            <a:pPr lvl="2">
              <a:spcBef>
                <a:spcPts val="0"/>
              </a:spcBef>
              <a:defRPr/>
            </a:pPr>
            <a:r>
              <a:rPr lang="en-US" altLang="en-US" sz="2400" dirty="0"/>
              <a:t>Infrastructure Improvement</a:t>
            </a:r>
          </a:p>
        </p:txBody>
      </p:sp>
    </p:spTree>
    <p:extLst>
      <p:ext uri="{BB962C8B-B14F-4D97-AF65-F5344CB8AC3E}">
        <p14:creationId xmlns:p14="http://schemas.microsoft.com/office/powerpoint/2010/main" val="2702343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A9E186E6-D64A-4D0A-ABC7-8C6941EFBE8A}"/>
              </a:ext>
            </a:extLst>
          </p:cNvPr>
          <p:cNvGrpSpPr>
            <a:grpSpLocks/>
          </p:cNvGrpSpPr>
          <p:nvPr/>
        </p:nvGrpSpPr>
        <p:grpSpPr bwMode="auto">
          <a:xfrm>
            <a:off x="122268" y="134680"/>
            <a:ext cx="11947463" cy="1268818"/>
            <a:chOff x="288977" y="355144"/>
            <a:chExt cx="8382000" cy="661312"/>
          </a:xfrm>
        </p:grpSpPr>
        <p:pic>
          <p:nvPicPr>
            <p:cNvPr id="3" name="Picture 5" descr="Aging banner">
              <a:extLst>
                <a:ext uri="{FF2B5EF4-FFF2-40B4-BE49-F238E27FC236}">
                  <a16:creationId xmlns:a16="http://schemas.microsoft.com/office/drawing/2014/main" xmlns="" id="{1EE3BFF0-D802-4ADE-B8E2-10DAED824B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2">
              <a:extLst>
                <a:ext uri="{FF2B5EF4-FFF2-40B4-BE49-F238E27FC236}">
                  <a16:creationId xmlns:a16="http://schemas.microsoft.com/office/drawing/2014/main" xmlns="" id="{FE71245B-1219-49B4-811F-70F5E2AE91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232" y="37850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en-US" sz="4000" dirty="0">
                  <a:solidFill>
                    <a:schemeClr val="bg1"/>
                  </a:solidFill>
                </a:rPr>
                <a:t>Bay Program “Stacking” Efforts</a:t>
              </a:r>
              <a:endParaRPr kumimoji="0" lang="en-US" altLang="en-US" sz="4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endParaRP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FA5A0D0-3815-4959-949C-36F9B26D38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922" y="5453520"/>
            <a:ext cx="1183756" cy="1145570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951F989A-CE45-4DD6-ADDD-654FBDA69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004" y="1661746"/>
            <a:ext cx="10515600" cy="5034059"/>
          </a:xfrm>
        </p:spPr>
        <p:txBody>
          <a:bodyPr>
            <a:normAutofit lnSpcReduction="10000"/>
          </a:bodyPr>
          <a:lstStyle/>
          <a:p>
            <a:pPr lvl="1" indent="-346075">
              <a:defRPr/>
            </a:pPr>
            <a:r>
              <a:rPr lang="en-US" altLang="en-US" dirty="0"/>
              <a:t>Vital Habitats – Black Duck</a:t>
            </a:r>
          </a:p>
          <a:p>
            <a:pPr lvl="1" indent="-346075">
              <a:defRPr/>
            </a:pPr>
            <a:r>
              <a:rPr lang="en-US" altLang="en-US" dirty="0"/>
              <a:t>Vital Habitats – Brook Trout</a:t>
            </a:r>
          </a:p>
          <a:p>
            <a:pPr lvl="1" indent="-346075">
              <a:defRPr/>
            </a:pPr>
            <a:r>
              <a:rPr lang="en-US" altLang="en-US" dirty="0"/>
              <a:t>Vital Habitats – Stream Health</a:t>
            </a:r>
          </a:p>
          <a:p>
            <a:pPr lvl="1" indent="-346075">
              <a:defRPr/>
            </a:pPr>
            <a:r>
              <a:rPr lang="en-US" altLang="en-US" dirty="0"/>
              <a:t>Vital Habitats – Wetlands</a:t>
            </a:r>
          </a:p>
          <a:p>
            <a:pPr lvl="1" indent="-346075">
              <a:defRPr/>
            </a:pPr>
            <a:r>
              <a:rPr lang="en-US" altLang="en-US" dirty="0">
                <a:solidFill>
                  <a:srgbClr val="00B050"/>
                </a:solidFill>
              </a:rPr>
              <a:t>Vital Habitats – Submerged Aquatic Vegetation</a:t>
            </a:r>
          </a:p>
          <a:p>
            <a:pPr lvl="1" indent="-346075">
              <a:defRPr/>
            </a:pPr>
            <a:r>
              <a:rPr lang="en-US" altLang="en-US" dirty="0">
                <a:solidFill>
                  <a:srgbClr val="00B050"/>
                </a:solidFill>
              </a:rPr>
              <a:t>Vital Habitats – Riparian Buffers</a:t>
            </a:r>
          </a:p>
          <a:p>
            <a:pPr lvl="1" indent="-346075">
              <a:defRPr/>
            </a:pPr>
            <a:r>
              <a:rPr lang="en-US" altLang="en-US" dirty="0">
                <a:solidFill>
                  <a:srgbClr val="00B050"/>
                </a:solidFill>
              </a:rPr>
              <a:t>Vital Habitats – Tree Canopy</a:t>
            </a:r>
          </a:p>
          <a:p>
            <a:pPr lvl="1" indent="-346075">
              <a:defRPr/>
            </a:pPr>
            <a:r>
              <a:rPr lang="en-US" altLang="en-US" dirty="0"/>
              <a:t>Sustainable Fisheries – Fish Habitat</a:t>
            </a:r>
          </a:p>
          <a:p>
            <a:pPr lvl="1" indent="-346075">
              <a:defRPr/>
            </a:pPr>
            <a:r>
              <a:rPr lang="en-US" altLang="en-US" dirty="0"/>
              <a:t>Sustainable Fisheries – Fish Forage</a:t>
            </a:r>
          </a:p>
          <a:p>
            <a:pPr lvl="1" indent="-346075">
              <a:defRPr/>
            </a:pPr>
            <a:r>
              <a:rPr lang="en-US" altLang="en-US" dirty="0">
                <a:solidFill>
                  <a:srgbClr val="00B050"/>
                </a:solidFill>
              </a:rPr>
              <a:t>Land Conservation – Protected Lands</a:t>
            </a:r>
          </a:p>
          <a:p>
            <a:pPr lvl="1" indent="-346075">
              <a:defRPr/>
            </a:pPr>
            <a:r>
              <a:rPr lang="en-US" altLang="en-US" dirty="0"/>
              <a:t>Climate Resiliency – Adaptation</a:t>
            </a:r>
          </a:p>
          <a:p>
            <a:pPr lvl="1" indent="-346075">
              <a:defRPr/>
            </a:pPr>
            <a:r>
              <a:rPr lang="en-US" altLang="en-US" dirty="0"/>
              <a:t>Climate Resiliency – Monitoring and Assessment</a:t>
            </a:r>
          </a:p>
          <a:p>
            <a:pPr lvl="1" indent="-346075">
              <a:defRPr/>
            </a:pPr>
            <a:r>
              <a:rPr lang="en-US" altLang="en-US" dirty="0"/>
              <a:t>Healthy Watersheds – Healthy Watersheds</a:t>
            </a:r>
          </a:p>
        </p:txBody>
      </p:sp>
    </p:spTree>
    <p:extLst>
      <p:ext uri="{BB962C8B-B14F-4D97-AF65-F5344CB8AC3E}">
        <p14:creationId xmlns:p14="http://schemas.microsoft.com/office/powerpoint/2010/main" val="2808305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A9E186E6-D64A-4D0A-ABC7-8C6941EFBE8A}"/>
              </a:ext>
            </a:extLst>
          </p:cNvPr>
          <p:cNvGrpSpPr>
            <a:grpSpLocks/>
          </p:cNvGrpSpPr>
          <p:nvPr/>
        </p:nvGrpSpPr>
        <p:grpSpPr bwMode="auto">
          <a:xfrm>
            <a:off x="122268" y="134680"/>
            <a:ext cx="11947463" cy="1268818"/>
            <a:chOff x="288977" y="355144"/>
            <a:chExt cx="8382000" cy="661312"/>
          </a:xfrm>
        </p:grpSpPr>
        <p:pic>
          <p:nvPicPr>
            <p:cNvPr id="3" name="Picture 5" descr="Aging banner">
              <a:extLst>
                <a:ext uri="{FF2B5EF4-FFF2-40B4-BE49-F238E27FC236}">
                  <a16:creationId xmlns:a16="http://schemas.microsoft.com/office/drawing/2014/main" xmlns="" id="{1EE3BFF0-D802-4ADE-B8E2-10DAED824B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2">
              <a:extLst>
                <a:ext uri="{FF2B5EF4-FFF2-40B4-BE49-F238E27FC236}">
                  <a16:creationId xmlns:a16="http://schemas.microsoft.com/office/drawing/2014/main" xmlns="" id="{FE71245B-1219-49B4-811F-70F5E2AE91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232" y="37850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en-US" sz="4000" dirty="0">
                  <a:solidFill>
                    <a:schemeClr val="bg1"/>
                  </a:solidFill>
                </a:rPr>
                <a:t>Draft Templates – Need Your Input</a:t>
              </a:r>
              <a:endParaRPr kumimoji="0" lang="en-US" altLang="en-US" sz="4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endParaRP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FA5A0D0-3815-4959-949C-36F9B26D38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922" y="5453520"/>
            <a:ext cx="1183756" cy="1145570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951F989A-CE45-4DD6-ADDD-654FBDA69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004" y="1565031"/>
            <a:ext cx="10515600" cy="5034059"/>
          </a:xfrm>
        </p:spPr>
        <p:txBody>
          <a:bodyPr>
            <a:normAutofit/>
          </a:bodyPr>
          <a:lstStyle/>
          <a:p>
            <a:pPr lvl="1" indent="-346075">
              <a:defRPr/>
            </a:pPr>
            <a:r>
              <a:rPr lang="en-US" altLang="en-US" sz="4000" dirty="0"/>
              <a:t>Four Draft Examples:</a:t>
            </a:r>
          </a:p>
          <a:p>
            <a:pPr marL="1368425" lvl="2" indent="-571500">
              <a:buFont typeface="Courier New" panose="02070309020205020404" pitchFamily="49" charset="0"/>
              <a:buChar char="o"/>
              <a:defRPr/>
            </a:pPr>
            <a:r>
              <a:rPr lang="en-US" altLang="en-US" sz="3600" dirty="0"/>
              <a:t>Sustainable Fisheries – Fish Habitat</a:t>
            </a:r>
          </a:p>
          <a:p>
            <a:pPr marL="1368425" lvl="2" indent="-571500">
              <a:buFont typeface="Courier New" panose="02070309020205020404" pitchFamily="49" charset="0"/>
              <a:buChar char="o"/>
              <a:defRPr/>
            </a:pPr>
            <a:r>
              <a:rPr lang="en-US" altLang="en-US" sz="3600" dirty="0"/>
              <a:t>Climate Resiliency – Adaptation</a:t>
            </a:r>
          </a:p>
          <a:p>
            <a:pPr marL="1368425" lvl="2" indent="-571500">
              <a:buFont typeface="Courier New" panose="02070309020205020404" pitchFamily="49" charset="0"/>
              <a:buChar char="o"/>
              <a:defRPr/>
            </a:pPr>
            <a:r>
              <a:rPr lang="en-US" altLang="en-US" sz="3600" dirty="0"/>
              <a:t>Climate Resiliency – Monitoring and Assessment</a:t>
            </a:r>
          </a:p>
          <a:p>
            <a:pPr marL="1368425" lvl="2" indent="-571500">
              <a:buFont typeface="Courier New" panose="02070309020205020404" pitchFamily="49" charset="0"/>
              <a:buChar char="o"/>
              <a:defRPr/>
            </a:pPr>
            <a:r>
              <a:rPr lang="en-US" altLang="en-US" sz="3600" dirty="0"/>
              <a:t>Healthy Watersheds – Healthy Watersheds</a:t>
            </a:r>
          </a:p>
          <a:p>
            <a:pPr lvl="1" indent="-346075">
              <a:defRPr/>
            </a:pPr>
            <a:r>
              <a:rPr lang="en-US" altLang="en-US" sz="4000" dirty="0"/>
              <a:t>What do you like? Don’t Like?</a:t>
            </a:r>
          </a:p>
          <a:p>
            <a:pPr lvl="1" indent="-346075">
              <a:defRPr/>
            </a:pPr>
            <a:r>
              <a:rPr lang="en-US" altLang="en-US" sz="4000" dirty="0"/>
              <a:t>What is missing?</a:t>
            </a:r>
          </a:p>
          <a:p>
            <a:pPr lvl="1" indent="-346075">
              <a:defRPr/>
            </a:pPr>
            <a:r>
              <a:rPr lang="en-US" altLang="en-US" sz="4000" dirty="0"/>
              <a:t>What is the message that this conveys to you?</a:t>
            </a:r>
          </a:p>
          <a:p>
            <a:pPr marL="339725" lvl="1" indent="0">
              <a:buNone/>
              <a:defRPr/>
            </a:pP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041698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 dirty="0">
              <a:solidFill>
                <a:srgbClr val="898989"/>
              </a:solidFill>
            </a:endParaRPr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4175157" y="4745021"/>
            <a:ext cx="4154032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u="sng" dirty="0"/>
              <a:t>DEP Chesapeake Bay Program Website: </a:t>
            </a:r>
            <a:endParaRPr lang="en-US" altLang="en-US" sz="18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>
                <a:hlinkClick r:id="rId3"/>
              </a:rPr>
              <a:t>http://www.dep.pa.gov/ChesapeakeBay</a:t>
            </a:r>
            <a:r>
              <a:rPr lang="en-US" altLang="en-US" sz="1800" dirty="0"/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u="sng" dirty="0"/>
              <a:t>Phase 3 WIP Website: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1800" u="sng" dirty="0">
                <a:hlinkClick r:id="rId4"/>
              </a:rPr>
              <a:t>www.dep.pa.gov/chesapeakebay/phase3</a:t>
            </a:r>
            <a:endParaRPr lang="en-US" altLang="en-US" sz="1800" b="1" u="sng" dirty="0"/>
          </a:p>
        </p:txBody>
      </p:sp>
      <p:sp>
        <p:nvSpPr>
          <p:cNvPr id="30725" name="TextBox 2"/>
          <p:cNvSpPr txBox="1">
            <a:spLocks noChangeArrowheads="1"/>
          </p:cNvSpPr>
          <p:nvPr/>
        </p:nvSpPr>
        <p:spPr bwMode="auto">
          <a:xfrm>
            <a:off x="3583180" y="1975181"/>
            <a:ext cx="5268931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dirty="0"/>
              <a:t>Contact Information: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dirty="0"/>
              <a:t>Veronica Kasi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dirty="0">
                <a:hlinkClick r:id="rId5"/>
              </a:rPr>
              <a:t>vbkasi@pa.gov</a:t>
            </a:r>
            <a:endParaRPr lang="en-US" altLang="en-US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dirty="0"/>
              <a:t>717-772-4053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76" y="243513"/>
            <a:ext cx="11681011" cy="1298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654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277</Words>
  <Application>Microsoft Office PowerPoint</Application>
  <PresentationFormat>Widescreen</PresentationFormat>
  <Paragraphs>56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Calibri</vt:lpstr>
      <vt:lpstr>Calibri Light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Kasi, Veronica</dc:creator>
  <cp:lastModifiedBy>Jennifer Starr</cp:lastModifiedBy>
  <cp:revision>6</cp:revision>
  <cp:lastPrinted>2017-10-04T20:17:07Z</cp:lastPrinted>
  <dcterms:created xsi:type="dcterms:W3CDTF">2017-10-04T19:42:35Z</dcterms:created>
  <dcterms:modified xsi:type="dcterms:W3CDTF">2017-10-05T15:01:39Z</dcterms:modified>
</cp:coreProperties>
</file>