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</p:sldIdLst>
  <p:sldSz cy="5143500" cx="9144000"/>
  <p:notesSz cx="7010400" cy="9296400"/>
  <p:embeddedFontLst>
    <p:embeddedFont>
      <p:font typeface="Roboto Slab"/>
      <p:regular r:id="rId10"/>
      <p:bold r:id="rId11"/>
    </p:embeddedFont>
    <p:embeddedFont>
      <p:font typeface="Nixie One"/>
      <p:regular r:id="rId12"/>
    </p:embeddedFon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26785B1-6892-4D3C-B723-53DD23752345}">
  <a:tblStyle styleId="{026785B1-6892-4D3C-B723-53DD23752345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fill>
          <a:solidFill>
            <a:schemeClr val="dk1">
              <a:alpha val="20000"/>
            </a:schemeClr>
          </a:solidFill>
        </a:fill>
      </a:tcStyle>
    </a:band1H>
    <a:band2H>
      <a:tcTxStyle/>
    </a:band2H>
    <a:band1V>
      <a:tcTxStyle/>
      <a:tcStyle>
        <a:fill>
          <a:solidFill>
            <a:schemeClr val="dk1">
              <a:alpha val="20000"/>
            </a:schemeClr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</a:seCell>
    <a:swCell>
      <a:tcTxStyle/>
    </a:swCell>
    <a:firstRow>
      <a:tcTxStyle b="on" i="off"/>
      <a:tcStyle>
        <a:tcBdr>
          <a:bottom>
            <a:ln cap="flat" cmpd="sng" w="2540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Slab-bold.fntdata"/><Relationship Id="rId10" Type="http://schemas.openxmlformats.org/officeDocument/2006/relationships/font" Target="fonts/RobotoSlab-regular.fntdata"/><Relationship Id="rId13" Type="http://schemas.openxmlformats.org/officeDocument/2006/relationships/font" Target="fonts/HelveticaNeue-regular.fntdata"/><Relationship Id="rId12" Type="http://schemas.openxmlformats.org/officeDocument/2006/relationships/font" Target="fonts/NixieOne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6" Type="http://schemas.openxmlformats.org/officeDocument/2006/relationships/font" Target="fonts/HelveticaNeue-bold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406400" y="696913"/>
            <a:ext cx="61976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01042" y="4415790"/>
            <a:ext cx="5608319" cy="4183380"/>
          </a:xfrm>
          <a:prstGeom prst="rect">
            <a:avLst/>
          </a:prstGeom>
          <a:noFill/>
          <a:ln>
            <a:noFill/>
          </a:ln>
        </p:spPr>
        <p:txBody>
          <a:bodyPr anchorCtr="0" anchor="t" bIns="93125" lIns="93125" spcFirstLastPara="1" rIns="93125" wrap="square" tIns="931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:notes"/>
          <p:cNvSpPr/>
          <p:nvPr>
            <p:ph idx="2" type="sldImg"/>
          </p:nvPr>
        </p:nvSpPr>
        <p:spPr>
          <a:xfrm>
            <a:off x="406400" y="696913"/>
            <a:ext cx="61976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" name="Google Shape;29;p1:notes"/>
          <p:cNvSpPr txBox="1"/>
          <p:nvPr>
            <p:ph idx="1" type="body"/>
          </p:nvPr>
        </p:nvSpPr>
        <p:spPr>
          <a:xfrm>
            <a:off x="701042" y="4415790"/>
            <a:ext cx="5608319" cy="4183380"/>
          </a:xfrm>
          <a:prstGeom prst="rect">
            <a:avLst/>
          </a:prstGeom>
          <a:noFill/>
          <a:ln>
            <a:noFill/>
          </a:ln>
        </p:spPr>
        <p:txBody>
          <a:bodyPr anchorCtr="0" anchor="t" bIns="93125" lIns="93125" spcFirstLastPara="1" rIns="93125" wrap="square" tIns="931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:notes"/>
          <p:cNvSpPr/>
          <p:nvPr>
            <p:ph idx="2" type="sldImg"/>
          </p:nvPr>
        </p:nvSpPr>
        <p:spPr>
          <a:xfrm>
            <a:off x="406400" y="696913"/>
            <a:ext cx="61976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" name="Google Shape;39;p2:notes"/>
          <p:cNvSpPr txBox="1"/>
          <p:nvPr>
            <p:ph idx="1" type="body"/>
          </p:nvPr>
        </p:nvSpPr>
        <p:spPr>
          <a:xfrm>
            <a:off x="701042" y="4415790"/>
            <a:ext cx="5608319" cy="4183380"/>
          </a:xfrm>
          <a:prstGeom prst="rect">
            <a:avLst/>
          </a:prstGeom>
          <a:noFill/>
          <a:ln>
            <a:noFill/>
          </a:ln>
        </p:spPr>
        <p:txBody>
          <a:bodyPr anchorCtr="0" anchor="t" bIns="93125" lIns="93125" spcFirstLastPara="1" rIns="93125" wrap="square" tIns="931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:notes"/>
          <p:cNvSpPr/>
          <p:nvPr>
            <p:ph idx="2" type="sldImg"/>
          </p:nvPr>
        </p:nvSpPr>
        <p:spPr>
          <a:xfrm>
            <a:off x="406400" y="696913"/>
            <a:ext cx="61976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" name="Google Shape;45;p3:notes"/>
          <p:cNvSpPr txBox="1"/>
          <p:nvPr>
            <p:ph idx="1" type="body"/>
          </p:nvPr>
        </p:nvSpPr>
        <p:spPr>
          <a:xfrm>
            <a:off x="701042" y="4415790"/>
            <a:ext cx="5608319" cy="4183380"/>
          </a:xfrm>
          <a:prstGeom prst="rect">
            <a:avLst/>
          </a:prstGeom>
          <a:noFill/>
          <a:ln>
            <a:noFill/>
          </a:ln>
        </p:spPr>
        <p:txBody>
          <a:bodyPr anchorCtr="0" anchor="t" bIns="93125" lIns="93125" spcFirstLastPara="1" rIns="93125" wrap="square" tIns="931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0" y="0"/>
            <a:ext cx="247200" cy="530699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1144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2"/>
          <p:cNvSpPr/>
          <p:nvPr/>
        </p:nvSpPr>
        <p:spPr>
          <a:xfrm>
            <a:off x="0" y="500625"/>
            <a:ext cx="4572000" cy="1058699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2"/>
          <p:cNvSpPr/>
          <p:nvPr/>
        </p:nvSpPr>
        <p:spPr>
          <a:xfrm>
            <a:off x="0" y="1553405"/>
            <a:ext cx="247200" cy="1532700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2"/>
          <p:cNvSpPr/>
          <p:nvPr/>
        </p:nvSpPr>
        <p:spPr>
          <a:xfrm>
            <a:off x="0" y="3691500"/>
            <a:ext cx="247200" cy="1451999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" name="Google Shape;14;p2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cap="flat" cmpd="sng" w="9525">
            <a:solidFill>
              <a:srgbClr val="18637B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" name="Google Shape;15;p2"/>
          <p:cNvSpPr txBox="1"/>
          <p:nvPr>
            <p:ph type="title"/>
          </p:nvPr>
        </p:nvSpPr>
        <p:spPr>
          <a:xfrm>
            <a:off x="1146025" y="530725"/>
            <a:ext cx="3208799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" type="body"/>
          </p:nvPr>
        </p:nvSpPr>
        <p:spPr>
          <a:xfrm>
            <a:off x="1146025" y="1767275"/>
            <a:ext cx="7540800" cy="3158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▪"/>
              <a:defRPr sz="2800"/>
            </a:lvl1pPr>
            <a:lvl2pPr indent="-4064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▫"/>
              <a:defRPr sz="2800"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/>
          <p:nvPr/>
        </p:nvSpPr>
        <p:spPr>
          <a:xfrm>
            <a:off x="0" y="0"/>
            <a:ext cx="247200" cy="530699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1144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3"/>
          <p:cNvSpPr/>
          <p:nvPr/>
        </p:nvSpPr>
        <p:spPr>
          <a:xfrm>
            <a:off x="0" y="500625"/>
            <a:ext cx="4572000" cy="1058699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1553405"/>
            <a:ext cx="247200" cy="1532700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3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3"/>
          <p:cNvSpPr/>
          <p:nvPr/>
        </p:nvSpPr>
        <p:spPr>
          <a:xfrm>
            <a:off x="0" y="3691500"/>
            <a:ext cx="247200" cy="1451999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" name="Google Shape;23;p3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cap="flat" cmpd="sng" w="9525">
            <a:solidFill>
              <a:srgbClr val="18637B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4" name="Google Shape;24;p3"/>
          <p:cNvSpPr txBox="1"/>
          <p:nvPr>
            <p:ph type="title"/>
          </p:nvPr>
        </p:nvSpPr>
        <p:spPr>
          <a:xfrm>
            <a:off x="1146025" y="530725"/>
            <a:ext cx="3208799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" type="body"/>
          </p:nvPr>
        </p:nvSpPr>
        <p:spPr>
          <a:xfrm>
            <a:off x="1146025" y="1767275"/>
            <a:ext cx="3660300" cy="3158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▪"/>
              <a:defRPr sz="2000"/>
            </a:lvl1pPr>
            <a:lvl2pPr indent="-355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26" name="Google Shape;26;p3"/>
          <p:cNvSpPr txBox="1"/>
          <p:nvPr>
            <p:ph idx="2" type="body"/>
          </p:nvPr>
        </p:nvSpPr>
        <p:spPr>
          <a:xfrm>
            <a:off x="5026623" y="1767275"/>
            <a:ext cx="3660300" cy="3158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5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▪"/>
              <a:defRPr sz="2000"/>
            </a:lvl1pPr>
            <a:lvl2pPr indent="-355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46025" y="530725"/>
            <a:ext cx="3208799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b="1" i="0" sz="1800" u="none" cap="none" strike="noStrik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b="1" sz="1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b="1" sz="1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b="1" sz="1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b="1" sz="1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b="1" sz="1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b="1" sz="1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b="1" sz="1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b="1" sz="1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46025" y="1767275"/>
            <a:ext cx="7540800" cy="3158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14454"/>
              </a:buClr>
              <a:buSzPts val="3000"/>
              <a:buFont typeface="Nixie One"/>
              <a:buChar char="▪"/>
              <a:defRPr b="0" i="0" sz="3000" u="none" cap="none" strike="noStrik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14454"/>
              </a:buClr>
              <a:buSzPts val="2400"/>
              <a:buFont typeface="Nixie One"/>
              <a:buChar char="▫"/>
              <a:defRPr b="0" i="0" sz="2400" u="none" cap="none" strike="noStrik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14454"/>
              </a:buClr>
              <a:buSzPts val="2400"/>
              <a:buFont typeface="Nixie One"/>
              <a:buNone/>
              <a:defRPr b="0" i="0" sz="2400" u="none" cap="none" strike="noStrik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None/>
              <a:defRPr b="0" i="0" sz="1800" u="none" cap="none" strike="noStrik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None/>
              <a:defRPr b="0" i="0" sz="1800" u="none" cap="none" strike="noStrik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None/>
              <a:defRPr b="0" i="0" sz="1800" u="none" cap="none" strike="noStrik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None/>
              <a:defRPr b="0" i="0" sz="1800" u="none" cap="none" strike="noStrik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None/>
              <a:defRPr b="0" i="0" sz="1800" u="none" cap="none" strike="noStrik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None/>
              <a:defRPr b="0" i="0" sz="1800" u="none" cap="none" strike="noStrik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/>
          <p:nvPr/>
        </p:nvSpPr>
        <p:spPr>
          <a:xfrm>
            <a:off x="223520" y="1"/>
            <a:ext cx="8920480" cy="1767274"/>
          </a:xfrm>
          <a:prstGeom prst="rect">
            <a:avLst/>
          </a:prstGeom>
          <a:solidFill>
            <a:srgbClr val="13314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eorgia"/>
              <a:buNone/>
            </a:pPr>
            <a:r>
              <a:rPr b="0" i="0" lang="en-US" sz="11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  <a:endParaRPr/>
          </a:p>
        </p:txBody>
      </p:sp>
      <p:sp>
        <p:nvSpPr>
          <p:cNvPr id="32" name="Google Shape;32;p4"/>
          <p:cNvSpPr txBox="1"/>
          <p:nvPr/>
        </p:nvSpPr>
        <p:spPr>
          <a:xfrm>
            <a:off x="396557" y="288801"/>
            <a:ext cx="6136323" cy="1095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Georgia"/>
              <a:buNone/>
            </a:pPr>
            <a:r>
              <a:rPr b="1" lang="en-US"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Principals’ Staff Committee Meeting</a:t>
            </a:r>
            <a:br>
              <a:rPr b="1" i="0" lang="en-US" sz="1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b="1" i="1" lang="en-US" sz="1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Chesapeake Bay Program</a:t>
            </a:r>
            <a:endParaRPr b="1" i="1" sz="1600" u="none" cap="none" strike="noStrike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Georgia"/>
              <a:buNone/>
            </a:pPr>
            <a:r>
              <a:rPr b="1" i="1" lang="en-US" sz="16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October 8, 2020</a:t>
            </a:r>
            <a:endParaRPr b="1" i="1" sz="16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descr="A close up of a sign&#10;&#10;Description generated with high confidence" id="33" name="Google Shape;33;p4"/>
          <p:cNvPicPr preferRelativeResize="0"/>
          <p:nvPr/>
        </p:nvPicPr>
        <p:blipFill rotWithShape="1">
          <a:blip r:embed="rId3">
            <a:alphaModFix/>
          </a:blip>
          <a:srcRect b="24722" l="0" r="0" t="0"/>
          <a:stretch/>
        </p:blipFill>
        <p:spPr>
          <a:xfrm>
            <a:off x="7336155" y="181431"/>
            <a:ext cx="1584325" cy="1000125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4"/>
          <p:cNvSpPr/>
          <p:nvPr/>
        </p:nvSpPr>
        <p:spPr>
          <a:xfrm>
            <a:off x="733172" y="4028164"/>
            <a:ext cx="347472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Georgia"/>
              <a:buNone/>
            </a:pPr>
            <a:r>
              <a:rPr b="0" i="1" lang="en-US" sz="1800" u="none" cap="none" strike="noStrike">
                <a:solidFill>
                  <a:srgbClr val="114454"/>
                </a:solidFill>
                <a:latin typeface="Georgia"/>
                <a:ea typeface="Georgia"/>
                <a:cs typeface="Georgia"/>
                <a:sym typeface="Georgia"/>
              </a:rPr>
              <a:t>Ann Simonetti,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Georgia"/>
              <a:buNone/>
            </a:pPr>
            <a:r>
              <a:rPr b="0" i="1" lang="en-US" sz="1800" u="none" cap="none" strike="noStrike">
                <a:solidFill>
                  <a:srgbClr val="114454"/>
                </a:solidFill>
                <a:latin typeface="Georgia"/>
                <a:ea typeface="Georgia"/>
                <a:cs typeface="Georgia"/>
                <a:sym typeface="Georgia"/>
              </a:rPr>
              <a:t>Chair, Local Government Advisory Committee</a:t>
            </a:r>
            <a:endParaRPr b="0" i="0" sz="1400" u="none" cap="none" strike="noStrike">
              <a:solidFill>
                <a:srgbClr val="114454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35" name="Google Shape;3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943600" y="4076653"/>
            <a:ext cx="2976880" cy="992297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4"/>
          <p:cNvSpPr txBox="1"/>
          <p:nvPr>
            <p:ph idx="1" type="body"/>
          </p:nvPr>
        </p:nvSpPr>
        <p:spPr>
          <a:xfrm>
            <a:off x="733172" y="2035717"/>
            <a:ext cx="7540625" cy="1491891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-US" sz="4800">
                <a:latin typeface="Georgia"/>
                <a:ea typeface="Georgia"/>
                <a:cs typeface="Georgia"/>
                <a:sym typeface="Georgia"/>
              </a:rPr>
              <a:t>Local Government Advisory Committee</a:t>
            </a:r>
            <a:endParaRPr sz="4800"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"/>
          <p:cNvSpPr txBox="1"/>
          <p:nvPr>
            <p:ph type="title"/>
          </p:nvPr>
        </p:nvSpPr>
        <p:spPr>
          <a:xfrm>
            <a:off x="1062897" y="520334"/>
            <a:ext cx="3425975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r>
              <a:rPr lang="en-US" sz="15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2020 LGAC Recommendations to the Chesapeake Executive Council</a:t>
            </a:r>
            <a:endParaRPr sz="15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2" name="Google Shape;42;p5"/>
          <p:cNvSpPr txBox="1"/>
          <p:nvPr>
            <p:ph idx="1" type="body"/>
          </p:nvPr>
        </p:nvSpPr>
        <p:spPr>
          <a:xfrm>
            <a:off x="1146025" y="1767275"/>
            <a:ext cx="7540800" cy="3158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b="1" lang="en-US" sz="2200">
                <a:latin typeface="Georgia"/>
                <a:ea typeface="Georgia"/>
                <a:cs typeface="Georgia"/>
                <a:sym typeface="Georgia"/>
              </a:rPr>
              <a:t>Draw on </a:t>
            </a:r>
            <a:r>
              <a:rPr lang="en-US" sz="2200">
                <a:latin typeface="Georgia"/>
                <a:ea typeface="Georgia"/>
                <a:cs typeface="Georgia"/>
                <a:sym typeface="Georgia"/>
              </a:rPr>
              <a:t>the experience of the three Advisory Committees to the Chesapeake Executive Council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b="1" lang="en-US" sz="2200">
                <a:latin typeface="Georgia"/>
                <a:ea typeface="Georgia"/>
                <a:cs typeface="Georgia"/>
                <a:sym typeface="Georgia"/>
              </a:rPr>
              <a:t>Replicate and expand </a:t>
            </a:r>
            <a:r>
              <a:rPr lang="en-US" sz="2200">
                <a:latin typeface="Georgia"/>
                <a:ea typeface="Georgia"/>
                <a:cs typeface="Georgia"/>
                <a:sym typeface="Georgia"/>
              </a:rPr>
              <a:t>on a workforce development program modeled on the Civilian Conservation Corps and American Conservation Experience programs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b="1" lang="en-US" sz="2200">
                <a:latin typeface="Georgia"/>
                <a:ea typeface="Georgia"/>
                <a:cs typeface="Georgia"/>
                <a:sym typeface="Georgia"/>
              </a:rPr>
              <a:t>Develop, guide and support </a:t>
            </a:r>
            <a:r>
              <a:rPr lang="en-US" sz="2200">
                <a:latin typeface="Georgia"/>
                <a:ea typeface="Georgia"/>
                <a:cs typeface="Georgia"/>
                <a:sym typeface="Georgia"/>
              </a:rPr>
              <a:t>policies and programs that advance environmental justice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"/>
          <p:cNvSpPr txBox="1"/>
          <p:nvPr>
            <p:ph type="title"/>
          </p:nvPr>
        </p:nvSpPr>
        <p:spPr>
          <a:xfrm>
            <a:off x="1146025" y="527825"/>
            <a:ext cx="3425975" cy="1028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US" sz="20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2020 LGAC Membership</a:t>
            </a:r>
            <a:endParaRPr sz="20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graphicFrame>
        <p:nvGraphicFramePr>
          <p:cNvPr id="48" name="Google Shape;48;p6"/>
          <p:cNvGraphicFramePr/>
          <p:nvPr/>
        </p:nvGraphicFramePr>
        <p:xfrm>
          <a:off x="501519" y="180376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{026785B1-6892-4D3C-B723-53DD23752345}</a:tableStyleId>
              </a:tblPr>
              <a:tblGrid>
                <a:gridCol w="2761350"/>
                <a:gridCol w="2063700"/>
                <a:gridCol w="3459000"/>
              </a:tblGrid>
              <a:tr h="288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0" lang="en-US" sz="1100" u="none" cap="none" strike="noStrike"/>
                        <a:t>Delaware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33175" marB="33175" marR="66350" marL="663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0" lang="en-US" sz="1100" u="none" cap="none" strike="noStrike"/>
                        <a:t>1 Member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33175" marB="33175" marR="66350" marL="663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0" lang="en-US" sz="1100" u="none" cap="none" strike="noStrike"/>
                        <a:t>Don Phillips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33175" marB="33175" marR="66350" marL="66350"/>
                </a:tc>
              </a:tr>
              <a:tr h="4030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/>
                        <a:t>District of Columbia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33175" marB="33175" marR="66350" marL="663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/>
                        <a:t>3 Members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33175" marB="33175" marR="66350" marL="663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/>
                        <a:t>Markus Batchelor, Daniel Chao, Brianne Nadeau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33175" marB="33175" marR="66350" marL="66350"/>
                </a:tc>
              </a:tr>
              <a:tr h="479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/>
                        <a:t>Maryland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33175" marB="33175" marR="66350" marL="663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/>
                        <a:t>6 Members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33175" marB="33175" marR="66350" marL="663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/>
                        <a:t>Patrice Bubar, Jacob Day, Mark Dobbins, Sheila Finlayson, Kelly Porter, open seat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33175" marB="33175" marR="66350" marL="66350"/>
                </a:tc>
              </a:tr>
              <a:tr h="288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/>
                        <a:t>New York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33175" marB="33175" marR="66350" marL="663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/>
                        <a:t>1 Member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33175" marB="33175" marR="66350" marL="663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/>
                        <a:t>No Governor appointment yet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33175" marB="33175" marR="66350" marL="66350"/>
                </a:tc>
              </a:tr>
              <a:tr h="4695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/>
                        <a:t>Pennsylvania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33175" marB="33175" marR="66350" marL="663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/>
                        <a:t>6 Members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33175" marB="33175" marR="66350" marL="663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/>
                        <a:t>Michael Helfrich, Donna Iannone, Leo Lutz, Ann Simonetti, John Thomas, James Wheeler, 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33175" marB="33175" marR="66350" marL="66350"/>
                </a:tc>
              </a:tr>
              <a:tr h="488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/>
                        <a:t>Virginia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33175" marB="33175" marR="66350" marL="663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/>
                        <a:t>6 Members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33175" marB="33175" marR="66350" marL="663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/>
                        <a:t>Richard Baugh, Amy Dubois, Jasmine Gore, Penny Gross, Andria McClellan, Robin Rich-Coates 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33175" marB="33175" marR="66350" marL="66350"/>
                </a:tc>
              </a:tr>
              <a:tr h="288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/>
                        <a:t>West Virginia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33175" marB="33175" marR="66350" marL="663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/>
                        <a:t>1 Member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33175" marB="33175" marR="66350" marL="663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100" u="none" cap="none" strike="noStrike"/>
                        <a:t>James Barnhart</a:t>
                      </a:r>
                      <a:endParaRPr b="0" i="0" sz="1100" u="none" cap="none" strike="noStrike">
                        <a:solidFill>
                          <a:schemeClr val="dk1"/>
                        </a:solidFill>
                        <a:latin typeface="Helvetica Neue"/>
                        <a:ea typeface="Helvetica Neue"/>
                        <a:cs typeface="Helvetica Neue"/>
                        <a:sym typeface="Helvetica Neue"/>
                      </a:endParaRPr>
                    </a:p>
                  </a:txBody>
                  <a:tcPr marT="33175" marB="33175" marR="66350" marL="6635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arwick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