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31"/>
  </p:notesMasterIdLst>
  <p:sldIdLst>
    <p:sldId id="328" r:id="rId19"/>
    <p:sldId id="260" r:id="rId20"/>
    <p:sldId id="301" r:id="rId21"/>
    <p:sldId id="325" r:id="rId22"/>
    <p:sldId id="320" r:id="rId23"/>
    <p:sldId id="324" r:id="rId24"/>
    <p:sldId id="285" r:id="rId25"/>
    <p:sldId id="263" r:id="rId26"/>
    <p:sldId id="290" r:id="rId27"/>
    <p:sldId id="316" r:id="rId28"/>
    <p:sldId id="304" r:id="rId29"/>
    <p:sldId id="329" r:id="rId3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scher, Laura" initials="DL" lastIdx="7" clrIdx="0">
    <p:extLst/>
  </p:cmAuthor>
  <p:cmAuthor id="2" name="Vetter, Doreen" initials="VD" lastIdx="3" clrIdx="1">
    <p:extLst/>
  </p:cmAuthor>
  <p:cmAuthor id="3" name="Jennifer Starr" initials="JS"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a:srgbClr val="11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p:restoredTop sz="85431" autoAdjust="0"/>
  </p:normalViewPr>
  <p:slideViewPr>
    <p:cSldViewPr snapToGrid="0" snapToObjects="1">
      <p:cViewPr varScale="1">
        <p:scale>
          <a:sx n="76" d="100"/>
          <a:sy n="76" d="100"/>
        </p:scale>
        <p:origin x="988" y="6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4" d="100"/>
          <a:sy n="54"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theme" Target="theme/theme1.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dirty="0"/>
          </a:p>
        </p:txBody>
      </p:sp>
    </p:spTree>
    <p:extLst>
      <p:ext uri="{BB962C8B-B14F-4D97-AF65-F5344CB8AC3E}">
        <p14:creationId xmlns:p14="http://schemas.microsoft.com/office/powerpoint/2010/main" val="178726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intended to provide context for your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Summarize your progress and preview your needs without going into detail on either point. If you don’t have a request, identify a few key points you want the to convey to the Management Board. </a:t>
            </a:r>
          </a:p>
          <a:p>
            <a:pPr marL="171450" indent="-171450">
              <a:buFont typeface="Arial" panose="020B0604020202020204" pitchFamily="34" charset="0"/>
              <a:buChar char="•"/>
            </a:pPr>
            <a:r>
              <a:rPr lang="en-US" sz="1100" dirty="0">
                <a:latin typeface="Rockwell" charset="0"/>
                <a:ea typeface="Rockwell" charset="0"/>
                <a:cs typeface="Rockwell" charset="0"/>
              </a:rPr>
              <a:t>Replace the provided </a:t>
            </a:r>
            <a:r>
              <a:rPr lang="en" sz="1100" dirty="0">
                <a:latin typeface="Rockwell" charset="0"/>
                <a:ea typeface="Rockwell" charset="0"/>
                <a:cs typeface="Rockwell" charset="0"/>
              </a:rPr>
              <a:t>picture </a:t>
            </a:r>
            <a:r>
              <a:rPr lang="en-US" sz="1100" dirty="0">
                <a:latin typeface="Rockwell" charset="0"/>
                <a:ea typeface="Rockwell" charset="0"/>
                <a:cs typeface="Rockwell" charset="0"/>
              </a:rPr>
              <a:t>with your own or one selected from the sources identified on the first slide.</a:t>
            </a:r>
            <a:endParaRPr lang="en-US" baseline="0" dirty="0"/>
          </a:p>
        </p:txBody>
      </p:sp>
    </p:spTree>
    <p:extLst>
      <p:ext uri="{BB962C8B-B14F-4D97-AF65-F5344CB8AC3E}">
        <p14:creationId xmlns:p14="http://schemas.microsoft.com/office/powerpoint/2010/main" val="42934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#5</a:t>
            </a:r>
            <a:r>
              <a:rPr lang="en-US" dirty="0">
                <a:latin typeface="Rockwell" charset="0"/>
                <a:ea typeface="Rockwell" charset="0"/>
                <a:cs typeface="Rockwell" charset="0"/>
              </a:rPr>
              <a:t>.</a:t>
            </a:r>
            <a:endParaRPr lang="en-US" sz="1100" i="1" kern="1200" dirty="0">
              <a:solidFill>
                <a:schemeClr val="tx1"/>
              </a:solidFill>
              <a:effectLst/>
              <a:latin typeface="+mn-lt"/>
              <a:ea typeface="+mn-ea"/>
              <a:cs typeface="+mn-cs"/>
            </a:endParaRPr>
          </a:p>
          <a:p>
            <a:pPr defTabSz="931637">
              <a:defRPr/>
            </a:pPr>
            <a:endParaRPr lang="en-US" sz="1100" i="1" kern="1200" dirty="0">
              <a:solidFill>
                <a:schemeClr val="tx1"/>
              </a:solidFill>
              <a:effectLst/>
              <a:latin typeface="+mn-lt"/>
              <a:ea typeface="+mn-ea"/>
              <a:cs typeface="+mn-cs"/>
            </a:endParaRPr>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“5. What, if any, actions can the Management Board take to help ensure success in achieving your outcome?</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Please be as specific as possible. Do you need direct action by the Management Board? Or can the Management Board direct or facilitate action through other groups? Can you describe efforts the workgroup has already taken to address this issue? If this need is not met, how will progress toward your outcome be affected? This assistance may include support from within a Management Board member’s jurisdiction or agency.”</a:t>
            </a:r>
          </a:p>
          <a:p>
            <a:pPr defTabSz="931637">
              <a:defRPr/>
            </a:pPr>
            <a:endParaRPr lang="en" i="0" dirty="0">
              <a:latin typeface="Rockwell" charset="0"/>
              <a:ea typeface="Rockwell" charset="0"/>
              <a:cs typeface="Rockwell" charset="0"/>
            </a:endParaRPr>
          </a:p>
        </p:txBody>
      </p:sp>
    </p:spTree>
    <p:extLst>
      <p:ext uri="{BB962C8B-B14F-4D97-AF65-F5344CB8AC3E}">
        <p14:creationId xmlns:p14="http://schemas.microsoft.com/office/powerpoint/2010/main" val="15830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discussion at the end of the presentation, before the next outcome presentation]</a:t>
            </a:r>
          </a:p>
          <a:p>
            <a:endParaRPr lang="en-US" dirty="0"/>
          </a:p>
        </p:txBody>
      </p:sp>
    </p:spTree>
    <p:extLst>
      <p:ext uri="{BB962C8B-B14F-4D97-AF65-F5344CB8AC3E}">
        <p14:creationId xmlns:p14="http://schemas.microsoft.com/office/powerpoint/2010/main" val="1361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INSTRUCTIONS:</a:t>
            </a:r>
            <a:r>
              <a:rPr lang="en-US" baseline="0" dirty="0"/>
              <a:t> </a:t>
            </a:r>
          </a:p>
          <a:p>
            <a:endParaRPr lang="en-US" baseline="0" dirty="0"/>
          </a:p>
          <a:p>
            <a:pPr marL="171450" indent="-171450">
              <a:buFont typeface="Arial" panose="020B0604020202020204" pitchFamily="34" charset="0"/>
              <a:buChar char="•"/>
            </a:pPr>
            <a:r>
              <a:rPr lang="en-US" baseline="0" dirty="0"/>
              <a:t>Add the title of your goal and the language of your outcome from the 2014 Agreement (copy and paste).</a:t>
            </a:r>
          </a:p>
          <a:p>
            <a:pPr marL="171450" indent="-171450">
              <a:buFont typeface="Arial" panose="020B0604020202020204" pitchFamily="34" charset="0"/>
              <a:buChar char="•"/>
            </a:pPr>
            <a:r>
              <a:rPr lang="en-US" baseline="0" dirty="0"/>
              <a:t>Add a relevant photo (if it all fits). </a:t>
            </a:r>
          </a:p>
          <a:p>
            <a:pPr marL="171450" indent="-171450">
              <a:buFont typeface="Arial" panose="020B0604020202020204" pitchFamily="34" charset="0"/>
              <a:buChar char="•"/>
            </a:pPr>
            <a:r>
              <a:rPr lang="en-US" baseline="0" dirty="0"/>
              <a:t>If desired, talking points could include more contextual information, e.g. the importance of the outcome and the historic trends that led to the establishment of the specific target.</a:t>
            </a:r>
          </a:p>
          <a:p>
            <a:endParaRPr lang="en-US" baseline="0" dirty="0"/>
          </a:p>
          <a:p>
            <a:endParaRPr lang="en-US" baseline="0" dirty="0"/>
          </a:p>
        </p:txBody>
      </p:sp>
    </p:spTree>
    <p:extLst>
      <p:ext uri="{BB962C8B-B14F-4D97-AF65-F5344CB8AC3E}">
        <p14:creationId xmlns:p14="http://schemas.microsoft.com/office/powerpoint/2010/main" val="3282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Copy and paste the graph or chart you used to answer narrative analysis question #2. The editable graph from the Narrative Analysis template has been included here for your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“2. Regardless of how successful your short-term progress has been over the past two years, indicate whether we are making progress at a rate that is necessary to achieve the outcome you are working toward.  </a:t>
            </a:r>
          </a:p>
          <a:p>
            <a:r>
              <a:rPr lang="en-US" i="1" dirty="0"/>
              <a:t>Use the editable graph or your own chart to illustrate your progress. Explain any gap(s) between our actual progress and our anticipated trajectory.”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p:txBody>
      </p:sp>
    </p:spTree>
    <p:extLst>
      <p:ext uri="{BB962C8B-B14F-4D97-AF65-F5344CB8AC3E}">
        <p14:creationId xmlns:p14="http://schemas.microsoft.com/office/powerpoint/2010/main" val="224060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188582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#3</a:t>
            </a:r>
            <a:r>
              <a:rPr lang="en-US" dirty="0">
                <a:latin typeface="Rockwell" charset="0"/>
              </a:rPr>
              <a:t>. </a:t>
            </a:r>
            <a:endParaRPr lang="en-US" dirty="0"/>
          </a:p>
          <a:p>
            <a:endParaRPr lang="en-US" dirty="0"/>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“3. What scientific, fiscal and policy-related developments will influence your work over the next two years? </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p>
          <a:p>
            <a:pPr defTabSz="931637">
              <a:defRPr/>
            </a:pPr>
            <a:endParaRPr lang="en-US"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672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#4</a:t>
            </a:r>
            <a:r>
              <a:rPr lang="en-US" dirty="0">
                <a:latin typeface="Rockwell" charset="0"/>
              </a:rPr>
              <a:t>. As a reminder, question four refers back to the first three questions in the Narrative Analysis.</a:t>
            </a:r>
            <a:r>
              <a:rPr lang="en-US" dirty="0"/>
              <a:t> </a:t>
            </a:r>
          </a:p>
          <a:p>
            <a:pPr>
              <a:buNone/>
            </a:pPr>
            <a:endParaRPr lang="en-US" dirty="0">
              <a:latin typeface="Rockwell" charset="0"/>
              <a:ea typeface="Rockwell" charset="0"/>
              <a:cs typeface="Rockwell" charset="0"/>
            </a:endParaRPr>
          </a:p>
          <a:p>
            <a:pPr>
              <a:buNone/>
            </a:pPr>
            <a:r>
              <a:rPr lang="en-US" dirty="0"/>
              <a:t>FROM NARRATIVE ANALYSIS (</a:t>
            </a:r>
            <a:r>
              <a:rPr lang="en-US" dirty="0">
                <a:latin typeface="Rockwell" charset="0"/>
                <a:ea typeface="Rockwell" charset="0"/>
                <a:cs typeface="Rockwell" charset="0"/>
              </a:rPr>
              <a:t>FOR YOUR REFERENCE ONLY):</a:t>
            </a:r>
          </a:p>
          <a:p>
            <a:pPr>
              <a:buNone/>
            </a:pPr>
            <a:r>
              <a:rPr lang="en-US" dirty="0">
                <a:latin typeface="Rockwell" charset="0"/>
                <a:ea typeface="Rockwell" charset="0"/>
                <a:cs typeface="Rockwell" charset="0"/>
              </a:rPr>
              <a:t>“4. Based on your response to the questions above, how will your work change over the next two years? </a:t>
            </a:r>
          </a:p>
          <a:p>
            <a:pPr>
              <a:buNone/>
            </a:pPr>
            <a:endParaRPr lang="en-US" i="1" dirty="0">
              <a:latin typeface="Rockwell" charset="0"/>
              <a:ea typeface="Rockwell" charset="0"/>
              <a:cs typeface="Rockwell" charset="0"/>
            </a:endParaRPr>
          </a:p>
          <a:p>
            <a:pPr>
              <a:buNone/>
            </a:pPr>
            <a:r>
              <a:rPr lang="en-US" i="1" dirty="0">
                <a:latin typeface="Rockwell" charset="0"/>
                <a:ea typeface="Rockwell" charset="0"/>
                <a:cs typeface="Rockwell" charset="0"/>
              </a:rPr>
              <a:t>Describe the adaptations that will be necessary to more efficiently achieve your outcome and explain how these changes will lead you to adjust your management strategy or the actions described in column four of your logic and action plan. Changes that the workgroup, GIT or Management Board consider significant should be reflected in your management strategy.”</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327338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pPr defTabSz="881390">
              <a:defRPr/>
            </a:pPr>
            <a:endParaRPr dirty="0"/>
          </a:p>
        </p:txBody>
      </p:sp>
    </p:spTree>
    <p:extLst>
      <p:ext uri="{BB962C8B-B14F-4D97-AF65-F5344CB8AC3E}">
        <p14:creationId xmlns:p14="http://schemas.microsoft.com/office/powerpoint/2010/main" val="187617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104BCB-7B2C-4DB2-846E-C61280C0DB12}"/>
              </a:ext>
            </a:extLst>
          </p:cNvPr>
          <p:cNvSpPr/>
          <p:nvPr/>
        </p:nvSpPr>
        <p:spPr>
          <a:xfrm>
            <a:off x="223520" y="1077951"/>
            <a:ext cx="8920480" cy="4065549"/>
          </a:xfrm>
          <a:prstGeom prst="rect">
            <a:avLst/>
          </a:prstGeom>
          <a:blipFill dpi="0" rotWithShape="1">
            <a:blip r:embed="rId3">
              <a:alphaModFix amt="32000"/>
            </a:blip>
            <a:srcRect/>
            <a:stretch>
              <a:fillRect b="-299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 February 2021</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4" cstate="print">
            <a:extLst>
              <a:ext uri="{28A0092B-C50C-407E-A947-70E740481C1C}">
                <a14:useLocalDpi xmlns:a14="http://schemas.microsoft.com/office/drawing/2010/main"/>
              </a:ext>
            </a:extLst>
          </a:blip>
          <a:srcRect b="24723"/>
          <a:stretch/>
        </p:blipFill>
        <p:spPr bwMode="auto">
          <a:xfrm>
            <a:off x="7163118" y="217526"/>
            <a:ext cx="1584325" cy="1000125"/>
          </a:xfrm>
          <a:prstGeom prst="rect">
            <a:avLst/>
          </a:prstGeom>
          <a:ln>
            <a:noFill/>
          </a:ln>
          <a:extLst>
            <a:ext uri="{53640926-AAD7-44d8-BBD7-CCE9431645EC}">
              <a14:shadowObscured xmlns=""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475786" y="1984800"/>
            <a:ext cx="8444694" cy="1000126"/>
          </a:xfrm>
          <a:prstGeom prst="rect">
            <a:avLst/>
          </a:prstGeom>
        </p:spPr>
        <p:txBody>
          <a:bodyPr lIns="91425" tIns="91425" rIns="91425" bIns="91425" anchor="b" anchorCtr="0">
            <a:noAutofit/>
          </a:bodyPr>
          <a:lstStyle/>
          <a:p>
            <a:pPr lvl="0" algn="ctr">
              <a:spcBef>
                <a:spcPts val="0"/>
              </a:spcBef>
              <a:buNone/>
            </a:pPr>
            <a:r>
              <a:rPr lang="en-US" sz="4800" b="1" dirty="0">
                <a:latin typeface="Georgia" panose="02040502050405020303" pitchFamily="18" charset="0"/>
                <a:ea typeface="Rockwell" charset="0"/>
                <a:cs typeface="Rockwell" charset="0"/>
              </a:rPr>
              <a:t>Local Leadership</a:t>
            </a:r>
            <a:endParaRPr lang="en" sz="4800" b="1" dirty="0">
              <a:latin typeface="Georgia" panose="02040502050405020303" pitchFamily="18" charset="0"/>
              <a:ea typeface="Rockwell" charset="0"/>
              <a:cs typeface="Rockwell" charset="0"/>
            </a:endParaRPr>
          </a:p>
        </p:txBody>
      </p:sp>
      <p:sp>
        <p:nvSpPr>
          <p:cNvPr id="15" name="Rectangle 14">
            <a:extLst>
              <a:ext uri="{FF2B5EF4-FFF2-40B4-BE49-F238E27FC236}">
                <a16:creationId xmlns:a16="http://schemas.microsoft.com/office/drawing/2014/main" id="{7A485F0B-EAAE-4911-8894-1CD055AD1E28}"/>
              </a:ext>
            </a:extLst>
          </p:cNvPr>
          <p:cNvSpPr/>
          <p:nvPr/>
        </p:nvSpPr>
        <p:spPr>
          <a:xfrm>
            <a:off x="396559" y="3931911"/>
            <a:ext cx="4388506" cy="923330"/>
          </a:xfrm>
          <a:prstGeom prst="rect">
            <a:avLst/>
          </a:prstGeom>
        </p:spPr>
        <p:txBody>
          <a:bodyPr wrap="square">
            <a:spAutoFit/>
          </a:bodyPr>
          <a:lstStyle/>
          <a:p>
            <a:pPr algn="r"/>
            <a:r>
              <a:rPr lang="en-US" sz="1800" b="1" i="1" dirty="0">
                <a:solidFill>
                  <a:srgbClr val="114454"/>
                </a:solidFill>
                <a:latin typeface="Georgia" panose="02040502050405020303" pitchFamily="18" charset="0"/>
                <a:ea typeface="Rockwell" charset="0"/>
                <a:cs typeface="Rockwell" charset="0"/>
              </a:rPr>
              <a:t>Matt Pennington</a:t>
            </a:r>
          </a:p>
          <a:p>
            <a:pPr algn="r"/>
            <a:r>
              <a:rPr lang="en-US" sz="1800" b="1" i="1" dirty="0">
                <a:solidFill>
                  <a:srgbClr val="114454"/>
                </a:solidFill>
                <a:latin typeface="Georgia" panose="02040502050405020303" pitchFamily="18" charset="0"/>
                <a:ea typeface="Rockwell" charset="0"/>
                <a:cs typeface="Rockwell" charset="0"/>
              </a:rPr>
              <a:t>Region 9, WV</a:t>
            </a:r>
          </a:p>
          <a:p>
            <a:pPr algn="r"/>
            <a:r>
              <a:rPr lang="en-US" sz="1800" b="1" i="1" dirty="0">
                <a:solidFill>
                  <a:srgbClr val="114454"/>
                </a:solidFill>
                <a:latin typeface="Georgia" panose="02040502050405020303" pitchFamily="18" charset="0"/>
                <a:ea typeface="Rockwell" charset="0"/>
                <a:cs typeface="Rockwell" charset="0"/>
              </a:rPr>
              <a:t>LLWG Chair 2018 - 2021 </a:t>
            </a:r>
            <a:endParaRPr lang="en-US" b="1" dirty="0">
              <a:solidFill>
                <a:srgbClr val="114454"/>
              </a:solidFill>
              <a:latin typeface="Georgia" panose="02040502050405020303" pitchFamily="18" charset="0"/>
            </a:endParaRPr>
          </a:p>
        </p:txBody>
      </p:sp>
      <p:sp>
        <p:nvSpPr>
          <p:cNvPr id="9" name="Rectangle 8">
            <a:extLst>
              <a:ext uri="{FF2B5EF4-FFF2-40B4-BE49-F238E27FC236}">
                <a16:creationId xmlns:a16="http://schemas.microsoft.com/office/drawing/2014/main" id="{EEE60736-D1A1-4E2C-911B-D489074B9D88}"/>
              </a:ext>
            </a:extLst>
          </p:cNvPr>
          <p:cNvSpPr/>
          <p:nvPr/>
        </p:nvSpPr>
        <p:spPr>
          <a:xfrm>
            <a:off x="4683760" y="3931910"/>
            <a:ext cx="4360415" cy="923330"/>
          </a:xfrm>
          <a:prstGeom prst="rect">
            <a:avLst/>
          </a:prstGeom>
        </p:spPr>
        <p:txBody>
          <a:bodyPr wrap="square">
            <a:spAutoFit/>
          </a:bodyPr>
          <a:lstStyle/>
          <a:p>
            <a:pPr algn="r"/>
            <a:r>
              <a:rPr lang="en-US" sz="1800" b="1" i="1" dirty="0">
                <a:solidFill>
                  <a:srgbClr val="114454"/>
                </a:solidFill>
                <a:latin typeface="Georgia" panose="02040502050405020303" pitchFamily="18" charset="0"/>
                <a:ea typeface="Rockwell" charset="0"/>
                <a:cs typeface="Rockwell" charset="0"/>
              </a:rPr>
              <a:t>Shannon Moore </a:t>
            </a:r>
          </a:p>
          <a:p>
            <a:pPr algn="r"/>
            <a:r>
              <a:rPr lang="en-US" sz="1800" b="1" i="1" dirty="0">
                <a:solidFill>
                  <a:srgbClr val="114454"/>
                </a:solidFill>
                <a:latin typeface="Georgia" panose="02040502050405020303" pitchFamily="18" charset="0"/>
                <a:ea typeface="Rockwell" charset="0"/>
                <a:cs typeface="Rockwell" charset="0"/>
              </a:rPr>
              <a:t>Frederick County, MD</a:t>
            </a:r>
          </a:p>
          <a:p>
            <a:pPr algn="r"/>
            <a:r>
              <a:rPr lang="en-US" sz="1800" b="1" i="1" dirty="0">
                <a:solidFill>
                  <a:srgbClr val="114454"/>
                </a:solidFill>
                <a:latin typeface="Georgia" panose="02040502050405020303" pitchFamily="18" charset="0"/>
                <a:ea typeface="Rockwell" charset="0"/>
                <a:cs typeface="Rockwell" charset="0"/>
              </a:rPr>
              <a:t>LLWG Chair 2021 - 2023 </a:t>
            </a:r>
            <a:endParaRPr lang="en-US" b="1" dirty="0">
              <a:solidFill>
                <a:srgbClr val="114454"/>
              </a:solidFill>
              <a:latin typeface="Georgia" panose="02040502050405020303" pitchFamily="18" charset="0"/>
            </a:endParaRPr>
          </a:p>
        </p:txBody>
      </p:sp>
    </p:spTree>
    <p:extLst>
      <p:ext uri="{BB962C8B-B14F-4D97-AF65-F5344CB8AC3E}">
        <p14:creationId xmlns:p14="http://schemas.microsoft.com/office/powerpoint/2010/main" val="34428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Georgia" panose="02040502050405020303" pitchFamily="18" charset="0"/>
                <a:ea typeface="Rockwell" charset="0"/>
                <a:cs typeface="Rockwell" charset="0"/>
              </a:rPr>
              <a:t>How You Can Help</a:t>
            </a:r>
          </a:p>
        </p:txBody>
      </p:sp>
      <p:sp>
        <p:nvSpPr>
          <p:cNvPr id="206" name="Shape 206"/>
          <p:cNvSpPr txBox="1">
            <a:spLocks noGrp="1"/>
          </p:cNvSpPr>
          <p:nvPr>
            <p:ph type="body" idx="1"/>
          </p:nvPr>
        </p:nvSpPr>
        <p:spPr>
          <a:xfrm>
            <a:off x="5847644" y="1686187"/>
            <a:ext cx="3232856" cy="3097854"/>
          </a:xfrm>
          <a:prstGeom prst="rect">
            <a:avLst/>
          </a:prstGeom>
        </p:spPr>
        <p:txBody>
          <a:bodyPr lIns="91425" tIns="91425" rIns="91425" bIns="91425" anchor="t" anchorCtr="0">
            <a:noAutofit/>
          </a:bodyPr>
          <a:lstStyle/>
          <a:p>
            <a:pPr>
              <a:spcBef>
                <a:spcPts val="600"/>
              </a:spcBef>
              <a:spcAft>
                <a:spcPts val="600"/>
              </a:spcAft>
              <a:buNone/>
            </a:pPr>
            <a:endParaRPr lang="en-US" sz="1000" dirty="0">
              <a:latin typeface="Georgia" panose="02040502050405020303" pitchFamily="18" charset="0"/>
              <a:ea typeface="Rockwell" charset="0"/>
              <a:cs typeface="Rockwell" charset="0"/>
            </a:endParaRPr>
          </a:p>
          <a:p>
            <a:pPr marL="342900" indent="-342900">
              <a:spcBef>
                <a:spcPts val="600"/>
              </a:spcBef>
              <a:spcAft>
                <a:spcPts val="600"/>
              </a:spcAft>
            </a:pPr>
            <a:r>
              <a:rPr lang="en-US" sz="2000" dirty="0">
                <a:latin typeface="Georgia"/>
                <a:ea typeface="Georgia"/>
                <a:cs typeface="Georgia"/>
              </a:rPr>
              <a:t>Help building high-level buy-in, support, and credibility for the LLWG efforts</a:t>
            </a:r>
          </a:p>
          <a:p>
            <a:pPr>
              <a:buNone/>
            </a:pPr>
            <a:endParaRPr lang="en" sz="2000" dirty="0">
              <a:latin typeface="Georgia" panose="02040502050405020303" pitchFamily="18"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a:extLst>
              <a:ext uri="{FF2B5EF4-FFF2-40B4-BE49-F238E27FC236}">
                <a16:creationId xmlns:a16="http://schemas.microsoft.com/office/drawing/2014/main" id="{A2B69345-6568-4701-8140-F616300590D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t="21044" r="16405" b="23183"/>
          <a:stretch/>
        </p:blipFill>
        <p:spPr>
          <a:xfrm>
            <a:off x="375800" y="1963354"/>
            <a:ext cx="5422219" cy="2713180"/>
          </a:xfrm>
          <a:prstGeom prst="rect">
            <a:avLst/>
          </a:prstGeom>
        </p:spPr>
      </p:pic>
    </p:spTree>
    <p:extLst>
      <p:ext uri="{BB962C8B-B14F-4D97-AF65-F5344CB8AC3E}">
        <p14:creationId xmlns:p14="http://schemas.microsoft.com/office/powerpoint/2010/main" val="163554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ilo.png"/>
          <p:cNvPicPr>
            <a:picLocks noChangeAspect="1"/>
          </p:cNvPicPr>
          <p:nvPr/>
        </p:nvPicPr>
        <p:blipFill>
          <a:blip r:embed="rId3">
            <a:alphaModFix amt="26000"/>
            <a:extLst>
              <a:ext uri="{28A0092B-C50C-407E-A947-70E740481C1C}">
                <a14:useLocalDpi xmlns:a14="http://schemas.microsoft.com/office/drawing/2010/main"/>
              </a:ext>
            </a:extLst>
          </a:blip>
          <a:stretch>
            <a:fillRect/>
          </a:stretch>
        </p:blipFill>
        <p:spPr>
          <a:xfrm>
            <a:off x="0" y="-502333"/>
            <a:ext cx="9144000" cy="5645833"/>
          </a:xfrm>
          <a:prstGeom prst="rect">
            <a:avLst/>
          </a:prstGeom>
        </p:spPr>
      </p:pic>
      <p:sp>
        <p:nvSpPr>
          <p:cNvPr id="7" name="Text Placeholder 2">
            <a:extLst>
              <a:ext uri="{FF2B5EF4-FFF2-40B4-BE49-F238E27FC236}">
                <a16:creationId xmlns:a16="http://schemas.microsoft.com/office/drawing/2014/main" id="{5B2DCC37-1481-4D6C-B4A6-F3148A86A59B}"/>
              </a:ext>
            </a:extLst>
          </p:cNvPr>
          <p:cNvSpPr txBox="1">
            <a:spLocks/>
          </p:cNvSpPr>
          <p:nvPr/>
        </p:nvSpPr>
        <p:spPr>
          <a:xfrm>
            <a:off x="341445" y="1979802"/>
            <a:ext cx="8802555" cy="314472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marL="457200" lvl="1" indent="-457200">
              <a:spcBef>
                <a:spcPts val="600"/>
              </a:spcBef>
              <a:spcAft>
                <a:spcPts val="600"/>
              </a:spcAft>
              <a:buFont typeface="Wingdings" panose="05000000000000000000" pitchFamily="2" charset="2"/>
              <a:buChar char="§"/>
            </a:pPr>
            <a:r>
              <a:rPr lang="en-US" sz="2000" dirty="0">
                <a:latin typeface="Georgia" panose="02040502050405020303" pitchFamily="18" charset="0"/>
              </a:rPr>
              <a:t>Accept an invitation from LLWG to attend a meeting with </a:t>
            </a:r>
            <a:r>
              <a:rPr lang="en-US" sz="2000" b="1" u="sng" dirty="0">
                <a:latin typeface="Georgia" panose="02040502050405020303" pitchFamily="18" charset="0"/>
              </a:rPr>
              <a:t>YOUR</a:t>
            </a:r>
            <a:r>
              <a:rPr lang="en-US" sz="2000" dirty="0">
                <a:latin typeface="Georgia" panose="02040502050405020303" pitchFamily="18" charset="0"/>
              </a:rPr>
              <a:t> jurisdictional/regional trusted sources </a:t>
            </a:r>
          </a:p>
          <a:p>
            <a:pPr marL="457200" lvl="1" indent="-457200">
              <a:spcBef>
                <a:spcPts val="600"/>
              </a:spcBef>
              <a:spcAft>
                <a:spcPts val="600"/>
              </a:spcAft>
              <a:buFont typeface="Wingdings" panose="05000000000000000000" pitchFamily="2" charset="2"/>
              <a:buChar char="§"/>
            </a:pPr>
            <a:r>
              <a:rPr lang="en-US" sz="2000" dirty="0">
                <a:latin typeface="Georgia" panose="02040502050405020303" pitchFamily="18" charset="0"/>
              </a:rPr>
              <a:t>At this meeting, identify key strategies/actions for implementation in 2021 – 2023. Examples: </a:t>
            </a:r>
          </a:p>
          <a:p>
            <a:pPr marL="1262062" lvl="7" indent="-342900">
              <a:buFont typeface="Wingdings" panose="05000000000000000000" pitchFamily="2" charset="2"/>
              <a:buChar char="§"/>
            </a:pPr>
            <a:r>
              <a:rPr lang="en-US" sz="2000" dirty="0">
                <a:latin typeface="Georgia" panose="02040502050405020303" pitchFamily="18" charset="0"/>
              </a:rPr>
              <a:t>Identify conferences/possible engagements where having a state presence is beneficial.</a:t>
            </a:r>
          </a:p>
          <a:p>
            <a:pPr marL="1262062" lvl="6" indent="-342900">
              <a:buFont typeface="Wingdings" panose="05000000000000000000" pitchFamily="2" charset="2"/>
              <a:buChar char="§"/>
            </a:pPr>
            <a:r>
              <a:rPr lang="en-US" sz="2000" dirty="0">
                <a:latin typeface="Georgia" panose="02040502050405020303" pitchFamily="18" charset="0"/>
              </a:rPr>
              <a:t>Send letters to trusted sources recommending LLWG for future conferences</a:t>
            </a:r>
          </a:p>
        </p:txBody>
      </p:sp>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Help Needed</a:t>
            </a:r>
            <a:endParaRPr lang="en" dirty="0">
              <a:latin typeface="Georgia" panose="02040502050405020303" pitchFamily="18" charset="0"/>
              <a:ea typeface="Rockwell" charset="0"/>
              <a:cs typeface="Rockwell" charset="0"/>
            </a:endParaRPr>
          </a:p>
        </p:txBody>
      </p:sp>
      <p:grpSp>
        <p:nvGrpSpPr>
          <p:cNvPr id="21" name="Shape 511"/>
          <p:cNvGrpSpPr/>
          <p:nvPr/>
        </p:nvGrpSpPr>
        <p:grpSpPr>
          <a:xfrm>
            <a:off x="491557" y="864656"/>
            <a:ext cx="254773" cy="360837"/>
            <a:chOff x="3979850" y="1598950"/>
            <a:chExt cx="356825" cy="505375"/>
          </a:xfrm>
        </p:grpSpPr>
        <p:sp>
          <p:nvSpPr>
            <p:cNvPr id="2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97566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print">
            <a:extLst>
              <a:ext uri="{28A0092B-C50C-407E-A947-70E740481C1C}">
                <a14:useLocalDpi xmlns:a14="http://schemas.microsoft.com/office/drawing/2010/main"/>
              </a:ext>
            </a:extLst>
          </a:blip>
          <a:srcRect b="24723"/>
          <a:stretch/>
        </p:blipFill>
        <p:spPr bwMode="auto">
          <a:xfrm>
            <a:off x="7163118" y="217526"/>
            <a:ext cx="1584325" cy="1000125"/>
          </a:xfrm>
          <a:prstGeom prst="rect">
            <a:avLst/>
          </a:prstGeom>
          <a:ln>
            <a:noFill/>
          </a:ln>
          <a:extLst>
            <a:ext uri="{53640926-AAD7-44d8-BBD7-CCE9431645EC}">
              <a14:shadowObscured xmlns=""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515938" y="3722160"/>
            <a:ext cx="7540625" cy="1000126"/>
          </a:xfrm>
          <a:prstGeom prst="rect">
            <a:avLst/>
          </a:prstGeom>
        </p:spPr>
        <p:txBody>
          <a:bodyPr lIns="91425" tIns="91425" rIns="91425" bIns="91425" anchor="b" anchorCtr="0">
            <a:noAutofit/>
          </a:bodyPr>
          <a:lstStyle/>
          <a:p>
            <a:pPr lvl="0">
              <a:spcBef>
                <a:spcPts val="0"/>
              </a:spcBef>
              <a:buNone/>
            </a:pPr>
            <a:r>
              <a:rPr lang="en" sz="4800" dirty="0">
                <a:latin typeface="Georgia" panose="02040502050405020303" pitchFamily="18" charset="0"/>
                <a:ea typeface="Rockwell" charset="0"/>
                <a:cs typeface="Rockwell" charset="0"/>
              </a:rPr>
              <a:t>Discussion</a:t>
            </a:r>
          </a:p>
        </p:txBody>
      </p:sp>
      <p:sp>
        <p:nvSpPr>
          <p:cNvPr id="9" name="TextBox 8">
            <a:extLst>
              <a:ext uri="{FF2B5EF4-FFF2-40B4-BE49-F238E27FC236}">
                <a16:creationId xmlns:a16="http://schemas.microsoft.com/office/drawing/2014/main" id="{3544D1EE-031A-409F-9EED-75C144324587}"/>
              </a:ext>
            </a:extLst>
          </p:cNvPr>
          <p:cNvSpPr txBox="1"/>
          <p:nvPr/>
        </p:nvSpPr>
        <p:spPr>
          <a:xfrm>
            <a:off x="6223000" y="4787474"/>
            <a:ext cx="3022600" cy="276999"/>
          </a:xfrm>
          <a:prstGeom prst="rect">
            <a:avLst/>
          </a:prstGeom>
          <a:noFill/>
        </p:spPr>
        <p:txBody>
          <a:bodyPr wrap="square" rtlCol="0">
            <a:spAutoFit/>
          </a:bodyPr>
          <a:lstStyle/>
          <a:p>
            <a:r>
              <a:rPr lang="en-US" sz="1200" dirty="0">
                <a:solidFill>
                  <a:srgbClr val="114454"/>
                </a:solidFill>
                <a:latin typeface="Georgia" panose="02040502050405020303" pitchFamily="18" charset="0"/>
                <a:ea typeface="Rockwell" charset="0"/>
                <a:cs typeface="Rockwell" charset="0"/>
              </a:rPr>
              <a:t>Presentation template by </a:t>
            </a:r>
            <a:r>
              <a:rPr lang="en-US" sz="1200" dirty="0" err="1">
                <a:solidFill>
                  <a:srgbClr val="114454"/>
                </a:solidFill>
                <a:latin typeface="Georgia" panose="02040502050405020303" pitchFamily="18" charset="0"/>
                <a:ea typeface="Rockwell" charset="0"/>
                <a:cs typeface="Rockwell" charset="0"/>
              </a:rPr>
              <a:t>SlidesCarnival</a:t>
            </a:r>
            <a:r>
              <a:rPr lang="en-US" sz="1200" dirty="0">
                <a:solidFill>
                  <a:srgbClr val="FFFFFF"/>
                </a:solidFill>
                <a:latin typeface="Georgia" panose="02040502050405020303" pitchFamily="18" charset="0"/>
                <a:ea typeface="Rockwell" charset="0"/>
                <a:cs typeface="Rockwell" charset="0"/>
              </a:rPr>
              <a:t>.</a:t>
            </a:r>
            <a:endParaRPr lang="en-US" sz="1200" dirty="0">
              <a:latin typeface="Georgia" panose="02040502050405020303" pitchFamily="18" charset="0"/>
            </a:endParaRPr>
          </a:p>
        </p:txBody>
      </p:sp>
    </p:spTree>
    <p:extLst>
      <p:ext uri="{BB962C8B-B14F-4D97-AF65-F5344CB8AC3E}">
        <p14:creationId xmlns:p14="http://schemas.microsoft.com/office/powerpoint/2010/main" val="26938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601156" y="709113"/>
            <a:ext cx="5268524" cy="3669029"/>
          </a:xfrm>
          <a:prstGeom prst="rect">
            <a:avLst/>
          </a:prstGeom>
        </p:spPr>
        <p:txBody>
          <a:bodyPr lIns="91425" tIns="91425" rIns="91425" bIns="91425" anchor="ctr" anchorCtr="0">
            <a:noAutofit/>
          </a:bodyPr>
          <a:lstStyle/>
          <a:p>
            <a:pPr lvl="0" algn="l">
              <a:spcBef>
                <a:spcPts val="0"/>
              </a:spcBef>
              <a:buNone/>
            </a:pPr>
            <a:r>
              <a:rPr lang="en" sz="3600" dirty="0">
                <a:latin typeface="Georgia" panose="02040502050405020303" pitchFamily="18" charset="0"/>
                <a:ea typeface="Rockwell" charset="0"/>
                <a:cs typeface="Rockwell" charset="0"/>
              </a:rPr>
              <a:t>Goal: </a:t>
            </a:r>
            <a:r>
              <a:rPr lang="en" sz="2400" i="1" dirty="0">
                <a:latin typeface="Georgia" panose="02040502050405020303" pitchFamily="18" charset="0"/>
                <a:ea typeface="Rockwell" charset="0"/>
                <a:cs typeface="Rockwell" charset="0"/>
              </a:rPr>
              <a:t>Stewardship</a:t>
            </a:r>
          </a:p>
          <a:p>
            <a:pPr lvl="0" algn="l">
              <a:spcBef>
                <a:spcPts val="0"/>
              </a:spcBef>
              <a:buNone/>
            </a:pPr>
            <a:endParaRPr lang="en" sz="900" i="1" dirty="0">
              <a:latin typeface="Georgia" panose="02040502050405020303" pitchFamily="18" charset="0"/>
              <a:ea typeface="Rockwell" charset="0"/>
              <a:cs typeface="Rockwell" charset="0"/>
            </a:endParaRPr>
          </a:p>
          <a:p>
            <a:pPr lvl="0" algn="l">
              <a:spcBef>
                <a:spcPts val="0"/>
              </a:spcBef>
              <a:buNone/>
            </a:pPr>
            <a:r>
              <a:rPr lang="en-US" sz="3600" dirty="0">
                <a:latin typeface="Georgia" panose="02040502050405020303" pitchFamily="18" charset="0"/>
                <a:ea typeface="Rockwell" charset="0"/>
                <a:cs typeface="Rockwell" charset="0"/>
              </a:rPr>
              <a:t>Outcome</a:t>
            </a:r>
            <a:r>
              <a:rPr lang="en-US" sz="3600" i="1" dirty="0">
                <a:latin typeface="Georgia" panose="02040502050405020303" pitchFamily="18" charset="0"/>
                <a:ea typeface="Rockwell" charset="0"/>
                <a:cs typeface="Rockwell" charset="0"/>
              </a:rPr>
              <a:t>: </a:t>
            </a:r>
            <a:endParaRPr lang="en-US" sz="2800" i="1" dirty="0">
              <a:latin typeface="Georgia" panose="02040502050405020303" pitchFamily="18" charset="0"/>
              <a:ea typeface="Rockwell" charset="0"/>
              <a:cs typeface="Rockwell" charset="0"/>
            </a:endParaRPr>
          </a:p>
          <a:p>
            <a:pPr lvl="0" algn="l">
              <a:buNone/>
            </a:pPr>
            <a:r>
              <a:rPr lang="en-US" sz="1600" i="1" dirty="0">
                <a:latin typeface="Georgia" panose="02040502050405020303" pitchFamily="18" charset="0"/>
                <a:ea typeface="Rockwell" charset="0"/>
                <a:cs typeface="Rockwell" charset="0"/>
              </a:rPr>
              <a:t>Continually increase the knowledge and capacity of local officials on issues related to water resources and in the implementation of economic and policy incentives that will support local conservation actions.</a:t>
            </a:r>
            <a:endParaRPr lang="en" sz="1600" i="1" dirty="0">
              <a:latin typeface="Georgia" panose="020405020504050203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Georgia" panose="02040502050405020303" pitchFamily="18" charset="0"/>
                <a:ea typeface="Rockwell" charset="0"/>
                <a:cs typeface="Rockwell" charset="0"/>
              </a:rPr>
              <a:t>Through the </a:t>
            </a:r>
            <a:r>
              <a:rPr lang="en-US" dirty="0">
                <a:solidFill>
                  <a:schemeClr val="bg1"/>
                </a:solidFill>
                <a:latin typeface="Georgia" panose="02040502050405020303" pitchFamily="18" charset="0"/>
                <a:ea typeface="Rockwell" charset="0"/>
                <a:cs typeface="Rockwell" charset="0"/>
              </a:rPr>
              <a:t>Chesapeake Bay Watershed Agreement</a:t>
            </a:r>
            <a:r>
              <a:rPr lang="en-US" i="1" dirty="0">
                <a:solidFill>
                  <a:schemeClr val="bg1"/>
                </a:solidFill>
                <a:latin typeface="Georgia" panose="02040502050405020303" pitchFamily="18" charset="0"/>
                <a:ea typeface="Rockwell" charset="0"/>
                <a:cs typeface="Rockwell" charset="0"/>
              </a:rPr>
              <a:t>, the Chesapeake Bay Program has committed to</a:t>
            </a:r>
            <a:r>
              <a:rPr lang="mr-IN" i="1" dirty="0">
                <a:solidFill>
                  <a:schemeClr val="bg1"/>
                </a:solidFill>
                <a:latin typeface="Georgia" panose="02040502050405020303" pitchFamily="18" charset="0"/>
                <a:ea typeface="Rockwell" charset="0"/>
                <a:cs typeface="Rockwell" charset="0"/>
              </a:rPr>
              <a:t>…</a:t>
            </a:r>
            <a:endParaRPr lang="en-US" i="1" dirty="0">
              <a:solidFill>
                <a:schemeClr val="bg1"/>
              </a:solidFill>
              <a:latin typeface="Georgia" panose="02040502050405020303" pitchFamily="18" charset="0"/>
              <a:ea typeface="Rockwell" charset="0"/>
              <a:cs typeface="Rockwell" charset="0"/>
            </a:endParaRPr>
          </a:p>
        </p:txBody>
      </p:sp>
      <p:pic>
        <p:nvPicPr>
          <p:cNvPr id="4" name="Picture 3">
            <a:extLst>
              <a:ext uri="{FF2B5EF4-FFF2-40B4-BE49-F238E27FC236}">
                <a16:creationId xmlns:a16="http://schemas.microsoft.com/office/drawing/2014/main" id="{49DB7825-1B08-4CAB-AC32-BE6E1A5F16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4321" y="1434134"/>
            <a:ext cx="3160296" cy="2370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Georgia" panose="02040502050405020303" pitchFamily="18" charset="0"/>
                <a:ea typeface="Rockwell" charset="0"/>
                <a:cs typeface="Rockwell" charset="0"/>
              </a:rPr>
              <a:t>What is our Expected and Actual Progress?</a:t>
            </a:r>
            <a:endParaRPr lang="en" dirty="0">
              <a:latin typeface="Georgia" panose="02040502050405020303" pitchFamily="18"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 name="Text Placeholder 2">
            <a:extLst>
              <a:ext uri="{FF2B5EF4-FFF2-40B4-BE49-F238E27FC236}">
                <a16:creationId xmlns:a16="http://schemas.microsoft.com/office/drawing/2014/main" id="{69116656-98BB-4D3B-9495-11D184F1A6C0}"/>
              </a:ext>
            </a:extLst>
          </p:cNvPr>
          <p:cNvSpPr txBox="1">
            <a:spLocks/>
          </p:cNvSpPr>
          <p:nvPr/>
        </p:nvSpPr>
        <p:spPr>
          <a:xfrm>
            <a:off x="1146025" y="1767275"/>
            <a:ext cx="7540800" cy="31586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2400" dirty="0">
              <a:latin typeface="Georgia" panose="02040502050405020303" pitchFamily="18" charset="0"/>
            </a:endParaRPr>
          </a:p>
        </p:txBody>
      </p:sp>
      <p:sp>
        <p:nvSpPr>
          <p:cNvPr id="2" name="Rectangle 1">
            <a:extLst>
              <a:ext uri="{FF2B5EF4-FFF2-40B4-BE49-F238E27FC236}">
                <a16:creationId xmlns:a16="http://schemas.microsoft.com/office/drawing/2014/main" id="{E9F5A650-CF44-4128-B8E7-E0D11D065847}"/>
              </a:ext>
            </a:extLst>
          </p:cNvPr>
          <p:cNvSpPr/>
          <p:nvPr/>
        </p:nvSpPr>
        <p:spPr>
          <a:xfrm>
            <a:off x="584740" y="1915463"/>
            <a:ext cx="8378282" cy="2616101"/>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rPr>
              <a:t>A baseline level of knowledge and capacity has not yet been established </a:t>
            </a:r>
          </a:p>
          <a:p>
            <a:pPr marL="342900" indent="-342900">
              <a:buFont typeface="Wingdings" panose="05000000000000000000" pitchFamily="2" charset="2"/>
              <a:buChar char="§"/>
            </a:pPr>
            <a:endPar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endParaRPr>
          </a:p>
          <a:p>
            <a:pPr marL="342900" indent="-342900">
              <a:buFont typeface="Wingdings" panose="05000000000000000000" pitchFamily="2" charset="2"/>
              <a:buChar char="§"/>
            </a:pPr>
            <a:r>
              <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rPr>
              <a:t>Some qualitative information on outputs</a:t>
            </a:r>
          </a:p>
          <a:p>
            <a:pPr lvl="4"/>
            <a:r>
              <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rPr>
              <a:t>	- 32 active workgroup members from 30+ associations</a:t>
            </a:r>
          </a:p>
          <a:p>
            <a:pPr lvl="4"/>
            <a:r>
              <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rPr>
              <a:t>	- 12 workshop/panel sessions have reached 500+ local officials</a:t>
            </a:r>
          </a:p>
          <a:p>
            <a:pPr lvl="4"/>
            <a:r>
              <a:rPr lang="en-US" sz="2000" dirty="0">
                <a:solidFill>
                  <a:srgbClr val="114454"/>
                </a:solidFill>
                <a:latin typeface="Georgia" panose="02040502050405020303" pitchFamily="18" charset="0"/>
                <a:ea typeface="PMingLiU" panose="02020500000000000000" pitchFamily="18" charset="-120"/>
                <a:cs typeface="Times New Roman" panose="02020603050405020304" pitchFamily="18" charset="0"/>
              </a:rPr>
              <a:t>	- Virtual resources have reached 5,000+ local officials</a:t>
            </a:r>
          </a:p>
          <a:p>
            <a:pPr marL="342900" lvl="2" indent="-342900">
              <a:buFont typeface="Arial" panose="020B0604020202020204" pitchFamily="34" charset="0"/>
              <a:buChar char="•"/>
            </a:pPr>
            <a:endParaRPr lang="en-US" sz="2400" dirty="0">
              <a:solidFill>
                <a:srgbClr val="114454"/>
              </a:solidFill>
              <a:latin typeface="Georgia" panose="02040502050405020303"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0138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06800" y="1609344"/>
            <a:ext cx="540512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Learn</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What have we learned in the last two years?</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L</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400507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Successes and Challenges</a:t>
            </a:r>
          </a:p>
        </p:txBody>
      </p:sp>
      <p:sp>
        <p:nvSpPr>
          <p:cNvPr id="3" name="Text Placeholder 2"/>
          <p:cNvSpPr>
            <a:spLocks noGrp="1"/>
          </p:cNvSpPr>
          <p:nvPr>
            <p:ph type="body" idx="1"/>
          </p:nvPr>
        </p:nvSpPr>
        <p:spPr>
          <a:xfrm>
            <a:off x="297612" y="1683671"/>
            <a:ext cx="8719388" cy="3459829"/>
          </a:xfrm>
        </p:spPr>
        <p:txBody>
          <a:bodyPr/>
          <a:lstStyle/>
          <a:p>
            <a:pPr marL="342900" indent="-342900"/>
            <a:r>
              <a:rPr lang="en-US" sz="2000" b="1" dirty="0">
                <a:latin typeface="Georgia" panose="02040502050405020303" pitchFamily="18" charset="0"/>
              </a:rPr>
              <a:t>What worked: </a:t>
            </a:r>
          </a:p>
          <a:p>
            <a:pPr marL="573088" indent="-112713"/>
            <a:r>
              <a:rPr lang="en-US" sz="2000" dirty="0">
                <a:latin typeface="Georgia" panose="02040502050405020303" pitchFamily="18" charset="0"/>
              </a:rPr>
              <a:t>Building Credibility - committed members </a:t>
            </a:r>
          </a:p>
          <a:p>
            <a:pPr marL="573088" indent="-112713"/>
            <a:r>
              <a:rPr lang="en-US" sz="2000" dirty="0">
                <a:latin typeface="Georgia" panose="02040502050405020303" pitchFamily="18" charset="0"/>
              </a:rPr>
              <a:t>Building Relationships - peer to peer, trusted sources</a:t>
            </a:r>
          </a:p>
          <a:p>
            <a:pPr marL="573088" indent="-112713"/>
            <a:r>
              <a:rPr lang="en-US" sz="2000" dirty="0">
                <a:latin typeface="Georgia" panose="02040502050405020303" pitchFamily="18" charset="0"/>
              </a:rPr>
              <a:t>Building Inventory </a:t>
            </a:r>
            <a:r>
              <a:rPr lang="mr-IN" sz="2000" dirty="0">
                <a:latin typeface="Georgia" panose="02040502050405020303" pitchFamily="18" charset="0"/>
              </a:rPr>
              <a:t>–</a:t>
            </a:r>
            <a:r>
              <a:rPr lang="en-US" sz="2000" dirty="0">
                <a:latin typeface="Georgia" panose="02040502050405020303" pitchFamily="18" charset="0"/>
              </a:rPr>
              <a:t> Association Conferences</a:t>
            </a:r>
          </a:p>
          <a:p>
            <a:pPr marL="342900" indent="-342900">
              <a:spcBef>
                <a:spcPts val="800"/>
              </a:spcBef>
              <a:spcAft>
                <a:spcPts val="800"/>
              </a:spcAft>
            </a:pPr>
            <a:r>
              <a:rPr lang="en-US" sz="2000" b="1" dirty="0">
                <a:latin typeface="Georgia" panose="02040502050405020303" pitchFamily="18" charset="0"/>
              </a:rPr>
              <a:t>What didn’t work: </a:t>
            </a:r>
            <a:r>
              <a:rPr lang="en-US" sz="2000" dirty="0">
                <a:latin typeface="Georgia" panose="02040502050405020303" pitchFamily="18" charset="0"/>
              </a:rPr>
              <a:t>poorly coordinated one-off efforts</a:t>
            </a:r>
          </a:p>
          <a:p>
            <a:pPr marL="342900" indent="-342900">
              <a:spcBef>
                <a:spcPts val="800"/>
              </a:spcBef>
              <a:spcAft>
                <a:spcPts val="800"/>
              </a:spcAft>
            </a:pPr>
            <a:r>
              <a:rPr lang="en-US" sz="2000" b="1" dirty="0">
                <a:latin typeface="Georgia" panose="02040502050405020303" pitchFamily="18" charset="0"/>
              </a:rPr>
              <a:t>Obstacles: </a:t>
            </a:r>
            <a:r>
              <a:rPr lang="en-US" sz="2000" dirty="0">
                <a:latin typeface="Georgia" panose="02040502050405020303" pitchFamily="18" charset="0"/>
              </a:rPr>
              <a:t>A baseline survey and COVID-19 global pandemic </a:t>
            </a:r>
          </a:p>
          <a:p>
            <a:pPr marL="342900" indent="-342900">
              <a:spcBef>
                <a:spcPts val="800"/>
              </a:spcBef>
              <a:spcAft>
                <a:spcPts val="800"/>
              </a:spcAft>
            </a:pPr>
            <a:r>
              <a:rPr lang="en-US" sz="2000" b="1" dirty="0">
                <a:latin typeface="Georgia" panose="02040502050405020303" pitchFamily="18" charset="0"/>
              </a:rPr>
              <a:t>Gaps Filled: </a:t>
            </a:r>
            <a:r>
              <a:rPr lang="en-US" sz="2000" dirty="0">
                <a:latin typeface="Georgia" panose="02040502050405020303" pitchFamily="18" charset="0"/>
              </a:rPr>
              <a:t>Understanding of current training opportunities, newly created educational materials</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414819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On the Horizon</a:t>
            </a:r>
          </a:p>
        </p:txBody>
      </p:sp>
      <p:sp>
        <p:nvSpPr>
          <p:cNvPr id="3" name="Text Placeholder 2"/>
          <p:cNvSpPr>
            <a:spLocks noGrp="1"/>
          </p:cNvSpPr>
          <p:nvPr>
            <p:ph type="body" idx="1"/>
          </p:nvPr>
        </p:nvSpPr>
        <p:spPr>
          <a:xfrm>
            <a:off x="369951" y="1735723"/>
            <a:ext cx="8683738" cy="3275594"/>
          </a:xfrm>
        </p:spPr>
        <p:txBody>
          <a:bodyPr/>
          <a:lstStyle/>
          <a:p>
            <a:pPr marL="342900" indent="-342900"/>
            <a:r>
              <a:rPr lang="en-US" sz="2000" b="1" dirty="0">
                <a:latin typeface="Georgia" panose="02040502050405020303" pitchFamily="18" charset="0"/>
              </a:rPr>
              <a:t>Fiscal: </a:t>
            </a:r>
            <a:r>
              <a:rPr lang="en-US" sz="2000" dirty="0">
                <a:latin typeface="Georgia" panose="02040502050405020303" pitchFamily="18" charset="0"/>
              </a:rPr>
              <a:t>Impacts of the COVID-19 global pandemic on local governments</a:t>
            </a:r>
          </a:p>
          <a:p>
            <a:pPr marL="342900" indent="-342900"/>
            <a:endParaRPr lang="en-US" sz="800" dirty="0">
              <a:latin typeface="Georgia" panose="02040502050405020303" pitchFamily="18" charset="0"/>
            </a:endParaRPr>
          </a:p>
          <a:p>
            <a:pPr marL="342900" indent="-342900"/>
            <a:r>
              <a:rPr lang="en-US" sz="2000" b="1" dirty="0">
                <a:latin typeface="Georgia" panose="02040502050405020303" pitchFamily="18" charset="0"/>
              </a:rPr>
              <a:t>Policy:</a:t>
            </a:r>
            <a:r>
              <a:rPr lang="en-US" sz="2000" dirty="0">
                <a:latin typeface="Georgia" panose="02040502050405020303" pitchFamily="18" charset="0"/>
              </a:rPr>
              <a:t> Shift to prioritizing essential services and urgent matters</a:t>
            </a:r>
          </a:p>
          <a:p>
            <a:pPr marL="342900" indent="-342900"/>
            <a:endParaRPr lang="en-US" sz="800" dirty="0">
              <a:latin typeface="Georgia" panose="02040502050405020303" pitchFamily="18" charset="0"/>
            </a:endParaRPr>
          </a:p>
          <a:p>
            <a:pPr marL="342900" indent="-342900"/>
            <a:r>
              <a:rPr lang="en-US" sz="2000" b="1" dirty="0">
                <a:latin typeface="Georgia" panose="02040502050405020303" pitchFamily="18" charset="0"/>
              </a:rPr>
              <a:t>Diversity, Equity, Inclusion and Justice (DEIJ): </a:t>
            </a:r>
            <a:r>
              <a:rPr lang="en-US" sz="2000" dirty="0">
                <a:latin typeface="Georgia" panose="02040502050405020303" pitchFamily="18" charset="0"/>
              </a:rPr>
              <a:t>advancing these principles is a priority for the CBP and many local governments</a:t>
            </a:r>
          </a:p>
          <a:p>
            <a:pPr marL="342900" indent="-342900"/>
            <a:endParaRPr lang="en-US" sz="800" dirty="0">
              <a:latin typeface="Georgia" panose="02040502050405020303" pitchFamily="18" charset="0"/>
            </a:endParaRPr>
          </a:p>
          <a:p>
            <a:pPr marL="342900" indent="-342900"/>
            <a:r>
              <a:rPr lang="en-US" sz="2000" b="1" dirty="0">
                <a:latin typeface="Georgia" panose="02040502050405020303" pitchFamily="18" charset="0"/>
              </a:rPr>
              <a:t>Virtual Work: </a:t>
            </a:r>
            <a:r>
              <a:rPr lang="en-US" sz="2000" dirty="0">
                <a:latin typeface="Georgia" panose="02040502050405020303" pitchFamily="18" charset="0"/>
              </a:rPr>
              <a:t>widespread adoption of virtual work has changed local government operations</a:t>
            </a:r>
          </a:p>
          <a:p>
            <a:pPr marL="342900" indent="-342900"/>
            <a:endParaRPr lang="en-US" sz="800" dirty="0">
              <a:latin typeface="Georgia" panose="02040502050405020303" pitchFamily="18" charset="0"/>
            </a:endParaRPr>
          </a:p>
          <a:p>
            <a:pPr marL="342900" indent="-342900"/>
            <a:r>
              <a:rPr lang="en-US" sz="2000" b="1" dirty="0">
                <a:latin typeface="Georgia" panose="02040502050405020303" pitchFamily="18" charset="0"/>
              </a:rPr>
              <a:t>Climate Change: </a:t>
            </a:r>
            <a:r>
              <a:rPr lang="en-US" sz="2000" dirty="0">
                <a:latin typeface="Georgia" panose="02040502050405020303" pitchFamily="18" charset="0"/>
              </a:rPr>
              <a:t>local governments are acknowledging and addressing the impacts of climate change, especially flooding</a:t>
            </a:r>
          </a:p>
          <a:p>
            <a:pPr>
              <a:buNone/>
            </a:pPr>
            <a:endParaRPr lang="en-US" dirty="0">
              <a:latin typeface="Georgia" panose="02040502050405020303" pitchFamily="18" charset="0"/>
            </a:endParaRPr>
          </a:p>
        </p:txBody>
      </p:sp>
      <p:grpSp>
        <p:nvGrpSpPr>
          <p:cNvPr id="4" name="Shape 589">
            <a:extLst>
              <a:ext uri="{FF2B5EF4-FFF2-40B4-BE49-F238E27FC236}">
                <a16:creationId xmlns:a16="http://schemas.microsoft.com/office/drawing/2014/main" id="{05175135-6C88-4AB7-B420-894FD1BB7076}"/>
              </a:ext>
            </a:extLst>
          </p:cNvPr>
          <p:cNvGrpSpPr/>
          <p:nvPr/>
        </p:nvGrpSpPr>
        <p:grpSpPr>
          <a:xfrm>
            <a:off x="369951" y="828939"/>
            <a:ext cx="549273" cy="430901"/>
            <a:chOff x="5247525" y="3007275"/>
            <a:chExt cx="517575" cy="384825"/>
          </a:xfrm>
        </p:grpSpPr>
        <p:sp>
          <p:nvSpPr>
            <p:cNvPr id="5" name="Shape 590">
              <a:extLst>
                <a:ext uri="{FF2B5EF4-FFF2-40B4-BE49-F238E27FC236}">
                  <a16:creationId xmlns:a16="http://schemas.microsoft.com/office/drawing/2014/main" id="{821E6840-F300-490B-9439-EE69B767A33F}"/>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591">
              <a:extLst>
                <a:ext uri="{FF2B5EF4-FFF2-40B4-BE49-F238E27FC236}">
                  <a16:creationId xmlns:a16="http://schemas.microsoft.com/office/drawing/2014/main" id="{F2F6722C-5C5D-4519-AE64-2A5BD32EF74C}"/>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23254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27120" y="1609344"/>
            <a:ext cx="531368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Adapt</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does all of this impact our work?</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A</a:t>
            </a:r>
          </a:p>
        </p:txBody>
      </p:sp>
    </p:spTree>
    <p:extLst>
      <p:ext uri="{BB962C8B-B14F-4D97-AF65-F5344CB8AC3E}">
        <p14:creationId xmlns:p14="http://schemas.microsoft.com/office/powerpoint/2010/main" val="101639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1" name="Picture 20" descr="Knowledge_Brokers.pdf"/>
          <p:cNvPicPr>
            <a:picLocks noChangeAspect="1"/>
          </p:cNvPicPr>
          <p:nvPr/>
        </p:nvPicPr>
        <p:blipFill rotWithShape="1">
          <a:blip r:embed="rId3">
            <a:extLst>
              <a:ext uri="{28A0092B-C50C-407E-A947-70E740481C1C}">
                <a14:useLocalDpi xmlns:a14="http://schemas.microsoft.com/office/drawing/2010/main"/>
              </a:ext>
            </a:extLst>
          </a:blip>
          <a:srcRect l="10929" t="19860" r="9586" b="20988"/>
          <a:stretch/>
        </p:blipFill>
        <p:spPr>
          <a:xfrm>
            <a:off x="587942" y="1559425"/>
            <a:ext cx="3721488" cy="3584075"/>
          </a:xfrm>
          <a:prstGeom prst="rect">
            <a:avLst/>
          </a:prstGeom>
        </p:spPr>
      </p:pic>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Based on what we learned, we plan to … </a:t>
            </a:r>
            <a:endParaRPr lang="en" dirty="0">
              <a:latin typeface="Georgia" panose="02040502050405020303" pitchFamily="18"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0" name="Text Placeholder 2">
            <a:extLst>
              <a:ext uri="{FF2B5EF4-FFF2-40B4-BE49-F238E27FC236}">
                <a16:creationId xmlns:a16="http://schemas.microsoft.com/office/drawing/2014/main" id="{822FBDA3-5973-4433-85C4-A03CD44800D2}"/>
              </a:ext>
            </a:extLst>
          </p:cNvPr>
          <p:cNvSpPr>
            <a:spLocks noGrp="1"/>
          </p:cNvSpPr>
          <p:nvPr>
            <p:ph type="body" idx="1"/>
          </p:nvPr>
        </p:nvSpPr>
        <p:spPr>
          <a:xfrm>
            <a:off x="4672497" y="4424"/>
            <a:ext cx="4471503" cy="5107326"/>
          </a:xfrm>
        </p:spPr>
        <p:txBody>
          <a:bodyPr wrap="square"/>
          <a:lstStyle/>
          <a:p>
            <a:pPr marL="457200" indent="-457200">
              <a:spcBef>
                <a:spcPts val="300"/>
              </a:spcBef>
              <a:spcAft>
                <a:spcPts val="300"/>
              </a:spcAft>
            </a:pPr>
            <a:r>
              <a:rPr lang="en-US" sz="2000" dirty="0">
                <a:latin typeface="Georgia" panose="02040502050405020303" pitchFamily="18" charset="0"/>
              </a:rPr>
              <a:t>Serve as a </a:t>
            </a:r>
            <a:r>
              <a:rPr lang="en-US" sz="2000" b="1" u="sng" dirty="0">
                <a:latin typeface="Georgia" panose="02040502050405020303" pitchFamily="18" charset="0"/>
              </a:rPr>
              <a:t>Broker</a:t>
            </a:r>
            <a:r>
              <a:rPr lang="en-US" sz="2000" dirty="0">
                <a:latin typeface="Georgia" panose="02040502050405020303" pitchFamily="18" charset="0"/>
              </a:rPr>
              <a:t> between trusted sources, our workgroup counterparts, and local leaders</a:t>
            </a:r>
          </a:p>
          <a:p>
            <a:pPr marL="457200" indent="-457200">
              <a:spcBef>
                <a:spcPts val="300"/>
              </a:spcBef>
              <a:spcAft>
                <a:spcPts val="300"/>
              </a:spcAft>
            </a:pPr>
            <a:endParaRPr lang="en-US" sz="800" dirty="0">
              <a:latin typeface="Georgia" panose="02040502050405020303" pitchFamily="18" charset="0"/>
            </a:endParaRPr>
          </a:p>
          <a:p>
            <a:pPr marL="457200" indent="-457200">
              <a:spcBef>
                <a:spcPts val="300"/>
              </a:spcBef>
              <a:spcAft>
                <a:spcPts val="300"/>
              </a:spcAft>
            </a:pPr>
            <a:r>
              <a:rPr lang="en-US" sz="2000" dirty="0">
                <a:latin typeface="Georgia"/>
                <a:ea typeface="Georgia"/>
                <a:cs typeface="Georgia"/>
              </a:rPr>
              <a:t>Continue knowledge transfer for newly elected officials</a:t>
            </a:r>
          </a:p>
          <a:p>
            <a:pPr marL="457200" indent="-457200">
              <a:spcBef>
                <a:spcPts val="300"/>
              </a:spcBef>
              <a:spcAft>
                <a:spcPts val="300"/>
              </a:spcAft>
            </a:pPr>
            <a:endParaRPr lang="en-US" sz="800" dirty="0">
              <a:latin typeface="Georgia" panose="02040502050405020303" pitchFamily="18" charset="0"/>
            </a:endParaRPr>
          </a:p>
          <a:p>
            <a:pPr marL="457200" indent="-457200">
              <a:spcBef>
                <a:spcPts val="300"/>
              </a:spcBef>
              <a:spcAft>
                <a:spcPts val="300"/>
              </a:spcAft>
            </a:pPr>
            <a:r>
              <a:rPr lang="en-US" sz="2000" dirty="0">
                <a:latin typeface="Georgia"/>
                <a:ea typeface="Georgia"/>
                <a:cs typeface="Georgia"/>
              </a:rPr>
              <a:t>Build relationships and capacity with </a:t>
            </a:r>
            <a:r>
              <a:rPr lang="en-US" sz="2000" dirty="0">
                <a:latin typeface="Georgia" panose="02040502050405020303" pitchFamily="18" charset="0"/>
              </a:rPr>
              <a:t>senior staff and planners at the local government level</a:t>
            </a:r>
          </a:p>
          <a:p>
            <a:pPr marL="457200" indent="-457200">
              <a:spcBef>
                <a:spcPts val="300"/>
              </a:spcBef>
              <a:spcAft>
                <a:spcPts val="300"/>
              </a:spcAft>
            </a:pPr>
            <a:endParaRPr lang="en-US" sz="800" dirty="0">
              <a:latin typeface="Georgia" panose="02040502050405020303" pitchFamily="18" charset="0"/>
            </a:endParaRPr>
          </a:p>
          <a:p>
            <a:pPr marL="457200" indent="-457200">
              <a:spcBef>
                <a:spcPts val="300"/>
              </a:spcBef>
              <a:spcAft>
                <a:spcPts val="300"/>
              </a:spcAft>
            </a:pPr>
            <a:r>
              <a:rPr lang="en-US" sz="2000" dirty="0">
                <a:latin typeface="Georgia" panose="02040502050405020303" pitchFamily="18" charset="0"/>
              </a:rPr>
              <a:t>Adaptively manage our approach from results of baseline survey</a:t>
            </a:r>
          </a:p>
          <a:p>
            <a:pPr marL="457200" indent="-457200">
              <a:spcBef>
                <a:spcPts val="300"/>
              </a:spcBef>
              <a:spcAft>
                <a:spcPts val="300"/>
              </a:spcAft>
            </a:pPr>
            <a:endParaRPr lang="en-US" sz="800" dirty="0">
              <a:latin typeface="Georgia" panose="02040502050405020303" pitchFamily="18" charset="0"/>
            </a:endParaRPr>
          </a:p>
          <a:p>
            <a:pPr marL="457200" indent="-457200">
              <a:spcBef>
                <a:spcPts val="300"/>
              </a:spcBef>
              <a:spcAft>
                <a:spcPts val="300"/>
              </a:spcAft>
            </a:pPr>
            <a:r>
              <a:rPr lang="en-US" sz="2000" dirty="0">
                <a:latin typeface="Georgia" panose="02040502050405020303" pitchFamily="18" charset="0"/>
              </a:rPr>
              <a:t>Focus on virtual learning as a significant part of our approach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15360" y="1609344"/>
            <a:ext cx="5527040" cy="1480198"/>
          </a:xfrm>
          <a:prstGeom prst="rect">
            <a:avLst/>
          </a:prstGeom>
        </p:spPr>
        <p:txBody>
          <a:bodyPr lIns="91425" tIns="91425" rIns="91425" bIns="91425" anchor="b" anchorCtr="0">
            <a:noAutofit/>
          </a:bodyPr>
          <a:lstStyle/>
          <a:p>
            <a:pPr lvl="0"/>
            <a:r>
              <a:rPr lang="en-US" dirty="0">
                <a:latin typeface="Georgia" panose="02040502050405020303" pitchFamily="18" charset="0"/>
                <a:ea typeface="Rockwell" charset="0"/>
                <a:cs typeface="Rockwell" charset="0"/>
              </a:rPr>
              <a:t>Help</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can the Management Board lead the Program to adapt?</a:t>
            </a:r>
            <a:endParaRPr lang="en" sz="220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H</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10.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12.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13.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14.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15.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16.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17.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2.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3.xml><?xml version="1.0" encoding="utf-8"?>
<ds:datastoreItem xmlns:ds="http://schemas.openxmlformats.org/officeDocument/2006/customXml" ds:itemID="{5B229134-EC8F-4234-BDBD-F6252274FB35}">
  <ds:schemaRefs>
    <ds:schemaRef ds:uri="http://schemas.openxmlformats.org/package/2006/metadata/core-properties"/>
    <ds:schemaRef ds:uri="c2de63d9-61f2-4114-9950-8094353c4192"/>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5.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6.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7.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8.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9.xml><?xml version="1.0" encoding="utf-8"?>
<ds:datastoreItem xmlns:ds="http://schemas.openxmlformats.org/officeDocument/2006/customXml" ds:itemID="{55F989C4-A50C-49F2-A2D5-2F533AD9D06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18635</TotalTime>
  <Words>1298</Words>
  <Application>Microsoft Office PowerPoint</Application>
  <PresentationFormat>On-screen Show (16:9)</PresentationFormat>
  <Paragraphs>112</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PMingLiU</vt:lpstr>
      <vt:lpstr>Arial</vt:lpstr>
      <vt:lpstr>Georgia</vt:lpstr>
      <vt:lpstr>Impact</vt:lpstr>
      <vt:lpstr>Nixie One</vt:lpstr>
      <vt:lpstr>Roboto Slab</vt:lpstr>
      <vt:lpstr>Rockwell</vt:lpstr>
      <vt:lpstr>Times New Roman</vt:lpstr>
      <vt:lpstr>Wingdings</vt:lpstr>
      <vt:lpstr>Warwick template</vt:lpstr>
      <vt:lpstr>PowerPoint Presentation</vt:lpstr>
      <vt:lpstr>PowerPoint Presentation</vt:lpstr>
      <vt:lpstr>What is our Expected and Actual Progress?</vt:lpstr>
      <vt:lpstr>Learn What have we learned in the last two years?</vt:lpstr>
      <vt:lpstr>Successes and Challenges</vt:lpstr>
      <vt:lpstr>On the Horizon</vt:lpstr>
      <vt:lpstr>Adapt How does all of this impact our work?</vt:lpstr>
      <vt:lpstr>Based on what we learned, we plan to … </vt:lpstr>
      <vt:lpstr>Help How can the Management Board lead the Program to adapt?</vt:lpstr>
      <vt:lpstr>How You Can Help</vt:lpstr>
      <vt:lpstr>Help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Laura Cattell Noll</cp:lastModifiedBy>
  <cp:revision>194</cp:revision>
  <cp:lastPrinted>2017-03-30T13:27:36Z</cp:lastPrinted>
  <dcterms:modified xsi:type="dcterms:W3CDTF">2021-01-28T21:31:13Z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