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1"/>
  </p:notesMasterIdLst>
  <p:handoutMasterIdLst>
    <p:handoutMasterId r:id="rId22"/>
  </p:handoutMasterIdLst>
  <p:sldIdLst>
    <p:sldId id="332" r:id="rId2"/>
    <p:sldId id="363" r:id="rId3"/>
    <p:sldId id="410" r:id="rId4"/>
    <p:sldId id="366" r:id="rId5"/>
    <p:sldId id="420" r:id="rId6"/>
    <p:sldId id="412" r:id="rId7"/>
    <p:sldId id="415" r:id="rId8"/>
    <p:sldId id="414" r:id="rId9"/>
    <p:sldId id="416" r:id="rId10"/>
    <p:sldId id="418" r:id="rId11"/>
    <p:sldId id="411" r:id="rId12"/>
    <p:sldId id="417" r:id="rId13"/>
    <p:sldId id="375" r:id="rId14"/>
    <p:sldId id="409" r:id="rId15"/>
    <p:sldId id="405" r:id="rId16"/>
    <p:sldId id="391" r:id="rId17"/>
    <p:sldId id="408" r:id="rId18"/>
    <p:sldId id="376" r:id="rId19"/>
    <p:sldId id="377" r:id="rId2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278" autoAdjust="0"/>
  </p:normalViewPr>
  <p:slideViewPr>
    <p:cSldViewPr>
      <p:cViewPr varScale="1">
        <p:scale>
          <a:sx n="58" d="100"/>
          <a:sy n="58" d="100"/>
        </p:scale>
        <p:origin x="504" y="66"/>
      </p:cViewPr>
      <p:guideLst>
        <p:guide orient="horz" pos="2160"/>
        <p:guide pos="2880"/>
      </p:guideLst>
    </p:cSldViewPr>
  </p:slideViewPr>
  <p:outlineViewPr>
    <p:cViewPr>
      <p:scale>
        <a:sx n="33" d="100"/>
        <a:sy n="33" d="100"/>
      </p:scale>
      <p:origin x="0" y="-1029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r>
              <a:rPr lang="it-IT" smtClean="0"/>
              <a:t>Olivia Devereux, DEC, Inc.</a:t>
            </a:r>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r>
              <a:rPr lang="en-US" dirty="0" smtClean="0"/>
              <a:t>12/16/2014</a:t>
            </a:r>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A3946469-6B83-4E3C-888D-E0C2B0D37C39}" type="slidenum">
              <a:rPr lang="en-US" smtClean="0"/>
              <a:pPr/>
              <a:t>‹#›</a:t>
            </a:fld>
            <a:endParaRPr lang="en-US" dirty="0"/>
          </a:p>
        </p:txBody>
      </p:sp>
    </p:spTree>
    <p:extLst>
      <p:ext uri="{BB962C8B-B14F-4D97-AF65-F5344CB8AC3E}">
        <p14:creationId xmlns:p14="http://schemas.microsoft.com/office/powerpoint/2010/main" val="290623841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r>
              <a:rPr lang="it-IT" smtClean="0"/>
              <a:t>Olivia Devereux, DEC, Inc.</a:t>
            </a:r>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r>
              <a:rPr lang="en-US" dirty="0" smtClean="0"/>
              <a:t>12/16/2014</a:t>
            </a:r>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5641A46D-5B4D-4CFD-84C2-5A8DA66022D4}" type="slidenum">
              <a:rPr lang="en-US" smtClean="0"/>
              <a:pPr/>
              <a:t>‹#›</a:t>
            </a:fld>
            <a:endParaRPr lang="en-US" dirty="0"/>
          </a:p>
        </p:txBody>
      </p:sp>
    </p:spTree>
    <p:extLst>
      <p:ext uri="{BB962C8B-B14F-4D97-AF65-F5344CB8AC3E}">
        <p14:creationId xmlns:p14="http://schemas.microsoft.com/office/powerpoint/2010/main" val="27016983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1</a:t>
            </a:fld>
            <a:endParaRPr lang="en-US" dirty="0"/>
          </a:p>
        </p:txBody>
      </p:sp>
    </p:spTree>
    <p:extLst>
      <p:ext uri="{BB962C8B-B14F-4D97-AF65-F5344CB8AC3E}">
        <p14:creationId xmlns:p14="http://schemas.microsoft.com/office/powerpoint/2010/main" val="116299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17</a:t>
            </a:fld>
            <a:endParaRPr lang="en-US" dirty="0"/>
          </a:p>
        </p:txBody>
      </p:sp>
    </p:spTree>
    <p:extLst>
      <p:ext uri="{BB962C8B-B14F-4D97-AF65-F5344CB8AC3E}">
        <p14:creationId xmlns:p14="http://schemas.microsoft.com/office/powerpoint/2010/main" val="42936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matters!!</a:t>
            </a:r>
          </a:p>
          <a:p>
            <a:r>
              <a:rPr lang="en-US" dirty="0" smtClean="0"/>
              <a:t>Loading rates are what come out of the model and also culled from the literature to inform the targets.</a:t>
            </a:r>
          </a:p>
          <a:p>
            <a:r>
              <a:rPr lang="en-US" dirty="0" smtClean="0"/>
              <a:t>Since targets</a:t>
            </a:r>
            <a:r>
              <a:rPr lang="en-US" baseline="0" dirty="0" smtClean="0"/>
              <a:t> do not include BMPs, literature rates must control for BMPs. </a:t>
            </a:r>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2</a:t>
            </a:fld>
            <a:endParaRPr lang="en-US" dirty="0"/>
          </a:p>
        </p:txBody>
      </p:sp>
    </p:spTree>
    <p:extLst>
      <p:ext uri="{BB962C8B-B14F-4D97-AF65-F5344CB8AC3E}">
        <p14:creationId xmlns:p14="http://schemas.microsoft.com/office/powerpoint/2010/main" val="21293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this is essentially multiplying the annual discharge by the concentration.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annual discharge is the inches per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represents runoff from surface and ground and interflow. </a:t>
            </a:r>
          </a:p>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6</a:t>
            </a:fld>
            <a:endParaRPr lang="en-US" dirty="0"/>
          </a:p>
        </p:txBody>
      </p:sp>
    </p:spTree>
    <p:extLst>
      <p:ext uri="{BB962C8B-B14F-4D97-AF65-F5344CB8AC3E}">
        <p14:creationId xmlns:p14="http://schemas.microsoft.com/office/powerpoint/2010/main" val="118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Landfills are identified as developed open space</a:t>
            </a:r>
          </a:p>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7</a:t>
            </a:fld>
            <a:endParaRPr lang="en-US" dirty="0"/>
          </a:p>
        </p:txBody>
      </p:sp>
    </p:spTree>
    <p:extLst>
      <p:ext uri="{BB962C8B-B14F-4D97-AF65-F5344CB8AC3E}">
        <p14:creationId xmlns:p14="http://schemas.microsoft.com/office/powerpoint/2010/main" val="154119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means that the nutrient E&amp;S reduction is inherent in the target and the BMP is only for TSS, which does not include an assumption of BMPs in the target.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 be scaled using the cumulative Sparrow</a:t>
            </a:r>
            <a:r>
              <a:rPr lang="en-US" baseline="0" dirty="0" smtClean="0"/>
              <a:t> rate for each watershed. </a:t>
            </a:r>
            <a:endParaRPr lang="en-US" dirty="0" smtClean="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8</a:t>
            </a:fld>
            <a:endParaRPr lang="en-US" dirty="0"/>
          </a:p>
        </p:txBody>
      </p:sp>
    </p:spTree>
    <p:extLst>
      <p:ext uri="{BB962C8B-B14F-4D97-AF65-F5344CB8AC3E}">
        <p14:creationId xmlns:p14="http://schemas.microsoft.com/office/powerpoint/2010/main" val="2642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9</a:t>
            </a:fld>
            <a:endParaRPr lang="en-US" dirty="0"/>
          </a:p>
        </p:txBody>
      </p:sp>
    </p:spTree>
    <p:extLst>
      <p:ext uri="{BB962C8B-B14F-4D97-AF65-F5344CB8AC3E}">
        <p14:creationId xmlns:p14="http://schemas.microsoft.com/office/powerpoint/2010/main" val="94453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only using those records that are as TN, TP, or TSS. </a:t>
            </a:r>
          </a:p>
          <a:p>
            <a:pPr marL="285750" indent="-285750">
              <a:buFont typeface="Arial" panose="020B0604020202020204" pitchFamily="34" charset="0"/>
              <a:buChar char="•"/>
            </a:pPr>
            <a:r>
              <a:rPr lang="en-US" dirty="0" smtClean="0">
                <a:solidFill>
                  <a:schemeClr val="bg1"/>
                </a:solidFill>
              </a:rPr>
              <a:t>Assuming we will develop rules/assumptions for converting other species to TN and TP. Would pick up 5 more barren  values.</a:t>
            </a:r>
          </a:p>
          <a:p>
            <a:pPr marL="285750" indent="-285750">
              <a:buFont typeface="Arial" panose="020B0604020202020204" pitchFamily="34" charset="0"/>
              <a:buChar char="•"/>
            </a:pPr>
            <a:r>
              <a:rPr lang="en-US" dirty="0" smtClean="0">
                <a:solidFill>
                  <a:schemeClr val="bg1"/>
                </a:solidFill>
              </a:rPr>
              <a:t>The EOF barren records are for only six TMDLs and used NRI erosion rates by county.</a:t>
            </a:r>
          </a:p>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10</a:t>
            </a:fld>
            <a:endParaRPr lang="en-US" dirty="0"/>
          </a:p>
        </p:txBody>
      </p:sp>
    </p:spTree>
    <p:extLst>
      <p:ext uri="{BB962C8B-B14F-4D97-AF65-F5344CB8AC3E}">
        <p14:creationId xmlns:p14="http://schemas.microsoft.com/office/powerpoint/2010/main" val="162997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NC and Ohio included Diss. N, TP and TSS that were different than the average within the CB. So excluded. TP was higher with NC and OH (1.77 vs. 1.68), TSS was lower (11,561 vs. 12,503). </a:t>
            </a:r>
          </a:p>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11</a:t>
            </a:fld>
            <a:endParaRPr lang="en-US" dirty="0"/>
          </a:p>
        </p:txBody>
      </p:sp>
    </p:spTree>
    <p:extLst>
      <p:ext uri="{BB962C8B-B14F-4D97-AF65-F5344CB8AC3E}">
        <p14:creationId xmlns:p14="http://schemas.microsoft.com/office/powerpoint/2010/main" val="326955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Flow: surface vs. subsurface-depths of nutrients and sediment runoff values affect the calibration</a:t>
            </a:r>
          </a:p>
          <a:p>
            <a:endParaRPr lang="en-US" dirty="0"/>
          </a:p>
        </p:txBody>
      </p:sp>
      <p:sp>
        <p:nvSpPr>
          <p:cNvPr id="4" name="Header Placeholder 3"/>
          <p:cNvSpPr>
            <a:spLocks noGrp="1"/>
          </p:cNvSpPr>
          <p:nvPr>
            <p:ph type="hdr" sz="quarter" idx="10"/>
          </p:nvPr>
        </p:nvSpPr>
        <p:spPr/>
        <p:txBody>
          <a:bodyPr/>
          <a:lstStyle/>
          <a:p>
            <a:r>
              <a:rPr lang="it-IT" smtClean="0"/>
              <a:t>Olivia Devereux, DEC, Inc.</a:t>
            </a:r>
            <a:endParaRPr lang="en-US" dirty="0"/>
          </a:p>
        </p:txBody>
      </p:sp>
      <p:sp>
        <p:nvSpPr>
          <p:cNvPr id="5" name="Date Placeholder 4"/>
          <p:cNvSpPr>
            <a:spLocks noGrp="1"/>
          </p:cNvSpPr>
          <p:nvPr>
            <p:ph type="dt" idx="11"/>
          </p:nvPr>
        </p:nvSpPr>
        <p:spPr/>
        <p:txBody>
          <a:bodyPr/>
          <a:lstStyle/>
          <a:p>
            <a:r>
              <a:rPr lang="en-US" dirty="0" smtClean="0"/>
              <a:t>12/16/2014</a:t>
            </a:r>
            <a:endParaRPr lang="en-US" dirty="0"/>
          </a:p>
        </p:txBody>
      </p:sp>
      <p:sp>
        <p:nvSpPr>
          <p:cNvPr id="6" name="Slide Number Placeholder 5"/>
          <p:cNvSpPr>
            <a:spLocks noGrp="1"/>
          </p:cNvSpPr>
          <p:nvPr>
            <p:ph type="sldNum" sz="quarter" idx="12"/>
          </p:nvPr>
        </p:nvSpPr>
        <p:spPr/>
        <p:txBody>
          <a:bodyPr/>
          <a:lstStyle/>
          <a:p>
            <a:fld id="{5641A46D-5B4D-4CFD-84C2-5A8DA66022D4}" type="slidenum">
              <a:rPr lang="en-US" smtClean="0"/>
              <a:pPr/>
              <a:t>13</a:t>
            </a:fld>
            <a:endParaRPr lang="en-US" dirty="0"/>
          </a:p>
        </p:txBody>
      </p:sp>
    </p:spTree>
    <p:extLst>
      <p:ext uri="{BB962C8B-B14F-4D97-AF65-F5344CB8AC3E}">
        <p14:creationId xmlns:p14="http://schemas.microsoft.com/office/powerpoint/2010/main" val="241827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0" y="1143000"/>
            <a:ext cx="914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12/16/2014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12/16/2014</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12/16/2014</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12/16/2014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12/16/2014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12/16/2014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4B6EB-356C-4464-8E04-3C0086A8E6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43000"/>
            <a:ext cx="91440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12/16/2014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4B6EB-356C-4464-8E04-3C0086A8E6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esapeakebay.net/groups/group/water_quality_goal_implementation_team/wmp_for_the_mpa" TargetMode="External"/><Relationship Id="rId2" Type="http://schemas.openxmlformats.org/officeDocument/2006/relationships/hyperlink" Target="http://www.chesapeakebay.net/about/wmp_for_mpa_effort/land_use_loading_ra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hesapeakebay.net/documents/Nutrient-Sediment_Control_Review_Protocol_v7.14.2014.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3733799"/>
          </a:xfrm>
        </p:spPr>
        <p:txBody>
          <a:bodyPr>
            <a:normAutofit/>
          </a:bodyPr>
          <a:lstStyle/>
          <a:p>
            <a:r>
              <a:rPr lang="en-US" dirty="0" smtClean="0"/>
              <a:t>Land Use Loading Rates</a:t>
            </a:r>
            <a:endParaRPr lang="en-US" dirty="0"/>
          </a:p>
        </p:txBody>
      </p:sp>
      <p:sp>
        <p:nvSpPr>
          <p:cNvPr id="3" name="Subtitle 2"/>
          <p:cNvSpPr>
            <a:spLocks noGrp="1"/>
          </p:cNvSpPr>
          <p:nvPr>
            <p:ph type="subTitle" idx="1"/>
          </p:nvPr>
        </p:nvSpPr>
        <p:spPr>
          <a:xfrm>
            <a:off x="1371600" y="3009900"/>
            <a:ext cx="6400800" cy="1752600"/>
          </a:xfrm>
        </p:spPr>
        <p:txBody>
          <a:bodyPr/>
          <a:lstStyle/>
          <a:p>
            <a:r>
              <a:rPr lang="en-US" dirty="0" smtClean="0"/>
              <a:t>Urban Stormwater Workgroup</a:t>
            </a:r>
          </a:p>
          <a:p>
            <a:r>
              <a:rPr lang="en-US" dirty="0" smtClean="0"/>
              <a:t>December 16, 2014</a:t>
            </a:r>
            <a:endParaRPr lang="en-US" dirty="0"/>
          </a:p>
        </p:txBody>
      </p:sp>
      <p:sp>
        <p:nvSpPr>
          <p:cNvPr id="7" name="Subtitle 2"/>
          <p:cNvSpPr txBox="1">
            <a:spLocks/>
          </p:cNvSpPr>
          <p:nvPr/>
        </p:nvSpPr>
        <p:spPr>
          <a:xfrm>
            <a:off x="0" y="5105400"/>
            <a:ext cx="91440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bg1">
                    <a:lumMod val="75000"/>
                  </a:schemeClr>
                </a:solidFill>
                <a:effectLst/>
                <a:uLnTx/>
                <a:uFillTx/>
                <a:latin typeface="+mn-lt"/>
                <a:ea typeface="+mn-ea"/>
                <a:cs typeface="+mn-cs"/>
              </a:rPr>
              <a:t>Olivia Devereux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Barren from local TMDLs to Inform Construction</a:t>
            </a:r>
            <a:endParaRPr lang="en-US" dirty="0"/>
          </a:p>
        </p:txBody>
      </p:sp>
      <p:sp>
        <p:nvSpPr>
          <p:cNvPr id="3" name="Content Placeholder 2"/>
          <p:cNvSpPr>
            <a:spLocks noGrp="1"/>
          </p:cNvSpPr>
          <p:nvPr>
            <p:ph idx="1"/>
          </p:nvPr>
        </p:nvSpPr>
        <p:spPr>
          <a:xfrm>
            <a:off x="0" y="1524000"/>
            <a:ext cx="9144000" cy="4800600"/>
          </a:xfrm>
        </p:spPr>
        <p:txBody>
          <a:bodyPr>
            <a:normAutofit/>
          </a:bodyPr>
          <a:lstStyle/>
          <a:p>
            <a:pPr>
              <a:spcAft>
                <a:spcPts val="1200"/>
              </a:spcAft>
            </a:pPr>
            <a:r>
              <a:rPr lang="en-US" dirty="0" smtClean="0"/>
              <a:t>Acres are determined by the amount reported by the jurisdictions each year. </a:t>
            </a:r>
          </a:p>
          <a:p>
            <a:pPr>
              <a:spcAft>
                <a:spcPts val="1200"/>
              </a:spcAft>
            </a:pPr>
            <a:r>
              <a:rPr lang="en-US" dirty="0" smtClean="0"/>
              <a:t>Local TMDLs provide data on “barren”</a:t>
            </a:r>
          </a:p>
          <a:p>
            <a:pPr>
              <a:spcAft>
                <a:spcPts val="1200"/>
              </a:spcAft>
            </a:pPr>
            <a:r>
              <a:rPr lang="en-US" dirty="0" smtClean="0"/>
              <a:t>Labeled as “delivered” = delivered </a:t>
            </a:r>
            <a:r>
              <a:rPr lang="en-US" dirty="0"/>
              <a:t>to a small </a:t>
            </a:r>
            <a:r>
              <a:rPr lang="en-US" dirty="0" smtClean="0"/>
              <a:t>watershed</a:t>
            </a:r>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10</a:t>
            </a:fld>
            <a:endParaRPr lang="en-US" dirty="0"/>
          </a:p>
        </p:txBody>
      </p:sp>
    </p:spTree>
    <p:extLst>
      <p:ext uri="{BB962C8B-B14F-4D97-AF65-F5344CB8AC3E}">
        <p14:creationId xmlns:p14="http://schemas.microsoft.com/office/powerpoint/2010/main" val="50418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Comparing Barren and Construction</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47245817"/>
              </p:ext>
            </p:extLst>
          </p:nvPr>
        </p:nvGraphicFramePr>
        <p:xfrm>
          <a:off x="197705" y="873205"/>
          <a:ext cx="8839199" cy="5318760"/>
        </p:xfrm>
        <a:graphic>
          <a:graphicData uri="http://schemas.openxmlformats.org/drawingml/2006/table">
            <a:tbl>
              <a:tblPr>
                <a:tableStyleId>{5C22544A-7EE6-4342-B048-85BDC9FD1C3A}</a:tableStyleId>
              </a:tblPr>
              <a:tblGrid>
                <a:gridCol w="4876800"/>
                <a:gridCol w="990600"/>
                <a:gridCol w="914400"/>
                <a:gridCol w="838200"/>
                <a:gridCol w="1219199"/>
              </a:tblGrid>
              <a:tr h="0">
                <a:tc>
                  <a:txBody>
                    <a:bodyPr/>
                    <a:lstStyle/>
                    <a:p>
                      <a:pPr algn="ctr" fontAlgn="b"/>
                      <a:r>
                        <a:rPr lang="en-US" sz="2000" u="none" strike="noStrike" dirty="0" smtClean="0">
                          <a:solidFill>
                            <a:schemeClr val="bg1"/>
                          </a:solidFill>
                          <a:effectLst/>
                        </a:rPr>
                        <a:t>LANDUSE</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SCALE</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TN (Lbs/A)</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TP (Lbs/A)</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TSS (Lbs/A)</a:t>
                      </a:r>
                      <a:endParaRPr lang="en-US" sz="2000" b="0" i="0" u="none" strike="noStrike" dirty="0">
                        <a:solidFill>
                          <a:schemeClr val="bg1"/>
                        </a:solidFill>
                        <a:effectLst/>
                        <a:latin typeface="Calibri" panose="020F0502020204030204" pitchFamily="34" charset="0"/>
                      </a:endParaRPr>
                    </a:p>
                  </a:txBody>
                  <a:tcPr marL="0" marR="0" marT="0" marB="0" anchor="b">
                    <a:noFill/>
                  </a:tcPr>
                </a:tc>
              </a:tr>
              <a:tr h="182880">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Construction</a:t>
                      </a:r>
                    </a:p>
                  </a:txBody>
                  <a:tcPr marL="9525" marR="9525" marT="9525" marB="0" anchor="b">
                    <a:noFill/>
                  </a:tcPr>
                </a:tc>
                <a:tc>
                  <a:txBody>
                    <a:bodyPr/>
                    <a:lstStyle/>
                    <a:p>
                      <a:pPr algn="l" fontAlgn="b"/>
                      <a:r>
                        <a:rPr lang="en-US" sz="2400" b="1" i="0" u="none" strike="noStrike" dirty="0">
                          <a:solidFill>
                            <a:srgbClr val="FFC000"/>
                          </a:solidFill>
                          <a:effectLst>
                            <a:outerShdw blurRad="38100" dist="38100" dir="2700000" algn="tl">
                              <a:srgbClr val="000000">
                                <a:alpha val="43137"/>
                              </a:srgbClr>
                            </a:outerShdw>
                          </a:effectLst>
                          <a:latin typeface="Calibri" panose="020F0502020204030204" pitchFamily="34" charset="0"/>
                        </a:rPr>
                        <a:t>EOS</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26.40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8.81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4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24,000</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noFill/>
                  </a:tcPr>
                </a:tc>
              </a:tr>
              <a:tr h="182880">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Barren</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EOF</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4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17,680 </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noFill/>
                  </a:tcPr>
                </a:tc>
              </a:tr>
              <a:tr h="182880">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Barren</a:t>
                      </a:r>
                    </a:p>
                  </a:txBody>
                  <a:tcPr marL="9525" marR="9525" marT="9525" marB="0" anchor="b">
                    <a:noFill/>
                  </a:tcPr>
                </a:tc>
                <a:tc>
                  <a:txBody>
                    <a:bodyPr/>
                    <a:lstStyle/>
                    <a:p>
                      <a:pPr algn="l" fontAlgn="b"/>
                      <a:r>
                        <a:rPr lang="en-US" sz="2400" b="1" i="0" u="none" strike="noStrike" dirty="0">
                          <a:solidFill>
                            <a:srgbClr val="009900"/>
                          </a:solidFill>
                          <a:effectLst>
                            <a:outerShdw blurRad="38100" dist="38100" dir="2700000" algn="tl">
                              <a:srgbClr val="000000">
                                <a:alpha val="43137"/>
                              </a:srgbClr>
                            </a:outerShdw>
                          </a:effectLst>
                          <a:latin typeface="Calibri" panose="020F0502020204030204" pitchFamily="34" charset="0"/>
                        </a:rPr>
                        <a:t>DEL</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3.22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0.43 </a:t>
                      </a:r>
                    </a:p>
                  </a:txBody>
                  <a:tcPr marL="9525" marR="9525" marT="9525" marB="0" anchor="b">
                    <a:noFill/>
                  </a:tcPr>
                </a:tc>
                <a:tc>
                  <a:txBody>
                    <a:bodyPr/>
                    <a:lstStyle/>
                    <a:p>
                      <a:pPr algn="l" fontAlgn="b"/>
                      <a:r>
                        <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4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4,976 </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noFill/>
                  </a:tcPr>
                </a:tc>
              </a:tr>
              <a:tr h="182880">
                <a:tc>
                  <a:txBody>
                    <a:bodyPr/>
                    <a:lstStyle/>
                    <a:p>
                      <a:pPr algn="l" fontAlgn="b"/>
                      <a:r>
                        <a:rPr lang="en-US" sz="1600" b="0" i="0" u="none" strike="noStrike" dirty="0">
                          <a:solidFill>
                            <a:schemeClr val="bg1"/>
                          </a:solidFill>
                          <a:effectLst/>
                          <a:latin typeface="Calibri" panose="020F0502020204030204" pitchFamily="34" charset="0"/>
                        </a:rPr>
                        <a:t>Extractive</a:t>
                      </a:r>
                    </a:p>
                  </a:txBody>
                  <a:tcPr marL="9525" marR="9525" marT="9525" marB="0" anchor="b">
                    <a:noFill/>
                  </a:tcPr>
                </a:tc>
                <a:tc>
                  <a:txBody>
                    <a:bodyPr/>
                    <a:lstStyle/>
                    <a:p>
                      <a:pPr algn="l" fontAlgn="b"/>
                      <a:r>
                        <a:rPr lang="en-US" sz="1600" b="0" i="0" u="none" strike="noStrike" dirty="0">
                          <a:solidFill>
                            <a:srgbClr val="009900"/>
                          </a:solidFill>
                          <a:effectLst/>
                          <a:latin typeface="Calibri" panose="020F0502020204030204" pitchFamily="34" charset="0"/>
                        </a:rPr>
                        <a:t>DEL</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0.99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5.66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3,255.76 </a:t>
                      </a:r>
                    </a:p>
                  </a:txBody>
                  <a:tcPr marL="9525" marR="9525" marT="9525" marB="0" anchor="b">
                    <a:noFill/>
                  </a:tcPr>
                </a:tc>
              </a:tr>
              <a:tr h="182880">
                <a:tc>
                  <a:txBody>
                    <a:bodyPr/>
                    <a:lstStyle/>
                    <a:p>
                      <a:pPr algn="l" fontAlgn="b"/>
                      <a:r>
                        <a:rPr lang="en-US" sz="1600" b="0" i="0" u="none" strike="noStrike" dirty="0">
                          <a:solidFill>
                            <a:schemeClr val="bg1"/>
                          </a:solidFill>
                          <a:effectLst/>
                          <a:latin typeface="Calibri" panose="020F0502020204030204" pitchFamily="34" charset="0"/>
                        </a:rPr>
                        <a:t>Developed Pervious Open Space</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4.73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1.02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339.15 </a:t>
                      </a:r>
                    </a:p>
                  </a:txBody>
                  <a:tcPr marL="9525" marR="9525" marT="9525" marB="0" anchor="b">
                    <a:noFill/>
                  </a:tcPr>
                </a:tc>
              </a:tr>
              <a:tr h="182880">
                <a:tc>
                  <a:txBody>
                    <a:bodyPr/>
                    <a:lstStyle/>
                    <a:p>
                      <a:pPr algn="l" fontAlgn="b"/>
                      <a:r>
                        <a:rPr lang="en-US" sz="1600" b="0" i="0" u="none" strike="noStrike" dirty="0">
                          <a:solidFill>
                            <a:schemeClr val="bg1"/>
                          </a:solidFill>
                          <a:effectLst/>
                          <a:latin typeface="Calibri" panose="020F0502020204030204" pitchFamily="34" charset="0"/>
                        </a:rPr>
                        <a:t>Developed Pervious Turf</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10.66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2.05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315.44 </a:t>
                      </a:r>
                    </a:p>
                  </a:txBody>
                  <a:tcPr marL="9525" marR="9525" marT="9525" marB="0" anchor="b">
                    <a:noFill/>
                  </a:tcPr>
                </a:tc>
              </a:tr>
              <a:tr h="182880">
                <a:tc>
                  <a:txBody>
                    <a:bodyPr/>
                    <a:lstStyle/>
                    <a:p>
                      <a:pPr algn="l" fontAlgn="b"/>
                      <a:r>
                        <a:rPr lang="en-US" sz="1600" b="0" i="0" u="none" strike="noStrike" dirty="0">
                          <a:solidFill>
                            <a:schemeClr val="bg1"/>
                          </a:solidFill>
                          <a:effectLst/>
                          <a:latin typeface="Calibri" panose="020F0502020204030204" pitchFamily="34" charset="0"/>
                        </a:rPr>
                        <a:t>Developed Impervious Buildings Parking Lots </a:t>
                      </a:r>
                      <a:r>
                        <a:rPr lang="en-US" sz="1600" b="0" i="0" u="none" strike="noStrike" dirty="0" smtClean="0">
                          <a:solidFill>
                            <a:schemeClr val="bg1"/>
                          </a:solidFill>
                          <a:effectLst/>
                          <a:latin typeface="Calibri" panose="020F0502020204030204" pitchFamily="34" charset="0"/>
                        </a:rPr>
                        <a:t>Etc.</a:t>
                      </a:r>
                      <a:endParaRPr lang="en-US" sz="1600" b="0"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19.87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2.82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792.52 </a:t>
                      </a:r>
                    </a:p>
                  </a:txBody>
                  <a:tcPr marL="9525" marR="9525" marT="9525" marB="0" anchor="b">
                    <a:noFill/>
                  </a:tcPr>
                </a:tc>
              </a:tr>
              <a:tr h="182880">
                <a:tc>
                  <a:txBody>
                    <a:bodyPr/>
                    <a:lstStyle/>
                    <a:p>
                      <a:pPr algn="l" fontAlgn="b"/>
                      <a:r>
                        <a:rPr lang="en-US" sz="1600" b="0" i="0" u="none" strike="noStrike" dirty="0">
                          <a:solidFill>
                            <a:schemeClr val="bg1"/>
                          </a:solidFill>
                          <a:effectLst/>
                          <a:latin typeface="Calibri" panose="020F0502020204030204" pitchFamily="34" charset="0"/>
                        </a:rPr>
                        <a:t>Developed Impervious Roads</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25.48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3.19 </a:t>
                      </a:r>
                    </a:p>
                  </a:txBody>
                  <a:tcPr marL="9525" marR="9525" marT="9525" marB="0" anchor="b">
                    <a:noFill/>
                  </a:tcPr>
                </a:tc>
                <a:tc>
                  <a:txBody>
                    <a:bodyPr/>
                    <a:lstStyle/>
                    <a:p>
                      <a:pPr algn="l" fontAlgn="b"/>
                      <a:r>
                        <a:rPr lang="en-US" sz="1600" b="0" i="0" u="none" strike="noStrike" dirty="0">
                          <a:solidFill>
                            <a:schemeClr val="bg1"/>
                          </a:solidFill>
                          <a:effectLst/>
                          <a:latin typeface="Calibri" panose="020F0502020204030204" pitchFamily="34" charset="0"/>
                        </a:rPr>
                        <a:t>     1,286.10 </a:t>
                      </a:r>
                    </a:p>
                  </a:txBody>
                  <a:tcPr marL="9525" marR="9525" marT="9525" marB="0" anchor="b">
                    <a:noFill/>
                  </a:tcPr>
                </a:tc>
              </a:tr>
            </a:tbl>
          </a:graphicData>
        </a:graphic>
      </p:graphicFrame>
    </p:spTree>
    <p:extLst>
      <p:ext uri="{BB962C8B-B14F-4D97-AF65-F5344CB8AC3E}">
        <p14:creationId xmlns:p14="http://schemas.microsoft.com/office/powerpoint/2010/main" val="242516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Extractive</a:t>
            </a:r>
            <a:endParaRPr lang="en-US" dirty="0"/>
          </a:p>
        </p:txBody>
      </p:sp>
      <p:sp>
        <p:nvSpPr>
          <p:cNvPr id="3" name="Content Placeholder 2"/>
          <p:cNvSpPr>
            <a:spLocks noGrp="1"/>
          </p:cNvSpPr>
          <p:nvPr>
            <p:ph idx="1"/>
          </p:nvPr>
        </p:nvSpPr>
        <p:spPr/>
        <p:txBody>
          <a:bodyPr/>
          <a:lstStyle/>
          <a:p>
            <a:pPr>
              <a:spcAft>
                <a:spcPts val="1200"/>
              </a:spcAft>
            </a:pPr>
            <a:r>
              <a:rPr lang="en-US" dirty="0" smtClean="0"/>
              <a:t>Acres are determined by the amount reported by the jurisdictions each year. </a:t>
            </a:r>
          </a:p>
          <a:p>
            <a:pPr>
              <a:spcAft>
                <a:spcPts val="1200"/>
              </a:spcAft>
            </a:pPr>
            <a:r>
              <a:rPr lang="en-US" dirty="0" smtClean="0"/>
              <a:t>Alternatives:</a:t>
            </a:r>
          </a:p>
          <a:p>
            <a:pPr lvl="1">
              <a:spcAft>
                <a:spcPts val="1200"/>
              </a:spcAft>
            </a:pPr>
            <a:r>
              <a:rPr lang="en-US" dirty="0" smtClean="0"/>
              <a:t>31 TMDLs listed extractive as a land use</a:t>
            </a:r>
          </a:p>
          <a:p>
            <a:pPr lvl="1">
              <a:spcAft>
                <a:spcPts val="1200"/>
              </a:spcAft>
            </a:pPr>
            <a:r>
              <a:rPr lang="en-US" dirty="0" smtClean="0"/>
              <a:t>0.5 * construction load (method used for Phase </a:t>
            </a:r>
            <a:r>
              <a:rPr lang="en-US" dirty="0"/>
              <a:t>5.3 </a:t>
            </a:r>
            <a:r>
              <a:rPr lang="en-US" dirty="0" smtClean="0"/>
              <a:t>target)</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12</a:t>
            </a:fld>
            <a:endParaRPr lang="en-US" dirty="0"/>
          </a:p>
        </p:txBody>
      </p:sp>
    </p:spTree>
    <p:extLst>
      <p:ext uri="{BB962C8B-B14F-4D97-AF65-F5344CB8AC3E}">
        <p14:creationId xmlns:p14="http://schemas.microsoft.com/office/powerpoint/2010/main" val="414691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Scale</a:t>
            </a:r>
            <a:endParaRPr lang="en-US" dirty="0"/>
          </a:p>
        </p:txBody>
      </p:sp>
      <p:sp>
        <p:nvSpPr>
          <p:cNvPr id="3" name="Content Placeholder 2"/>
          <p:cNvSpPr>
            <a:spLocks noGrp="1"/>
          </p:cNvSpPr>
          <p:nvPr>
            <p:ph idx="1"/>
          </p:nvPr>
        </p:nvSpPr>
        <p:spPr>
          <a:xfrm>
            <a:off x="0" y="838200"/>
            <a:ext cx="9144000" cy="5486400"/>
          </a:xfrm>
        </p:spPr>
        <p:txBody>
          <a:bodyPr>
            <a:normAutofit fontScale="92500" lnSpcReduction="20000"/>
          </a:bodyPr>
          <a:lstStyle/>
          <a:p>
            <a:r>
              <a:rPr lang="en-US" dirty="0" smtClean="0"/>
              <a:t>Goal </a:t>
            </a:r>
            <a:r>
              <a:rPr lang="en-US" dirty="0"/>
              <a:t>is to have targets at the </a:t>
            </a:r>
            <a:r>
              <a:rPr lang="en-US" dirty="0" smtClean="0"/>
              <a:t/>
            </a:r>
            <a:br>
              <a:rPr lang="en-US" dirty="0" smtClean="0"/>
            </a:br>
            <a:r>
              <a:rPr lang="en-US" dirty="0" smtClean="0"/>
              <a:t>smallest scale that also </a:t>
            </a:r>
            <a:br>
              <a:rPr lang="en-US" dirty="0" smtClean="0"/>
            </a:br>
            <a:r>
              <a:rPr lang="en-US" dirty="0" smtClean="0"/>
              <a:t>is best </a:t>
            </a:r>
            <a:r>
              <a:rPr lang="en-US" dirty="0"/>
              <a:t>informed by </a:t>
            </a:r>
            <a:r>
              <a:rPr lang="en-US" dirty="0" smtClean="0"/>
              <a:t>data</a:t>
            </a:r>
          </a:p>
          <a:p>
            <a:endParaRPr lang="en-US" sz="1800" dirty="0"/>
          </a:p>
          <a:p>
            <a:pPr lvl="1"/>
            <a:r>
              <a:rPr lang="en-US" dirty="0" smtClean="0"/>
              <a:t>Field (EOF)</a:t>
            </a:r>
          </a:p>
          <a:p>
            <a:pPr lvl="1"/>
            <a:r>
              <a:rPr lang="en-US" dirty="0" smtClean="0"/>
              <a:t>Hillslope</a:t>
            </a:r>
          </a:p>
          <a:p>
            <a:pPr lvl="1"/>
            <a:r>
              <a:rPr lang="en-US" dirty="0" smtClean="0"/>
              <a:t>EOS</a:t>
            </a:r>
          </a:p>
          <a:p>
            <a:pPr lvl="1"/>
            <a:r>
              <a:rPr lang="en-US" dirty="0" smtClean="0"/>
              <a:t>Small </a:t>
            </a:r>
            <a:r>
              <a:rPr lang="en-US" dirty="0"/>
              <a:t>Watersheds or Small Stream </a:t>
            </a:r>
            <a:r>
              <a:rPr lang="en-US" dirty="0" smtClean="0"/>
              <a:t>Networks</a:t>
            </a:r>
          </a:p>
          <a:p>
            <a:pPr lvl="1"/>
            <a:r>
              <a:rPr lang="en-US" dirty="0" smtClean="0"/>
              <a:t>Large Rivers</a:t>
            </a:r>
          </a:p>
          <a:p>
            <a:pPr lvl="1"/>
            <a:endParaRPr lang="en-US" dirty="0"/>
          </a:p>
          <a:p>
            <a:r>
              <a:rPr lang="en-US" dirty="0" smtClean="0"/>
              <a:t>In the pervious and impervious developed land uses, data sources predominantly are edge-of-pavement</a:t>
            </a:r>
          </a:p>
          <a:p>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13</a:t>
            </a:fld>
            <a:endParaRPr lang="en-US" dirty="0"/>
          </a:p>
        </p:txBody>
      </p:sp>
      <p:pic>
        <p:nvPicPr>
          <p:cNvPr id="6" name="Picture 14" descr="Buffered stream on farm in Lancaster County, Pa 03 (&lt;a href='https://www.flickr.com/photos/29388462@N06/12820949885'&gt;view on Flickr&lt;/a&gt;)"/>
          <p:cNvPicPr>
            <a:picLocks noChangeAspect="1" noChangeArrowheads="1"/>
          </p:cNvPicPr>
          <p:nvPr/>
        </p:nvPicPr>
        <p:blipFill>
          <a:blip r:embed="rId3" cstate="print"/>
          <a:srcRect/>
          <a:stretch>
            <a:fillRect/>
          </a:stretch>
        </p:blipFill>
        <p:spPr bwMode="auto">
          <a:xfrm>
            <a:off x="4876800" y="1590846"/>
            <a:ext cx="4063324" cy="2706060"/>
          </a:xfrm>
          <a:prstGeom prst="rect">
            <a:avLst/>
          </a:prstGeom>
          <a:noFill/>
          <a:ln w="28575">
            <a:solidFill>
              <a:schemeClr val="tx1"/>
            </a:solidFill>
          </a:ln>
        </p:spPr>
      </p:pic>
    </p:spTree>
    <p:extLst>
      <p:ext uri="{BB962C8B-B14F-4D97-AF65-F5344CB8AC3E}">
        <p14:creationId xmlns:p14="http://schemas.microsoft.com/office/powerpoint/2010/main" val="2491517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Sparrow results (draft) as proportions of loading rate for urban. </a:t>
            </a:r>
          </a:p>
          <a:p>
            <a:pPr>
              <a:spcAft>
                <a:spcPts val="1200"/>
              </a:spcAft>
            </a:pPr>
            <a:r>
              <a:rPr lang="en-US" dirty="0" smtClean="0"/>
              <a:t>Address skewness in pervious and impervious land use literature review results – use median values, not average</a:t>
            </a:r>
          </a:p>
          <a:p>
            <a:pPr>
              <a:spcAft>
                <a:spcPts val="1200"/>
              </a:spcAft>
            </a:pPr>
            <a:r>
              <a:rPr lang="en-US" dirty="0" smtClean="0"/>
              <a:t>Agricultural and natural land uses</a:t>
            </a:r>
          </a:p>
          <a:p>
            <a:pPr>
              <a:spcAft>
                <a:spcPts val="1200"/>
              </a:spcAft>
            </a:pPr>
            <a:r>
              <a:rPr lang="en-US" dirty="0" smtClean="0"/>
              <a:t>Scale</a:t>
            </a:r>
          </a:p>
          <a:p>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14</a:t>
            </a:fld>
            <a:endParaRPr lang="en-US" dirty="0"/>
          </a:p>
        </p:txBody>
      </p:sp>
    </p:spTree>
    <p:extLst>
      <p:ext uri="{BB962C8B-B14F-4D97-AF65-F5344CB8AC3E}">
        <p14:creationId xmlns:p14="http://schemas.microsoft.com/office/powerpoint/2010/main" val="92320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Information</a:t>
            </a:r>
            <a:endParaRPr lang="en-US" dirty="0"/>
          </a:p>
        </p:txBody>
      </p:sp>
      <p:sp>
        <p:nvSpPr>
          <p:cNvPr id="5" name="Content Placeholder 4"/>
          <p:cNvSpPr>
            <a:spLocks noGrp="1"/>
          </p:cNvSpPr>
          <p:nvPr>
            <p:ph idx="1"/>
          </p:nvPr>
        </p:nvSpPr>
        <p:spPr>
          <a:xfrm>
            <a:off x="0" y="914400"/>
            <a:ext cx="9144000" cy="5410200"/>
          </a:xfrm>
        </p:spPr>
        <p:txBody>
          <a:bodyPr>
            <a:normAutofit fontScale="62500" lnSpcReduction="20000"/>
          </a:bodyPr>
          <a:lstStyle/>
          <a:p>
            <a:pPr>
              <a:lnSpc>
                <a:spcPct val="170000"/>
              </a:lnSpc>
            </a:pPr>
            <a:r>
              <a:rPr lang="en-US" dirty="0" smtClean="0"/>
              <a:t>SPARROW—large land use groups</a:t>
            </a:r>
          </a:p>
          <a:p>
            <a:pPr>
              <a:lnSpc>
                <a:spcPct val="170000"/>
              </a:lnSpc>
            </a:pPr>
            <a:r>
              <a:rPr lang="en-US" dirty="0" smtClean="0"/>
              <a:t>E&amp;S Expert Panel report</a:t>
            </a:r>
          </a:p>
          <a:p>
            <a:pPr>
              <a:lnSpc>
                <a:spcPct val="170000"/>
              </a:lnSpc>
            </a:pPr>
            <a:r>
              <a:rPr lang="en-US" dirty="0" smtClean="0"/>
              <a:t>MDE MS4 monitoring (in the literature review of NQSD, just a double check)</a:t>
            </a:r>
          </a:p>
          <a:p>
            <a:pPr>
              <a:lnSpc>
                <a:spcPct val="170000"/>
              </a:lnSpc>
            </a:pPr>
            <a:r>
              <a:rPr lang="en-US" dirty="0" smtClean="0"/>
              <a:t>CBP </a:t>
            </a:r>
            <a:r>
              <a:rPr lang="en-US" dirty="0"/>
              <a:t>Sensitivity Work using the multiple model </a:t>
            </a:r>
            <a:r>
              <a:rPr lang="en-US" dirty="0" smtClean="0"/>
              <a:t>framework</a:t>
            </a:r>
          </a:p>
          <a:p>
            <a:pPr>
              <a:lnSpc>
                <a:spcPct val="170000"/>
              </a:lnSpc>
            </a:pPr>
            <a:r>
              <a:rPr lang="en-US" dirty="0" smtClean="0"/>
              <a:t>CWP </a:t>
            </a:r>
            <a:r>
              <a:rPr lang="en-US" dirty="0"/>
              <a:t>small-scale sediment work </a:t>
            </a:r>
            <a:endParaRPr lang="en-US" dirty="0" smtClean="0"/>
          </a:p>
          <a:p>
            <a:pPr>
              <a:lnSpc>
                <a:spcPct val="170000"/>
              </a:lnSpc>
            </a:pPr>
            <a:r>
              <a:rPr lang="en-US" dirty="0" smtClean="0"/>
              <a:t>Land </a:t>
            </a:r>
            <a:r>
              <a:rPr lang="en-US" dirty="0"/>
              <a:t>data team riparian analyses </a:t>
            </a:r>
            <a:endParaRPr lang="en-US" dirty="0" smtClean="0"/>
          </a:p>
          <a:p>
            <a:pPr>
              <a:lnSpc>
                <a:spcPct val="170000"/>
              </a:lnSpc>
            </a:pPr>
            <a:r>
              <a:rPr lang="en-US" dirty="0" smtClean="0"/>
              <a:t>Land </a:t>
            </a:r>
            <a:r>
              <a:rPr lang="en-US" dirty="0"/>
              <a:t>data team impervious connectedness analysis </a:t>
            </a:r>
            <a:endParaRPr lang="en-US" dirty="0" smtClean="0"/>
          </a:p>
          <a:p>
            <a:pPr>
              <a:lnSpc>
                <a:spcPct val="170000"/>
              </a:lnSpc>
            </a:pPr>
            <a:r>
              <a:rPr lang="en-US" dirty="0" smtClean="0"/>
              <a:t>STAC </a:t>
            </a:r>
            <a:r>
              <a:rPr lang="en-US" dirty="0"/>
              <a:t>recommendations </a:t>
            </a:r>
            <a:endParaRPr lang="en-US" dirty="0" smtClean="0"/>
          </a:p>
          <a:p>
            <a:pPr>
              <a:lnSpc>
                <a:spcPct val="170000"/>
              </a:lnSpc>
            </a:pPr>
            <a:r>
              <a:rPr lang="en-US" dirty="0" smtClean="0"/>
              <a:t>CBP </a:t>
            </a:r>
            <a:r>
              <a:rPr lang="en-US" dirty="0"/>
              <a:t>Partnership Watershed Model Phase 5 </a:t>
            </a:r>
            <a:r>
              <a:rPr lang="en-US" dirty="0" smtClean="0"/>
              <a:t>documentation (where relevant)</a:t>
            </a:r>
          </a:p>
          <a:p>
            <a:pPr>
              <a:lnSpc>
                <a:spcPct val="170000"/>
              </a:lnSpc>
            </a:pPr>
            <a:r>
              <a:rPr lang="en-US" dirty="0" smtClean="0"/>
              <a:t>ICPRB </a:t>
            </a:r>
            <a:r>
              <a:rPr lang="en-US" dirty="0"/>
              <a:t>calibration work </a:t>
            </a:r>
          </a:p>
        </p:txBody>
      </p:sp>
      <p:sp>
        <p:nvSpPr>
          <p:cNvPr id="3" name="Date Placeholder 2"/>
          <p:cNvSpPr>
            <a:spLocks noGrp="1"/>
          </p:cNvSpPr>
          <p:nvPr>
            <p:ph type="dt" sz="half" idx="10"/>
          </p:nvPr>
        </p:nvSpPr>
        <p:spPr/>
        <p:txBody>
          <a:bodyPr/>
          <a:lstStyle/>
          <a:p>
            <a:r>
              <a:rPr lang="en-US" dirty="0" smtClean="0"/>
              <a:t>12/16/2014</a:t>
            </a:r>
            <a:endParaRPr lang="en-US" dirty="0"/>
          </a:p>
        </p:txBody>
      </p:sp>
      <p:sp>
        <p:nvSpPr>
          <p:cNvPr id="4" name="Slide Number Placeholder 3"/>
          <p:cNvSpPr>
            <a:spLocks noGrp="1"/>
          </p:cNvSpPr>
          <p:nvPr>
            <p:ph type="sldNum" sz="quarter" idx="12"/>
          </p:nvPr>
        </p:nvSpPr>
        <p:spPr/>
        <p:txBody>
          <a:bodyPr/>
          <a:lstStyle/>
          <a:p>
            <a:fld id="{68C4B6EB-356C-4464-8E04-3C0086A8E6D7}" type="slidenum">
              <a:rPr lang="en-US" smtClean="0"/>
              <a:pPr/>
              <a:t>15</a:t>
            </a:fld>
            <a:endParaRPr lang="en-US" dirty="0"/>
          </a:p>
        </p:txBody>
      </p:sp>
    </p:spTree>
    <p:extLst>
      <p:ext uri="{BB962C8B-B14F-4D97-AF65-F5344CB8AC3E}">
        <p14:creationId xmlns:p14="http://schemas.microsoft.com/office/powerpoint/2010/main" val="72122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Use Load Decisions – Phase 6</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23" name="Slide Number Placeholder 22"/>
          <p:cNvSpPr>
            <a:spLocks noGrp="1"/>
          </p:cNvSpPr>
          <p:nvPr>
            <p:ph type="sldNum" sz="quarter" idx="12"/>
          </p:nvPr>
        </p:nvSpPr>
        <p:spPr/>
        <p:txBody>
          <a:bodyPr/>
          <a:lstStyle/>
          <a:p>
            <a:fld id="{68C4B6EB-356C-4464-8E04-3C0086A8E6D7}" type="slidenum">
              <a:rPr lang="en-US" smtClean="0"/>
              <a:pPr/>
              <a:t>16</a:t>
            </a:fld>
            <a:endParaRPr lang="en-US" dirty="0"/>
          </a:p>
        </p:txBody>
      </p:sp>
      <p:sp>
        <p:nvSpPr>
          <p:cNvPr id="3" name="TextBox 2"/>
          <p:cNvSpPr txBox="1"/>
          <p:nvPr/>
        </p:nvSpPr>
        <p:spPr>
          <a:xfrm>
            <a:off x="685800" y="1676400"/>
            <a:ext cx="1100429" cy="646331"/>
          </a:xfrm>
          <a:prstGeom prst="rect">
            <a:avLst/>
          </a:prstGeom>
          <a:solidFill>
            <a:schemeClr val="accent2">
              <a:lumMod val="40000"/>
              <a:lumOff val="60000"/>
            </a:schemeClr>
          </a:solidFill>
        </p:spPr>
        <p:txBody>
          <a:bodyPr wrap="none" rtlCol="0">
            <a:spAutoFit/>
          </a:bodyPr>
          <a:lstStyle/>
          <a:p>
            <a:r>
              <a:rPr lang="en-US" dirty="0" smtClean="0"/>
              <a:t>Sparrow</a:t>
            </a:r>
          </a:p>
          <a:p>
            <a:r>
              <a:rPr lang="en-US" dirty="0" smtClean="0"/>
              <a:t>Literature</a:t>
            </a:r>
            <a:endParaRPr lang="en-US" dirty="0"/>
          </a:p>
        </p:txBody>
      </p:sp>
      <p:sp>
        <p:nvSpPr>
          <p:cNvPr id="5" name="Right Arrow 4"/>
          <p:cNvSpPr/>
          <p:nvPr/>
        </p:nvSpPr>
        <p:spPr>
          <a:xfrm>
            <a:off x="2133600" y="1752600"/>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743200" y="1524000"/>
            <a:ext cx="2438400" cy="923330"/>
          </a:xfrm>
          <a:prstGeom prst="rect">
            <a:avLst/>
          </a:prstGeom>
          <a:solidFill>
            <a:schemeClr val="accent1">
              <a:lumMod val="40000"/>
              <a:lumOff val="60000"/>
            </a:schemeClr>
          </a:solidFill>
        </p:spPr>
        <p:txBody>
          <a:bodyPr wrap="square" rtlCol="0">
            <a:spAutoFit/>
          </a:bodyPr>
          <a:lstStyle/>
          <a:p>
            <a:r>
              <a:rPr lang="en-US" dirty="0" smtClean="0"/>
              <a:t>Relative load between</a:t>
            </a:r>
          </a:p>
          <a:p>
            <a:r>
              <a:rPr lang="en-US" dirty="0" smtClean="0"/>
              <a:t>Large land use classes</a:t>
            </a:r>
            <a:endParaRPr lang="en-US" dirty="0"/>
          </a:p>
        </p:txBody>
      </p:sp>
      <p:sp>
        <p:nvSpPr>
          <p:cNvPr id="7" name="TextBox 6"/>
          <p:cNvSpPr txBox="1"/>
          <p:nvPr/>
        </p:nvSpPr>
        <p:spPr>
          <a:xfrm>
            <a:off x="6324600" y="4343400"/>
            <a:ext cx="1143000" cy="646331"/>
          </a:xfrm>
          <a:prstGeom prst="rect">
            <a:avLst/>
          </a:prstGeom>
          <a:solidFill>
            <a:schemeClr val="accent2">
              <a:lumMod val="40000"/>
              <a:lumOff val="60000"/>
            </a:schemeClr>
          </a:solidFill>
        </p:spPr>
        <p:txBody>
          <a:bodyPr wrap="square" rtlCol="0">
            <a:spAutoFit/>
          </a:bodyPr>
          <a:lstStyle/>
          <a:p>
            <a:r>
              <a:rPr lang="en-US" dirty="0" smtClean="0"/>
              <a:t>Nutrient inputs</a:t>
            </a:r>
            <a:endParaRPr lang="en-US" dirty="0"/>
          </a:p>
        </p:txBody>
      </p:sp>
      <p:sp>
        <p:nvSpPr>
          <p:cNvPr id="8" name="Right Arrow 7"/>
          <p:cNvSpPr/>
          <p:nvPr/>
        </p:nvSpPr>
        <p:spPr>
          <a:xfrm rot="2691995">
            <a:off x="5195655" y="2337778"/>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1487271">
            <a:off x="5580746" y="4538921"/>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867400" y="1295400"/>
            <a:ext cx="1143000" cy="646331"/>
          </a:xfrm>
          <a:prstGeom prst="rect">
            <a:avLst/>
          </a:prstGeom>
          <a:solidFill>
            <a:schemeClr val="accent2">
              <a:lumMod val="40000"/>
              <a:lumOff val="60000"/>
            </a:schemeClr>
          </a:solidFill>
        </p:spPr>
        <p:txBody>
          <a:bodyPr wrap="square" rtlCol="0">
            <a:spAutoFit/>
          </a:bodyPr>
          <a:lstStyle/>
          <a:p>
            <a:r>
              <a:rPr lang="en-US" dirty="0" smtClean="0"/>
              <a:t>CBP decisions</a:t>
            </a:r>
            <a:endParaRPr lang="en-US" dirty="0"/>
          </a:p>
        </p:txBody>
      </p:sp>
      <p:sp>
        <p:nvSpPr>
          <p:cNvPr id="11" name="TextBox 10"/>
          <p:cNvSpPr txBox="1"/>
          <p:nvPr/>
        </p:nvSpPr>
        <p:spPr>
          <a:xfrm>
            <a:off x="5791201" y="2743200"/>
            <a:ext cx="2590800" cy="646331"/>
          </a:xfrm>
          <a:prstGeom prst="rect">
            <a:avLst/>
          </a:prstGeom>
          <a:solidFill>
            <a:schemeClr val="accent1">
              <a:lumMod val="40000"/>
              <a:lumOff val="60000"/>
            </a:schemeClr>
          </a:solidFill>
        </p:spPr>
        <p:txBody>
          <a:bodyPr wrap="square" rtlCol="0">
            <a:spAutoFit/>
          </a:bodyPr>
          <a:lstStyle/>
          <a:p>
            <a:r>
              <a:rPr lang="en-US" dirty="0" smtClean="0"/>
              <a:t>Further refined land use classifications</a:t>
            </a:r>
            <a:endParaRPr lang="en-US" dirty="0"/>
          </a:p>
        </p:txBody>
      </p:sp>
      <p:sp>
        <p:nvSpPr>
          <p:cNvPr id="12" name="TextBox 11"/>
          <p:cNvSpPr txBox="1"/>
          <p:nvPr/>
        </p:nvSpPr>
        <p:spPr>
          <a:xfrm>
            <a:off x="7467600" y="1524000"/>
            <a:ext cx="1100429" cy="369332"/>
          </a:xfrm>
          <a:prstGeom prst="rect">
            <a:avLst/>
          </a:prstGeom>
          <a:solidFill>
            <a:schemeClr val="accent2">
              <a:lumMod val="40000"/>
              <a:lumOff val="60000"/>
            </a:schemeClr>
          </a:solidFill>
        </p:spPr>
        <p:txBody>
          <a:bodyPr wrap="none" rtlCol="0">
            <a:spAutoFit/>
          </a:bodyPr>
          <a:lstStyle/>
          <a:p>
            <a:r>
              <a:rPr lang="en-US" dirty="0" smtClean="0"/>
              <a:t>Literature</a:t>
            </a:r>
            <a:endParaRPr lang="en-US" dirty="0"/>
          </a:p>
        </p:txBody>
      </p:sp>
      <p:sp>
        <p:nvSpPr>
          <p:cNvPr id="13" name="Right Arrow 12"/>
          <p:cNvSpPr/>
          <p:nvPr/>
        </p:nvSpPr>
        <p:spPr>
          <a:xfrm rot="6764368">
            <a:off x="7518883" y="2254197"/>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4920603">
            <a:off x="6317165" y="2261569"/>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8467448">
            <a:off x="5348629" y="3601181"/>
            <a:ext cx="653232" cy="19794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200400" y="3962400"/>
            <a:ext cx="2362200" cy="923330"/>
          </a:xfrm>
          <a:prstGeom prst="rect">
            <a:avLst/>
          </a:prstGeom>
          <a:solidFill>
            <a:schemeClr val="accent1">
              <a:lumMod val="40000"/>
              <a:lumOff val="60000"/>
            </a:schemeClr>
          </a:solidFill>
        </p:spPr>
        <p:txBody>
          <a:bodyPr wrap="square" rtlCol="0">
            <a:spAutoFit/>
          </a:bodyPr>
          <a:lstStyle/>
          <a:p>
            <a:r>
              <a:rPr lang="en-US" dirty="0" smtClean="0"/>
              <a:t>Segment-specific land use calibration targets</a:t>
            </a:r>
            <a:endParaRPr lang="en-US" dirty="0"/>
          </a:p>
        </p:txBody>
      </p:sp>
      <p:sp>
        <p:nvSpPr>
          <p:cNvPr id="17" name="TextBox 16"/>
          <p:cNvSpPr txBox="1"/>
          <p:nvPr/>
        </p:nvSpPr>
        <p:spPr>
          <a:xfrm>
            <a:off x="685800" y="3505200"/>
            <a:ext cx="1295400" cy="923330"/>
          </a:xfrm>
          <a:prstGeom prst="rect">
            <a:avLst/>
          </a:prstGeom>
          <a:solidFill>
            <a:schemeClr val="accent2">
              <a:lumMod val="40000"/>
              <a:lumOff val="60000"/>
            </a:schemeClr>
          </a:solidFill>
        </p:spPr>
        <p:txBody>
          <a:bodyPr wrap="square" rtlCol="0">
            <a:spAutoFit/>
          </a:bodyPr>
          <a:lstStyle/>
          <a:p>
            <a:r>
              <a:rPr lang="en-US" dirty="0" smtClean="0"/>
              <a:t>Estimated loads in rivers</a:t>
            </a:r>
            <a:endParaRPr lang="en-US" dirty="0"/>
          </a:p>
        </p:txBody>
      </p:sp>
      <p:sp>
        <p:nvSpPr>
          <p:cNvPr id="18" name="TextBox 17"/>
          <p:cNvSpPr txBox="1"/>
          <p:nvPr/>
        </p:nvSpPr>
        <p:spPr>
          <a:xfrm>
            <a:off x="1371600" y="5181600"/>
            <a:ext cx="2362200" cy="646331"/>
          </a:xfrm>
          <a:prstGeom prst="rect">
            <a:avLst/>
          </a:prstGeom>
          <a:solidFill>
            <a:schemeClr val="accent1">
              <a:lumMod val="40000"/>
              <a:lumOff val="60000"/>
            </a:schemeClr>
          </a:solidFill>
        </p:spPr>
        <p:txBody>
          <a:bodyPr wrap="square" rtlCol="0">
            <a:spAutoFit/>
          </a:bodyPr>
          <a:lstStyle/>
          <a:p>
            <a:r>
              <a:rPr lang="en-US" dirty="0" smtClean="0"/>
              <a:t>Final calibrated land use loads</a:t>
            </a:r>
            <a:endParaRPr lang="en-US" dirty="0"/>
          </a:p>
        </p:txBody>
      </p:sp>
      <p:sp>
        <p:nvSpPr>
          <p:cNvPr id="19" name="Right Arrow 18"/>
          <p:cNvSpPr/>
          <p:nvPr/>
        </p:nvSpPr>
        <p:spPr>
          <a:xfrm rot="8359772">
            <a:off x="2793730" y="4878455"/>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4188174">
            <a:off x="1437316" y="4712126"/>
            <a:ext cx="457200" cy="2286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04800" y="5943600"/>
            <a:ext cx="8610600" cy="304800"/>
          </a:xfrm>
          <a:prstGeom prst="rect">
            <a:avLst/>
          </a:prstGeom>
          <a:gradFill flip="none" rotWithShape="1">
            <a:gsLst>
              <a:gs pos="0">
                <a:srgbClr val="0070C0"/>
              </a:gs>
              <a:gs pos="39000">
                <a:srgbClr val="0070C0"/>
              </a:gs>
              <a:gs pos="100000">
                <a:schemeClr val="accent6">
                  <a:lumMod val="7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324600"/>
            <a:ext cx="9144491" cy="369332"/>
          </a:xfrm>
          <a:prstGeom prst="rect">
            <a:avLst/>
          </a:prstGeom>
          <a:noFill/>
        </p:spPr>
        <p:txBody>
          <a:bodyPr wrap="none" rtlCol="0">
            <a:spAutoFit/>
          </a:bodyPr>
          <a:lstStyle/>
          <a:p>
            <a:r>
              <a:rPr lang="en-US" dirty="0" smtClean="0">
                <a:solidFill>
                  <a:schemeClr val="bg1"/>
                </a:solidFill>
                <a:sym typeface="Wingdings" pitchFamily="2" charset="2"/>
              </a:rPr>
              <a:t>-------------------- Modeling workgroup -------------------   ----- other CBP groups --</a:t>
            </a:r>
            <a:endParaRPr lang="en-US" dirty="0">
              <a:solidFill>
                <a:schemeClr val="bg1"/>
              </a:solidFill>
            </a:endParaRPr>
          </a:p>
        </p:txBody>
      </p:sp>
    </p:spTree>
    <p:extLst>
      <p:ext uri="{BB962C8B-B14F-4D97-AF65-F5344CB8AC3E}">
        <p14:creationId xmlns:p14="http://schemas.microsoft.com/office/powerpoint/2010/main" val="1683097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Workgroups</a:t>
            </a:r>
            <a:endParaRPr lang="en-US" dirty="0"/>
          </a:p>
        </p:txBody>
      </p:sp>
      <p:sp>
        <p:nvSpPr>
          <p:cNvPr id="3" name="Content Placeholder 2"/>
          <p:cNvSpPr>
            <a:spLocks noGrp="1"/>
          </p:cNvSpPr>
          <p:nvPr>
            <p:ph idx="1"/>
          </p:nvPr>
        </p:nvSpPr>
        <p:spPr/>
        <p:txBody>
          <a:bodyPr>
            <a:normAutofit fontScale="92500"/>
          </a:bodyPr>
          <a:lstStyle/>
          <a:p>
            <a:r>
              <a:rPr lang="en-US" dirty="0" smtClean="0"/>
              <a:t>Provide critical </a:t>
            </a:r>
            <a:r>
              <a:rPr lang="en-US" dirty="0"/>
              <a:t>pieces of </a:t>
            </a:r>
            <a:r>
              <a:rPr lang="en-US" dirty="0" smtClean="0"/>
              <a:t>information in addition to the full literature review for all source sectors.</a:t>
            </a:r>
            <a:r>
              <a:rPr lang="en-US" dirty="0"/>
              <a:t> </a:t>
            </a:r>
            <a:endParaRPr lang="en-US" dirty="0" smtClean="0"/>
          </a:p>
          <a:p>
            <a:endParaRPr lang="en-US" dirty="0" smtClean="0"/>
          </a:p>
          <a:p>
            <a:r>
              <a:rPr lang="en-US" dirty="0" smtClean="0"/>
              <a:t>Panel, workgroup documents and recommendations, and available literature are critical sources of data for developing the loading rate targets. </a:t>
            </a:r>
          </a:p>
          <a:p>
            <a:endParaRPr lang="en-US" dirty="0" smtClean="0"/>
          </a:p>
          <a:p>
            <a:r>
              <a:rPr lang="en-US" dirty="0" smtClean="0"/>
              <a:t>Modeling workgroup approves the final Phase 6 model</a:t>
            </a:r>
            <a:endParaRPr lang="en-US" dirty="0"/>
          </a:p>
          <a:p>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17</a:t>
            </a:fld>
            <a:endParaRPr lang="en-US" dirty="0"/>
          </a:p>
        </p:txBody>
      </p:sp>
    </p:spTree>
    <p:extLst>
      <p:ext uri="{BB962C8B-B14F-4D97-AF65-F5344CB8AC3E}">
        <p14:creationId xmlns:p14="http://schemas.microsoft.com/office/powerpoint/2010/main" val="71193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December 31, 2014 - Sparrow and literature review results for draft land </a:t>
            </a:r>
            <a:r>
              <a:rPr lang="en-US" dirty="0" smtClean="0"/>
              <a:t>uses</a:t>
            </a:r>
          </a:p>
          <a:p>
            <a:pPr lvl="0"/>
            <a:endParaRPr lang="en-US" dirty="0"/>
          </a:p>
          <a:p>
            <a:pPr lvl="0"/>
            <a:r>
              <a:rPr lang="en-US" dirty="0"/>
              <a:t>February 28, </a:t>
            </a:r>
            <a:r>
              <a:rPr lang="en-US" dirty="0" smtClean="0"/>
              <a:t>2015 </a:t>
            </a:r>
            <a:r>
              <a:rPr lang="en-US" dirty="0"/>
              <a:t>- draft targets for draft land </a:t>
            </a:r>
            <a:r>
              <a:rPr lang="en-US" dirty="0" smtClean="0"/>
              <a:t>uses</a:t>
            </a:r>
          </a:p>
          <a:p>
            <a:pPr lvl="0"/>
            <a:endParaRPr lang="en-US" dirty="0"/>
          </a:p>
          <a:p>
            <a:pPr lvl="0"/>
            <a:r>
              <a:rPr lang="en-US" dirty="0"/>
              <a:t>April 30, </a:t>
            </a:r>
            <a:r>
              <a:rPr lang="en-US" dirty="0" smtClean="0"/>
              <a:t>2015 </a:t>
            </a:r>
            <a:r>
              <a:rPr lang="en-US" dirty="0"/>
              <a:t>- final targets approved </a:t>
            </a:r>
            <a:r>
              <a:rPr lang="en-US" dirty="0" smtClean="0"/>
              <a:t>by Modeling Workgroup for </a:t>
            </a:r>
            <a:r>
              <a:rPr lang="en-US" dirty="0"/>
              <a:t>draft land </a:t>
            </a:r>
            <a:r>
              <a:rPr lang="en-US" dirty="0" smtClean="0"/>
              <a:t>uses</a:t>
            </a:r>
          </a:p>
          <a:p>
            <a:pPr lvl="0"/>
            <a:endParaRPr lang="en-US" dirty="0"/>
          </a:p>
          <a:p>
            <a:pPr lvl="0"/>
            <a:r>
              <a:rPr lang="en-US" dirty="0"/>
              <a:t>Oct 1, </a:t>
            </a:r>
            <a:r>
              <a:rPr lang="en-US" dirty="0" smtClean="0"/>
              <a:t>2015 - Once the final land uses are approved, we will finalize targets using a Sparrow </a:t>
            </a:r>
            <a:r>
              <a:rPr lang="en-US" dirty="0"/>
              <a:t>update, final sensitivities, and other </a:t>
            </a:r>
            <a:r>
              <a:rPr lang="en-US" dirty="0" smtClean="0"/>
              <a:t>information.  </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18</a:t>
            </a:fld>
            <a:endParaRPr lang="en-US" dirty="0"/>
          </a:p>
        </p:txBody>
      </p:sp>
    </p:spTree>
    <p:extLst>
      <p:ext uri="{BB962C8B-B14F-4D97-AF65-F5344CB8AC3E}">
        <p14:creationId xmlns:p14="http://schemas.microsoft.com/office/powerpoint/2010/main" val="2454038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Keeping Up To Date – Webpages</a:t>
            </a:r>
            <a:endParaRPr lang="en-US" dirty="0"/>
          </a:p>
        </p:txBody>
      </p:sp>
      <p:sp>
        <p:nvSpPr>
          <p:cNvPr id="3" name="Content Placeholder 2"/>
          <p:cNvSpPr>
            <a:spLocks noGrp="1"/>
          </p:cNvSpPr>
          <p:nvPr>
            <p:ph idx="1"/>
          </p:nvPr>
        </p:nvSpPr>
        <p:spPr>
          <a:solidFill>
            <a:srgbClr val="000066"/>
          </a:solidFill>
        </p:spPr>
        <p:txBody>
          <a:bodyPr>
            <a:normAutofit/>
          </a:bodyPr>
          <a:lstStyle/>
          <a:p>
            <a:r>
              <a:rPr lang="en-US" dirty="0"/>
              <a:t>Land Use Loading Rates </a:t>
            </a:r>
            <a:r>
              <a:rPr lang="en-US" dirty="0" smtClean="0">
                <a:hlinkClick r:id="rId2"/>
              </a:rPr>
              <a:t>http://</a:t>
            </a:r>
            <a:r>
              <a:rPr lang="en-US" dirty="0">
                <a:hlinkClick r:id="rId2"/>
              </a:rPr>
              <a:t>www.chesapeakebay.net/about/wmp_for_mpa_effort/land_use_loading_rates</a:t>
            </a:r>
            <a:endParaRPr lang="en-US" dirty="0"/>
          </a:p>
          <a:p>
            <a:endParaRPr lang="en-US" dirty="0"/>
          </a:p>
          <a:p>
            <a:r>
              <a:rPr lang="en-US" dirty="0" smtClean="0"/>
              <a:t>Additional information on Mid-Point Assessment </a:t>
            </a:r>
            <a:r>
              <a:rPr lang="en-US" dirty="0" smtClean="0">
                <a:solidFill>
                  <a:srgbClr val="FFFF00"/>
                </a:solidFill>
                <a:hlinkClick r:id="rId3"/>
              </a:rPr>
              <a:t>http</a:t>
            </a:r>
            <a:r>
              <a:rPr lang="en-US" dirty="0">
                <a:solidFill>
                  <a:srgbClr val="FFFF00"/>
                </a:solidFill>
                <a:hlinkClick r:id="rId3"/>
              </a:rPr>
              <a:t>://www.chesapeakebay.net/groups/group/water_quality_goal_implementation_team/wmp_for_the_mpa</a:t>
            </a:r>
            <a:endParaRPr lang="en-US" dirty="0">
              <a:solidFill>
                <a:srgbClr val="FFFF00"/>
              </a:solidFill>
            </a:endParaRPr>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19</a:t>
            </a:fld>
            <a:endParaRPr lang="en-US" dirty="0"/>
          </a:p>
        </p:txBody>
      </p:sp>
    </p:spTree>
    <p:extLst>
      <p:ext uri="{BB962C8B-B14F-4D97-AF65-F5344CB8AC3E}">
        <p14:creationId xmlns:p14="http://schemas.microsoft.com/office/powerpoint/2010/main" val="2405689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Rates and Targets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Loading rates from multiple models and literature are used to inform the targets</a:t>
            </a:r>
          </a:p>
          <a:p>
            <a:endParaRPr lang="en-US" sz="1900" dirty="0" smtClean="0"/>
          </a:p>
          <a:p>
            <a:r>
              <a:rPr lang="en-US" dirty="0" smtClean="0"/>
              <a:t>Targets are specified loading rates used to calibrate the </a:t>
            </a:r>
            <a:r>
              <a:rPr lang="en-US" dirty="0"/>
              <a:t>Phase 6 Watershed </a:t>
            </a:r>
            <a:r>
              <a:rPr lang="en-US" dirty="0" smtClean="0"/>
              <a:t>Model</a:t>
            </a:r>
          </a:p>
          <a:p>
            <a:pPr lvl="1"/>
            <a:r>
              <a:rPr lang="en-US" dirty="0" smtClean="0"/>
              <a:t>Do </a:t>
            </a:r>
            <a:r>
              <a:rPr lang="en-US" dirty="0"/>
              <a:t>not include BMPs</a:t>
            </a:r>
          </a:p>
          <a:p>
            <a:pPr lvl="1"/>
            <a:r>
              <a:rPr lang="en-US" dirty="0" smtClean="0"/>
              <a:t>Show relative differences among land use loading rates</a:t>
            </a:r>
          </a:p>
          <a:p>
            <a:pPr lvl="1"/>
            <a:r>
              <a:rPr lang="en-US" dirty="0" smtClean="0"/>
              <a:t>Subject </a:t>
            </a:r>
            <a:r>
              <a:rPr lang="en-US" dirty="0"/>
              <a:t>to modification through </a:t>
            </a:r>
            <a:r>
              <a:rPr lang="en-US" dirty="0" smtClean="0"/>
              <a:t>calibration</a:t>
            </a:r>
          </a:p>
          <a:p>
            <a:pPr lvl="2">
              <a:buFont typeface="Wingdings" pitchFamily="2" charset="2"/>
              <a:buChar char="§"/>
            </a:pPr>
            <a:r>
              <a:rPr lang="en-US" sz="3000" dirty="0" smtClean="0"/>
              <a:t>Actual rate adjusted</a:t>
            </a:r>
          </a:p>
          <a:p>
            <a:pPr lvl="2">
              <a:buFont typeface="Wingdings" pitchFamily="2" charset="2"/>
              <a:buChar char="§"/>
            </a:pPr>
            <a:r>
              <a:rPr lang="en-US" sz="3000" dirty="0" smtClean="0"/>
              <a:t>Relative differences maintained</a:t>
            </a:r>
          </a:p>
          <a:p>
            <a:pPr lvl="1"/>
            <a:endParaRPr lang="en-US" sz="1700" dirty="0"/>
          </a:p>
          <a:p>
            <a:r>
              <a:rPr lang="en-US" dirty="0"/>
              <a:t>Loads will vary around the target based on the nutrients applied and management actions</a:t>
            </a:r>
          </a:p>
          <a:p>
            <a:pPr lvl="1"/>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2</a:t>
            </a:fld>
            <a:endParaRPr lang="en-US" dirty="0"/>
          </a:p>
        </p:txBody>
      </p:sp>
    </p:spTree>
    <p:extLst>
      <p:ext uri="{BB962C8B-B14F-4D97-AF65-F5344CB8AC3E}">
        <p14:creationId xmlns:p14="http://schemas.microsoft.com/office/powerpoint/2010/main" val="131856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09600"/>
          </a:xfrm>
        </p:spPr>
        <p:txBody>
          <a:bodyPr>
            <a:normAutofit fontScale="90000"/>
          </a:bodyPr>
          <a:lstStyle/>
          <a:p>
            <a:r>
              <a:rPr lang="en-US" dirty="0"/>
              <a:t>Data </a:t>
            </a:r>
            <a:r>
              <a:rPr lang="en-US" dirty="0" smtClean="0"/>
              <a:t>Source Characterization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30378757"/>
              </p:ext>
            </p:extLst>
          </p:nvPr>
        </p:nvGraphicFramePr>
        <p:xfrm>
          <a:off x="-2" y="609603"/>
          <a:ext cx="9144001" cy="6248397"/>
        </p:xfrm>
        <a:graphic>
          <a:graphicData uri="http://schemas.openxmlformats.org/drawingml/2006/table">
            <a:tbl>
              <a:tblPr>
                <a:tableStyleId>{073A0DAA-6AF3-43AB-8588-CEC1D06C72B9}</a:tableStyleId>
              </a:tblPr>
              <a:tblGrid>
                <a:gridCol w="1524001"/>
                <a:gridCol w="2571504"/>
                <a:gridCol w="2286000"/>
                <a:gridCol w="2762496"/>
              </a:tblGrid>
              <a:tr h="565053">
                <a:tc gridSpan="4">
                  <a:txBody>
                    <a:bodyPr/>
                    <a:lstStyle/>
                    <a:p>
                      <a:pPr marL="0" marR="0" algn="ctr">
                        <a:lnSpc>
                          <a:spcPct val="107000"/>
                        </a:lnSpc>
                        <a:spcBef>
                          <a:spcPts val="0"/>
                        </a:spcBef>
                        <a:spcAft>
                          <a:spcPts val="0"/>
                        </a:spcAft>
                      </a:pPr>
                      <a:r>
                        <a:rPr lang="en-US" sz="1600" dirty="0" smtClean="0">
                          <a:solidFill>
                            <a:schemeClr val="bg1"/>
                          </a:solidFill>
                          <a:effectLst/>
                        </a:rPr>
                        <a:t>Adapted </a:t>
                      </a:r>
                      <a:r>
                        <a:rPr lang="en-US" sz="1600" dirty="0">
                          <a:solidFill>
                            <a:schemeClr val="bg1"/>
                          </a:solidFill>
                          <a:effectLst/>
                        </a:rPr>
                        <a:t>from </a:t>
                      </a:r>
                      <a:r>
                        <a:rPr lang="en-US" sz="1600" dirty="0" smtClean="0">
                          <a:solidFill>
                            <a:schemeClr val="bg1"/>
                          </a:solidFill>
                          <a:effectLst/>
                        </a:rPr>
                        <a:t>BMP Protocol</a:t>
                      </a:r>
                      <a:r>
                        <a:rPr lang="en-US" sz="1600" baseline="0" dirty="0" smtClean="0">
                          <a:solidFill>
                            <a:schemeClr val="bg1"/>
                          </a:solidFill>
                          <a:effectLst/>
                        </a:rPr>
                        <a:t> </a:t>
                      </a:r>
                    </a:p>
                    <a:p>
                      <a:pPr marL="0" marR="0" algn="ctr">
                        <a:lnSpc>
                          <a:spcPct val="107000"/>
                        </a:lnSpc>
                        <a:spcBef>
                          <a:spcPts val="0"/>
                        </a:spcBef>
                        <a:spcAft>
                          <a:spcPts val="0"/>
                        </a:spcAft>
                      </a:pPr>
                      <a:r>
                        <a:rPr lang="en-US" sz="1200" u="sng" dirty="0" smtClean="0">
                          <a:solidFill>
                            <a:schemeClr val="bg1"/>
                          </a:solidFill>
                          <a:effectLst/>
                          <a:hlinkClick r:id="rId2"/>
                        </a:rPr>
                        <a:t>http</a:t>
                      </a:r>
                      <a:r>
                        <a:rPr lang="en-US" sz="1200" u="sng" dirty="0">
                          <a:solidFill>
                            <a:schemeClr val="bg1"/>
                          </a:solidFill>
                          <a:effectLst/>
                          <a:hlinkClick r:id="rId2"/>
                        </a:rPr>
                        <a:t>://</a:t>
                      </a:r>
                      <a:r>
                        <a:rPr lang="en-US" sz="1200" u="sng" dirty="0" smtClean="0">
                          <a:solidFill>
                            <a:schemeClr val="bg1"/>
                          </a:solidFill>
                          <a:effectLst/>
                          <a:hlinkClick r:id="rId2"/>
                        </a:rPr>
                        <a:t>www.chesapeakebay.net/documents/Nutrient-Sediment_Control_Review_Protocol_v7.14.2014.pdf</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r>
              <a:tr h="354258">
                <a:tc>
                  <a:txBody>
                    <a:bodyPr/>
                    <a:lstStyle/>
                    <a:p>
                      <a:pPr marL="0" marR="0">
                        <a:lnSpc>
                          <a:spcPct val="107000"/>
                        </a:lnSpc>
                        <a:spcBef>
                          <a:spcPts val="0"/>
                        </a:spcBef>
                        <a:spcAft>
                          <a:spcPts val="0"/>
                        </a:spcAft>
                      </a:pPr>
                      <a:r>
                        <a:rPr lang="en-US" sz="1600" dirty="0">
                          <a:solidFill>
                            <a:schemeClr val="bg1"/>
                          </a:solidFill>
                          <a:effectLst/>
                        </a:rPr>
                        <a:t>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dirty="0">
                          <a:solidFill>
                            <a:schemeClr val="bg1"/>
                          </a:solidFill>
                          <a:effectLst/>
                        </a:rPr>
                        <a:t>High Quality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dirty="0">
                          <a:solidFill>
                            <a:schemeClr val="bg1"/>
                          </a:solidFill>
                          <a:effectLst/>
                        </a:rPr>
                        <a:t>Medium Quality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600" dirty="0">
                          <a:solidFill>
                            <a:schemeClr val="bg1"/>
                          </a:solidFill>
                          <a:effectLst/>
                        </a:rPr>
                        <a:t>Low Quality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565053">
                <a:tc>
                  <a:txBody>
                    <a:bodyPr/>
                    <a:lstStyle/>
                    <a:p>
                      <a:pPr marL="0" marR="0">
                        <a:lnSpc>
                          <a:spcPct val="107000"/>
                        </a:lnSpc>
                        <a:spcBef>
                          <a:spcPts val="0"/>
                        </a:spcBef>
                        <a:spcAft>
                          <a:spcPts val="0"/>
                        </a:spcAft>
                      </a:pPr>
                      <a:r>
                        <a:rPr lang="en-US" sz="1600" dirty="0">
                          <a:solidFill>
                            <a:schemeClr val="bg1"/>
                          </a:solidFill>
                          <a:effectLst/>
                        </a:rPr>
                        <a:t>Year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Published after 2000 or seminal research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 Published prior to 2000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 Published prior to 2000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1116638">
                <a:tc>
                  <a:txBody>
                    <a:bodyPr/>
                    <a:lstStyle/>
                    <a:p>
                      <a:pPr marL="0" marR="0">
                        <a:lnSpc>
                          <a:spcPct val="107000"/>
                        </a:lnSpc>
                        <a:spcBef>
                          <a:spcPts val="0"/>
                        </a:spcBef>
                        <a:spcAft>
                          <a:spcPts val="0"/>
                        </a:spcAft>
                      </a:pPr>
                      <a:r>
                        <a:rPr lang="en-US" sz="1600" dirty="0">
                          <a:solidFill>
                            <a:schemeClr val="bg1"/>
                          </a:solidFill>
                          <a:effectLst/>
                        </a:rPr>
                        <a:t>Applicability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Purpose/scope of research/ publication matches information/data need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Limited application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Does not apply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847579">
                <a:tc>
                  <a:txBody>
                    <a:bodyPr/>
                    <a:lstStyle/>
                    <a:p>
                      <a:pPr marL="0" marR="0">
                        <a:lnSpc>
                          <a:spcPct val="107000"/>
                        </a:lnSpc>
                        <a:spcBef>
                          <a:spcPts val="0"/>
                        </a:spcBef>
                        <a:spcAft>
                          <a:spcPts val="0"/>
                        </a:spcAft>
                      </a:pPr>
                      <a:r>
                        <a:rPr lang="en-US" sz="1600" dirty="0">
                          <a:solidFill>
                            <a:schemeClr val="bg1"/>
                          </a:solidFill>
                          <a:effectLst/>
                        </a:rPr>
                        <a:t>Study location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Within Chesapeake Bay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Characteristic of CB, but outside of watershed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Outside of CB watershed and characteristics of study location not representative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1116638">
                <a:tc>
                  <a:txBody>
                    <a:bodyPr/>
                    <a:lstStyle/>
                    <a:p>
                      <a:pPr marL="0" marR="0">
                        <a:lnSpc>
                          <a:spcPct val="107000"/>
                        </a:lnSpc>
                        <a:spcBef>
                          <a:spcPts val="0"/>
                        </a:spcBef>
                        <a:spcAft>
                          <a:spcPts val="0"/>
                        </a:spcAft>
                      </a:pPr>
                      <a:r>
                        <a:rPr lang="en-US" sz="1600" dirty="0">
                          <a:solidFill>
                            <a:schemeClr val="bg1"/>
                          </a:solidFill>
                          <a:effectLst/>
                        </a:rPr>
                        <a:t>Data collection &amp; analysis methods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Approved state or federal methods used; statistically relevant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Other approved protocol and methods; analysis done but lacks significance testing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Methods not documented; insufficient data collected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1400653">
                <a:tc>
                  <a:txBody>
                    <a:bodyPr/>
                    <a:lstStyle/>
                    <a:p>
                      <a:pPr marL="0" marR="0">
                        <a:lnSpc>
                          <a:spcPct val="107000"/>
                        </a:lnSpc>
                        <a:spcBef>
                          <a:spcPts val="0"/>
                        </a:spcBef>
                        <a:spcAft>
                          <a:spcPts val="0"/>
                        </a:spcAft>
                      </a:pPr>
                      <a:r>
                        <a:rPr lang="en-US" sz="1600" dirty="0">
                          <a:solidFill>
                            <a:schemeClr val="bg1"/>
                          </a:solidFill>
                          <a:effectLst/>
                        </a:rPr>
                        <a:t>Conclusions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Scientific method evident; conclusions supported by statistical analysis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Conclusions reasonable but not supported by data; inferences based on data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Inconclusive; insufficient evidence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282525">
                <a:tc>
                  <a:txBody>
                    <a:bodyPr/>
                    <a:lstStyle/>
                    <a:p>
                      <a:pPr marL="0" marR="0">
                        <a:lnSpc>
                          <a:spcPct val="107000"/>
                        </a:lnSpc>
                        <a:spcBef>
                          <a:spcPts val="0"/>
                        </a:spcBef>
                        <a:spcAft>
                          <a:spcPts val="0"/>
                        </a:spcAft>
                      </a:pPr>
                      <a:r>
                        <a:rPr lang="en-US" sz="1600" dirty="0">
                          <a:solidFill>
                            <a:schemeClr val="bg1"/>
                          </a:solidFill>
                          <a:effectLst/>
                        </a:rPr>
                        <a:t>References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Majority peer-review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Some peer-review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1600" dirty="0">
                          <a:solidFill>
                            <a:schemeClr val="bg1"/>
                          </a:solidFill>
                          <a:effectLst/>
                        </a:rPr>
                        <a:t>Minimal to none peer-review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bl>
          </a:graphicData>
        </a:graphic>
      </p:graphicFrame>
    </p:spTree>
    <p:extLst>
      <p:ext uri="{BB962C8B-B14F-4D97-AF65-F5344CB8AC3E}">
        <p14:creationId xmlns:p14="http://schemas.microsoft.com/office/powerpoint/2010/main" val="107663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Developed Land Uses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b="1" dirty="0" smtClean="0"/>
              <a:t>Phase 6 Proposed</a:t>
            </a:r>
          </a:p>
          <a:p>
            <a:pPr marL="0" indent="0" algn="ctr">
              <a:buNone/>
            </a:pPr>
            <a:endParaRPr lang="en-US" b="1" dirty="0" smtClean="0"/>
          </a:p>
          <a:p>
            <a:r>
              <a:rPr lang="en-US" dirty="0"/>
              <a:t>Pervious</a:t>
            </a:r>
          </a:p>
          <a:p>
            <a:pPr lvl="1"/>
            <a:r>
              <a:rPr lang="en-US" dirty="0"/>
              <a:t>Turf</a:t>
            </a:r>
          </a:p>
          <a:p>
            <a:pPr lvl="1"/>
            <a:r>
              <a:rPr lang="en-US" dirty="0"/>
              <a:t>Open space</a:t>
            </a:r>
          </a:p>
          <a:p>
            <a:pPr lvl="1"/>
            <a:r>
              <a:rPr lang="en-US" dirty="0" smtClean="0">
                <a:solidFill>
                  <a:srgbClr val="0070C0"/>
                </a:solidFill>
              </a:rPr>
              <a:t>Tree </a:t>
            </a:r>
            <a:r>
              <a:rPr lang="en-US" dirty="0">
                <a:solidFill>
                  <a:srgbClr val="0070C0"/>
                </a:solidFill>
              </a:rPr>
              <a:t>canopy</a:t>
            </a:r>
          </a:p>
          <a:p>
            <a:pPr lvl="1"/>
            <a:endParaRPr lang="en-US" dirty="0"/>
          </a:p>
          <a:p>
            <a:r>
              <a:rPr lang="en-US" dirty="0" smtClean="0"/>
              <a:t>Impervious </a:t>
            </a:r>
          </a:p>
          <a:p>
            <a:pPr lvl="1"/>
            <a:r>
              <a:rPr lang="en-US" dirty="0" smtClean="0"/>
              <a:t>Roads</a:t>
            </a:r>
          </a:p>
          <a:p>
            <a:pPr lvl="1"/>
            <a:r>
              <a:rPr lang="en-US" dirty="0" smtClean="0"/>
              <a:t>Buildings, parking lots, etc.</a:t>
            </a:r>
          </a:p>
          <a:p>
            <a:pPr lvl="1"/>
            <a:r>
              <a:rPr lang="en-US" dirty="0" smtClean="0">
                <a:solidFill>
                  <a:srgbClr val="0070C0"/>
                </a:solidFill>
              </a:rPr>
              <a:t>Tree canopy over impervious</a:t>
            </a:r>
          </a:p>
          <a:p>
            <a:pPr lvl="1"/>
            <a:endParaRPr lang="en-US" dirty="0" smtClean="0"/>
          </a:p>
          <a:p>
            <a:r>
              <a:rPr lang="en-US" dirty="0" smtClean="0"/>
              <a:t>Construction</a:t>
            </a:r>
          </a:p>
          <a:p>
            <a:endParaRPr lang="en-US" dirty="0" smtClean="0"/>
          </a:p>
          <a:p>
            <a:r>
              <a:rPr lang="en-US" dirty="0" smtClean="0"/>
              <a:t>Extractive </a:t>
            </a:r>
            <a:endParaRPr lang="en-US" dirty="0"/>
          </a:p>
        </p:txBody>
      </p:sp>
      <p:sp>
        <p:nvSpPr>
          <p:cNvPr id="6" name="Content Placeholder 5"/>
          <p:cNvSpPr>
            <a:spLocks noGrp="1"/>
          </p:cNvSpPr>
          <p:nvPr>
            <p:ph sz="half" idx="2"/>
          </p:nvPr>
        </p:nvSpPr>
        <p:spPr/>
        <p:txBody>
          <a:bodyPr>
            <a:normAutofit fontScale="70000" lnSpcReduction="20000"/>
          </a:bodyPr>
          <a:lstStyle/>
          <a:p>
            <a:pPr marL="0" indent="0" algn="ctr">
              <a:buNone/>
            </a:pPr>
            <a:r>
              <a:rPr lang="en-US" b="1" dirty="0" smtClean="0"/>
              <a:t>Phase 5</a:t>
            </a:r>
          </a:p>
          <a:p>
            <a:pPr marL="0" indent="0" algn="ctr">
              <a:buNone/>
            </a:pPr>
            <a:endParaRPr lang="en-US" b="1" dirty="0" smtClean="0"/>
          </a:p>
          <a:p>
            <a:r>
              <a:rPr lang="en-US" dirty="0" smtClean="0"/>
              <a:t>Impervious </a:t>
            </a:r>
            <a:r>
              <a:rPr lang="en-US" dirty="0"/>
              <a:t>developed</a:t>
            </a:r>
          </a:p>
          <a:p>
            <a:r>
              <a:rPr lang="en-US" dirty="0" smtClean="0"/>
              <a:t>Pervious </a:t>
            </a:r>
            <a:r>
              <a:rPr lang="en-US" dirty="0"/>
              <a:t>developed</a:t>
            </a:r>
          </a:p>
          <a:p>
            <a:r>
              <a:rPr lang="en-US" dirty="0"/>
              <a:t>C</a:t>
            </a:r>
            <a:r>
              <a:rPr lang="en-US" dirty="0" smtClean="0"/>
              <a:t>onstruction</a:t>
            </a:r>
            <a:endParaRPr lang="en-US" dirty="0"/>
          </a:p>
          <a:p>
            <a:r>
              <a:rPr lang="en-US" dirty="0"/>
              <a:t>E</a:t>
            </a:r>
            <a:r>
              <a:rPr lang="en-US" dirty="0" smtClean="0"/>
              <a:t>xtractive</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4</a:t>
            </a:fld>
            <a:endParaRPr lang="en-US" dirty="0"/>
          </a:p>
        </p:txBody>
      </p:sp>
      <p:sp>
        <p:nvSpPr>
          <p:cNvPr id="8" name="TextBox 7"/>
          <p:cNvSpPr txBox="1"/>
          <p:nvPr/>
        </p:nvSpPr>
        <p:spPr>
          <a:xfrm>
            <a:off x="152400" y="1064508"/>
            <a:ext cx="8839199" cy="52322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800">
                <a:solidFill>
                  <a:schemeClr val="bg1"/>
                </a:solidFill>
              </a:defRPr>
            </a:lvl1pPr>
            <a:lvl2pPr marL="742950" lvl="1" indent="-285750">
              <a:spcBef>
                <a:spcPct val="20000"/>
              </a:spcBef>
              <a:buFont typeface="Arial" pitchFamily="34" charset="0"/>
              <a:buChar char="–"/>
              <a:defRPr sz="2400">
                <a:solidFill>
                  <a:schemeClr val="bg1"/>
                </a:solidFill>
              </a:defRPr>
            </a:lvl2pPr>
            <a:lvl3pPr marL="1143000" lvl="2" indent="-228600">
              <a:spcBef>
                <a:spcPct val="20000"/>
              </a:spcBef>
              <a:buFont typeface="Arial" pitchFamily="34" charset="0"/>
              <a:buChar char="•"/>
              <a:defRPr sz="2000">
                <a:solidFill>
                  <a:schemeClr val="bg1"/>
                </a:solidFill>
              </a:defRPr>
            </a:lvl3pPr>
            <a:lvl4pPr marL="1600200" indent="-228600">
              <a:spcBef>
                <a:spcPct val="20000"/>
              </a:spcBef>
              <a:buFont typeface="Arial" pitchFamily="34" charset="0"/>
              <a:buChar char="–"/>
              <a:defRPr>
                <a:solidFill>
                  <a:schemeClr val="bg1"/>
                </a:solidFill>
              </a:defRPr>
            </a:lvl4pPr>
            <a:lvl5pPr marL="2057400" indent="-228600">
              <a:spcBef>
                <a:spcPct val="20000"/>
              </a:spcBef>
              <a:buFont typeface="Arial" pitchFamily="34" charset="0"/>
              <a:buChar char="»"/>
              <a:defRPr>
                <a:solidFill>
                  <a:schemeClr val="bg1"/>
                </a:solidFill>
              </a:defRP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pPr marL="0" indent="0">
              <a:buNone/>
            </a:pPr>
            <a:r>
              <a:rPr lang="en-US" sz="1700" dirty="0"/>
              <a:t>All are also divided by federal, MS4-regulated, and Combined Stormwater Sewer (CSS</a:t>
            </a:r>
            <a:r>
              <a:rPr lang="en-US" sz="1700" dirty="0" smtClean="0"/>
              <a:t>)</a:t>
            </a:r>
            <a:endParaRPr lang="en-US" sz="1700" dirty="0"/>
          </a:p>
        </p:txBody>
      </p:sp>
      <p:pic>
        <p:nvPicPr>
          <p:cNvPr id="9" name="Picture 4" descr="City street, Annapolis 2 (&lt;a href='https://www.flickr.com/photos/29388462@N06/5433949991'&gt;view on Flickr&lt;/a&gt;)"/>
          <p:cNvPicPr>
            <a:picLocks noChangeAspect="1" noChangeArrowheads="1"/>
          </p:cNvPicPr>
          <p:nvPr/>
        </p:nvPicPr>
        <p:blipFill>
          <a:blip r:embed="rId2" cstate="print"/>
          <a:srcRect/>
          <a:stretch>
            <a:fillRect/>
          </a:stretch>
        </p:blipFill>
        <p:spPr bwMode="auto">
          <a:xfrm>
            <a:off x="4451135" y="3482544"/>
            <a:ext cx="4325398" cy="2897868"/>
          </a:xfrm>
          <a:prstGeom prst="rect">
            <a:avLst/>
          </a:prstGeom>
          <a:noFill/>
        </p:spPr>
      </p:pic>
    </p:spTree>
    <p:extLst>
      <p:ext uri="{BB962C8B-B14F-4D97-AF65-F5344CB8AC3E}">
        <p14:creationId xmlns:p14="http://schemas.microsoft.com/office/powerpoint/2010/main" val="259058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Pervious and Impervious Developed</a:t>
            </a:r>
            <a:endParaRPr lang="en-US" dirty="0"/>
          </a:p>
        </p:txBody>
      </p:sp>
      <p:sp>
        <p:nvSpPr>
          <p:cNvPr id="3" name="Content Placeholder 2"/>
          <p:cNvSpPr>
            <a:spLocks noGrp="1"/>
          </p:cNvSpPr>
          <p:nvPr>
            <p:ph idx="1"/>
          </p:nvPr>
        </p:nvSpPr>
        <p:spPr/>
        <p:txBody>
          <a:bodyPr>
            <a:normAutofit/>
          </a:bodyPr>
          <a:lstStyle/>
          <a:p>
            <a:r>
              <a:rPr lang="en-US" dirty="0" smtClean="0"/>
              <a:t>Discussed at October USWG meeting</a:t>
            </a:r>
          </a:p>
          <a:p>
            <a:pPr lvl="1"/>
            <a:r>
              <a:rPr lang="en-US" dirty="0"/>
              <a:t>D</a:t>
            </a:r>
            <a:r>
              <a:rPr lang="en-US" dirty="0" smtClean="0"/>
              <a:t>ata </a:t>
            </a:r>
            <a:r>
              <a:rPr lang="en-US" dirty="0"/>
              <a:t>from National Stormwater Quality </a:t>
            </a:r>
            <a:r>
              <a:rPr lang="en-US" dirty="0" smtClean="0"/>
              <a:t>Database (NSQD)</a:t>
            </a:r>
            <a:endParaRPr lang="en-US" dirty="0"/>
          </a:p>
          <a:p>
            <a:pPr lvl="1"/>
            <a:r>
              <a:rPr lang="en-US" dirty="0"/>
              <a:t>Edge of </a:t>
            </a:r>
            <a:r>
              <a:rPr lang="en-US" dirty="0" smtClean="0"/>
              <a:t>Field</a:t>
            </a:r>
          </a:p>
          <a:p>
            <a:pPr lvl="1"/>
            <a:r>
              <a:rPr lang="en-US" dirty="0" smtClean="0"/>
              <a:t>Mapped NSQD land uses to Phase 6 land uses</a:t>
            </a:r>
          </a:p>
          <a:p>
            <a:endParaRPr lang="en-US" dirty="0"/>
          </a:p>
          <a:p>
            <a:r>
              <a:rPr lang="en-US" dirty="0" smtClean="0"/>
              <a:t>Completed</a:t>
            </a:r>
          </a:p>
          <a:p>
            <a:pPr lvl="1"/>
            <a:r>
              <a:rPr lang="en-US" dirty="0" smtClean="0"/>
              <a:t>Converted </a:t>
            </a:r>
            <a:r>
              <a:rPr lang="en-US" dirty="0"/>
              <a:t>mg/L to </a:t>
            </a:r>
            <a:r>
              <a:rPr lang="en-US" dirty="0" smtClean="0"/>
              <a:t>Lb/A</a:t>
            </a:r>
          </a:p>
          <a:p>
            <a:pPr lvl="1"/>
            <a:r>
              <a:rPr lang="en-US" dirty="0" smtClean="0"/>
              <a:t>Addressed variation across all modeling segments</a:t>
            </a:r>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5</a:t>
            </a:fld>
            <a:endParaRPr lang="en-US" dirty="0"/>
          </a:p>
        </p:txBody>
      </p:sp>
    </p:spTree>
    <p:extLst>
      <p:ext uri="{BB962C8B-B14F-4D97-AF65-F5344CB8AC3E}">
        <p14:creationId xmlns:p14="http://schemas.microsoft.com/office/powerpoint/2010/main" val="222415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Pervious and Impervious Land Uses</a:t>
            </a:r>
            <a:br>
              <a:rPr lang="en-US" dirty="0" smtClean="0"/>
            </a:br>
            <a:r>
              <a:rPr lang="en-US" sz="4000" dirty="0" smtClean="0"/>
              <a:t>Converting to loading rates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Conversion factors</a:t>
            </a:r>
          </a:p>
          <a:p>
            <a:pPr lvl="1"/>
            <a:r>
              <a:rPr lang="en-US" dirty="0" smtClean="0"/>
              <a:t>lb/yr/acre = mg/L </a:t>
            </a:r>
            <a:r>
              <a:rPr lang="en-US" dirty="0"/>
              <a:t>* </a:t>
            </a:r>
            <a:r>
              <a:rPr lang="en-US" dirty="0" smtClean="0"/>
              <a:t>(1,233,482 in/yr) / (12 in/ft) </a:t>
            </a:r>
            <a:r>
              <a:rPr lang="en-US" dirty="0"/>
              <a:t>/ </a:t>
            </a:r>
            <a:r>
              <a:rPr lang="en-US" dirty="0" smtClean="0"/>
              <a:t>(453,592 L/ac-ft) * Runoff in/yr for each modeling segment</a:t>
            </a:r>
          </a:p>
          <a:p>
            <a:r>
              <a:rPr lang="en-US" dirty="0" smtClean="0"/>
              <a:t>Runoff</a:t>
            </a:r>
          </a:p>
          <a:p>
            <a:pPr lvl="1"/>
            <a:r>
              <a:rPr lang="en-US" dirty="0" smtClean="0"/>
              <a:t>Impervious land uses: surface flow.</a:t>
            </a:r>
          </a:p>
          <a:p>
            <a:pPr lvl="1"/>
            <a:r>
              <a:rPr lang="en-US" dirty="0" smtClean="0"/>
              <a:t>Pervious land uses: surface plus interflow</a:t>
            </a:r>
          </a:p>
          <a:p>
            <a:pPr lvl="1"/>
            <a:endParaRPr lang="en-US" dirty="0" smtClean="0"/>
          </a:p>
          <a:p>
            <a:r>
              <a:rPr lang="en-US" dirty="0" smtClean="0"/>
              <a:t>There is one target for all segments, and is expanded to all modeled segments using local hydrology. </a:t>
            </a:r>
          </a:p>
          <a:p>
            <a:r>
              <a:rPr lang="en-US" dirty="0" smtClean="0"/>
              <a:t>Used average from literature review.  </a:t>
            </a:r>
            <a:r>
              <a:rPr lang="en-US" dirty="0" smtClean="0">
                <a:solidFill>
                  <a:schemeClr val="bg1">
                    <a:lumMod val="75000"/>
                  </a:schemeClr>
                </a:solidFill>
              </a:rPr>
              <a:t>Will revise to use median because of skewness.</a:t>
            </a:r>
          </a:p>
          <a:p>
            <a:endParaRPr lang="en-US" dirty="0"/>
          </a:p>
          <a:p>
            <a:endParaRPr lang="en-US" dirty="0"/>
          </a:p>
        </p:txBody>
      </p:sp>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6</a:t>
            </a:fld>
            <a:endParaRPr lang="en-US" dirty="0"/>
          </a:p>
        </p:txBody>
      </p:sp>
    </p:spTree>
    <p:extLst>
      <p:ext uri="{BB962C8B-B14F-4D97-AF65-F5344CB8AC3E}">
        <p14:creationId xmlns:p14="http://schemas.microsoft.com/office/powerpoint/2010/main" val="23946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Targets across the Ches. Bay</a:t>
            </a:r>
            <a:endParaRPr lang="en-US" dirty="0"/>
          </a:p>
        </p:txBody>
      </p:sp>
      <p:sp>
        <p:nvSpPr>
          <p:cNvPr id="3" name="Date Placeholder 2"/>
          <p:cNvSpPr>
            <a:spLocks noGrp="1"/>
          </p:cNvSpPr>
          <p:nvPr>
            <p:ph type="dt" sz="half" idx="10"/>
          </p:nvPr>
        </p:nvSpPr>
        <p:spPr/>
        <p:txBody>
          <a:bodyPr/>
          <a:lstStyle/>
          <a:p>
            <a:r>
              <a:rPr lang="en-US" dirty="0" smtClean="0"/>
              <a:t>12/16/2014</a:t>
            </a:r>
            <a:endParaRPr lang="en-US" dirty="0"/>
          </a:p>
        </p:txBody>
      </p:sp>
      <p:sp>
        <p:nvSpPr>
          <p:cNvPr id="4" name="Slide Number Placeholder 3"/>
          <p:cNvSpPr>
            <a:spLocks noGrp="1"/>
          </p:cNvSpPr>
          <p:nvPr>
            <p:ph type="sldNum" sz="quarter" idx="12"/>
          </p:nvPr>
        </p:nvSpPr>
        <p:spPr/>
        <p:txBody>
          <a:bodyPr/>
          <a:lstStyle/>
          <a:p>
            <a:fld id="{68C4B6EB-356C-4464-8E04-3C0086A8E6D7}"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5341153"/>
              </p:ext>
            </p:extLst>
          </p:nvPr>
        </p:nvGraphicFramePr>
        <p:xfrm>
          <a:off x="152400" y="904101"/>
          <a:ext cx="8839199" cy="5562600"/>
        </p:xfrm>
        <a:graphic>
          <a:graphicData uri="http://schemas.openxmlformats.org/drawingml/2006/table">
            <a:tbl>
              <a:tblPr>
                <a:tableStyleId>{5C22544A-7EE6-4342-B048-85BDC9FD1C3A}</a:tableStyleId>
              </a:tblPr>
              <a:tblGrid>
                <a:gridCol w="4876800"/>
                <a:gridCol w="990600"/>
                <a:gridCol w="914400"/>
                <a:gridCol w="838200"/>
                <a:gridCol w="1219199"/>
              </a:tblGrid>
              <a:tr h="341784">
                <a:tc>
                  <a:txBody>
                    <a:bodyPr/>
                    <a:lstStyle/>
                    <a:p>
                      <a:pPr algn="ctr" fontAlgn="b"/>
                      <a:r>
                        <a:rPr lang="en-US" sz="2000" u="none" strike="noStrike" dirty="0" smtClean="0">
                          <a:solidFill>
                            <a:schemeClr val="bg1"/>
                          </a:solidFill>
                          <a:effectLst/>
                        </a:rPr>
                        <a:t>LANDUSE</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SCALE</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TN (Lbs/A)</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TP (Lbs/A)</a:t>
                      </a:r>
                      <a:endParaRPr lang="en-US" sz="20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2000" u="none" strike="noStrike" dirty="0" smtClean="0">
                          <a:solidFill>
                            <a:schemeClr val="bg1"/>
                          </a:solidFill>
                          <a:effectLst/>
                        </a:rPr>
                        <a:t>TSS (Lbs/A)</a:t>
                      </a:r>
                      <a:endParaRPr lang="en-US" sz="2000" b="0" i="0" u="none" strike="noStrike" dirty="0">
                        <a:solidFill>
                          <a:schemeClr val="bg1"/>
                        </a:solidFill>
                        <a:effectLst/>
                        <a:latin typeface="Calibri" panose="020F0502020204030204" pitchFamily="34" charset="0"/>
                      </a:endParaRPr>
                    </a:p>
                  </a:txBody>
                  <a:tcPr marL="0" marR="0" marT="0"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Construction</a:t>
                      </a:r>
                    </a:p>
                  </a:txBody>
                  <a:tcPr marL="9525" marR="9525" marT="9525" marB="0" anchor="b">
                    <a:noFill/>
                  </a:tcPr>
                </a:tc>
                <a:tc>
                  <a:txBody>
                    <a:bodyPr/>
                    <a:lstStyle/>
                    <a:p>
                      <a:pPr algn="l" fontAlgn="b"/>
                      <a:r>
                        <a:rPr lang="en-US" sz="2000" b="0" i="0" u="none" strike="noStrike" dirty="0">
                          <a:solidFill>
                            <a:srgbClr val="FFC000"/>
                          </a:solidFill>
                          <a:effectLst/>
                          <a:latin typeface="Calibri" panose="020F0502020204030204" pitchFamily="34" charset="0"/>
                        </a:rPr>
                        <a:t>EOS</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26.40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8.81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24,000.00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Barren</a:t>
                      </a:r>
                    </a:p>
                  </a:txBody>
                  <a:tcPr marL="9525" marR="9525" marT="9525" marB="0" anchor="b">
                    <a:noFill/>
                  </a:tcPr>
                </a:tc>
                <a:tc>
                  <a:txBody>
                    <a:bodyPr/>
                    <a:lstStyle/>
                    <a:p>
                      <a:pPr algn="l" fontAlgn="b"/>
                      <a:r>
                        <a:rPr lang="en-US" sz="20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17,680.00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Barren</a:t>
                      </a:r>
                    </a:p>
                  </a:txBody>
                  <a:tcPr marL="9525" marR="9525" marT="9525" marB="0" anchor="b">
                    <a:noFill/>
                  </a:tcPr>
                </a:tc>
                <a:tc>
                  <a:txBody>
                    <a:bodyPr/>
                    <a:lstStyle/>
                    <a:p>
                      <a:pPr algn="l" fontAlgn="b"/>
                      <a:r>
                        <a:rPr lang="en-US" sz="2000" b="0" i="0" u="none" strike="noStrike" dirty="0">
                          <a:solidFill>
                            <a:srgbClr val="009900"/>
                          </a:solidFill>
                          <a:effectLst/>
                          <a:latin typeface="Calibri" panose="020F0502020204030204" pitchFamily="34" charset="0"/>
                        </a:rPr>
                        <a:t>DEL</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3.22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0.43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4,975.99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Extractive</a:t>
                      </a:r>
                    </a:p>
                  </a:txBody>
                  <a:tcPr marL="9525" marR="9525" marT="9525" marB="0" anchor="b">
                    <a:noFill/>
                  </a:tcPr>
                </a:tc>
                <a:tc>
                  <a:txBody>
                    <a:bodyPr/>
                    <a:lstStyle/>
                    <a:p>
                      <a:pPr algn="l" fontAlgn="b"/>
                      <a:r>
                        <a:rPr lang="en-US" sz="2000" b="0" i="0" u="none" strike="noStrike" dirty="0">
                          <a:solidFill>
                            <a:srgbClr val="009900"/>
                          </a:solidFill>
                          <a:effectLst/>
                          <a:latin typeface="Calibri" panose="020F0502020204030204" pitchFamily="34" charset="0"/>
                        </a:rPr>
                        <a:t>DEL</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0.99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5.66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3,255.76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Developed Pervious Open Space</a:t>
                      </a:r>
                    </a:p>
                  </a:txBody>
                  <a:tcPr marL="9525" marR="9525" marT="9525" marB="0" anchor="b">
                    <a:noFill/>
                  </a:tcPr>
                </a:tc>
                <a:tc>
                  <a:txBody>
                    <a:bodyPr/>
                    <a:lstStyle/>
                    <a:p>
                      <a:pPr algn="l" fontAlgn="b"/>
                      <a:r>
                        <a:rPr lang="en-US" sz="20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4.73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1.02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339.15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Developed Pervious Turf</a:t>
                      </a:r>
                    </a:p>
                  </a:txBody>
                  <a:tcPr marL="9525" marR="9525" marT="9525" marB="0" anchor="b">
                    <a:noFill/>
                  </a:tcPr>
                </a:tc>
                <a:tc>
                  <a:txBody>
                    <a:bodyPr/>
                    <a:lstStyle/>
                    <a:p>
                      <a:pPr algn="l" fontAlgn="b"/>
                      <a:r>
                        <a:rPr lang="en-US" sz="20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10.66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2.05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315.44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Developed Impervious Buildings Parking Lots </a:t>
                      </a:r>
                      <a:r>
                        <a:rPr lang="en-US" sz="2000" b="0" i="0" u="none" strike="noStrike" dirty="0" smtClean="0">
                          <a:solidFill>
                            <a:schemeClr val="bg1"/>
                          </a:solidFill>
                          <a:effectLst/>
                          <a:latin typeface="Calibri" panose="020F0502020204030204" pitchFamily="34" charset="0"/>
                        </a:rPr>
                        <a:t>Etc.</a:t>
                      </a:r>
                      <a:endParaRPr lang="en-US" sz="2000" b="0"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l" fontAlgn="b"/>
                      <a:r>
                        <a:rPr lang="en-US" sz="20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19.87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2.82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792.52 </a:t>
                      </a:r>
                    </a:p>
                  </a:txBody>
                  <a:tcPr marL="9525" marR="9525" marT="9525" marB="0" anchor="b">
                    <a:noFill/>
                  </a:tcPr>
                </a:tc>
              </a:tr>
              <a:tr h="182880">
                <a:tc>
                  <a:txBody>
                    <a:bodyPr/>
                    <a:lstStyle/>
                    <a:p>
                      <a:pPr algn="l" fontAlgn="b"/>
                      <a:r>
                        <a:rPr lang="en-US" sz="2000" b="0" i="0" u="none" strike="noStrike" dirty="0">
                          <a:solidFill>
                            <a:schemeClr val="bg1"/>
                          </a:solidFill>
                          <a:effectLst/>
                          <a:latin typeface="Calibri" panose="020F0502020204030204" pitchFamily="34" charset="0"/>
                        </a:rPr>
                        <a:t>Developed Impervious Roads</a:t>
                      </a:r>
                    </a:p>
                  </a:txBody>
                  <a:tcPr marL="9525" marR="9525" marT="9525" marB="0" anchor="b">
                    <a:noFill/>
                  </a:tcPr>
                </a:tc>
                <a:tc>
                  <a:txBody>
                    <a:bodyPr/>
                    <a:lstStyle/>
                    <a:p>
                      <a:pPr algn="l" fontAlgn="b"/>
                      <a:r>
                        <a:rPr lang="en-US" sz="2000" b="0" i="0" u="none" strike="noStrike" dirty="0">
                          <a:solidFill>
                            <a:schemeClr val="bg1"/>
                          </a:solidFill>
                          <a:effectLst/>
                          <a:latin typeface="Calibri" panose="020F0502020204030204" pitchFamily="34" charset="0"/>
                        </a:rPr>
                        <a:t>EOF</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25.48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3.19 </a:t>
                      </a:r>
                    </a:p>
                  </a:txBody>
                  <a:tcPr marL="9525" marR="9525" marT="9525" marB="0" anchor="b">
                    <a:noFill/>
                  </a:tcPr>
                </a:tc>
                <a:tc>
                  <a:txBody>
                    <a:bodyPr/>
                    <a:lstStyle/>
                    <a:p>
                      <a:pPr algn="r" fontAlgn="b"/>
                      <a:r>
                        <a:rPr lang="en-US" sz="2000" b="0" i="0" u="none" strike="noStrike" dirty="0">
                          <a:solidFill>
                            <a:schemeClr val="bg1"/>
                          </a:solidFill>
                          <a:effectLst/>
                          <a:latin typeface="Calibri" panose="020F0502020204030204" pitchFamily="34" charset="0"/>
                        </a:rPr>
                        <a:t>     1,286.10 </a:t>
                      </a:r>
                    </a:p>
                  </a:txBody>
                  <a:tcPr marL="9525" marR="9525" marT="9525" marB="0" anchor="b">
                    <a:noFill/>
                  </a:tcPr>
                </a:tc>
              </a:tr>
            </a:tbl>
          </a:graphicData>
        </a:graphic>
      </p:graphicFrame>
    </p:spTree>
    <p:extLst>
      <p:ext uri="{BB962C8B-B14F-4D97-AF65-F5344CB8AC3E}">
        <p14:creationId xmlns:p14="http://schemas.microsoft.com/office/powerpoint/2010/main" val="317181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Construction</a:t>
            </a:r>
            <a:endParaRPr lang="en-US" dirty="0"/>
          </a:p>
        </p:txBody>
      </p:sp>
      <p:sp>
        <p:nvSpPr>
          <p:cNvPr id="6" name="Content Placeholder 5"/>
          <p:cNvSpPr>
            <a:spLocks noGrp="1"/>
          </p:cNvSpPr>
          <p:nvPr>
            <p:ph idx="1"/>
          </p:nvPr>
        </p:nvSpPr>
        <p:spPr/>
        <p:txBody>
          <a:bodyPr>
            <a:normAutofit/>
          </a:bodyPr>
          <a:lstStyle/>
          <a:p>
            <a:r>
              <a:rPr lang="en-US" dirty="0"/>
              <a:t>The </a:t>
            </a:r>
            <a:r>
              <a:rPr lang="en-US" dirty="0" smtClean="0"/>
              <a:t>Erosion and Sediment Control BMP Expert Panel recommends:</a:t>
            </a:r>
          </a:p>
          <a:p>
            <a:pPr lvl="1"/>
            <a:r>
              <a:rPr lang="en-US" dirty="0" smtClean="0"/>
              <a:t>TSS </a:t>
            </a:r>
            <a:r>
              <a:rPr lang="en-US" dirty="0"/>
              <a:t>target </a:t>
            </a:r>
            <a:r>
              <a:rPr lang="en-US" dirty="0" smtClean="0"/>
              <a:t>= 12 Tons/Acre</a:t>
            </a:r>
          </a:p>
          <a:p>
            <a:pPr lvl="2"/>
            <a:r>
              <a:rPr lang="en-US" dirty="0" smtClean="0"/>
              <a:t>Assumes </a:t>
            </a:r>
            <a:r>
              <a:rPr lang="en-US" dirty="0"/>
              <a:t>a no BMP condition. The E&amp;S BMP further reduces this load. </a:t>
            </a:r>
            <a:endParaRPr lang="en-US" dirty="0" smtClean="0"/>
          </a:p>
          <a:p>
            <a:pPr lvl="1"/>
            <a:r>
              <a:rPr lang="en-US" dirty="0" smtClean="0"/>
              <a:t>Keep the </a:t>
            </a:r>
            <a:r>
              <a:rPr lang="en-US" dirty="0"/>
              <a:t>TN and TP targets at the 5.3.2 levels of 26.4 and 8.81 </a:t>
            </a:r>
            <a:r>
              <a:rPr lang="en-US" dirty="0" smtClean="0"/>
              <a:t>lb/A</a:t>
            </a:r>
          </a:p>
          <a:p>
            <a:pPr lvl="2"/>
            <a:r>
              <a:rPr lang="en-US" dirty="0" smtClean="0"/>
              <a:t>Assumes </a:t>
            </a:r>
            <a:r>
              <a:rPr lang="en-US" dirty="0"/>
              <a:t>some E&amp;S controls are in place. However, the Expert Panel recommended no E&amp;S BMP nutrient reduction. </a:t>
            </a:r>
            <a:endParaRPr lang="en-US" dirty="0" smtClean="0"/>
          </a:p>
        </p:txBody>
      </p:sp>
      <p:sp>
        <p:nvSpPr>
          <p:cNvPr id="3" name="Date Placeholder 2"/>
          <p:cNvSpPr>
            <a:spLocks noGrp="1"/>
          </p:cNvSpPr>
          <p:nvPr>
            <p:ph type="dt" sz="half" idx="10"/>
          </p:nvPr>
        </p:nvSpPr>
        <p:spPr/>
        <p:txBody>
          <a:bodyPr/>
          <a:lstStyle/>
          <a:p>
            <a:r>
              <a:rPr lang="en-US" dirty="0" smtClean="0"/>
              <a:t>12/16/2014</a:t>
            </a:r>
            <a:endParaRPr lang="en-US" dirty="0"/>
          </a:p>
        </p:txBody>
      </p:sp>
      <p:sp>
        <p:nvSpPr>
          <p:cNvPr id="4" name="Slide Number Placeholder 3"/>
          <p:cNvSpPr>
            <a:spLocks noGrp="1"/>
          </p:cNvSpPr>
          <p:nvPr>
            <p:ph type="sldNum" sz="quarter" idx="12"/>
          </p:nvPr>
        </p:nvSpPr>
        <p:spPr/>
        <p:txBody>
          <a:bodyPr/>
          <a:lstStyle/>
          <a:p>
            <a:fld id="{68C4B6EB-356C-4464-8E04-3C0086A8E6D7}" type="slidenum">
              <a:rPr lang="en-US" smtClean="0"/>
              <a:pPr/>
              <a:t>8</a:t>
            </a:fld>
            <a:endParaRPr lang="en-US" dirty="0"/>
          </a:p>
        </p:txBody>
      </p:sp>
    </p:spTree>
    <p:extLst>
      <p:ext uri="{BB962C8B-B14F-4D97-AF65-F5344CB8AC3E}">
        <p14:creationId xmlns:p14="http://schemas.microsoft.com/office/powerpoint/2010/main" val="125843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12/16/2014</a:t>
            </a:r>
            <a:endParaRPr lang="en-US" dirty="0"/>
          </a:p>
        </p:txBody>
      </p:sp>
      <p:sp>
        <p:nvSpPr>
          <p:cNvPr id="5" name="Slide Number Placeholder 4"/>
          <p:cNvSpPr>
            <a:spLocks noGrp="1"/>
          </p:cNvSpPr>
          <p:nvPr>
            <p:ph type="sldNum" sz="quarter" idx="12"/>
          </p:nvPr>
        </p:nvSpPr>
        <p:spPr/>
        <p:txBody>
          <a:bodyPr/>
          <a:lstStyle/>
          <a:p>
            <a:fld id="{68C4B6EB-356C-4464-8E04-3C0086A8E6D7}" type="slidenum">
              <a:rPr lang="en-US" smtClean="0"/>
              <a:pPr/>
              <a:t>9</a:t>
            </a:fld>
            <a:endParaRPr lang="en-US" dirty="0"/>
          </a:p>
        </p:txBody>
      </p:sp>
      <p:pic>
        <p:nvPicPr>
          <p:cNvPr id="7" name="Picture 6"/>
          <p:cNvPicPr>
            <a:picLocks noChangeAspect="1"/>
          </p:cNvPicPr>
          <p:nvPr/>
        </p:nvPicPr>
        <p:blipFill rotWithShape="1">
          <a:blip r:embed="rId3"/>
          <a:srcRect l="28081" t="61126" r="33249" b="2474"/>
          <a:stretch/>
        </p:blipFill>
        <p:spPr>
          <a:xfrm>
            <a:off x="1417724" y="146880"/>
            <a:ext cx="6477000" cy="6355936"/>
          </a:xfrm>
          <a:prstGeom prst="rect">
            <a:avLst/>
          </a:prstGeom>
        </p:spPr>
      </p:pic>
      <p:pic>
        <p:nvPicPr>
          <p:cNvPr id="8" name="Picture 7"/>
          <p:cNvPicPr>
            <a:picLocks noChangeAspect="1"/>
          </p:cNvPicPr>
          <p:nvPr/>
        </p:nvPicPr>
        <p:blipFill rotWithShape="1">
          <a:blip r:embed="rId4"/>
          <a:srcRect l="30500" t="83371" r="35499" b="12710"/>
          <a:stretch/>
        </p:blipFill>
        <p:spPr>
          <a:xfrm>
            <a:off x="1461614" y="2910014"/>
            <a:ext cx="6433110" cy="802015"/>
          </a:xfrm>
          <a:prstGeom prst="rect">
            <a:avLst/>
          </a:prstGeom>
        </p:spPr>
      </p:pic>
      <p:grpSp>
        <p:nvGrpSpPr>
          <p:cNvPr id="11" name="Group 10"/>
          <p:cNvGrpSpPr/>
          <p:nvPr/>
        </p:nvGrpSpPr>
        <p:grpSpPr>
          <a:xfrm>
            <a:off x="1417724" y="3687315"/>
            <a:ext cx="6354676" cy="2790787"/>
            <a:chOff x="-9296400" y="8478572"/>
            <a:chExt cx="8229600" cy="2836674"/>
          </a:xfrm>
        </p:grpSpPr>
        <p:pic>
          <p:nvPicPr>
            <p:cNvPr id="9" name="Picture 8"/>
            <p:cNvPicPr>
              <a:picLocks noChangeAspect="1"/>
            </p:cNvPicPr>
            <p:nvPr/>
          </p:nvPicPr>
          <p:blipFill rotWithShape="1">
            <a:blip r:embed="rId5"/>
            <a:srcRect l="20500" t="66787" r="25500" b="24229"/>
            <a:stretch/>
          </p:blipFill>
          <p:spPr>
            <a:xfrm>
              <a:off x="-9296400" y="8478572"/>
              <a:ext cx="8229600" cy="1427428"/>
            </a:xfrm>
            <a:prstGeom prst="rect">
              <a:avLst/>
            </a:prstGeom>
          </p:spPr>
        </p:pic>
        <p:pic>
          <p:nvPicPr>
            <p:cNvPr id="10" name="Picture 9"/>
            <p:cNvPicPr>
              <a:picLocks noChangeAspect="1"/>
            </p:cNvPicPr>
            <p:nvPr/>
          </p:nvPicPr>
          <p:blipFill rotWithShape="1">
            <a:blip r:embed="rId5"/>
            <a:srcRect l="20500" t="86694" r="25500" b="4436"/>
            <a:stretch/>
          </p:blipFill>
          <p:spPr>
            <a:xfrm>
              <a:off x="-9296400" y="9906000"/>
              <a:ext cx="8229600" cy="1409246"/>
            </a:xfrm>
            <a:prstGeom prst="rect">
              <a:avLst/>
            </a:prstGeom>
          </p:spPr>
        </p:pic>
      </p:grpSp>
    </p:spTree>
    <p:extLst>
      <p:ext uri="{BB962C8B-B14F-4D97-AF65-F5344CB8AC3E}">
        <p14:creationId xmlns:p14="http://schemas.microsoft.com/office/powerpoint/2010/main" val="29964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C_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7440</TotalTime>
  <Words>1362</Words>
  <Application>Microsoft Office PowerPoint</Application>
  <PresentationFormat>On-screen Show (4:3)</PresentationFormat>
  <Paragraphs>329</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DEC_Inc</vt:lpstr>
      <vt:lpstr>Land Use Loading Rates</vt:lpstr>
      <vt:lpstr>Loading Rates and Targets</vt:lpstr>
      <vt:lpstr>Data Source Characterization</vt:lpstr>
      <vt:lpstr>Developed Land Uses</vt:lpstr>
      <vt:lpstr>Pervious and Impervious Developed</vt:lpstr>
      <vt:lpstr>Pervious and Impervious Land Uses Converting to loading rates</vt:lpstr>
      <vt:lpstr>Median Targets across the Ches. Bay</vt:lpstr>
      <vt:lpstr>Construction</vt:lpstr>
      <vt:lpstr>PowerPoint Presentation</vt:lpstr>
      <vt:lpstr>Using Barren from local TMDLs to Inform Construction</vt:lpstr>
      <vt:lpstr>Comparing Barren and Construction</vt:lpstr>
      <vt:lpstr>Extractive</vt:lpstr>
      <vt:lpstr>Scale</vt:lpstr>
      <vt:lpstr>Next Steps</vt:lpstr>
      <vt:lpstr>Other Sources of Information</vt:lpstr>
      <vt:lpstr>Land Use Load Decisions – Phase 6</vt:lpstr>
      <vt:lpstr>Role of Workgroups</vt:lpstr>
      <vt:lpstr>Timeline</vt:lpstr>
      <vt:lpstr>Keeping Up To Date – Webpages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Assessment Scenario Tool  CAST</dc:title>
  <dc:creator>Olivia H. Devereux</dc:creator>
  <cp:lastModifiedBy>Samantha Watterson</cp:lastModifiedBy>
  <cp:revision>384</cp:revision>
  <cp:lastPrinted>2014-09-01T21:34:29Z</cp:lastPrinted>
  <dcterms:created xsi:type="dcterms:W3CDTF">2011-09-13T19:33:54Z</dcterms:created>
  <dcterms:modified xsi:type="dcterms:W3CDTF">2014-12-16T14:40:23Z</dcterms:modified>
</cp:coreProperties>
</file>