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74" r:id="rId3"/>
    <p:sldId id="259" r:id="rId4"/>
    <p:sldId id="268" r:id="rId5"/>
    <p:sldId id="272" r:id="rId6"/>
    <p:sldId id="269" r:id="rId7"/>
    <p:sldId id="271" r:id="rId8"/>
    <p:sldId id="260" r:id="rId9"/>
    <p:sldId id="27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C1DF-BC0C-4FD9-BA63-6E873991D511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2448C-239E-4BD2-95AF-FB86E0FA3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040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C1DF-BC0C-4FD9-BA63-6E873991D511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2448C-239E-4BD2-95AF-FB86E0FA3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008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C1DF-BC0C-4FD9-BA63-6E873991D511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2448C-239E-4BD2-95AF-FB86E0FA3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033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C1DF-BC0C-4FD9-BA63-6E873991D511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2448C-239E-4BD2-95AF-FB86E0FA39C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6123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C1DF-BC0C-4FD9-BA63-6E873991D511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2448C-239E-4BD2-95AF-FB86E0FA3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75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C1DF-BC0C-4FD9-BA63-6E873991D511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2448C-239E-4BD2-95AF-FB86E0FA3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405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C1DF-BC0C-4FD9-BA63-6E873991D511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2448C-239E-4BD2-95AF-FB86E0FA3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614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C1DF-BC0C-4FD9-BA63-6E873991D511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2448C-239E-4BD2-95AF-FB86E0FA3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3844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C1DF-BC0C-4FD9-BA63-6E873991D511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2448C-239E-4BD2-95AF-FB86E0FA3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00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C1DF-BC0C-4FD9-BA63-6E873991D511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2448C-239E-4BD2-95AF-FB86E0FA3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773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C1DF-BC0C-4FD9-BA63-6E873991D511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2448C-239E-4BD2-95AF-FB86E0FA3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95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C1DF-BC0C-4FD9-BA63-6E873991D511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2448C-239E-4BD2-95AF-FB86E0FA3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366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C1DF-BC0C-4FD9-BA63-6E873991D511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2448C-239E-4BD2-95AF-FB86E0FA3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512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C1DF-BC0C-4FD9-BA63-6E873991D511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2448C-239E-4BD2-95AF-FB86E0FA3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C1DF-BC0C-4FD9-BA63-6E873991D511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2448C-239E-4BD2-95AF-FB86E0FA3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49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C1DF-BC0C-4FD9-BA63-6E873991D511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2448C-239E-4BD2-95AF-FB86E0FA3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91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C1DF-BC0C-4FD9-BA63-6E873991D511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2448C-239E-4BD2-95AF-FB86E0FA3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728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D0CC1DF-BC0C-4FD9-BA63-6E873991D511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2448C-239E-4BD2-95AF-FB86E0FA3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4475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Timelines%206.20.16.xls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178509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Britannic Bold" panose="020B0903060703020204" pitchFamily="34" charset="0"/>
              </a:rPr>
              <a:t>Engaging Local Government</a:t>
            </a:r>
            <a:br>
              <a:rPr lang="en-US" sz="4000" dirty="0" smtClean="0">
                <a:latin typeface="Britannic Bold" panose="020B0903060703020204" pitchFamily="34" charset="0"/>
              </a:rPr>
            </a:br>
            <a:r>
              <a:rPr lang="en-US" sz="4000" dirty="0" smtClean="0">
                <a:latin typeface="Britannic Bold" panose="020B0903060703020204" pitchFamily="34" charset="0"/>
              </a:rPr>
              <a:t>in Watershed Protection &amp; Restoration:</a:t>
            </a:r>
            <a:endParaRPr lang="en-US" sz="4000" dirty="0">
              <a:latin typeface="Britannic Bold" panose="020B0903060703020204" pitchFamily="34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524000" y="2658184"/>
            <a:ext cx="9144000" cy="1655762"/>
          </a:xfrm>
        </p:spPr>
        <p:txBody>
          <a:bodyPr/>
          <a:lstStyle/>
          <a:p>
            <a:r>
              <a:rPr lang="en-US" sz="3200" dirty="0" smtClean="0">
                <a:latin typeface="Britannic Bold" panose="020B0903060703020204" pitchFamily="34" charset="0"/>
              </a:rPr>
              <a:t>Developing a Common Agenda</a:t>
            </a:r>
          </a:p>
          <a:p>
            <a:r>
              <a:rPr lang="en-US" dirty="0" smtClean="0">
                <a:latin typeface="Britannic Bold" panose="020B0903060703020204" pitchFamily="34" charset="0"/>
              </a:rPr>
              <a:t>June 22, 2016 (revised)</a:t>
            </a:r>
            <a:endParaRPr lang="en-US" dirty="0">
              <a:latin typeface="Britannic Bold" panose="020B090306070302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6701" y="4600575"/>
            <a:ext cx="4670424" cy="15890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5298711" y="5901013"/>
            <a:ext cx="1317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Britannic Bold" panose="020B0903060703020204" pitchFamily="34" charset="0"/>
              </a:rPr>
              <a:t>Hosted by: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21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317812"/>
            <a:ext cx="10367029" cy="49305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Local Government (specify rural, urban, suburban, low growth, high growth, etc.)</a:t>
            </a:r>
          </a:p>
          <a:p>
            <a:pPr lvl="1"/>
            <a:r>
              <a:rPr lang="en-US" dirty="0" smtClean="0"/>
              <a:t>Elected Officials </a:t>
            </a:r>
          </a:p>
          <a:p>
            <a:pPr lvl="1"/>
            <a:r>
              <a:rPr lang="en-US" dirty="0" smtClean="0"/>
              <a:t>Staff</a:t>
            </a:r>
          </a:p>
          <a:p>
            <a:pPr marL="0" indent="0">
              <a:buNone/>
            </a:pPr>
            <a:r>
              <a:rPr lang="en-US" dirty="0" smtClean="0"/>
              <a:t>State Associations of Municipalities and Counties (audience and messenger)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Planning Districts / Commissions </a:t>
            </a:r>
            <a:r>
              <a:rPr lang="en-US" dirty="0"/>
              <a:t>(Boards and Staff)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Local Soil and Water Conservation Districts (Boards and Staff)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28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9977064" cy="4195481"/>
          </a:xfrm>
        </p:spPr>
        <p:txBody>
          <a:bodyPr/>
          <a:lstStyle/>
          <a:p>
            <a:r>
              <a:rPr lang="en-US" dirty="0" smtClean="0"/>
              <a:t>Welcome/Introductions … Hon. Brianne Nadeau, Chair, LGAC</a:t>
            </a:r>
          </a:p>
          <a:p>
            <a:r>
              <a:rPr lang="en-US" dirty="0" smtClean="0"/>
              <a:t>Meeting Overview/Propose …. Mary Gattis, AICP, LGAC Coordinator</a:t>
            </a:r>
          </a:p>
          <a:p>
            <a:r>
              <a:rPr lang="en-US" dirty="0" smtClean="0"/>
              <a:t>Facilitated Discussion</a:t>
            </a:r>
          </a:p>
          <a:p>
            <a:r>
              <a:rPr lang="en-US" dirty="0" smtClean="0"/>
              <a:t>Lunch</a:t>
            </a:r>
          </a:p>
          <a:p>
            <a:r>
              <a:rPr lang="en-US" dirty="0" smtClean="0"/>
              <a:t>Continue Facilitated Discussion</a:t>
            </a:r>
          </a:p>
          <a:p>
            <a:r>
              <a:rPr lang="en-US" dirty="0" smtClean="0"/>
              <a:t>Wrap up and Next Steps</a:t>
            </a:r>
          </a:p>
          <a:p>
            <a:r>
              <a:rPr lang="en-US" dirty="0" smtClean="0"/>
              <a:t>Adjourn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0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Know About the Audience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74" y="2185143"/>
            <a:ext cx="10363826" cy="45339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Local </a:t>
            </a:r>
            <a:r>
              <a:rPr lang="en-US" dirty="0"/>
              <a:t>officials learn from each other and from trusted sources</a:t>
            </a:r>
          </a:p>
          <a:p>
            <a:r>
              <a:rPr lang="en-US" dirty="0" smtClean="0"/>
              <a:t>Local governments have many competing priorities </a:t>
            </a:r>
          </a:p>
          <a:p>
            <a:r>
              <a:rPr lang="en-US" dirty="0" smtClean="0"/>
              <a:t>There is a wide </a:t>
            </a:r>
            <a:r>
              <a:rPr lang="en-US" dirty="0"/>
              <a:t>disparity in existing knowledge base</a:t>
            </a:r>
          </a:p>
          <a:p>
            <a:r>
              <a:rPr lang="en-US" dirty="0"/>
              <a:t>Local officials need a way to quickly gain big picture perspective</a:t>
            </a:r>
          </a:p>
          <a:p>
            <a:r>
              <a:rPr lang="en-US" dirty="0"/>
              <a:t>Turnover of elected officials must be </a:t>
            </a:r>
            <a:r>
              <a:rPr lang="en-US" dirty="0" smtClean="0"/>
              <a:t>considered</a:t>
            </a:r>
          </a:p>
          <a:p>
            <a:r>
              <a:rPr lang="en-US" dirty="0" smtClean="0"/>
              <a:t>Information overload is an issue</a:t>
            </a:r>
          </a:p>
        </p:txBody>
      </p:sp>
    </p:spTree>
    <p:extLst>
      <p:ext uri="{BB962C8B-B14F-4D97-AF65-F5344CB8AC3E}">
        <p14:creationId xmlns:p14="http://schemas.microsoft.com/office/powerpoint/2010/main" val="959097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 Concerns </a:t>
            </a:r>
            <a:r>
              <a:rPr lang="en-US" dirty="0" smtClean="0"/>
              <a:t>from Frank </a:t>
            </a:r>
            <a:r>
              <a:rPr lang="en-US" dirty="0" err="1" smtClean="0"/>
              <a:t>Dukes’Assessment</a:t>
            </a:r>
            <a:r>
              <a:rPr lang="en-US" dirty="0" smtClean="0"/>
              <a:t> </a:t>
            </a:r>
            <a:r>
              <a:rPr lang="en-US" dirty="0"/>
              <a:t>Report: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</a:t>
            </a:r>
            <a:r>
              <a:rPr lang="en-US" dirty="0"/>
              <a:t>Too many localities and sectors do not know what is expected of them</a:t>
            </a:r>
            <a:r>
              <a:rPr lang="en-US" dirty="0" smtClean="0"/>
              <a:t>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“There is more awareness of the Bay TMDL, but not necessarily more buy-in, not when funding competes </a:t>
            </a:r>
            <a:r>
              <a:rPr lang="en-US" dirty="0" smtClean="0"/>
              <a:t>with other </a:t>
            </a:r>
            <a:r>
              <a:rPr lang="en-US" dirty="0"/>
              <a:t>necessities such as schools and social services.”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“</a:t>
            </a:r>
            <a:r>
              <a:rPr lang="en-US" dirty="0"/>
              <a:t>There is a huge gap between what staff know and what elected officials and residents know.”</a:t>
            </a:r>
          </a:p>
        </p:txBody>
      </p:sp>
    </p:spTree>
    <p:extLst>
      <p:ext uri="{BB962C8B-B14F-4D97-AF65-F5344CB8AC3E}">
        <p14:creationId xmlns:p14="http://schemas.microsoft.com/office/powerpoint/2010/main" val="89601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Know About Messaging and Delivery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74" y="2212037"/>
            <a:ext cx="10363826" cy="45339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Engagement and communication should begin early and be consistent, with clear schedules and expectations provided</a:t>
            </a:r>
          </a:p>
          <a:p>
            <a:r>
              <a:rPr lang="en-US" dirty="0" smtClean="0"/>
              <a:t>Problems arise when EPA and Jurisdiction messages aren’t aligned</a:t>
            </a:r>
          </a:p>
          <a:p>
            <a:r>
              <a:rPr lang="en-US" dirty="0"/>
              <a:t>Uncoordinated </a:t>
            </a:r>
            <a:r>
              <a:rPr lang="en-US" dirty="0" smtClean="0"/>
              <a:t>and inconsistent communications </a:t>
            </a:r>
            <a:r>
              <a:rPr lang="en-US" dirty="0"/>
              <a:t>efforts are often </a:t>
            </a:r>
            <a:r>
              <a:rPr lang="en-US" dirty="0" smtClean="0"/>
              <a:t>ineffective</a:t>
            </a:r>
          </a:p>
          <a:p>
            <a:r>
              <a:rPr lang="en-US" dirty="0" smtClean="0"/>
              <a:t>Resources </a:t>
            </a:r>
            <a:r>
              <a:rPr lang="en-US" dirty="0"/>
              <a:t>need to be targeted</a:t>
            </a:r>
          </a:p>
          <a:p>
            <a:r>
              <a:rPr lang="en-US" dirty="0"/>
              <a:t>There is a need to learn from and build upon local </a:t>
            </a:r>
            <a:r>
              <a:rPr lang="en-US" dirty="0" smtClean="0"/>
              <a:t>successes</a:t>
            </a:r>
          </a:p>
          <a:p>
            <a:r>
              <a:rPr lang="en-US" dirty="0" smtClean="0"/>
              <a:t>Focus should be on local waters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472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 Concerns </a:t>
            </a:r>
            <a:r>
              <a:rPr lang="en-US" dirty="0" smtClean="0"/>
              <a:t>from Frank </a:t>
            </a:r>
            <a:r>
              <a:rPr lang="en-US" dirty="0" err="1" smtClean="0"/>
              <a:t>Dukes’Assessment</a:t>
            </a:r>
            <a:r>
              <a:rPr lang="en-US" dirty="0" smtClean="0"/>
              <a:t> </a:t>
            </a:r>
            <a:r>
              <a:rPr lang="en-US" dirty="0"/>
              <a:t>Report: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“There </a:t>
            </a:r>
            <a:r>
              <a:rPr lang="en-US" dirty="0"/>
              <a:t>are too many mixed messages from states and EPA. Open hostility between EPA and state officials is evident in planning meetings; that creates doubt that if they cannot agree on what is right, how can we know what is right? EPA and the state need to work out their differences </a:t>
            </a:r>
            <a:r>
              <a:rPr lang="en-US" dirty="0" smtClean="0"/>
              <a:t>before </a:t>
            </a:r>
            <a:r>
              <a:rPr lang="en-US" dirty="0"/>
              <a:t>meeting with local jurisdictions and sectors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59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knew in 2002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Efficient </a:t>
            </a:r>
            <a:r>
              <a:rPr lang="en-US" dirty="0">
                <a:latin typeface="+mn-lt"/>
              </a:rPr>
              <a:t>use of existing institutions </a:t>
            </a:r>
            <a:r>
              <a:rPr lang="en-US" dirty="0" smtClean="0">
                <a:latin typeface="+mn-lt"/>
              </a:rPr>
              <a:t>and organizational </a:t>
            </a:r>
            <a:r>
              <a:rPr lang="en-US" dirty="0">
                <a:latin typeface="+mn-lt"/>
              </a:rPr>
              <a:t>structures is preferred </a:t>
            </a:r>
            <a:r>
              <a:rPr lang="en-US" dirty="0" smtClean="0">
                <a:latin typeface="+mn-lt"/>
              </a:rPr>
              <a:t>over the </a:t>
            </a:r>
            <a:r>
              <a:rPr lang="en-US" dirty="0">
                <a:latin typeface="+mn-lt"/>
              </a:rPr>
              <a:t>creation of new structures.</a:t>
            </a:r>
          </a:p>
          <a:p>
            <a:r>
              <a:rPr lang="en-US" dirty="0" smtClean="0">
                <a:latin typeface="+mn-lt"/>
              </a:rPr>
              <a:t>A </a:t>
            </a:r>
            <a:r>
              <a:rPr lang="en-US" dirty="0">
                <a:latin typeface="+mn-lt"/>
              </a:rPr>
              <a:t>one-size-fits-all approach to </a:t>
            </a:r>
            <a:r>
              <a:rPr lang="en-US" dirty="0" smtClean="0">
                <a:latin typeface="+mn-lt"/>
              </a:rPr>
              <a:t>local government </a:t>
            </a:r>
            <a:r>
              <a:rPr lang="en-US" dirty="0">
                <a:latin typeface="+mn-lt"/>
              </a:rPr>
              <a:t>coordination and </a:t>
            </a:r>
            <a:r>
              <a:rPr lang="en-US" dirty="0" smtClean="0">
                <a:latin typeface="+mn-lt"/>
              </a:rPr>
              <a:t>Agreement implementation </a:t>
            </a:r>
            <a:r>
              <a:rPr lang="en-US" dirty="0">
                <a:latin typeface="+mn-lt"/>
              </a:rPr>
              <a:t>will not work.</a:t>
            </a:r>
          </a:p>
          <a:p>
            <a:r>
              <a:rPr lang="en-US" dirty="0" smtClean="0">
                <a:latin typeface="+mn-lt"/>
              </a:rPr>
              <a:t>Differences </a:t>
            </a:r>
            <a:r>
              <a:rPr lang="en-US" dirty="0">
                <a:latin typeface="+mn-lt"/>
              </a:rPr>
              <a:t>in local government access </a:t>
            </a:r>
            <a:r>
              <a:rPr lang="en-US" dirty="0" smtClean="0">
                <a:latin typeface="+mn-lt"/>
              </a:rPr>
              <a:t>to technology </a:t>
            </a:r>
            <a:r>
              <a:rPr lang="en-US" dirty="0">
                <a:latin typeface="+mn-lt"/>
              </a:rPr>
              <a:t>must be considered during </a:t>
            </a:r>
            <a:r>
              <a:rPr lang="en-US" dirty="0" smtClean="0">
                <a:latin typeface="+mn-lt"/>
              </a:rPr>
              <a:t>the development </a:t>
            </a:r>
            <a:r>
              <a:rPr lang="en-US" dirty="0">
                <a:latin typeface="+mn-lt"/>
              </a:rPr>
              <a:t>of communications strategies.</a:t>
            </a:r>
          </a:p>
        </p:txBody>
      </p:sp>
    </p:spTree>
    <p:extLst>
      <p:ext uri="{BB962C8B-B14F-4D97-AF65-F5344CB8AC3E}">
        <p14:creationId xmlns:p14="http://schemas.microsoft.com/office/powerpoint/2010/main" val="227220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Suggested Solutions  /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75" y="1438835"/>
            <a:ext cx="10364451" cy="4615975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dirty="0" smtClean="0"/>
              <a:t>Prioritize communications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dirty="0" smtClean="0"/>
              <a:t>Develop comprehensive plan for outreach/engagement:  webinars, meetings, circuit rider programs, etc.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dirty="0" smtClean="0"/>
              <a:t>Develop and disseminate </a:t>
            </a:r>
            <a:r>
              <a:rPr lang="en-US" dirty="0"/>
              <a:t>success </a:t>
            </a:r>
            <a:r>
              <a:rPr lang="en-US" dirty="0" smtClean="0"/>
              <a:t>stories that foster replication (“how to” info)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dirty="0" smtClean="0"/>
              <a:t>Develop a strategic communications plan that can be personalized to each audience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dirty="0" smtClean="0"/>
              <a:t>Engage trusted sources in disseminating messages, e.g</a:t>
            </a:r>
            <a:r>
              <a:rPr lang="en-US" dirty="0"/>
              <a:t>.</a:t>
            </a:r>
            <a:r>
              <a:rPr lang="en-US" dirty="0" smtClean="0"/>
              <a:t> municipal associations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dirty="0" smtClean="0"/>
              <a:t>Establish more opportunities for peer-to-peer sharing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dirty="0" smtClean="0"/>
              <a:t>Support local/regional </a:t>
            </a:r>
            <a:r>
              <a:rPr lang="en-US" dirty="0"/>
              <a:t>communications </a:t>
            </a:r>
            <a:r>
              <a:rPr lang="en-US" dirty="0" smtClean="0"/>
              <a:t>efforts </a:t>
            </a:r>
            <a:r>
              <a:rPr lang="en-US" dirty="0"/>
              <a:t>to build public will 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Web Portal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390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Developing a Common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/>
              <a:t>What</a:t>
            </a:r>
            <a:r>
              <a:rPr lang="en-US" dirty="0"/>
              <a:t> needs to be </a:t>
            </a:r>
            <a:r>
              <a:rPr lang="en-US" dirty="0" smtClean="0"/>
              <a:t>communicated, </a:t>
            </a:r>
            <a:r>
              <a:rPr lang="en-US" u="sng" dirty="0" smtClean="0"/>
              <a:t>When</a:t>
            </a:r>
            <a:r>
              <a:rPr lang="en-US" dirty="0" smtClean="0"/>
              <a:t>, and </a:t>
            </a:r>
            <a:r>
              <a:rPr lang="en-US" u="sng" dirty="0" smtClean="0"/>
              <a:t>To Whom</a:t>
            </a:r>
            <a:r>
              <a:rPr lang="en-US" dirty="0" smtClean="0"/>
              <a:t>?</a:t>
            </a:r>
            <a:endParaRPr lang="en-US" dirty="0"/>
          </a:p>
          <a:p>
            <a:pPr lvl="1"/>
            <a:r>
              <a:rPr lang="en-US" i="1" dirty="0" smtClean="0">
                <a:hlinkClick r:id="rId2" action="ppaction://hlinkfile"/>
              </a:rPr>
              <a:t>See Timeline of Key Activities</a:t>
            </a:r>
            <a:r>
              <a:rPr lang="en-US" i="1" dirty="0" smtClean="0"/>
              <a:t> handout and Audiences slide</a:t>
            </a:r>
          </a:p>
          <a:p>
            <a:endParaRPr lang="en-US" dirty="0" smtClean="0"/>
          </a:p>
          <a:p>
            <a:r>
              <a:rPr lang="en-US" dirty="0"/>
              <a:t>What is the best format for delivery?</a:t>
            </a:r>
          </a:p>
          <a:p>
            <a:endParaRPr lang="en-US" dirty="0" smtClean="0"/>
          </a:p>
          <a:p>
            <a:r>
              <a:rPr lang="en-US" dirty="0" smtClean="0"/>
              <a:t>Who are the best messengers? 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tools / resources are </a:t>
            </a:r>
            <a:r>
              <a:rPr lang="en-US" dirty="0"/>
              <a:t>needed</a:t>
            </a:r>
            <a:r>
              <a:rPr lang="en-US" dirty="0" smtClean="0"/>
              <a:t>?  </a:t>
            </a:r>
            <a:r>
              <a:rPr lang="en-US" i="1" dirty="0" smtClean="0"/>
              <a:t>See Hatcher memo. 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Who should coordinate? </a:t>
            </a:r>
          </a:p>
        </p:txBody>
      </p:sp>
    </p:spTree>
    <p:extLst>
      <p:ext uri="{BB962C8B-B14F-4D97-AF65-F5344CB8AC3E}">
        <p14:creationId xmlns:p14="http://schemas.microsoft.com/office/powerpoint/2010/main" val="311012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3987</TotalTime>
  <Words>544</Words>
  <Application>Microsoft Office PowerPoint</Application>
  <PresentationFormat>Widescreen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Britannic Bold</vt:lpstr>
      <vt:lpstr>Century Gothic</vt:lpstr>
      <vt:lpstr>Wingdings 3</vt:lpstr>
      <vt:lpstr>Ion</vt:lpstr>
      <vt:lpstr>Engaging Local Government in Watershed Protection &amp; Restoration:</vt:lpstr>
      <vt:lpstr>Agenda</vt:lpstr>
      <vt:lpstr>What We Know About the Audience</vt:lpstr>
      <vt:lpstr>Stakeholder Concerns from Frank Dukes’Assessment Report: </vt:lpstr>
      <vt:lpstr>What We Know About Messaging and Delivery</vt:lpstr>
      <vt:lpstr>Stakeholder Concerns from Frank Dukes’Assessment Report: </vt:lpstr>
      <vt:lpstr>What we knew in 2002</vt:lpstr>
      <vt:lpstr>Suggested Solutions  / Approaches</vt:lpstr>
      <vt:lpstr> Developing a Common Agenda</vt:lpstr>
      <vt:lpstr>Audiences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mgattis</dc:creator>
  <cp:lastModifiedBy>jstarr</cp:lastModifiedBy>
  <cp:revision>41</cp:revision>
  <dcterms:created xsi:type="dcterms:W3CDTF">2016-06-15T13:26:08Z</dcterms:created>
  <dcterms:modified xsi:type="dcterms:W3CDTF">2016-10-11T16:56:08Z</dcterms:modified>
</cp:coreProperties>
</file>