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7"/>
  </p:notesMasterIdLst>
  <p:sldIdLst>
    <p:sldId id="799" r:id="rId2"/>
    <p:sldId id="270" r:id="rId3"/>
    <p:sldId id="800" r:id="rId4"/>
    <p:sldId id="801" r:id="rId5"/>
    <p:sldId id="802" r:id="rId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Laura Cattell Noll" initials="LCN" lastIdx="6" clrIdx="0">
    <p:extLst>
      <p:ext uri="{19B8F6BF-5375-455C-9EA6-DF929625EA0E}">
        <p15:presenceInfo xmlns:p15="http://schemas.microsoft.com/office/powerpoint/2012/main" userId="S-1-5-21-1885476838-3233781471-2000326956-1001"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F64DA2F0-E765-4980-8806-825819C27313}" v="1" dt="2021-02-10T15:20:50.587"/>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15" autoAdjust="0"/>
    <p:restoredTop sz="94660"/>
  </p:normalViewPr>
  <p:slideViewPr>
    <p:cSldViewPr snapToGrid="0">
      <p:cViewPr varScale="1">
        <p:scale>
          <a:sx n="82" d="100"/>
          <a:sy n="82" d="100"/>
        </p:scale>
        <p:origin x="643"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commentAuthors" Target="commentAuthors.xml"/><Relationship Id="rId13" Type="http://schemas.microsoft.com/office/2015/10/relationships/revisionInfo" Target="revisionInfo.xml"/><Relationship Id="rId3" Type="http://schemas.openxmlformats.org/officeDocument/2006/relationships/slide" Target="slides/slide2.xml"/><Relationship Id="rId7" Type="http://schemas.openxmlformats.org/officeDocument/2006/relationships/notesMaster" Target="notesMasters/notesMaster1.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2F8AD7B-8E15-4238-A83B-98A29428A902}" type="datetimeFigureOut">
              <a:rPr lang="en-US" smtClean="0"/>
              <a:t>2/11/2021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A9E3E9F-15F9-4999-A408-7576225604B7}" type="slidenum">
              <a:rPr lang="en-US" smtClean="0"/>
              <a:t>‹#›</a:t>
            </a:fld>
            <a:endParaRPr lang="en-US"/>
          </a:p>
        </p:txBody>
      </p:sp>
    </p:spTree>
    <p:extLst>
      <p:ext uri="{BB962C8B-B14F-4D97-AF65-F5344CB8AC3E}">
        <p14:creationId xmlns:p14="http://schemas.microsoft.com/office/powerpoint/2010/main" val="147768506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6B9D35-3AB1-4F4B-B17F-D0ACE78ED230}"/>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9222D1CE-81FE-4E0F-BF41-5EEF150C22F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AA3A6E06-DA97-4074-A2A8-AD9F19B3A89C}"/>
              </a:ext>
            </a:extLst>
          </p:cNvPr>
          <p:cNvSpPr>
            <a:spLocks noGrp="1"/>
          </p:cNvSpPr>
          <p:nvPr>
            <p:ph type="dt" sz="half" idx="10"/>
          </p:nvPr>
        </p:nvSpPr>
        <p:spPr/>
        <p:txBody>
          <a:bodyPr/>
          <a:lstStyle/>
          <a:p>
            <a:fld id="{EEBE6024-D6AE-44D1-9D3C-C650B6301B90}" type="datetimeFigureOut">
              <a:rPr lang="en-US" smtClean="0"/>
              <a:t>2/11/2021</a:t>
            </a:fld>
            <a:endParaRPr lang="en-US"/>
          </a:p>
        </p:txBody>
      </p:sp>
      <p:sp>
        <p:nvSpPr>
          <p:cNvPr id="5" name="Footer Placeholder 4">
            <a:extLst>
              <a:ext uri="{FF2B5EF4-FFF2-40B4-BE49-F238E27FC236}">
                <a16:creationId xmlns:a16="http://schemas.microsoft.com/office/drawing/2014/main" id="{51EC7A1A-3134-4BF2-8612-2A36FF20876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37711D5-AA81-4A8C-B112-E4DABBF4B552}"/>
              </a:ext>
            </a:extLst>
          </p:cNvPr>
          <p:cNvSpPr>
            <a:spLocks noGrp="1"/>
          </p:cNvSpPr>
          <p:nvPr>
            <p:ph type="sldNum" sz="quarter" idx="12"/>
          </p:nvPr>
        </p:nvSpPr>
        <p:spPr/>
        <p:txBody>
          <a:bodyPr/>
          <a:lstStyle/>
          <a:p>
            <a:fld id="{E37EA392-1763-4E69-8EEF-DDFD025645F3}" type="slidenum">
              <a:rPr lang="en-US" smtClean="0"/>
              <a:t>‹#›</a:t>
            </a:fld>
            <a:endParaRPr lang="en-US"/>
          </a:p>
        </p:txBody>
      </p:sp>
    </p:spTree>
    <p:extLst>
      <p:ext uri="{BB962C8B-B14F-4D97-AF65-F5344CB8AC3E}">
        <p14:creationId xmlns:p14="http://schemas.microsoft.com/office/powerpoint/2010/main" val="268466491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4F8314-DAE2-431C-88D9-FE2FF1BEA2C1}"/>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4B2E319A-4351-4432-B2A1-13C381133D9B}"/>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603E920-43E6-4D40-9601-40B04538CA8F}"/>
              </a:ext>
            </a:extLst>
          </p:cNvPr>
          <p:cNvSpPr>
            <a:spLocks noGrp="1"/>
          </p:cNvSpPr>
          <p:nvPr>
            <p:ph type="dt" sz="half" idx="10"/>
          </p:nvPr>
        </p:nvSpPr>
        <p:spPr/>
        <p:txBody>
          <a:bodyPr/>
          <a:lstStyle/>
          <a:p>
            <a:fld id="{EEBE6024-D6AE-44D1-9D3C-C650B6301B90}" type="datetimeFigureOut">
              <a:rPr lang="en-US" smtClean="0"/>
              <a:t>2/11/2021</a:t>
            </a:fld>
            <a:endParaRPr lang="en-US"/>
          </a:p>
        </p:txBody>
      </p:sp>
      <p:sp>
        <p:nvSpPr>
          <p:cNvPr id="5" name="Footer Placeholder 4">
            <a:extLst>
              <a:ext uri="{FF2B5EF4-FFF2-40B4-BE49-F238E27FC236}">
                <a16:creationId xmlns:a16="http://schemas.microsoft.com/office/drawing/2014/main" id="{13472F44-8E22-4A92-BFB2-B0AB8D82C62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82DF6B2-2C38-4E49-A223-E3030FEF43E3}"/>
              </a:ext>
            </a:extLst>
          </p:cNvPr>
          <p:cNvSpPr>
            <a:spLocks noGrp="1"/>
          </p:cNvSpPr>
          <p:nvPr>
            <p:ph type="sldNum" sz="quarter" idx="12"/>
          </p:nvPr>
        </p:nvSpPr>
        <p:spPr/>
        <p:txBody>
          <a:bodyPr/>
          <a:lstStyle/>
          <a:p>
            <a:fld id="{E37EA392-1763-4E69-8EEF-DDFD025645F3}" type="slidenum">
              <a:rPr lang="en-US" smtClean="0"/>
              <a:t>‹#›</a:t>
            </a:fld>
            <a:endParaRPr lang="en-US"/>
          </a:p>
        </p:txBody>
      </p:sp>
    </p:spTree>
    <p:extLst>
      <p:ext uri="{BB962C8B-B14F-4D97-AF65-F5344CB8AC3E}">
        <p14:creationId xmlns:p14="http://schemas.microsoft.com/office/powerpoint/2010/main" val="85825176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7135BDA-E430-40D1-9CB4-E0711167E9C0}"/>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C802E837-5BDE-42D2-8F08-142495F5A101}"/>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29CE753-14FA-4DC5-AD5D-42D3EDC05FF9}"/>
              </a:ext>
            </a:extLst>
          </p:cNvPr>
          <p:cNvSpPr>
            <a:spLocks noGrp="1"/>
          </p:cNvSpPr>
          <p:nvPr>
            <p:ph type="dt" sz="half" idx="10"/>
          </p:nvPr>
        </p:nvSpPr>
        <p:spPr/>
        <p:txBody>
          <a:bodyPr/>
          <a:lstStyle/>
          <a:p>
            <a:fld id="{EEBE6024-D6AE-44D1-9D3C-C650B6301B90}" type="datetimeFigureOut">
              <a:rPr lang="en-US" smtClean="0"/>
              <a:t>2/11/2021</a:t>
            </a:fld>
            <a:endParaRPr lang="en-US"/>
          </a:p>
        </p:txBody>
      </p:sp>
      <p:sp>
        <p:nvSpPr>
          <p:cNvPr id="5" name="Footer Placeholder 4">
            <a:extLst>
              <a:ext uri="{FF2B5EF4-FFF2-40B4-BE49-F238E27FC236}">
                <a16:creationId xmlns:a16="http://schemas.microsoft.com/office/drawing/2014/main" id="{7318982C-CA46-4E46-9284-F328817D7F1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46E0792-66E2-42A0-820E-9D35AA9809AC}"/>
              </a:ext>
            </a:extLst>
          </p:cNvPr>
          <p:cNvSpPr>
            <a:spLocks noGrp="1"/>
          </p:cNvSpPr>
          <p:nvPr>
            <p:ph type="sldNum" sz="quarter" idx="12"/>
          </p:nvPr>
        </p:nvSpPr>
        <p:spPr/>
        <p:txBody>
          <a:bodyPr/>
          <a:lstStyle/>
          <a:p>
            <a:fld id="{E37EA392-1763-4E69-8EEF-DDFD025645F3}" type="slidenum">
              <a:rPr lang="en-US" smtClean="0"/>
              <a:t>‹#›</a:t>
            </a:fld>
            <a:endParaRPr lang="en-US"/>
          </a:p>
        </p:txBody>
      </p:sp>
    </p:spTree>
    <p:extLst>
      <p:ext uri="{BB962C8B-B14F-4D97-AF65-F5344CB8AC3E}">
        <p14:creationId xmlns:p14="http://schemas.microsoft.com/office/powerpoint/2010/main" val="22766024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Title and body" type="tx">
  <p:cSld name="Title and body">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415600" y="593367"/>
            <a:ext cx="11360800" cy="763600"/>
          </a:xfrm>
          <a:prstGeom prst="rect">
            <a:avLst/>
          </a:prstGeom>
        </p:spPr>
        <p:txBody>
          <a:bodyPr spcFirstLastPara="1" wrap="square" lIns="91425" tIns="91425" rIns="91425" bIns="91425" anchor="t" anchorCtr="0">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18" name="Google Shape;18;p4"/>
          <p:cNvSpPr txBox="1">
            <a:spLocks noGrp="1"/>
          </p:cNvSpPr>
          <p:nvPr>
            <p:ph type="body" idx="1"/>
          </p:nvPr>
        </p:nvSpPr>
        <p:spPr>
          <a:xfrm>
            <a:off x="415600" y="1536633"/>
            <a:ext cx="11360800" cy="4555200"/>
          </a:xfrm>
          <a:prstGeom prst="rect">
            <a:avLst/>
          </a:prstGeom>
        </p:spPr>
        <p:txBody>
          <a:bodyPr spcFirstLastPara="1" wrap="square" lIns="91425" tIns="91425" rIns="91425" bIns="91425" anchor="t" anchorCtr="0">
            <a:noAutofit/>
          </a:bodyPr>
          <a:lstStyle>
            <a:lvl1pPr marL="609585" lvl="0" indent="-457189">
              <a:spcBef>
                <a:spcPts val="0"/>
              </a:spcBef>
              <a:spcAft>
                <a:spcPts val="0"/>
              </a:spcAft>
              <a:buSzPts val="1800"/>
              <a:buChar char="●"/>
              <a:defRPr/>
            </a:lvl1pPr>
            <a:lvl2pPr marL="1219170" lvl="1" indent="-423323">
              <a:spcBef>
                <a:spcPts val="2133"/>
              </a:spcBef>
              <a:spcAft>
                <a:spcPts val="0"/>
              </a:spcAft>
              <a:buSzPts val="1400"/>
              <a:buChar char="○"/>
              <a:defRPr/>
            </a:lvl2pPr>
            <a:lvl3pPr marL="1828754" lvl="2" indent="-423323">
              <a:spcBef>
                <a:spcPts val="2133"/>
              </a:spcBef>
              <a:spcAft>
                <a:spcPts val="0"/>
              </a:spcAft>
              <a:buSzPts val="1400"/>
              <a:buChar char="■"/>
              <a:defRPr/>
            </a:lvl3pPr>
            <a:lvl4pPr marL="2438339" lvl="3" indent="-423323">
              <a:spcBef>
                <a:spcPts val="2133"/>
              </a:spcBef>
              <a:spcAft>
                <a:spcPts val="0"/>
              </a:spcAft>
              <a:buSzPts val="1400"/>
              <a:buChar char="●"/>
              <a:defRPr/>
            </a:lvl4pPr>
            <a:lvl5pPr marL="3047924" lvl="4" indent="-423323">
              <a:spcBef>
                <a:spcPts val="2133"/>
              </a:spcBef>
              <a:spcAft>
                <a:spcPts val="0"/>
              </a:spcAft>
              <a:buSzPts val="1400"/>
              <a:buChar char="○"/>
              <a:defRPr/>
            </a:lvl5pPr>
            <a:lvl6pPr marL="3657509" lvl="5" indent="-423323">
              <a:spcBef>
                <a:spcPts val="2133"/>
              </a:spcBef>
              <a:spcAft>
                <a:spcPts val="0"/>
              </a:spcAft>
              <a:buSzPts val="1400"/>
              <a:buChar char="■"/>
              <a:defRPr/>
            </a:lvl6pPr>
            <a:lvl7pPr marL="4267093" lvl="6" indent="-423323">
              <a:spcBef>
                <a:spcPts val="2133"/>
              </a:spcBef>
              <a:spcAft>
                <a:spcPts val="0"/>
              </a:spcAft>
              <a:buSzPts val="1400"/>
              <a:buChar char="●"/>
              <a:defRPr/>
            </a:lvl7pPr>
            <a:lvl8pPr marL="4876678" lvl="7" indent="-423323">
              <a:spcBef>
                <a:spcPts val="2133"/>
              </a:spcBef>
              <a:spcAft>
                <a:spcPts val="0"/>
              </a:spcAft>
              <a:buSzPts val="1400"/>
              <a:buChar char="○"/>
              <a:defRPr/>
            </a:lvl8pPr>
            <a:lvl9pPr marL="5486263" lvl="8" indent="-423323">
              <a:spcBef>
                <a:spcPts val="2133"/>
              </a:spcBef>
              <a:spcAft>
                <a:spcPts val="2133"/>
              </a:spcAft>
              <a:buSzPts val="1400"/>
              <a:buChar char="■"/>
              <a:defRPr/>
            </a:lvl9pPr>
          </a:lstStyle>
          <a:p>
            <a:endParaRPr/>
          </a:p>
        </p:txBody>
      </p:sp>
      <p:sp>
        <p:nvSpPr>
          <p:cNvPr id="19" name="Google Shape;19;p4"/>
          <p:cNvSpPr txBox="1">
            <a:spLocks noGrp="1"/>
          </p:cNvSpPr>
          <p:nvPr>
            <p:ph type="sldNum" idx="12"/>
          </p:nvPr>
        </p:nvSpPr>
        <p:spPr>
          <a:xfrm>
            <a:off x="11296611" y="6217623"/>
            <a:ext cx="731600" cy="524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fld id="{00000000-1234-1234-1234-123412341234}" type="slidenum">
              <a:rPr lang="en" smtClean="0"/>
              <a:pPr/>
              <a:t>‹#›</a:t>
            </a:fld>
            <a:endParaRPr lang="en"/>
          </a:p>
        </p:txBody>
      </p:sp>
    </p:spTree>
    <p:extLst>
      <p:ext uri="{BB962C8B-B14F-4D97-AF65-F5344CB8AC3E}">
        <p14:creationId xmlns:p14="http://schemas.microsoft.com/office/powerpoint/2010/main" val="166671102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4749D2-A260-4D17-8F09-F2117E3506B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0DF6866-5AC2-40D6-8FD9-AE1385E55E06}"/>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942488B-0FF2-45F0-AB82-84D1EE1D2576}"/>
              </a:ext>
            </a:extLst>
          </p:cNvPr>
          <p:cNvSpPr>
            <a:spLocks noGrp="1"/>
          </p:cNvSpPr>
          <p:nvPr>
            <p:ph type="dt" sz="half" idx="10"/>
          </p:nvPr>
        </p:nvSpPr>
        <p:spPr/>
        <p:txBody>
          <a:bodyPr/>
          <a:lstStyle/>
          <a:p>
            <a:fld id="{EEBE6024-D6AE-44D1-9D3C-C650B6301B90}" type="datetimeFigureOut">
              <a:rPr lang="en-US" smtClean="0"/>
              <a:t>2/11/2021</a:t>
            </a:fld>
            <a:endParaRPr lang="en-US"/>
          </a:p>
        </p:txBody>
      </p:sp>
      <p:sp>
        <p:nvSpPr>
          <p:cNvPr id="5" name="Footer Placeholder 4">
            <a:extLst>
              <a:ext uri="{FF2B5EF4-FFF2-40B4-BE49-F238E27FC236}">
                <a16:creationId xmlns:a16="http://schemas.microsoft.com/office/drawing/2014/main" id="{93B4F97D-03BB-414E-911D-343BBD31CF0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FCCC7BE-85AC-4A7D-ABF2-BFF4AF3D800C}"/>
              </a:ext>
            </a:extLst>
          </p:cNvPr>
          <p:cNvSpPr>
            <a:spLocks noGrp="1"/>
          </p:cNvSpPr>
          <p:nvPr>
            <p:ph type="sldNum" sz="quarter" idx="12"/>
          </p:nvPr>
        </p:nvSpPr>
        <p:spPr/>
        <p:txBody>
          <a:bodyPr/>
          <a:lstStyle/>
          <a:p>
            <a:fld id="{E37EA392-1763-4E69-8EEF-DDFD025645F3}" type="slidenum">
              <a:rPr lang="en-US" smtClean="0"/>
              <a:t>‹#›</a:t>
            </a:fld>
            <a:endParaRPr lang="en-US"/>
          </a:p>
        </p:txBody>
      </p:sp>
    </p:spTree>
    <p:extLst>
      <p:ext uri="{BB962C8B-B14F-4D97-AF65-F5344CB8AC3E}">
        <p14:creationId xmlns:p14="http://schemas.microsoft.com/office/powerpoint/2010/main" val="36961827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F47A33-5654-485F-A101-61A22B68CA37}"/>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FEA02F43-6091-43DA-8DF6-CC758C93FD61}"/>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472D2F30-9FCE-4070-BDED-D9D52D6470BE}"/>
              </a:ext>
            </a:extLst>
          </p:cNvPr>
          <p:cNvSpPr>
            <a:spLocks noGrp="1"/>
          </p:cNvSpPr>
          <p:nvPr>
            <p:ph type="dt" sz="half" idx="10"/>
          </p:nvPr>
        </p:nvSpPr>
        <p:spPr/>
        <p:txBody>
          <a:bodyPr/>
          <a:lstStyle/>
          <a:p>
            <a:fld id="{EEBE6024-D6AE-44D1-9D3C-C650B6301B90}" type="datetimeFigureOut">
              <a:rPr lang="en-US" smtClean="0"/>
              <a:t>2/11/2021</a:t>
            </a:fld>
            <a:endParaRPr lang="en-US"/>
          </a:p>
        </p:txBody>
      </p:sp>
      <p:sp>
        <p:nvSpPr>
          <p:cNvPr id="5" name="Footer Placeholder 4">
            <a:extLst>
              <a:ext uri="{FF2B5EF4-FFF2-40B4-BE49-F238E27FC236}">
                <a16:creationId xmlns:a16="http://schemas.microsoft.com/office/drawing/2014/main" id="{C38DEDBA-E482-44AE-AD95-90D948A0EE9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51B9EF0-1793-4DAC-90DF-97EFD30E37D4}"/>
              </a:ext>
            </a:extLst>
          </p:cNvPr>
          <p:cNvSpPr>
            <a:spLocks noGrp="1"/>
          </p:cNvSpPr>
          <p:nvPr>
            <p:ph type="sldNum" sz="quarter" idx="12"/>
          </p:nvPr>
        </p:nvSpPr>
        <p:spPr/>
        <p:txBody>
          <a:bodyPr/>
          <a:lstStyle/>
          <a:p>
            <a:fld id="{E37EA392-1763-4E69-8EEF-DDFD025645F3}" type="slidenum">
              <a:rPr lang="en-US" smtClean="0"/>
              <a:t>‹#›</a:t>
            </a:fld>
            <a:endParaRPr lang="en-US"/>
          </a:p>
        </p:txBody>
      </p:sp>
    </p:spTree>
    <p:extLst>
      <p:ext uri="{BB962C8B-B14F-4D97-AF65-F5344CB8AC3E}">
        <p14:creationId xmlns:p14="http://schemas.microsoft.com/office/powerpoint/2010/main" val="37936850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AD0D17-FBF0-48BE-9244-6CDB112A181B}"/>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D21A856-0AD3-460C-A905-4DAC8E328169}"/>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FA406748-13D6-430C-AC2E-F02C1CC2E6AD}"/>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56CBDEC9-97BB-4729-884C-70CBD9A312D4}"/>
              </a:ext>
            </a:extLst>
          </p:cNvPr>
          <p:cNvSpPr>
            <a:spLocks noGrp="1"/>
          </p:cNvSpPr>
          <p:nvPr>
            <p:ph type="dt" sz="half" idx="10"/>
          </p:nvPr>
        </p:nvSpPr>
        <p:spPr/>
        <p:txBody>
          <a:bodyPr/>
          <a:lstStyle/>
          <a:p>
            <a:fld id="{EEBE6024-D6AE-44D1-9D3C-C650B6301B90}" type="datetimeFigureOut">
              <a:rPr lang="en-US" smtClean="0"/>
              <a:t>2/11/2021</a:t>
            </a:fld>
            <a:endParaRPr lang="en-US"/>
          </a:p>
        </p:txBody>
      </p:sp>
      <p:sp>
        <p:nvSpPr>
          <p:cNvPr id="6" name="Footer Placeholder 5">
            <a:extLst>
              <a:ext uri="{FF2B5EF4-FFF2-40B4-BE49-F238E27FC236}">
                <a16:creationId xmlns:a16="http://schemas.microsoft.com/office/drawing/2014/main" id="{E7C9787E-9D6B-499D-B461-EE48FA1F3E4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2B83651-7327-4F4F-BF6A-933CEA10457D}"/>
              </a:ext>
            </a:extLst>
          </p:cNvPr>
          <p:cNvSpPr>
            <a:spLocks noGrp="1"/>
          </p:cNvSpPr>
          <p:nvPr>
            <p:ph type="sldNum" sz="quarter" idx="12"/>
          </p:nvPr>
        </p:nvSpPr>
        <p:spPr/>
        <p:txBody>
          <a:bodyPr/>
          <a:lstStyle/>
          <a:p>
            <a:fld id="{E37EA392-1763-4E69-8EEF-DDFD025645F3}" type="slidenum">
              <a:rPr lang="en-US" smtClean="0"/>
              <a:t>‹#›</a:t>
            </a:fld>
            <a:endParaRPr lang="en-US"/>
          </a:p>
        </p:txBody>
      </p:sp>
    </p:spTree>
    <p:extLst>
      <p:ext uri="{BB962C8B-B14F-4D97-AF65-F5344CB8AC3E}">
        <p14:creationId xmlns:p14="http://schemas.microsoft.com/office/powerpoint/2010/main" val="11636842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FB6731-110C-4A58-8572-4F4917373E58}"/>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AE45920D-A334-4975-AA03-8D89E79FC99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1414E475-57EF-4150-AC99-B8585D1A9D02}"/>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A3D8DCF0-CCD8-40E6-B698-EFF86573D3D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EBE8515F-863F-4F74-9418-996ADE57DC3A}"/>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196B38EB-A19A-465D-932A-8D044694C6AD}"/>
              </a:ext>
            </a:extLst>
          </p:cNvPr>
          <p:cNvSpPr>
            <a:spLocks noGrp="1"/>
          </p:cNvSpPr>
          <p:nvPr>
            <p:ph type="dt" sz="half" idx="10"/>
          </p:nvPr>
        </p:nvSpPr>
        <p:spPr/>
        <p:txBody>
          <a:bodyPr/>
          <a:lstStyle/>
          <a:p>
            <a:fld id="{EEBE6024-D6AE-44D1-9D3C-C650B6301B90}" type="datetimeFigureOut">
              <a:rPr lang="en-US" smtClean="0"/>
              <a:t>2/11/2021</a:t>
            </a:fld>
            <a:endParaRPr lang="en-US"/>
          </a:p>
        </p:txBody>
      </p:sp>
      <p:sp>
        <p:nvSpPr>
          <p:cNvPr id="8" name="Footer Placeholder 7">
            <a:extLst>
              <a:ext uri="{FF2B5EF4-FFF2-40B4-BE49-F238E27FC236}">
                <a16:creationId xmlns:a16="http://schemas.microsoft.com/office/drawing/2014/main" id="{24632E8E-9E2B-409C-9AAC-9398F2583C5B}"/>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8452AF57-2568-4D4D-9B5D-CE3671D4D8BA}"/>
              </a:ext>
            </a:extLst>
          </p:cNvPr>
          <p:cNvSpPr>
            <a:spLocks noGrp="1"/>
          </p:cNvSpPr>
          <p:nvPr>
            <p:ph type="sldNum" sz="quarter" idx="12"/>
          </p:nvPr>
        </p:nvSpPr>
        <p:spPr/>
        <p:txBody>
          <a:bodyPr/>
          <a:lstStyle/>
          <a:p>
            <a:fld id="{E37EA392-1763-4E69-8EEF-DDFD025645F3}" type="slidenum">
              <a:rPr lang="en-US" smtClean="0"/>
              <a:t>‹#›</a:t>
            </a:fld>
            <a:endParaRPr lang="en-US"/>
          </a:p>
        </p:txBody>
      </p:sp>
    </p:spTree>
    <p:extLst>
      <p:ext uri="{BB962C8B-B14F-4D97-AF65-F5344CB8AC3E}">
        <p14:creationId xmlns:p14="http://schemas.microsoft.com/office/powerpoint/2010/main" val="105576722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0249BF-BFA8-4B19-80AE-3EA72170EC50}"/>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79E2C2BD-690E-4B2E-A105-C18704FB20F1}"/>
              </a:ext>
            </a:extLst>
          </p:cNvPr>
          <p:cNvSpPr>
            <a:spLocks noGrp="1"/>
          </p:cNvSpPr>
          <p:nvPr>
            <p:ph type="dt" sz="half" idx="10"/>
          </p:nvPr>
        </p:nvSpPr>
        <p:spPr/>
        <p:txBody>
          <a:bodyPr/>
          <a:lstStyle/>
          <a:p>
            <a:fld id="{EEBE6024-D6AE-44D1-9D3C-C650B6301B90}" type="datetimeFigureOut">
              <a:rPr lang="en-US" smtClean="0"/>
              <a:t>2/11/2021</a:t>
            </a:fld>
            <a:endParaRPr lang="en-US"/>
          </a:p>
        </p:txBody>
      </p:sp>
      <p:sp>
        <p:nvSpPr>
          <p:cNvPr id="4" name="Footer Placeholder 3">
            <a:extLst>
              <a:ext uri="{FF2B5EF4-FFF2-40B4-BE49-F238E27FC236}">
                <a16:creationId xmlns:a16="http://schemas.microsoft.com/office/drawing/2014/main" id="{A74177E6-D0F2-4C79-B21F-45564EE84655}"/>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627EB63C-1139-4D40-B3B2-F8406688499A}"/>
              </a:ext>
            </a:extLst>
          </p:cNvPr>
          <p:cNvSpPr>
            <a:spLocks noGrp="1"/>
          </p:cNvSpPr>
          <p:nvPr>
            <p:ph type="sldNum" sz="quarter" idx="12"/>
          </p:nvPr>
        </p:nvSpPr>
        <p:spPr/>
        <p:txBody>
          <a:bodyPr/>
          <a:lstStyle/>
          <a:p>
            <a:fld id="{E37EA392-1763-4E69-8EEF-DDFD025645F3}" type="slidenum">
              <a:rPr lang="en-US" smtClean="0"/>
              <a:t>‹#›</a:t>
            </a:fld>
            <a:endParaRPr lang="en-US"/>
          </a:p>
        </p:txBody>
      </p:sp>
    </p:spTree>
    <p:extLst>
      <p:ext uri="{BB962C8B-B14F-4D97-AF65-F5344CB8AC3E}">
        <p14:creationId xmlns:p14="http://schemas.microsoft.com/office/powerpoint/2010/main" val="315165497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A1EFF74-8B55-4879-B7F9-24039885D306}"/>
              </a:ext>
            </a:extLst>
          </p:cNvPr>
          <p:cNvSpPr>
            <a:spLocks noGrp="1"/>
          </p:cNvSpPr>
          <p:nvPr>
            <p:ph type="dt" sz="half" idx="10"/>
          </p:nvPr>
        </p:nvSpPr>
        <p:spPr/>
        <p:txBody>
          <a:bodyPr/>
          <a:lstStyle/>
          <a:p>
            <a:fld id="{EEBE6024-D6AE-44D1-9D3C-C650B6301B90}" type="datetimeFigureOut">
              <a:rPr lang="en-US" smtClean="0"/>
              <a:t>2/11/2021</a:t>
            </a:fld>
            <a:endParaRPr lang="en-US"/>
          </a:p>
        </p:txBody>
      </p:sp>
      <p:sp>
        <p:nvSpPr>
          <p:cNvPr id="3" name="Footer Placeholder 2">
            <a:extLst>
              <a:ext uri="{FF2B5EF4-FFF2-40B4-BE49-F238E27FC236}">
                <a16:creationId xmlns:a16="http://schemas.microsoft.com/office/drawing/2014/main" id="{2402E12A-3CDA-4769-9E17-EEDF4436E983}"/>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8FF632AE-0A96-4654-B3D8-C771CE18BC06}"/>
              </a:ext>
            </a:extLst>
          </p:cNvPr>
          <p:cNvSpPr>
            <a:spLocks noGrp="1"/>
          </p:cNvSpPr>
          <p:nvPr>
            <p:ph type="sldNum" sz="quarter" idx="12"/>
          </p:nvPr>
        </p:nvSpPr>
        <p:spPr/>
        <p:txBody>
          <a:bodyPr/>
          <a:lstStyle/>
          <a:p>
            <a:fld id="{E37EA392-1763-4E69-8EEF-DDFD025645F3}" type="slidenum">
              <a:rPr lang="en-US" smtClean="0"/>
              <a:t>‹#›</a:t>
            </a:fld>
            <a:endParaRPr lang="en-US"/>
          </a:p>
        </p:txBody>
      </p:sp>
    </p:spTree>
    <p:extLst>
      <p:ext uri="{BB962C8B-B14F-4D97-AF65-F5344CB8AC3E}">
        <p14:creationId xmlns:p14="http://schemas.microsoft.com/office/powerpoint/2010/main" val="25998741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F54B60-4C25-4DC2-BAC2-D3803E7D8AC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4F2AE30D-3BB0-4AD4-B3B5-E4D9ADE9CFB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14A73048-AC9B-41F5-B775-1A45CB134ED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7268A171-5355-4D4A-A3D4-B6776B9E7CD3}"/>
              </a:ext>
            </a:extLst>
          </p:cNvPr>
          <p:cNvSpPr>
            <a:spLocks noGrp="1"/>
          </p:cNvSpPr>
          <p:nvPr>
            <p:ph type="dt" sz="half" idx="10"/>
          </p:nvPr>
        </p:nvSpPr>
        <p:spPr/>
        <p:txBody>
          <a:bodyPr/>
          <a:lstStyle/>
          <a:p>
            <a:fld id="{EEBE6024-D6AE-44D1-9D3C-C650B6301B90}" type="datetimeFigureOut">
              <a:rPr lang="en-US" smtClean="0"/>
              <a:t>2/11/2021</a:t>
            </a:fld>
            <a:endParaRPr lang="en-US"/>
          </a:p>
        </p:txBody>
      </p:sp>
      <p:sp>
        <p:nvSpPr>
          <p:cNvPr id="6" name="Footer Placeholder 5">
            <a:extLst>
              <a:ext uri="{FF2B5EF4-FFF2-40B4-BE49-F238E27FC236}">
                <a16:creationId xmlns:a16="http://schemas.microsoft.com/office/drawing/2014/main" id="{1A196593-55E1-4BEA-8131-A2113ED461C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8AE24EB-70DF-4496-A685-B37E6F27B76B}"/>
              </a:ext>
            </a:extLst>
          </p:cNvPr>
          <p:cNvSpPr>
            <a:spLocks noGrp="1"/>
          </p:cNvSpPr>
          <p:nvPr>
            <p:ph type="sldNum" sz="quarter" idx="12"/>
          </p:nvPr>
        </p:nvSpPr>
        <p:spPr/>
        <p:txBody>
          <a:bodyPr/>
          <a:lstStyle/>
          <a:p>
            <a:fld id="{E37EA392-1763-4E69-8EEF-DDFD025645F3}" type="slidenum">
              <a:rPr lang="en-US" smtClean="0"/>
              <a:t>‹#›</a:t>
            </a:fld>
            <a:endParaRPr lang="en-US"/>
          </a:p>
        </p:txBody>
      </p:sp>
    </p:spTree>
    <p:extLst>
      <p:ext uri="{BB962C8B-B14F-4D97-AF65-F5344CB8AC3E}">
        <p14:creationId xmlns:p14="http://schemas.microsoft.com/office/powerpoint/2010/main" val="38445406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C5464C-BE02-4B17-87AF-8B107E6B7D7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A6973529-1DA3-478A-B29A-80C52AB7449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1E5C2136-6651-477D-989C-7757EC0DC22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08C5B548-837F-441D-B848-F67B7BB7BB7F}"/>
              </a:ext>
            </a:extLst>
          </p:cNvPr>
          <p:cNvSpPr>
            <a:spLocks noGrp="1"/>
          </p:cNvSpPr>
          <p:nvPr>
            <p:ph type="dt" sz="half" idx="10"/>
          </p:nvPr>
        </p:nvSpPr>
        <p:spPr/>
        <p:txBody>
          <a:bodyPr/>
          <a:lstStyle/>
          <a:p>
            <a:fld id="{EEBE6024-D6AE-44D1-9D3C-C650B6301B90}" type="datetimeFigureOut">
              <a:rPr lang="en-US" smtClean="0"/>
              <a:t>2/11/2021</a:t>
            </a:fld>
            <a:endParaRPr lang="en-US"/>
          </a:p>
        </p:txBody>
      </p:sp>
      <p:sp>
        <p:nvSpPr>
          <p:cNvPr id="6" name="Footer Placeholder 5">
            <a:extLst>
              <a:ext uri="{FF2B5EF4-FFF2-40B4-BE49-F238E27FC236}">
                <a16:creationId xmlns:a16="http://schemas.microsoft.com/office/drawing/2014/main" id="{4869CFC0-256A-4240-BDFB-3756218A910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B27D0F3-EB25-4AEC-B3D5-73E828B73B3B}"/>
              </a:ext>
            </a:extLst>
          </p:cNvPr>
          <p:cNvSpPr>
            <a:spLocks noGrp="1"/>
          </p:cNvSpPr>
          <p:nvPr>
            <p:ph type="sldNum" sz="quarter" idx="12"/>
          </p:nvPr>
        </p:nvSpPr>
        <p:spPr/>
        <p:txBody>
          <a:bodyPr/>
          <a:lstStyle/>
          <a:p>
            <a:fld id="{E37EA392-1763-4E69-8EEF-DDFD025645F3}" type="slidenum">
              <a:rPr lang="en-US" smtClean="0"/>
              <a:t>‹#›</a:t>
            </a:fld>
            <a:endParaRPr lang="en-US"/>
          </a:p>
        </p:txBody>
      </p:sp>
    </p:spTree>
    <p:extLst>
      <p:ext uri="{BB962C8B-B14F-4D97-AF65-F5344CB8AC3E}">
        <p14:creationId xmlns:p14="http://schemas.microsoft.com/office/powerpoint/2010/main" val="131160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A6BB3E9-3626-4F6C-BE9F-03E8A116164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D2F76C85-0416-4C16-9DE8-60584EB1F71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5938829-7EFF-4E40-88D6-1489E1F5B7A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EBE6024-D6AE-44D1-9D3C-C650B6301B90}" type="datetimeFigureOut">
              <a:rPr lang="en-US" smtClean="0"/>
              <a:t>2/11/2021</a:t>
            </a:fld>
            <a:endParaRPr lang="en-US"/>
          </a:p>
        </p:txBody>
      </p:sp>
      <p:sp>
        <p:nvSpPr>
          <p:cNvPr id="5" name="Footer Placeholder 4">
            <a:extLst>
              <a:ext uri="{FF2B5EF4-FFF2-40B4-BE49-F238E27FC236}">
                <a16:creationId xmlns:a16="http://schemas.microsoft.com/office/drawing/2014/main" id="{CE660D8D-4517-4E32-BEBA-E703136C5CE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81B414EC-C07F-44E0-8167-AC00ADBEB9B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37EA392-1763-4E69-8EEF-DDFD025645F3}" type="slidenum">
              <a:rPr lang="en-US" smtClean="0"/>
              <a:t>‹#›</a:t>
            </a:fld>
            <a:endParaRPr lang="en-US"/>
          </a:p>
        </p:txBody>
      </p:sp>
    </p:spTree>
    <p:extLst>
      <p:ext uri="{BB962C8B-B14F-4D97-AF65-F5344CB8AC3E}">
        <p14:creationId xmlns:p14="http://schemas.microsoft.com/office/powerpoint/2010/main" val="180636139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a:extLst>
              <a:ext uri="{FF2B5EF4-FFF2-40B4-BE49-F238E27FC236}">
                <a16:creationId xmlns:a16="http://schemas.microsoft.com/office/drawing/2014/main" id="{8ED0F9B1-8EDB-445D-AFCE-E785ED2105CB}"/>
              </a:ext>
            </a:extLst>
          </p:cNvPr>
          <p:cNvSpPr txBox="1"/>
          <p:nvPr/>
        </p:nvSpPr>
        <p:spPr>
          <a:xfrm flipH="1">
            <a:off x="183583" y="2088106"/>
            <a:ext cx="12099398" cy="4524315"/>
          </a:xfrm>
          <a:prstGeom prst="rect">
            <a:avLst/>
          </a:prstGeom>
          <a:noFill/>
        </p:spPr>
        <p:txBody>
          <a:bodyPr wrap="square" rtlCol="0">
            <a:spAutoFit/>
          </a:bodyPr>
          <a:lstStyle/>
          <a:p>
            <a:pPr marL="463550" indent="-463550">
              <a:buFontTx/>
              <a:buAutoNum type="arabicPeriod"/>
            </a:pPr>
            <a:r>
              <a:rPr lang="en-US" sz="2400" dirty="0"/>
              <a:t>Identify and prioritize targeted actions and actors (e.g., audiences). </a:t>
            </a:r>
          </a:p>
          <a:p>
            <a:pPr marL="463550" indent="-463550">
              <a:buFontTx/>
              <a:buAutoNum type="arabicPeriod"/>
            </a:pPr>
            <a:endParaRPr lang="en-US" sz="2400" dirty="0"/>
          </a:p>
          <a:p>
            <a:pPr marL="463550" indent="-463550">
              <a:buFontTx/>
              <a:buAutoNum type="arabicPeriod"/>
            </a:pPr>
            <a:r>
              <a:rPr lang="en-US" sz="2400" dirty="0"/>
              <a:t>Establish a chain of communication from subject matter experts to local decisionmakers for each message.</a:t>
            </a:r>
          </a:p>
          <a:p>
            <a:pPr marL="463550" indent="-463550">
              <a:buAutoNum type="arabicPeriod"/>
            </a:pPr>
            <a:endParaRPr lang="en-US" sz="2400" dirty="0"/>
          </a:p>
          <a:p>
            <a:pPr marL="463550" indent="-463550">
              <a:buAutoNum type="arabicPeriod"/>
            </a:pPr>
            <a:r>
              <a:rPr lang="en-US" sz="2400" dirty="0"/>
              <a:t>With assistance from “Translators” and “Trusted Sources” in each chain, align CBP Partner goals with local government needs and interests.</a:t>
            </a:r>
          </a:p>
          <a:p>
            <a:pPr marL="463550" indent="-463550">
              <a:buAutoNum type="arabicPeriod"/>
            </a:pPr>
            <a:endParaRPr lang="en-US" sz="2400" dirty="0"/>
          </a:p>
          <a:p>
            <a:pPr marL="463550" indent="-463550">
              <a:buAutoNum type="arabicPeriod"/>
            </a:pPr>
            <a:endParaRPr lang="en-US" sz="2400" dirty="0"/>
          </a:p>
          <a:p>
            <a:pPr marL="463550" indent="-463550">
              <a:buAutoNum type="arabicPeriod"/>
            </a:pPr>
            <a:endParaRPr lang="en-US" sz="2400" dirty="0"/>
          </a:p>
          <a:p>
            <a:pPr marL="463550" indent="-463550">
              <a:buAutoNum type="arabicPeriod"/>
            </a:pPr>
            <a:endParaRPr lang="en-US" sz="2400" dirty="0"/>
          </a:p>
          <a:p>
            <a:pPr marL="463550" indent="-463550">
              <a:buAutoNum type="arabicPeriod"/>
            </a:pPr>
            <a:r>
              <a:rPr lang="en-US" sz="2400" dirty="0"/>
              <a:t>Assist “Translators” in developing and disseminating interpretive communication products. </a:t>
            </a:r>
          </a:p>
        </p:txBody>
      </p:sp>
      <p:sp>
        <p:nvSpPr>
          <p:cNvPr id="11" name="Rectangle: Rounded Corners 10">
            <a:extLst>
              <a:ext uri="{FF2B5EF4-FFF2-40B4-BE49-F238E27FC236}">
                <a16:creationId xmlns:a16="http://schemas.microsoft.com/office/drawing/2014/main" id="{35F50B4F-CF9A-42FE-B52B-63698A054A99}"/>
              </a:ext>
            </a:extLst>
          </p:cNvPr>
          <p:cNvSpPr/>
          <p:nvPr/>
        </p:nvSpPr>
        <p:spPr>
          <a:xfrm>
            <a:off x="1342267" y="4812309"/>
            <a:ext cx="1713801" cy="1006631"/>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Economic Development</a:t>
            </a:r>
          </a:p>
        </p:txBody>
      </p:sp>
      <p:sp>
        <p:nvSpPr>
          <p:cNvPr id="12" name="Rectangle: Rounded Corners 11">
            <a:extLst>
              <a:ext uri="{FF2B5EF4-FFF2-40B4-BE49-F238E27FC236}">
                <a16:creationId xmlns:a16="http://schemas.microsoft.com/office/drawing/2014/main" id="{94059F1B-CEA6-4A7F-B561-6EDA27313FCD}"/>
              </a:ext>
            </a:extLst>
          </p:cNvPr>
          <p:cNvSpPr/>
          <p:nvPr/>
        </p:nvSpPr>
        <p:spPr>
          <a:xfrm>
            <a:off x="3680997" y="4812309"/>
            <a:ext cx="1713801" cy="1006631"/>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Public Health &amp; Safety</a:t>
            </a:r>
          </a:p>
        </p:txBody>
      </p:sp>
      <p:sp>
        <p:nvSpPr>
          <p:cNvPr id="14" name="Rectangle: Rounded Corners 13">
            <a:extLst>
              <a:ext uri="{FF2B5EF4-FFF2-40B4-BE49-F238E27FC236}">
                <a16:creationId xmlns:a16="http://schemas.microsoft.com/office/drawing/2014/main" id="{1DD22773-86FA-45E6-85CA-BCDEC3CF8685}"/>
              </a:ext>
            </a:extLst>
          </p:cNvPr>
          <p:cNvSpPr/>
          <p:nvPr/>
        </p:nvSpPr>
        <p:spPr>
          <a:xfrm>
            <a:off x="6019727" y="4812309"/>
            <a:ext cx="1713801" cy="1006631"/>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Education</a:t>
            </a:r>
          </a:p>
        </p:txBody>
      </p:sp>
      <p:sp>
        <p:nvSpPr>
          <p:cNvPr id="15" name="Rectangle: Rounded Corners 14">
            <a:extLst>
              <a:ext uri="{FF2B5EF4-FFF2-40B4-BE49-F238E27FC236}">
                <a16:creationId xmlns:a16="http://schemas.microsoft.com/office/drawing/2014/main" id="{49B6969B-650A-45F6-9481-DD2A53EA5E25}"/>
              </a:ext>
            </a:extLst>
          </p:cNvPr>
          <p:cNvSpPr/>
          <p:nvPr/>
        </p:nvSpPr>
        <p:spPr>
          <a:xfrm>
            <a:off x="8358458" y="4812309"/>
            <a:ext cx="1713801" cy="1006631"/>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Infrastructure Maintenance &amp; Finance</a:t>
            </a:r>
          </a:p>
        </p:txBody>
      </p:sp>
      <p:sp>
        <p:nvSpPr>
          <p:cNvPr id="17" name="Title 1">
            <a:extLst>
              <a:ext uri="{FF2B5EF4-FFF2-40B4-BE49-F238E27FC236}">
                <a16:creationId xmlns:a16="http://schemas.microsoft.com/office/drawing/2014/main" id="{CD8205D9-3DE7-4D21-87DB-0A258D84466C}"/>
              </a:ext>
            </a:extLst>
          </p:cNvPr>
          <p:cNvSpPr>
            <a:spLocks noGrp="1"/>
          </p:cNvSpPr>
          <p:nvPr>
            <p:ph type="title"/>
          </p:nvPr>
        </p:nvSpPr>
        <p:spPr>
          <a:xfrm>
            <a:off x="415600" y="142989"/>
            <a:ext cx="11360800" cy="763600"/>
          </a:xfrm>
        </p:spPr>
        <p:txBody>
          <a:bodyPr/>
          <a:lstStyle/>
          <a:p>
            <a:pPr algn="ctr"/>
            <a:r>
              <a:rPr lang="en-US" sz="3200" b="1" dirty="0">
                <a:latin typeface="+mn-lt"/>
              </a:rPr>
              <a:t>CBP’s Local Engagement Strategy</a:t>
            </a:r>
            <a:br>
              <a:rPr lang="en-US" sz="3200" b="1" dirty="0">
                <a:latin typeface="+mn-lt"/>
              </a:rPr>
            </a:br>
            <a:r>
              <a:rPr lang="en-US" sz="2400" b="1" dirty="0">
                <a:latin typeface="+mn-lt"/>
              </a:rPr>
              <a:t>(informing the right people, at the right time, with the right information)</a:t>
            </a:r>
          </a:p>
        </p:txBody>
      </p:sp>
      <p:sp>
        <p:nvSpPr>
          <p:cNvPr id="18" name="TextBox 17">
            <a:extLst>
              <a:ext uri="{FF2B5EF4-FFF2-40B4-BE49-F238E27FC236}">
                <a16:creationId xmlns:a16="http://schemas.microsoft.com/office/drawing/2014/main" id="{E8E4B8CD-5D2D-4FDE-AFAB-616B54E040D8}"/>
              </a:ext>
            </a:extLst>
          </p:cNvPr>
          <p:cNvSpPr txBox="1"/>
          <p:nvPr/>
        </p:nvSpPr>
        <p:spPr>
          <a:xfrm>
            <a:off x="265471" y="1430148"/>
            <a:ext cx="7371847" cy="584775"/>
          </a:xfrm>
          <a:prstGeom prst="rect">
            <a:avLst/>
          </a:prstGeom>
          <a:noFill/>
        </p:spPr>
        <p:txBody>
          <a:bodyPr wrap="square" rtlCol="0">
            <a:spAutoFit/>
          </a:bodyPr>
          <a:lstStyle/>
          <a:p>
            <a:r>
              <a:rPr lang="en-US" sz="3200" b="1" dirty="0"/>
              <a:t>Role of proposed “Local Action Team”:</a:t>
            </a:r>
          </a:p>
        </p:txBody>
      </p:sp>
    </p:spTree>
    <p:extLst>
      <p:ext uri="{BB962C8B-B14F-4D97-AF65-F5344CB8AC3E}">
        <p14:creationId xmlns:p14="http://schemas.microsoft.com/office/powerpoint/2010/main" val="45935045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4703CC-E9C2-4D17-9629-CEEDAB56F77D}"/>
              </a:ext>
            </a:extLst>
          </p:cNvPr>
          <p:cNvSpPr>
            <a:spLocks noGrp="1"/>
          </p:cNvSpPr>
          <p:nvPr>
            <p:ph type="title"/>
          </p:nvPr>
        </p:nvSpPr>
        <p:spPr/>
        <p:txBody>
          <a:bodyPr/>
          <a:lstStyle/>
          <a:p>
            <a:pPr algn="ctr"/>
            <a:r>
              <a:rPr lang="en-US" sz="3200" b="1" dirty="0">
                <a:latin typeface="+mn-lt"/>
              </a:rPr>
              <a:t>Chain of Communication</a:t>
            </a:r>
          </a:p>
        </p:txBody>
      </p:sp>
      <p:sp>
        <p:nvSpPr>
          <p:cNvPr id="3" name="Text Placeholder 2">
            <a:extLst>
              <a:ext uri="{FF2B5EF4-FFF2-40B4-BE49-F238E27FC236}">
                <a16:creationId xmlns:a16="http://schemas.microsoft.com/office/drawing/2014/main" id="{F94A2ACD-6B26-48D1-B5AB-4E344D701901}"/>
              </a:ext>
            </a:extLst>
          </p:cNvPr>
          <p:cNvSpPr>
            <a:spLocks noGrp="1"/>
          </p:cNvSpPr>
          <p:nvPr>
            <p:ph type="body" idx="1"/>
          </p:nvPr>
        </p:nvSpPr>
        <p:spPr>
          <a:xfrm>
            <a:off x="415600" y="1640263"/>
            <a:ext cx="11360800" cy="4451569"/>
          </a:xfrm>
        </p:spPr>
        <p:txBody>
          <a:bodyPr/>
          <a:lstStyle/>
          <a:p>
            <a:r>
              <a:rPr lang="en-US" sz="2400" b="1" dirty="0"/>
              <a:t>Subject Matter Experts: </a:t>
            </a:r>
            <a:r>
              <a:rPr lang="en-US" sz="2400" dirty="0"/>
              <a:t>those intimately involved in collecting, developing, and analyzing data with knowledge of it’s potential uses.</a:t>
            </a:r>
          </a:p>
          <a:p>
            <a:endParaRPr lang="en-US" sz="2400" dirty="0"/>
          </a:p>
          <a:p>
            <a:endParaRPr lang="en-US" sz="2400" dirty="0"/>
          </a:p>
          <a:p>
            <a:r>
              <a:rPr lang="en-US" sz="2400" b="1" dirty="0"/>
              <a:t>Translators: </a:t>
            </a:r>
            <a:r>
              <a:rPr lang="en-US" sz="2400" dirty="0"/>
              <a:t>individuals with a shared interest in achieving the CBP goals and how to communicate them to the trusted sources and target audience.</a:t>
            </a:r>
          </a:p>
          <a:p>
            <a:pPr marL="152396" indent="0">
              <a:buNone/>
            </a:pPr>
            <a:endParaRPr lang="en-US" sz="2400" dirty="0"/>
          </a:p>
          <a:p>
            <a:pPr marL="152396" indent="0">
              <a:buNone/>
            </a:pPr>
            <a:endParaRPr lang="en-US" sz="2400" dirty="0"/>
          </a:p>
          <a:p>
            <a:r>
              <a:rPr lang="en-US" sz="2400" b="1" dirty="0"/>
              <a:t>Trusted Sources: </a:t>
            </a:r>
            <a:r>
              <a:rPr lang="en-US" sz="2400" dirty="0"/>
              <a:t>organizations with established relationships with, and the respect of, the target audience and self-interest in the decisions or policies.</a:t>
            </a:r>
          </a:p>
          <a:p>
            <a:endParaRPr lang="en-US" sz="2400" dirty="0"/>
          </a:p>
          <a:p>
            <a:endParaRPr lang="en-US" sz="2400" dirty="0"/>
          </a:p>
          <a:p>
            <a:r>
              <a:rPr lang="en-US" sz="2400" b="1" dirty="0"/>
              <a:t>Target Audience: </a:t>
            </a:r>
            <a:r>
              <a:rPr lang="en-US" sz="2400" dirty="0"/>
              <a:t>decision and policymakers.</a:t>
            </a:r>
          </a:p>
          <a:p>
            <a:endParaRPr lang="en-US" sz="2400" dirty="0"/>
          </a:p>
          <a:p>
            <a:pPr marL="152396" indent="0">
              <a:buNone/>
            </a:pPr>
            <a:endParaRPr lang="en-US" sz="2400" dirty="0"/>
          </a:p>
        </p:txBody>
      </p:sp>
      <p:cxnSp>
        <p:nvCxnSpPr>
          <p:cNvPr id="5" name="Straight Arrow Connector 4">
            <a:extLst>
              <a:ext uri="{FF2B5EF4-FFF2-40B4-BE49-F238E27FC236}">
                <a16:creationId xmlns:a16="http://schemas.microsoft.com/office/drawing/2014/main" id="{B7A1D8F8-EC74-41F0-859B-722FEFE44B85}"/>
              </a:ext>
            </a:extLst>
          </p:cNvPr>
          <p:cNvCxnSpPr/>
          <p:nvPr/>
        </p:nvCxnSpPr>
        <p:spPr>
          <a:xfrm>
            <a:off x="-395785" y="-1050878"/>
            <a:ext cx="0"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6" name="Straight Arrow Connector 5">
            <a:extLst>
              <a:ext uri="{FF2B5EF4-FFF2-40B4-BE49-F238E27FC236}">
                <a16:creationId xmlns:a16="http://schemas.microsoft.com/office/drawing/2014/main" id="{F0E849B8-96FD-425F-8EA1-9494E821F66F}"/>
              </a:ext>
            </a:extLst>
          </p:cNvPr>
          <p:cNvCxnSpPr>
            <a:cxnSpLocks/>
          </p:cNvCxnSpPr>
          <p:nvPr/>
        </p:nvCxnSpPr>
        <p:spPr>
          <a:xfrm flipV="1">
            <a:off x="876869" y="4971944"/>
            <a:ext cx="0" cy="505613"/>
          </a:xfrm>
          <a:prstGeom prst="straightConnector1">
            <a:avLst/>
          </a:prstGeom>
          <a:ln w="38100">
            <a:solidFill>
              <a:schemeClr val="tx1"/>
            </a:solidFill>
            <a:headEnd type="triangl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7" name="Straight Arrow Connector 6">
            <a:extLst>
              <a:ext uri="{FF2B5EF4-FFF2-40B4-BE49-F238E27FC236}">
                <a16:creationId xmlns:a16="http://schemas.microsoft.com/office/drawing/2014/main" id="{95AE8AE0-E655-470A-959C-4A764FAE34A8}"/>
              </a:ext>
            </a:extLst>
          </p:cNvPr>
          <p:cNvCxnSpPr>
            <a:cxnSpLocks/>
          </p:cNvCxnSpPr>
          <p:nvPr/>
        </p:nvCxnSpPr>
        <p:spPr>
          <a:xfrm flipV="1">
            <a:off x="876871" y="3635924"/>
            <a:ext cx="0" cy="536879"/>
          </a:xfrm>
          <a:prstGeom prst="straightConnector1">
            <a:avLst/>
          </a:prstGeom>
          <a:ln w="38100">
            <a:solidFill>
              <a:schemeClr val="tx1"/>
            </a:solidFill>
            <a:headEnd type="triangl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8" name="Straight Arrow Connector 7">
            <a:extLst>
              <a:ext uri="{FF2B5EF4-FFF2-40B4-BE49-F238E27FC236}">
                <a16:creationId xmlns:a16="http://schemas.microsoft.com/office/drawing/2014/main" id="{265872D8-D9CE-4E6F-B100-EC0C1630EFD5}"/>
              </a:ext>
            </a:extLst>
          </p:cNvPr>
          <p:cNvCxnSpPr>
            <a:cxnSpLocks/>
          </p:cNvCxnSpPr>
          <p:nvPr/>
        </p:nvCxnSpPr>
        <p:spPr>
          <a:xfrm flipV="1">
            <a:off x="876869" y="2315698"/>
            <a:ext cx="0" cy="536877"/>
          </a:xfrm>
          <a:prstGeom prst="straightConnector1">
            <a:avLst/>
          </a:prstGeom>
          <a:ln w="38100">
            <a:solidFill>
              <a:schemeClr val="tx1"/>
            </a:solidFill>
            <a:headEnd type="triangle" w="med" len="med"/>
            <a:tailEnd type="triangle" w="med" len="med"/>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88703830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8BC53DA5-FBEB-48BB-BA05-7FA8F661807F}"/>
              </a:ext>
            </a:extLst>
          </p:cNvPr>
          <p:cNvSpPr/>
          <p:nvPr/>
        </p:nvSpPr>
        <p:spPr>
          <a:xfrm>
            <a:off x="0" y="951718"/>
            <a:ext cx="12192000" cy="1396627"/>
          </a:xfrm>
          <a:prstGeom prst="rec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a:extLst>
              <a:ext uri="{FF2B5EF4-FFF2-40B4-BE49-F238E27FC236}">
                <a16:creationId xmlns:a16="http://schemas.microsoft.com/office/drawing/2014/main" id="{F14BAF46-4B86-48B9-B7B7-9E9CD9D7D1FB}"/>
              </a:ext>
            </a:extLst>
          </p:cNvPr>
          <p:cNvSpPr/>
          <p:nvPr/>
        </p:nvSpPr>
        <p:spPr>
          <a:xfrm>
            <a:off x="0" y="2348345"/>
            <a:ext cx="12192000" cy="1600200"/>
          </a:xfrm>
          <a:prstGeom prst="rect">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a:extLst>
              <a:ext uri="{FF2B5EF4-FFF2-40B4-BE49-F238E27FC236}">
                <a16:creationId xmlns:a16="http://schemas.microsoft.com/office/drawing/2014/main" id="{4396C156-94A8-4891-9AC7-DEA2F2B73540}"/>
              </a:ext>
            </a:extLst>
          </p:cNvPr>
          <p:cNvSpPr/>
          <p:nvPr/>
        </p:nvSpPr>
        <p:spPr>
          <a:xfrm>
            <a:off x="0" y="3948544"/>
            <a:ext cx="12192000" cy="290945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extBox 7">
            <a:extLst>
              <a:ext uri="{FF2B5EF4-FFF2-40B4-BE49-F238E27FC236}">
                <a16:creationId xmlns:a16="http://schemas.microsoft.com/office/drawing/2014/main" id="{CAC9EC4B-14FF-4654-A419-8AF6CFCBF6B1}"/>
              </a:ext>
            </a:extLst>
          </p:cNvPr>
          <p:cNvSpPr txBox="1"/>
          <p:nvPr/>
        </p:nvSpPr>
        <p:spPr>
          <a:xfrm flipH="1">
            <a:off x="616422" y="1055628"/>
            <a:ext cx="10713495" cy="5632311"/>
          </a:xfrm>
          <a:prstGeom prst="rect">
            <a:avLst/>
          </a:prstGeom>
          <a:noFill/>
        </p:spPr>
        <p:txBody>
          <a:bodyPr wrap="square" rtlCol="0">
            <a:spAutoFit/>
          </a:bodyPr>
          <a:lstStyle/>
          <a:p>
            <a:r>
              <a:rPr lang="en-US" b="1" dirty="0"/>
              <a:t>CBP Goals: </a:t>
            </a:r>
            <a:r>
              <a:rPr lang="en-US" dirty="0"/>
              <a:t>reduce sediment pollution to the Bay and increase land conservation.</a:t>
            </a:r>
          </a:p>
          <a:p>
            <a:endParaRPr lang="en-US" b="1" dirty="0"/>
          </a:p>
          <a:p>
            <a:r>
              <a:rPr lang="en-US" b="1" dirty="0"/>
              <a:t>Local Goals: </a:t>
            </a:r>
            <a:r>
              <a:rPr lang="en-US" dirty="0"/>
              <a:t>reduce flood risk to life and property, increase home values, comply with the Bay TMDL but spend as little as possible doing so.  </a:t>
            </a:r>
          </a:p>
          <a:p>
            <a:endParaRPr lang="en-US" b="1" dirty="0"/>
          </a:p>
          <a:p>
            <a:r>
              <a:rPr lang="en-US" b="1" dirty="0"/>
              <a:t>Message: </a:t>
            </a:r>
            <a:r>
              <a:rPr lang="en-US" dirty="0">
                <a:solidFill>
                  <a:srgbClr val="FF0000"/>
                </a:solidFill>
              </a:rPr>
              <a:t>Conserving lands in flood-prone areas and restoring floodplain connectivity upstream will increase recreational opportunities and home values. </a:t>
            </a:r>
          </a:p>
          <a:p>
            <a:endParaRPr lang="en-US" dirty="0">
              <a:solidFill>
                <a:srgbClr val="FF0000"/>
              </a:solidFill>
            </a:endParaRPr>
          </a:p>
          <a:p>
            <a:r>
              <a:rPr lang="en-US" b="1" dirty="0"/>
              <a:t>Action:  </a:t>
            </a:r>
            <a:r>
              <a:rPr lang="en-US" dirty="0">
                <a:solidFill>
                  <a:srgbClr val="FF0000"/>
                </a:solidFill>
              </a:rPr>
              <a:t>County comprehensive plan and/or ordinances reflect protection of flood-prone areas.  Local land trusts target outreach to landowners in flood-prone areas.  </a:t>
            </a:r>
          </a:p>
          <a:p>
            <a:endParaRPr lang="en-US" b="1" dirty="0"/>
          </a:p>
          <a:p>
            <a:pPr marL="0" lvl="2"/>
            <a:r>
              <a:rPr lang="en-US" b="1" dirty="0"/>
              <a:t>Target Audience:  </a:t>
            </a:r>
            <a:r>
              <a:rPr lang="en-US" dirty="0"/>
              <a:t>Commissioners of Anne Arundel County (varies by jurisdiction and legislation) and land trusts active in the county.</a:t>
            </a:r>
          </a:p>
          <a:p>
            <a:endParaRPr lang="en-US" dirty="0"/>
          </a:p>
          <a:p>
            <a:r>
              <a:rPr lang="en-US" b="1" dirty="0"/>
              <a:t>Subject Matter Experts: </a:t>
            </a:r>
            <a:r>
              <a:rPr lang="en-US" dirty="0"/>
              <a:t>U.S. Geological Survey, Chesapeake Conservancy, Maryland Department of Natural Resources</a:t>
            </a:r>
          </a:p>
          <a:p>
            <a:r>
              <a:rPr lang="en-US" b="1" dirty="0"/>
              <a:t>	</a:t>
            </a:r>
            <a:endParaRPr lang="en-US" dirty="0"/>
          </a:p>
          <a:p>
            <a:pPr marL="0" lvl="2"/>
            <a:r>
              <a:rPr lang="en-US" b="1" dirty="0"/>
              <a:t>Translators:  </a:t>
            </a:r>
            <a:r>
              <a:rPr lang="en-US" dirty="0"/>
              <a:t>Maryland Environmental Trust, Stream Restoration Consultants, Floodplain managers</a:t>
            </a:r>
          </a:p>
          <a:p>
            <a:pPr marL="0" lvl="2"/>
            <a:endParaRPr lang="en-US" dirty="0"/>
          </a:p>
          <a:p>
            <a:pPr marL="0" lvl="2"/>
            <a:r>
              <a:rPr lang="en-US" b="1" dirty="0"/>
              <a:t>Trusted Sources:  </a:t>
            </a:r>
            <a:r>
              <a:rPr lang="en-US" dirty="0"/>
              <a:t>Maryland Municipal League, Maryland Association of Counties</a:t>
            </a:r>
          </a:p>
        </p:txBody>
      </p:sp>
      <p:sp>
        <p:nvSpPr>
          <p:cNvPr id="9" name="Title 1">
            <a:extLst>
              <a:ext uri="{FF2B5EF4-FFF2-40B4-BE49-F238E27FC236}">
                <a16:creationId xmlns:a16="http://schemas.microsoft.com/office/drawing/2014/main" id="{7AD8A167-DEE1-4B75-935A-10255E3DF9DD}"/>
              </a:ext>
            </a:extLst>
          </p:cNvPr>
          <p:cNvSpPr>
            <a:spLocks noGrp="1"/>
          </p:cNvSpPr>
          <p:nvPr>
            <p:ph type="title"/>
          </p:nvPr>
        </p:nvSpPr>
        <p:spPr>
          <a:xfrm>
            <a:off x="415600" y="302419"/>
            <a:ext cx="11360800" cy="763600"/>
          </a:xfrm>
        </p:spPr>
        <p:txBody>
          <a:bodyPr/>
          <a:lstStyle/>
          <a:p>
            <a:pPr algn="ctr"/>
            <a:r>
              <a:rPr lang="en-US" sz="3200" b="1" dirty="0">
                <a:latin typeface="+mn-lt"/>
              </a:rPr>
              <a:t>CBP’s Local Engagement Strategy (example #1)</a:t>
            </a:r>
          </a:p>
        </p:txBody>
      </p:sp>
    </p:spTree>
    <p:extLst>
      <p:ext uri="{BB962C8B-B14F-4D97-AF65-F5344CB8AC3E}">
        <p14:creationId xmlns:p14="http://schemas.microsoft.com/office/powerpoint/2010/main" val="426080972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E55AB91E-286E-4296-8F3D-0B1CFCCE9541}"/>
              </a:ext>
            </a:extLst>
          </p:cNvPr>
          <p:cNvSpPr/>
          <p:nvPr/>
        </p:nvSpPr>
        <p:spPr>
          <a:xfrm>
            <a:off x="0" y="976718"/>
            <a:ext cx="12192000" cy="1396627"/>
          </a:xfrm>
          <a:prstGeom prst="rec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a:extLst>
              <a:ext uri="{FF2B5EF4-FFF2-40B4-BE49-F238E27FC236}">
                <a16:creationId xmlns:a16="http://schemas.microsoft.com/office/drawing/2014/main" id="{083F4998-EC31-4D12-82D3-601EB79604F5}"/>
              </a:ext>
            </a:extLst>
          </p:cNvPr>
          <p:cNvSpPr/>
          <p:nvPr/>
        </p:nvSpPr>
        <p:spPr>
          <a:xfrm>
            <a:off x="0" y="2373345"/>
            <a:ext cx="12192000" cy="2086688"/>
          </a:xfrm>
          <a:prstGeom prst="rect">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a:extLst>
              <a:ext uri="{FF2B5EF4-FFF2-40B4-BE49-F238E27FC236}">
                <a16:creationId xmlns:a16="http://schemas.microsoft.com/office/drawing/2014/main" id="{47A62F1B-449A-4B76-B84C-2BC1622B1D2C}"/>
              </a:ext>
            </a:extLst>
          </p:cNvPr>
          <p:cNvSpPr/>
          <p:nvPr/>
        </p:nvSpPr>
        <p:spPr>
          <a:xfrm>
            <a:off x="0" y="4460032"/>
            <a:ext cx="12192000" cy="2397967"/>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extBox 7">
            <a:extLst>
              <a:ext uri="{FF2B5EF4-FFF2-40B4-BE49-F238E27FC236}">
                <a16:creationId xmlns:a16="http://schemas.microsoft.com/office/drawing/2014/main" id="{CAC9EC4B-14FF-4654-A419-8AF6CFCBF6B1}"/>
              </a:ext>
            </a:extLst>
          </p:cNvPr>
          <p:cNvSpPr txBox="1"/>
          <p:nvPr/>
        </p:nvSpPr>
        <p:spPr>
          <a:xfrm flipH="1">
            <a:off x="512512" y="1067172"/>
            <a:ext cx="11011005" cy="5632311"/>
          </a:xfrm>
          <a:prstGeom prst="rect">
            <a:avLst/>
          </a:prstGeom>
          <a:noFill/>
        </p:spPr>
        <p:txBody>
          <a:bodyPr wrap="square" rtlCol="0">
            <a:spAutoFit/>
          </a:bodyPr>
          <a:lstStyle/>
          <a:p>
            <a:r>
              <a:rPr lang="en-US" b="1" dirty="0"/>
              <a:t>CBP Goals: </a:t>
            </a:r>
            <a:r>
              <a:rPr lang="en-US" dirty="0"/>
              <a:t>achieve a net increase of 2400 acres of urban tree canopy</a:t>
            </a:r>
          </a:p>
          <a:p>
            <a:endParaRPr lang="en-US" b="1" dirty="0"/>
          </a:p>
          <a:p>
            <a:r>
              <a:rPr lang="en-US" b="1" dirty="0"/>
              <a:t>Local Goals: improve public health</a:t>
            </a:r>
            <a:r>
              <a:rPr lang="en-US" dirty="0"/>
              <a:t>, increase property values, manage stormwater, and enhance climate resiliency</a:t>
            </a:r>
          </a:p>
          <a:p>
            <a:endParaRPr lang="en-US" dirty="0"/>
          </a:p>
          <a:p>
            <a:endParaRPr lang="en-US" b="1" dirty="0"/>
          </a:p>
          <a:p>
            <a:r>
              <a:rPr lang="en-US" b="1" dirty="0"/>
              <a:t>Message:  </a:t>
            </a:r>
            <a:r>
              <a:rPr lang="en-US" dirty="0">
                <a:solidFill>
                  <a:srgbClr val="FF0000"/>
                </a:solidFill>
              </a:rPr>
              <a:t>Increasing urban tree canopy will improve community health and well-being, increase property values, reduce summer heating costs and risks, provide sustenance to pollinators, and contribute to local climate mitigation strategies.</a:t>
            </a:r>
          </a:p>
          <a:p>
            <a:endParaRPr lang="en-US" b="1" dirty="0"/>
          </a:p>
          <a:p>
            <a:r>
              <a:rPr lang="en-US" b="1" dirty="0"/>
              <a:t>Actions:  </a:t>
            </a:r>
            <a:r>
              <a:rPr lang="en-US" dirty="0">
                <a:solidFill>
                  <a:srgbClr val="FF0000"/>
                </a:solidFill>
              </a:rPr>
              <a:t>Identify tree canopy planting opportunities on public lands and plant more trees there.  Increase homeowner incentives to maintain and plant trees. Use planning, ordinances, and incentives to conserve and plant trees during development. </a:t>
            </a:r>
          </a:p>
          <a:p>
            <a:endParaRPr lang="en-US" b="1" dirty="0"/>
          </a:p>
          <a:p>
            <a:pPr marL="0" lvl="2"/>
            <a:r>
              <a:rPr lang="en-US" b="1" dirty="0"/>
              <a:t>Target Audience:  </a:t>
            </a:r>
            <a:r>
              <a:rPr lang="en-US" dirty="0"/>
              <a:t>Commissioners of Anne Arundel County (varies by jurisdiction and legislation)</a:t>
            </a:r>
          </a:p>
          <a:p>
            <a:endParaRPr lang="en-US" dirty="0"/>
          </a:p>
          <a:p>
            <a:r>
              <a:rPr lang="en-US" b="1" dirty="0"/>
              <a:t>Subject Matter Experts: </a:t>
            </a:r>
            <a:r>
              <a:rPr lang="en-US" dirty="0"/>
              <a:t>U.S. Forest Service, Maryland Forest Service</a:t>
            </a:r>
          </a:p>
          <a:p>
            <a:r>
              <a:rPr lang="en-US" b="1" dirty="0"/>
              <a:t>	</a:t>
            </a:r>
            <a:endParaRPr lang="en-US" dirty="0"/>
          </a:p>
          <a:p>
            <a:pPr marL="0" lvl="2"/>
            <a:r>
              <a:rPr lang="en-US" b="1" dirty="0"/>
              <a:t>Translators:  </a:t>
            </a:r>
            <a:r>
              <a:rPr lang="en-US" dirty="0"/>
              <a:t>Maryland Sustainable Communities Program, Davey Trees</a:t>
            </a:r>
          </a:p>
          <a:p>
            <a:pPr marL="0" lvl="2"/>
            <a:endParaRPr lang="en-US" dirty="0"/>
          </a:p>
          <a:p>
            <a:pPr marL="0" lvl="2"/>
            <a:r>
              <a:rPr lang="en-US" b="1" dirty="0"/>
              <a:t>Trusted Sources: </a:t>
            </a:r>
            <a:r>
              <a:rPr lang="en-US" dirty="0"/>
              <a:t>Maryland Municipal League, Maryland Association of Counties</a:t>
            </a:r>
          </a:p>
        </p:txBody>
      </p:sp>
      <p:sp>
        <p:nvSpPr>
          <p:cNvPr id="9" name="Title 1">
            <a:extLst>
              <a:ext uri="{FF2B5EF4-FFF2-40B4-BE49-F238E27FC236}">
                <a16:creationId xmlns:a16="http://schemas.microsoft.com/office/drawing/2014/main" id="{7AD8A167-DEE1-4B75-935A-10255E3DF9DD}"/>
              </a:ext>
            </a:extLst>
          </p:cNvPr>
          <p:cNvSpPr>
            <a:spLocks noGrp="1"/>
          </p:cNvSpPr>
          <p:nvPr>
            <p:ph type="title"/>
          </p:nvPr>
        </p:nvSpPr>
        <p:spPr>
          <a:xfrm>
            <a:off x="415600" y="312810"/>
            <a:ext cx="11360800" cy="763600"/>
          </a:xfrm>
        </p:spPr>
        <p:txBody>
          <a:bodyPr/>
          <a:lstStyle/>
          <a:p>
            <a:pPr algn="ctr"/>
            <a:r>
              <a:rPr lang="en-US" sz="3200" b="1" dirty="0">
                <a:latin typeface="+mn-lt"/>
              </a:rPr>
              <a:t>CBP’s Local Engagement Strategy (example #2)</a:t>
            </a:r>
          </a:p>
        </p:txBody>
      </p:sp>
    </p:spTree>
    <p:extLst>
      <p:ext uri="{BB962C8B-B14F-4D97-AF65-F5344CB8AC3E}">
        <p14:creationId xmlns:p14="http://schemas.microsoft.com/office/powerpoint/2010/main" val="423831389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C501F6-AC87-4A27-B8BB-A16116784CF8}"/>
              </a:ext>
            </a:extLst>
          </p:cNvPr>
          <p:cNvSpPr>
            <a:spLocks noGrp="1"/>
          </p:cNvSpPr>
          <p:nvPr>
            <p:ph type="title"/>
          </p:nvPr>
        </p:nvSpPr>
        <p:spPr/>
        <p:txBody>
          <a:bodyPr/>
          <a:lstStyle/>
          <a:p>
            <a:r>
              <a:rPr lang="en-US" sz="3200" b="1" dirty="0">
                <a:latin typeface="+mn-lt"/>
              </a:rPr>
              <a:t>Help from Management Board?</a:t>
            </a:r>
          </a:p>
        </p:txBody>
      </p:sp>
      <p:sp>
        <p:nvSpPr>
          <p:cNvPr id="3" name="Text Placeholder 2">
            <a:extLst>
              <a:ext uri="{FF2B5EF4-FFF2-40B4-BE49-F238E27FC236}">
                <a16:creationId xmlns:a16="http://schemas.microsoft.com/office/drawing/2014/main" id="{ABD89890-0F7D-4C69-B105-195E6D710175}"/>
              </a:ext>
            </a:extLst>
          </p:cNvPr>
          <p:cNvSpPr>
            <a:spLocks noGrp="1"/>
          </p:cNvSpPr>
          <p:nvPr>
            <p:ph type="body" idx="1"/>
          </p:nvPr>
        </p:nvSpPr>
        <p:spPr/>
        <p:txBody>
          <a:bodyPr/>
          <a:lstStyle/>
          <a:p>
            <a:pPr marL="152396" indent="0">
              <a:buNone/>
            </a:pPr>
            <a:r>
              <a:rPr lang="en-US" sz="2400" b="1" dirty="0"/>
              <a:t>Establish a team to work with the local action outcome cohort to: </a:t>
            </a:r>
          </a:p>
          <a:p>
            <a:r>
              <a:rPr lang="en-US" sz="2400" dirty="0"/>
              <a:t>Identify key messages and audiences;</a:t>
            </a:r>
          </a:p>
          <a:p>
            <a:r>
              <a:rPr lang="en-US" sz="2400" dirty="0"/>
              <a:t>Identify translators and trusted sources;</a:t>
            </a:r>
          </a:p>
          <a:p>
            <a:r>
              <a:rPr lang="en-US" sz="2400" dirty="0"/>
              <a:t>Refine messages and audience with help from translators and trusted sources;</a:t>
            </a:r>
          </a:p>
          <a:p>
            <a:r>
              <a:rPr lang="en-US" sz="2400" dirty="0"/>
              <a:t>Develop interpretative communication products</a:t>
            </a:r>
          </a:p>
          <a:p>
            <a:r>
              <a:rPr lang="en-US" sz="2400" dirty="0"/>
              <a:t>Develop objective measures of success </a:t>
            </a:r>
            <a:r>
              <a:rPr lang="en-US" sz="2400" u="sng" dirty="0"/>
              <a:t>that the CBP can influence</a:t>
            </a:r>
          </a:p>
          <a:p>
            <a:pPr marL="795847" lvl="1" indent="0">
              <a:buNone/>
            </a:pPr>
            <a:r>
              <a:rPr lang="en-US" dirty="0"/>
              <a:t>Example measures of success: County planners aware of CBP materials relevant to their local climate resiliency strategies or comprehensive plans (website visits, downloads, citations); Number of testimonials.</a:t>
            </a:r>
          </a:p>
          <a:p>
            <a:pPr marL="795847" lvl="1" indent="0">
              <a:buNone/>
            </a:pPr>
            <a:r>
              <a:rPr lang="en-US" dirty="0"/>
              <a:t>“I used this data for MS4 analysis required for the Chesapeake Bay Pollutant Reduction Plan update”  ~ Amy Fry GIS Supervisor, Lycoming County, PA </a:t>
            </a:r>
          </a:p>
        </p:txBody>
      </p:sp>
    </p:spTree>
    <p:extLst>
      <p:ext uri="{BB962C8B-B14F-4D97-AF65-F5344CB8AC3E}">
        <p14:creationId xmlns:p14="http://schemas.microsoft.com/office/powerpoint/2010/main" val="268379685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2979</TotalTime>
  <Words>639</Words>
  <Application>Microsoft Office PowerPoint</Application>
  <PresentationFormat>Widescreen</PresentationFormat>
  <Paragraphs>69</Paragraphs>
  <Slides>5</Slides>
  <Notes>0</Notes>
  <HiddenSlides>0</HiddenSlides>
  <MMClips>0</MMClips>
  <ScaleCrop>false</ScaleCrop>
  <HeadingPairs>
    <vt:vector size="4" baseType="variant">
      <vt:variant>
        <vt:lpstr>Theme</vt:lpstr>
      </vt:variant>
      <vt:variant>
        <vt:i4>1</vt:i4>
      </vt:variant>
      <vt:variant>
        <vt:lpstr>Slide Titles</vt:lpstr>
      </vt:variant>
      <vt:variant>
        <vt:i4>5</vt:i4>
      </vt:variant>
    </vt:vector>
  </HeadingPairs>
  <TitlesOfParts>
    <vt:vector size="6" baseType="lpstr">
      <vt:lpstr>Office Theme</vt:lpstr>
      <vt:lpstr>CBP’s Local Engagement Strategy (informing the right people, at the right time, with the right information)</vt:lpstr>
      <vt:lpstr>Chain of Communication</vt:lpstr>
      <vt:lpstr>CBP’s Local Engagement Strategy (example #1)</vt:lpstr>
      <vt:lpstr>CBP’s Local Engagement Strategy (example #2)</vt:lpstr>
      <vt:lpstr>Help from Management Board?</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CBP Local Engagement Strategy</dc:title>
  <dc:creator>Laura Cattell Noll</dc:creator>
  <cp:lastModifiedBy>Peter Claggett</cp:lastModifiedBy>
  <cp:revision>17</cp:revision>
  <dcterms:created xsi:type="dcterms:W3CDTF">2021-01-28T18:01:03Z</dcterms:created>
  <dcterms:modified xsi:type="dcterms:W3CDTF">2021-02-11T14:31:21Z</dcterms:modified>
</cp:coreProperties>
</file>