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41"/>
  </p:notesMasterIdLst>
  <p:sldIdLst>
    <p:sldId id="328" r:id="rId19"/>
    <p:sldId id="260" r:id="rId20"/>
    <p:sldId id="331" r:id="rId21"/>
    <p:sldId id="712" r:id="rId22"/>
    <p:sldId id="301" r:id="rId23"/>
    <p:sldId id="710" r:id="rId24"/>
    <p:sldId id="709" r:id="rId25"/>
    <p:sldId id="713" r:id="rId26"/>
    <p:sldId id="703" r:id="rId27"/>
    <p:sldId id="325" r:id="rId28"/>
    <p:sldId id="320" r:id="rId29"/>
    <p:sldId id="330" r:id="rId30"/>
    <p:sldId id="704" r:id="rId31"/>
    <p:sldId id="711" r:id="rId32"/>
    <p:sldId id="705" r:id="rId33"/>
    <p:sldId id="706" r:id="rId34"/>
    <p:sldId id="707" r:id="rId35"/>
    <p:sldId id="285" r:id="rId36"/>
    <p:sldId id="708" r:id="rId37"/>
    <p:sldId id="290" r:id="rId38"/>
    <p:sldId id="316" r:id="rId39"/>
    <p:sldId id="329" r:id="rId4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scher, Laura" initials="DL" lastIdx="7" clrIdx="0">
    <p:extLst>
      <p:ext uri="{19B8F6BF-5375-455C-9EA6-DF929625EA0E}">
        <p15:presenceInfo xmlns:p15="http://schemas.microsoft.com/office/powerpoint/2012/main" userId="S-1-5-21-1339303556-449845944-1601390327-275644" providerId="AD"/>
      </p:ext>
    </p:extLst>
  </p:cmAuthor>
  <p:cmAuthor id="2" name="Vetter, Doreen" initials="VD" lastIdx="3" clrIdx="1">
    <p:extLst>
      <p:ext uri="{19B8F6BF-5375-455C-9EA6-DF929625EA0E}">
        <p15:presenceInfo xmlns:p15="http://schemas.microsoft.com/office/powerpoint/2012/main" userId="S-1-5-21-1339303556-449845944-1601390327-161595" providerId="AD"/>
      </p:ext>
    </p:extLst>
  </p:cmAuthor>
  <p:cmAuthor id="3" name="Renee Thompson" initials="RT" lastIdx="1" clrIdx="2">
    <p:extLst>
      <p:ext uri="{19B8F6BF-5375-455C-9EA6-DF929625EA0E}">
        <p15:presenceInfo xmlns:p15="http://schemas.microsoft.com/office/powerpoint/2012/main" userId="S::rthompso@chesapeakebay.net::292b6766-eada-46d2-9a43-0d1689068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4B"/>
    <a:srgbClr val="11544F"/>
    <a:srgbClr val="114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ED60C5-727D-4D55-BEFB-663E1D769218}" v="593" dt="2021-02-11T13:05:03.202"/>
  </p1510:revLst>
</p1510:revInfo>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73" autoAdjust="0"/>
  </p:normalViewPr>
  <p:slideViewPr>
    <p:cSldViewPr snapToGrid="0">
      <p:cViewPr varScale="1">
        <p:scale>
          <a:sx n="58" d="100"/>
          <a:sy n="58" d="100"/>
        </p:scale>
        <p:origin x="2098" y="48"/>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Expected Trajectory</c:v>
                </c:pt>
              </c:strCache>
            </c:strRef>
          </c:tx>
          <c:spPr>
            <a:ln w="28575" cap="rnd">
              <a:solidFill>
                <a:schemeClr val="accent1"/>
              </a:solidFill>
              <a:round/>
            </a:ln>
            <a:effectLst/>
          </c:spPr>
          <c:marker>
            <c:symbol val="none"/>
          </c:marker>
          <c:cat>
            <c:strRef>
              <c:f>Sheet1!$A$2:$A$5</c:f>
              <c:strCache>
                <c:ptCount val="4"/>
                <c:pt idx="0">
                  <c:v>Baseline 2014</c:v>
                </c:pt>
                <c:pt idx="1">
                  <c:v>2018</c:v>
                </c:pt>
                <c:pt idx="2">
                  <c:v>2020</c:v>
                </c:pt>
                <c:pt idx="3">
                  <c:v>20XX</c:v>
                </c:pt>
              </c:strCache>
            </c:strRef>
          </c:cat>
          <c:val>
            <c:numRef>
              <c:f>Sheet1!$B$2:$B$5</c:f>
              <c:numCache>
                <c:formatCode>General</c:formatCode>
                <c:ptCount val="4"/>
                <c:pt idx="0">
                  <c:v>1</c:v>
                </c:pt>
                <c:pt idx="1">
                  <c:v>10</c:v>
                </c:pt>
                <c:pt idx="2">
                  <c:v>20</c:v>
                </c:pt>
                <c:pt idx="3">
                  <c:v>30</c:v>
                </c:pt>
              </c:numCache>
            </c:numRef>
          </c:val>
          <c:smooth val="0"/>
          <c:extLst>
            <c:ext xmlns:c16="http://schemas.microsoft.com/office/drawing/2014/chart" uri="{C3380CC4-5D6E-409C-BE32-E72D297353CC}">
              <c16:uniqueId val="{00000000-53DF-44B3-BD03-9C69FC987E6A}"/>
            </c:ext>
          </c:extLst>
        </c:ser>
        <c:ser>
          <c:idx val="1"/>
          <c:order val="1"/>
          <c:tx>
            <c:strRef>
              <c:f>Sheet1!$C$1</c:f>
              <c:strCache>
                <c:ptCount val="1"/>
                <c:pt idx="0">
                  <c:v>Actual Progress</c:v>
                </c:pt>
              </c:strCache>
            </c:strRef>
          </c:tx>
          <c:spPr>
            <a:ln w="28575" cap="rnd">
              <a:solidFill>
                <a:srgbClr val="C00000"/>
              </a:solidFill>
              <a:round/>
            </a:ln>
            <a:effectLst/>
          </c:spPr>
          <c:marker>
            <c:symbol val="none"/>
          </c:marker>
          <c:cat>
            <c:strRef>
              <c:f>Sheet1!$A$2:$A$5</c:f>
              <c:strCache>
                <c:ptCount val="4"/>
                <c:pt idx="0">
                  <c:v>Baseline 2014</c:v>
                </c:pt>
                <c:pt idx="1">
                  <c:v>2018</c:v>
                </c:pt>
                <c:pt idx="2">
                  <c:v>2020</c:v>
                </c:pt>
                <c:pt idx="3">
                  <c:v>20XX</c:v>
                </c:pt>
              </c:strCache>
            </c:strRef>
          </c:cat>
          <c:val>
            <c:numRef>
              <c:f>Sheet1!$C$2:$C$5</c:f>
              <c:numCache>
                <c:formatCode>General</c:formatCode>
                <c:ptCount val="4"/>
                <c:pt idx="0">
                  <c:v>0</c:v>
                </c:pt>
                <c:pt idx="1">
                  <c:v>5</c:v>
                </c:pt>
                <c:pt idx="2">
                  <c:v>10</c:v>
                </c:pt>
                <c:pt idx="3">
                  <c:v>25</c:v>
                </c:pt>
              </c:numCache>
            </c:numRef>
          </c:val>
          <c:smooth val="0"/>
          <c:extLst>
            <c:ext xmlns:c16="http://schemas.microsoft.com/office/drawing/2014/chart" uri="{C3380CC4-5D6E-409C-BE32-E72D297353CC}">
              <c16:uniqueId val="{00000001-53DF-44B3-BD03-9C69FC987E6A}"/>
            </c:ext>
          </c:extLst>
        </c:ser>
        <c:ser>
          <c:idx val="2"/>
          <c:order val="2"/>
          <c:tx>
            <c:strRef>
              <c:f>Sheet1!$D$1</c:f>
              <c:strCache>
                <c:ptCount val="1"/>
                <c:pt idx="0">
                  <c:v>Uncertainty - positive</c:v>
                </c:pt>
              </c:strCache>
            </c:strRef>
          </c:tx>
          <c:spPr>
            <a:ln w="28575" cap="rnd">
              <a:solidFill>
                <a:schemeClr val="accent3"/>
              </a:solidFill>
              <a:prstDash val="lgDash"/>
              <a:round/>
            </a:ln>
            <a:effectLst/>
          </c:spPr>
          <c:marker>
            <c:symbol val="none"/>
          </c:marker>
          <c:cat>
            <c:strRef>
              <c:f>Sheet1!$A$2:$A$5</c:f>
              <c:strCache>
                <c:ptCount val="4"/>
                <c:pt idx="0">
                  <c:v>Baseline 2014</c:v>
                </c:pt>
                <c:pt idx="1">
                  <c:v>2018</c:v>
                </c:pt>
                <c:pt idx="2">
                  <c:v>2020</c:v>
                </c:pt>
                <c:pt idx="3">
                  <c:v>20XX</c:v>
                </c:pt>
              </c:strCache>
            </c:strRef>
          </c:cat>
          <c:val>
            <c:numRef>
              <c:f>Sheet1!$D$2:$D$5</c:f>
              <c:numCache>
                <c:formatCode>General</c:formatCode>
                <c:ptCount val="4"/>
                <c:pt idx="0">
                  <c:v>15</c:v>
                </c:pt>
                <c:pt idx="1">
                  <c:v>23</c:v>
                </c:pt>
                <c:pt idx="2">
                  <c:v>27</c:v>
                </c:pt>
                <c:pt idx="3">
                  <c:v>32</c:v>
                </c:pt>
              </c:numCache>
            </c:numRef>
          </c:val>
          <c:smooth val="0"/>
          <c:extLst>
            <c:ext xmlns:c16="http://schemas.microsoft.com/office/drawing/2014/chart" uri="{C3380CC4-5D6E-409C-BE32-E72D297353CC}">
              <c16:uniqueId val="{00000002-53DF-44B3-BD03-9C69FC987E6A}"/>
            </c:ext>
          </c:extLst>
        </c:ser>
        <c:ser>
          <c:idx val="3"/>
          <c:order val="3"/>
          <c:tx>
            <c:strRef>
              <c:f>Sheet1!$E$1</c:f>
              <c:strCache>
                <c:ptCount val="1"/>
                <c:pt idx="0">
                  <c:v>Uncertainty - negative</c:v>
                </c:pt>
              </c:strCache>
            </c:strRef>
          </c:tx>
          <c:spPr>
            <a:ln w="28575" cap="rnd">
              <a:solidFill>
                <a:schemeClr val="accent3"/>
              </a:solidFill>
              <a:prstDash val="lgDash"/>
              <a:round/>
            </a:ln>
            <a:effectLst/>
          </c:spPr>
          <c:marker>
            <c:symbol val="none"/>
          </c:marker>
          <c:cat>
            <c:strRef>
              <c:f>Sheet1!$A$2:$A$5</c:f>
              <c:strCache>
                <c:ptCount val="4"/>
                <c:pt idx="0">
                  <c:v>Baseline 2014</c:v>
                </c:pt>
                <c:pt idx="1">
                  <c:v>2018</c:v>
                </c:pt>
                <c:pt idx="2">
                  <c:v>2020</c:v>
                </c:pt>
                <c:pt idx="3">
                  <c:v>20XX</c:v>
                </c:pt>
              </c:strCache>
            </c:strRef>
          </c:cat>
          <c:val>
            <c:numRef>
              <c:f>Sheet1!$E$2:$E$5</c:f>
              <c:numCache>
                <c:formatCode>General</c:formatCode>
                <c:ptCount val="4"/>
                <c:pt idx="0">
                  <c:v>0</c:v>
                </c:pt>
                <c:pt idx="1">
                  <c:v>5</c:v>
                </c:pt>
                <c:pt idx="2">
                  <c:v>15</c:v>
                </c:pt>
                <c:pt idx="3">
                  <c:v>27</c:v>
                </c:pt>
              </c:numCache>
            </c:numRef>
          </c:val>
          <c:smooth val="0"/>
          <c:extLst>
            <c:ext xmlns:c16="http://schemas.microsoft.com/office/drawing/2014/chart" uri="{C3380CC4-5D6E-409C-BE32-E72D297353CC}">
              <c16:uniqueId val="{00000003-53DF-44B3-BD03-9C69FC987E6A}"/>
            </c:ext>
          </c:extLst>
        </c:ser>
        <c:dLbls>
          <c:showLegendKey val="0"/>
          <c:showVal val="0"/>
          <c:showCatName val="0"/>
          <c:showSerName val="0"/>
          <c:showPercent val="0"/>
          <c:showBubbleSize val="0"/>
        </c:dLbls>
        <c:smooth val="0"/>
        <c:axId val="1341850048"/>
        <c:axId val="1341850464"/>
      </c:lineChart>
      <c:catAx>
        <c:axId val="134185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850464"/>
        <c:crosses val="autoZero"/>
        <c:auto val="1"/>
        <c:lblAlgn val="ctr"/>
        <c:lblOffset val="100"/>
        <c:noMultiLvlLbl val="0"/>
      </c:catAx>
      <c:valAx>
        <c:axId val="134185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85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FC326-87E5-4B43-93F5-0751D49C7B1B}"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72738B06-78B7-445B-B5C0-B261822E43FC}" type="pres">
      <dgm:prSet presAssocID="{620FC326-87E5-4B43-93F5-0751D49C7B1B}" presName="diagram" presStyleCnt="0">
        <dgm:presLayoutVars>
          <dgm:dir/>
          <dgm:resizeHandles val="exact"/>
        </dgm:presLayoutVars>
      </dgm:prSet>
      <dgm:spPr/>
    </dgm:pt>
  </dgm:ptLst>
  <dgm:cxnLst>
    <dgm:cxn modelId="{634C2ADE-47F8-4074-83EE-7A6D2F7B2E83}" type="presOf" srcId="{620FC326-87E5-4B43-93F5-0751D49C7B1B}" destId="{72738B06-78B7-445B-B5C0-B261822E43F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baseline="0"/>
              <a:t>Find photos </a:t>
            </a:r>
            <a:r>
              <a:rPr lang="en-US"/>
              <a:t>on our Flickr</a:t>
            </a:r>
            <a:r>
              <a:rPr lang="en-US" baseline="0"/>
              <a:t> site: https://www.flickr.com/photos/29388462@N06/sets/ </a:t>
            </a:r>
          </a:p>
          <a:p>
            <a:r>
              <a:rPr lang="en-US" baseline="0"/>
              <a:t>You can also browse photos by category on our website: http://www.chesapeakebay.net/photos </a:t>
            </a:r>
          </a:p>
          <a:p>
            <a:endParaRPr lang="en-US"/>
          </a:p>
        </p:txBody>
      </p:sp>
    </p:spTree>
    <p:extLst>
      <p:ext uri="{BB962C8B-B14F-4D97-AF65-F5344CB8AC3E}">
        <p14:creationId xmlns:p14="http://schemas.microsoft.com/office/powerpoint/2010/main" val="178726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INSTRUCTIONS:</a:t>
            </a:r>
            <a:r>
              <a:rPr lang="en-US" baseline="0"/>
              <a:t> This slide is a transition slide and does not need to be modified.</a:t>
            </a:r>
            <a:endParaRPr lang="en-US"/>
          </a:p>
        </p:txBody>
      </p:sp>
    </p:spTree>
    <p:extLst>
      <p:ext uri="{BB962C8B-B14F-4D97-AF65-F5344CB8AC3E}">
        <p14:creationId xmlns:p14="http://schemas.microsoft.com/office/powerpoint/2010/main" val="224060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The success of this outcome is dependent on the work and collective resources across the partnership and effectively engaging locals. Relationships with organizations, champions and decision makers is essential.</a:t>
            </a:r>
          </a:p>
          <a:p>
            <a:endParaRPr lang="en-US"/>
          </a:p>
          <a:p>
            <a:r>
              <a:rPr lang="en-US"/>
              <a:t>For example We were invited to come back to ICPRB (interstate commission on the Potomac river basin) after participating in a panel on land conservation to give a webinar on our Web-based decision support tools.</a:t>
            </a:r>
          </a:p>
          <a:p>
            <a:endParaRPr lang="en-US"/>
          </a:p>
        </p:txBody>
      </p:sp>
    </p:spTree>
    <p:extLst>
      <p:ext uri="{BB962C8B-B14F-4D97-AF65-F5344CB8AC3E}">
        <p14:creationId xmlns:p14="http://schemas.microsoft.com/office/powerpoint/2010/main" val="188582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local engagement strategy and the </a:t>
            </a:r>
            <a:r>
              <a:rPr lang="en-US" err="1"/>
              <a:t>ecologix</a:t>
            </a:r>
            <a:r>
              <a:rPr lang="en-US"/>
              <a:t> report has helped us to understand how to frame our outcome and needs in terms of priorities for locals.</a:t>
            </a:r>
          </a:p>
        </p:txBody>
      </p:sp>
    </p:spTree>
    <p:extLst>
      <p:ext uri="{BB962C8B-B14F-4D97-AF65-F5344CB8AC3E}">
        <p14:creationId xmlns:p14="http://schemas.microsoft.com/office/powerpoint/2010/main" val="1333651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local engagement needs and resources assessment</a:t>
            </a:r>
          </a:p>
          <a:p>
            <a:endParaRPr lang="en-US"/>
          </a:p>
          <a:p>
            <a:r>
              <a:rPr lang="en-US"/>
              <a:t>Again you see a version of the local engagement framework here. We have our experts and with the great work of the local leader workgroup we have a good idea of the trusted sources.</a:t>
            </a:r>
          </a:p>
          <a:p>
            <a:endParaRPr lang="en-US"/>
          </a:p>
          <a:p>
            <a:r>
              <a:rPr lang="en-US"/>
              <a:t>What we are missing is translating those resources.</a:t>
            </a:r>
          </a:p>
        </p:txBody>
      </p:sp>
    </p:spTree>
    <p:extLst>
      <p:ext uri="{BB962C8B-B14F-4D97-AF65-F5344CB8AC3E}">
        <p14:creationId xmlns:p14="http://schemas.microsoft.com/office/powerpoint/2010/main" val="75117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local engagement strategy has now evolved into a core internal local engagement group here at CBP. We will continue to work directly with this team as we move forward.  This slide was pulled from a recent survey they conducted across staff here at CBPO. The actions listed in this word cloud represent action needs at the local level across outcomes.</a:t>
            </a:r>
          </a:p>
        </p:txBody>
      </p:sp>
    </p:spTree>
    <p:extLst>
      <p:ext uri="{BB962C8B-B14F-4D97-AF65-F5344CB8AC3E}">
        <p14:creationId xmlns:p14="http://schemas.microsoft.com/office/powerpoint/2010/main" val="240780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disconnect due to some confusion over guidance provided by STAC and the level of grouping in factors. This needs to be updated with current factors and the logic and actions supporting those factors.</a:t>
            </a:r>
          </a:p>
        </p:txBody>
      </p:sp>
    </p:spTree>
    <p:extLst>
      <p:ext uri="{BB962C8B-B14F-4D97-AF65-F5344CB8AC3E}">
        <p14:creationId xmlns:p14="http://schemas.microsoft.com/office/powerpoint/2010/main" val="409367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824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INSTRUCTIONS:</a:t>
            </a:r>
            <a:r>
              <a:rPr lang="en-US" baseline="0"/>
              <a:t> This slide is a transition slide and does not need to be modified.</a:t>
            </a:r>
            <a:endParaRPr lang="en-US"/>
          </a:p>
          <a:p>
            <a:endParaRPr/>
          </a:p>
        </p:txBody>
      </p:sp>
    </p:spTree>
    <p:extLst>
      <p:ext uri="{BB962C8B-B14F-4D97-AF65-F5344CB8AC3E}">
        <p14:creationId xmlns:p14="http://schemas.microsoft.com/office/powerpoint/2010/main" val="400654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mn-lt"/>
              </a:rPr>
              <a:t>Key partners include: HWGIT, LUWG, CCP, FWG, AGWG, Comm, DWG, CRWG, STAC, STAR, LLWG, LGAC as well NGOs and locals.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endParaRPr>
          </a:p>
          <a:p>
            <a:r>
              <a:rPr lang="en-US" sz="1100" kern="1200" dirty="0">
                <a:solidFill>
                  <a:schemeClr val="tx1"/>
                </a:solidFill>
                <a:effectLst/>
                <a:latin typeface="+mn-lt"/>
                <a:ea typeface="+mn-ea"/>
                <a:cs typeface="+mn-cs"/>
              </a:rPr>
              <a:t>There is also a need to initiate discussions among state agencies and regional planning organizations </a:t>
            </a:r>
          </a:p>
          <a:p>
            <a:r>
              <a:rPr lang="en-US" sz="1100" kern="1200" dirty="0">
                <a:solidFill>
                  <a:schemeClr val="tx1"/>
                </a:solidFill>
                <a:effectLst/>
                <a:latin typeface="+mn-lt"/>
                <a:ea typeface="+mn-ea"/>
                <a:cs typeface="+mn-cs"/>
              </a:rPr>
              <a:t>How to revised to achieve a reduction in the rate of land conversion at the local level. </a:t>
            </a:r>
          </a:p>
          <a:p>
            <a:r>
              <a:rPr lang="en-US" sz="1100" kern="1200" dirty="0">
                <a:solidFill>
                  <a:schemeClr val="tx1"/>
                </a:solidFill>
                <a:effectLst/>
                <a:latin typeface="+mn-lt"/>
                <a:ea typeface="+mn-ea"/>
                <a:cs typeface="+mn-cs"/>
              </a:rPr>
              <a:t>Captured, for example, in the Land Policy BMP scenarios that each state develops, and the CBPC model can forecast how those programs can prevent land conversion. </a:t>
            </a:r>
          </a:p>
          <a:p>
            <a:r>
              <a:rPr lang="en-US" sz="1100" kern="1200" dirty="0">
                <a:solidFill>
                  <a:schemeClr val="tx1"/>
                </a:solidFill>
                <a:effectLst/>
                <a:latin typeface="+mn-lt"/>
                <a:ea typeface="+mn-ea"/>
                <a:cs typeface="+mn-cs"/>
              </a:rPr>
              <a:t>States and regional planning organizations could benefit from these types of discussions and potentially could result in helpful modifications of existing state-level and regional-level programs and policies affecting local land conversion.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Our goal should be to inform land use planning and conservation decisions with information that will engender more sustainable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IS the ultimate success would be to have our metrics and materials referenced in policies and legislation? Proof that those who make such decisions are considering the data and info we produce? Or is it ultimately reducing the rate of conversion of farm, forest and wetlands? How do we know if our work is contributing?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mn-lt"/>
            </a:endParaRPr>
          </a:p>
          <a:p>
            <a:endParaRPr lang="en-US" dirty="0"/>
          </a:p>
        </p:txBody>
      </p:sp>
    </p:spTree>
    <p:extLst>
      <p:ext uri="{BB962C8B-B14F-4D97-AF65-F5344CB8AC3E}">
        <p14:creationId xmlns:p14="http://schemas.microsoft.com/office/powerpoint/2010/main" val="280410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lang="en-US"/>
              <a:t>INSTRUCTIONS:</a:t>
            </a:r>
            <a:r>
              <a:rPr lang="en-US" baseline="0"/>
              <a:t> This slide is a transition slide and does not need to be modified.</a:t>
            </a:r>
            <a:endParaRPr lang="en-US"/>
          </a:p>
          <a:p>
            <a:pPr defTabSz="881390">
              <a:defRPr/>
            </a:pPr>
            <a:endParaRPr/>
          </a:p>
        </p:txBody>
      </p:sp>
    </p:spTree>
    <p:extLst>
      <p:ext uri="{BB962C8B-B14F-4D97-AF65-F5344CB8AC3E}">
        <p14:creationId xmlns:p14="http://schemas.microsoft.com/office/powerpoint/2010/main" val="187617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a:t>INSTRUCTIONS:</a:t>
            </a:r>
            <a:r>
              <a:rPr lang="en-US" baseline="0"/>
              <a:t> </a:t>
            </a:r>
          </a:p>
          <a:p>
            <a:endParaRPr lang="en-US" baseline="0"/>
          </a:p>
          <a:p>
            <a:pPr marL="171450" indent="-171450">
              <a:buFont typeface="Arial" panose="020B0604020202020204" pitchFamily="34" charset="0"/>
              <a:buChar char="•"/>
            </a:pPr>
            <a:r>
              <a:rPr lang="en-US" baseline="0"/>
              <a:t>Add the title of your goal and the language of your outcome from the 2014 Agreement (copy and paste).</a:t>
            </a:r>
          </a:p>
          <a:p>
            <a:pPr marL="171450" indent="-171450">
              <a:buFont typeface="Arial" panose="020B0604020202020204" pitchFamily="34" charset="0"/>
              <a:buChar char="•"/>
            </a:pPr>
            <a:r>
              <a:rPr lang="en-US" baseline="0"/>
              <a:t>Add a relevant photo (if it all fits). </a:t>
            </a:r>
          </a:p>
          <a:p>
            <a:pPr marL="171450" indent="-171450">
              <a:buFont typeface="Arial" panose="020B0604020202020204" pitchFamily="34" charset="0"/>
              <a:buChar char="•"/>
            </a:pPr>
            <a:r>
              <a:rPr lang="en-US" baseline="0"/>
              <a:t>If desired, talking points could include more contextual information, e.g. the importance of the outcome and the historic trends that led to the establishment of the specific target.</a:t>
            </a:r>
          </a:p>
          <a:p>
            <a:pPr marL="171450" indent="-171450">
              <a:buFont typeface="Arial" panose="020B0604020202020204" pitchFamily="34" charset="0"/>
              <a:buChar cha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effectLst/>
                <a:latin typeface="+mn-lt"/>
                <a:ea typeface="+mn-ea"/>
                <a:cs typeface="+mn-cs"/>
              </a:rPr>
              <a:t>By the end of 2017, with the direct involvement of local governments or their representatives, evaluate policy options, incentives and planning tools that could assist them in continually improving their capacity to reduce the rate of conversion of agricultural lands, forests and wetlands as well as the rate of changing landscapes from more natural lands that soak up pollutants to those that are paved over, hardscaped or otherwise impervious. Strategies should be developed for supporting local governments’ and others’ efforts in reducing these rates by 2025 and beyond.</a:t>
            </a:r>
          </a:p>
          <a:p>
            <a:pPr marL="171450" indent="-171450">
              <a:buFont typeface="Arial" panose="020B0604020202020204" pitchFamily="34" charset="0"/>
              <a:buChar char="•"/>
            </a:pPr>
            <a:endParaRPr lang="en-US" baseline="0"/>
          </a:p>
          <a:p>
            <a:endParaRPr lang="en-US" baseline="0"/>
          </a:p>
          <a:p>
            <a:endParaRPr lang="en-US" baseline="0"/>
          </a:p>
        </p:txBody>
      </p:sp>
    </p:spTree>
    <p:extLst>
      <p:ext uri="{BB962C8B-B14F-4D97-AF65-F5344CB8AC3E}">
        <p14:creationId xmlns:p14="http://schemas.microsoft.com/office/powerpoint/2010/main" val="328247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fontAlgn="base"/>
            <a:r>
              <a:rPr lang="en-US" sz="1100" kern="1200" dirty="0">
                <a:solidFill>
                  <a:schemeClr val="tx1"/>
                </a:solidFill>
                <a:effectLst/>
                <a:latin typeface="+mn-lt"/>
                <a:ea typeface="+mn-ea"/>
                <a:cs typeface="+mn-cs"/>
              </a:rPr>
              <a:t>Formation of a LU outcomes action team/workgroup.  (this will allow key entities meeting on a frequent basis so we can accelerate progress on these outcomes.)   </a:t>
            </a:r>
          </a:p>
          <a:p>
            <a:pPr fontAlgn="base"/>
            <a:r>
              <a:rPr lang="en-US" sz="1100" kern="1200" dirty="0">
                <a:solidFill>
                  <a:schemeClr val="tx1"/>
                </a:solidFill>
                <a:effectLst/>
                <a:latin typeface="+mn-lt"/>
                <a:ea typeface="+mn-ea"/>
                <a:cs typeface="+mn-cs"/>
              </a:rPr>
              <a:t>Increase resources related for “translation” of CBP resources to inform Local Engagement Strategy. (This will help close gap related to the land-use planning process and how it works at the local level, and for them to use the tools that already exist).</a:t>
            </a:r>
          </a:p>
          <a:p>
            <a:pPr fontAlgn="base"/>
            <a:r>
              <a:rPr lang="en-US" sz="1100" kern="1200" dirty="0">
                <a:solidFill>
                  <a:schemeClr val="tx1"/>
                </a:solidFill>
                <a:effectLst/>
                <a:latin typeface="+mn-lt"/>
                <a:ea typeface="+mn-ea"/>
                <a:cs typeface="+mn-cs"/>
              </a:rPr>
              <a:t>Define direct involvement of locals.</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CBP is already moving forward with translating resources, but unless people use it, we won't be able to meet many of the goals and outcomes - slow the rate of conversion or all the investment you are making toward the TMDL will be in vain. </a:t>
            </a:r>
          </a:p>
          <a:p>
            <a:pPr fontAlgn="base"/>
            <a:r>
              <a:rPr lang="en-US" sz="1100" kern="1200" dirty="0">
                <a:solidFill>
                  <a:schemeClr val="tx1"/>
                </a:solidFill>
                <a:effectLst/>
                <a:latin typeface="+mn-lt"/>
                <a:ea typeface="+mn-ea"/>
                <a:cs typeface="+mn-cs"/>
              </a:rPr>
              <a:t>How will MD utilize resources when you engaging locals and what we can do to support you.</a:t>
            </a:r>
          </a:p>
          <a:p>
            <a:pPr fontAlgn="base"/>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Arial"/>
            </a:endParaRPr>
          </a:p>
        </p:txBody>
      </p:sp>
    </p:spTree>
    <p:extLst>
      <p:ext uri="{BB962C8B-B14F-4D97-AF65-F5344CB8AC3E}">
        <p14:creationId xmlns:p14="http://schemas.microsoft.com/office/powerpoint/2010/main" val="42934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for discussion at the end of the presentation, before the next outcome presentation]</a:t>
            </a:r>
          </a:p>
          <a:p>
            <a:endParaRPr lang="en-US"/>
          </a:p>
        </p:txBody>
      </p:sp>
    </p:spTree>
    <p:extLst>
      <p:ext uri="{BB962C8B-B14F-4D97-AF65-F5344CB8AC3E}">
        <p14:creationId xmlns:p14="http://schemas.microsoft.com/office/powerpoint/2010/main" val="136121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notes in this slide were taken directly from a ”factsheet” on the CBP website related to this outcome. These are not my bullets or comments but summarize the document.</a:t>
            </a:r>
          </a:p>
          <a:p>
            <a:r>
              <a:rPr lang="en-US"/>
              <a:t>I’d like to thank Guy Stevens and the web team for maintaining institutional knowledge on our website as I am not sure how many here would have known this history. I for one did not.</a:t>
            </a:r>
          </a:p>
        </p:txBody>
      </p:sp>
    </p:spTree>
    <p:extLst>
      <p:ext uri="{BB962C8B-B14F-4D97-AF65-F5344CB8AC3E}">
        <p14:creationId xmlns:p14="http://schemas.microsoft.com/office/powerpoint/2010/main" val="169862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Reducing farm, forest, and wetland conversion can not only meet restoration and conservation needs but also….</a:t>
            </a:r>
          </a:p>
        </p:txBody>
      </p:sp>
    </p:spTree>
    <p:extLst>
      <p:ext uri="{BB962C8B-B14F-4D97-AF65-F5344CB8AC3E}">
        <p14:creationId xmlns:p14="http://schemas.microsoft.com/office/powerpoint/2010/main" val="276570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This outcome is qualitative in nature.  Renee worked to mark progress and points of significant progress towards filling multiple needs and gaps.</a:t>
            </a:r>
          </a:p>
          <a:p>
            <a:endParaRPr lang="en-US" baseline="0"/>
          </a:p>
        </p:txBody>
      </p:sp>
    </p:spTree>
    <p:extLst>
      <p:ext uri="{BB962C8B-B14F-4D97-AF65-F5344CB8AC3E}">
        <p14:creationId xmlns:p14="http://schemas.microsoft.com/office/powerpoint/2010/main" val="400777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 for Tax Parcel Scale </a:t>
            </a:r>
            <a:r>
              <a:rPr lang="en-US" err="1"/>
              <a:t>backcasting</a:t>
            </a:r>
            <a:r>
              <a:rPr lang="en-US"/>
              <a:t>.</a:t>
            </a:r>
          </a:p>
          <a:p>
            <a:r>
              <a:rPr lang="en-US"/>
              <a:t>As Peter reviewed we are currently working with hi-res, locally relevant data.</a:t>
            </a:r>
          </a:p>
          <a:p>
            <a:r>
              <a:rPr lang="en-US"/>
              <a:t>The USGS LCMAP data combined with the CB hi res land use / land cover allows for a more refined understanding or metrics related to converting natural lands and can be used to measure progress.</a:t>
            </a:r>
          </a:p>
        </p:txBody>
      </p:sp>
    </p:spTree>
    <p:extLst>
      <p:ext uri="{BB962C8B-B14F-4D97-AF65-F5344CB8AC3E}">
        <p14:creationId xmlns:p14="http://schemas.microsoft.com/office/powerpoint/2010/main" val="95223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work/progress </a:t>
            </a:r>
          </a:p>
          <a:p>
            <a:r>
              <a:rPr lang="en-US"/>
              <a:t>different data/mapping viewers; data dashboard land policy, phase 6 viewer, land policy BMPs, </a:t>
            </a:r>
          </a:p>
          <a:p>
            <a:r>
              <a:rPr lang="en-US"/>
              <a:t>Resources/communications; resource guide, webinar/presentations. For more details and links see narrative analysis.</a:t>
            </a:r>
          </a:p>
          <a:p>
            <a:endParaRPr lang="en-US">
              <a:cs typeface="Arial"/>
            </a:endParaRPr>
          </a:p>
          <a:p>
            <a:r>
              <a:rPr lang="en-US">
                <a:cs typeface="Arial"/>
              </a:rPr>
              <a:t>NOTE we need a couple more graphics. ..</a:t>
            </a:r>
          </a:p>
        </p:txBody>
      </p:sp>
    </p:spTree>
    <p:extLst>
      <p:ext uri="{BB962C8B-B14F-4D97-AF65-F5344CB8AC3E}">
        <p14:creationId xmlns:p14="http://schemas.microsoft.com/office/powerpoint/2010/main" val="327794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work/progress </a:t>
            </a:r>
          </a:p>
          <a:p>
            <a:r>
              <a:rPr lang="en-US"/>
              <a:t>different data/mapping viewers; data dashboard land policy, phase 6 viewer, land policy BMPs, </a:t>
            </a:r>
          </a:p>
          <a:p>
            <a:r>
              <a:rPr lang="en-US"/>
              <a:t>Resources/communications; resource guide, webinar/presentations. For more details and links see narrative analysis.</a:t>
            </a:r>
          </a:p>
          <a:p>
            <a:endParaRPr lang="en-US">
              <a:cs typeface="Arial"/>
            </a:endParaRPr>
          </a:p>
          <a:p>
            <a:r>
              <a:rPr lang="en-US">
                <a:cs typeface="Arial"/>
              </a:rPr>
              <a:t>NOTE we need a couple more graphics. ..</a:t>
            </a:r>
          </a:p>
        </p:txBody>
      </p:sp>
    </p:spTree>
    <p:extLst>
      <p:ext uri="{BB962C8B-B14F-4D97-AF65-F5344CB8AC3E}">
        <p14:creationId xmlns:p14="http://schemas.microsoft.com/office/powerpoint/2010/main" val="280972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Georgia" panose="02040502050405020303" pitchFamily="18"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Georgia" panose="02040502050405020303" pitchFamily="18" charset="0"/>
                <a:ea typeface="PMingLiU" panose="02020500000000000000" pitchFamily="18" charset="-120"/>
                <a:cs typeface="Times New Roman" panose="02020603050405020304" pitchFamily="18" charset="0"/>
              </a:rPr>
              <a:t>There are opportunities to create metrics related to audiences reached, webinars, data downloads, web based, user experience etc.…this list includes examples. It would be good to coordinate with the LLWG as they use related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Georgia" panose="02040502050405020303" pitchFamily="18"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Georgia" panose="02040502050405020303" pitchFamily="18" charset="0"/>
                <a:ea typeface="PMingLiU" panose="02020500000000000000" pitchFamily="18" charset="-120"/>
                <a:cs typeface="Times New Roman" panose="02020603050405020304" pitchFamily="18" charset="0"/>
              </a:rPr>
              <a:t>Example for bullet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Georgia" panose="02040502050405020303" pitchFamily="18" charset="0"/>
                <a:ea typeface="PMingLiU" panose="02020500000000000000" pitchFamily="18" charset="-120"/>
                <a:cs typeface="Times New Roman" panose="02020603050405020304" pitchFamily="18" charset="0"/>
              </a:rPr>
              <a:t>e.g., the Forest Conservation Act in Maryland was implemented in 1990. How has the rate of forest conversion changed since 1990 in Maryland? </a:t>
            </a:r>
          </a:p>
          <a:p>
            <a:endParaRPr lang="en-US"/>
          </a:p>
          <a:p>
            <a:r>
              <a:rPr lang="en-US"/>
              <a:t>The question remains, How to integrate planning into qualitative land use change data to determine success?</a:t>
            </a:r>
            <a:endParaRPr lang="en-US">
              <a:cs typeface="Arial"/>
            </a:endParaRPr>
          </a:p>
        </p:txBody>
      </p:sp>
    </p:spTree>
    <p:extLst>
      <p:ext uri="{BB962C8B-B14F-4D97-AF65-F5344CB8AC3E}">
        <p14:creationId xmlns:p14="http://schemas.microsoft.com/office/powerpoint/2010/main" val="296413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Rthompson1@usgs.gov" TargetMode="External"/><Relationship Id="rId4" Type="http://schemas.openxmlformats.org/officeDocument/2006/relationships/hyperlink" Target="mailto:Rthompson@chesapeakebay.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chesapeakebay.net/documents/FINAL_Land_Use_Options_Outcome_6-13-14_PD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 </a:t>
            </a:r>
            <a:r>
              <a:rPr lang="en-US" sz="1600" b="1">
                <a:solidFill>
                  <a:srgbClr val="FFFFFF"/>
                </a:solidFill>
                <a:latin typeface="Georgia" panose="02040502050405020303" pitchFamily="18" charset="0"/>
                <a:ea typeface="PMingLiU" panose="02020500000000000000" pitchFamily="18" charset="-120"/>
                <a:cs typeface="Times New Roman" panose="02020603050405020304" pitchFamily="18" charset="0"/>
              </a:rPr>
              <a:t>February 2021</a:t>
            </a:r>
            <a:br>
              <a:rPr lang="en-US" sz="1600" b="1">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7A485F0B-EAAE-4911-8894-1CD055AD1E28}"/>
              </a:ext>
            </a:extLst>
          </p:cNvPr>
          <p:cNvSpPr/>
          <p:nvPr/>
        </p:nvSpPr>
        <p:spPr>
          <a:xfrm>
            <a:off x="5507355" y="3931911"/>
            <a:ext cx="3474720" cy="923330"/>
          </a:xfrm>
          <a:prstGeom prst="rect">
            <a:avLst/>
          </a:prstGeom>
        </p:spPr>
        <p:txBody>
          <a:bodyPr wrap="square">
            <a:spAutoFit/>
          </a:bodyPr>
          <a:lstStyle/>
          <a:p>
            <a:r>
              <a:rPr lang="en-US" sz="1800" i="1">
                <a:solidFill>
                  <a:srgbClr val="114454"/>
                </a:solidFill>
                <a:latin typeface="Georgia" panose="02040502050405020303" pitchFamily="18" charset="0"/>
                <a:ea typeface="Rockwell" charset="0"/>
                <a:cs typeface="Rockwell" charset="0"/>
              </a:rPr>
              <a:t>Renee Thompson</a:t>
            </a:r>
          </a:p>
          <a:p>
            <a:r>
              <a:rPr lang="en-US" sz="1800" i="1">
                <a:solidFill>
                  <a:srgbClr val="114454"/>
                </a:solidFill>
                <a:latin typeface="Georgia" panose="02040502050405020303" pitchFamily="18" charset="0"/>
                <a:ea typeface="Rockwell" charset="0"/>
                <a:cs typeface="Rockwell" charset="0"/>
              </a:rPr>
              <a:t>Maintain Healthy Watersheds GIT, Coordinator</a:t>
            </a:r>
          </a:p>
        </p:txBody>
      </p:sp>
      <p:sp>
        <p:nvSpPr>
          <p:cNvPr id="9" name="Shape 98">
            <a:extLst>
              <a:ext uri="{FF2B5EF4-FFF2-40B4-BE49-F238E27FC236}">
                <a16:creationId xmlns:a16="http://schemas.microsoft.com/office/drawing/2014/main" id="{6F368E80-A880-4EAD-A0BC-8ECBFBF3EC19}"/>
              </a:ext>
            </a:extLst>
          </p:cNvPr>
          <p:cNvSpPr txBox="1">
            <a:spLocks noGrp="1"/>
          </p:cNvSpPr>
          <p:nvPr>
            <p:ph type="body" idx="1"/>
          </p:nvPr>
        </p:nvSpPr>
        <p:spPr>
          <a:xfrm>
            <a:off x="1146175" y="1766888"/>
            <a:ext cx="7540625" cy="1767274"/>
          </a:xfrm>
          <a:prstGeom prst="rect">
            <a:avLst/>
          </a:prstGeom>
        </p:spPr>
        <p:txBody>
          <a:bodyPr lIns="91425" tIns="91425" rIns="91425" bIns="91425" anchor="b" anchorCtr="0">
            <a:noAutofit/>
          </a:bodyPr>
          <a:lstStyle/>
          <a:p>
            <a:pPr lvl="0" algn="r">
              <a:spcBef>
                <a:spcPts val="0"/>
              </a:spcBef>
              <a:buNone/>
            </a:pPr>
            <a:r>
              <a:rPr lang="en-US">
                <a:latin typeface="Rockwell" charset="0"/>
                <a:ea typeface="Rockwell" charset="0"/>
                <a:cs typeface="Rockwell" charset="0"/>
              </a:rPr>
              <a:t>Land Use Options </a:t>
            </a:r>
            <a:br>
              <a:rPr lang="en-US">
                <a:latin typeface="Rockwell" charset="0"/>
                <a:ea typeface="Rockwell" charset="0"/>
                <a:cs typeface="Rockwell" charset="0"/>
              </a:rPr>
            </a:br>
            <a:r>
              <a:rPr lang="en-US">
                <a:latin typeface="Rockwell" charset="0"/>
                <a:ea typeface="Rockwell" charset="0"/>
                <a:cs typeface="Rockwell" charset="0"/>
              </a:rPr>
              <a:t>Evaluation</a:t>
            </a:r>
            <a:endParaRPr lang="en">
              <a:latin typeface="Rockwell" charset="0"/>
              <a:ea typeface="Rockwell" charset="0"/>
              <a:cs typeface="Rockwell" charset="0"/>
            </a:endParaRPr>
          </a:p>
        </p:txBody>
      </p:sp>
      <p:pic>
        <p:nvPicPr>
          <p:cNvPr id="11" name="Picture 10">
            <a:extLst>
              <a:ext uri="{FF2B5EF4-FFF2-40B4-BE49-F238E27FC236}">
                <a16:creationId xmlns:a16="http://schemas.microsoft.com/office/drawing/2014/main" id="{DB7B258B-BCB1-46B8-9362-E25354C926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281" y="1761481"/>
            <a:ext cx="5074269" cy="3382017"/>
          </a:xfrm>
          <a:prstGeom prst="rect">
            <a:avLst/>
          </a:prstGeom>
        </p:spPr>
      </p:pic>
    </p:spTree>
    <p:extLst>
      <p:ext uri="{BB962C8B-B14F-4D97-AF65-F5344CB8AC3E}">
        <p14:creationId xmlns:p14="http://schemas.microsoft.com/office/powerpoint/2010/main" val="3442817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06800" y="1609344"/>
            <a:ext cx="5405120" cy="1481328"/>
          </a:xfrm>
          <a:prstGeom prst="rect">
            <a:avLst/>
          </a:prstGeom>
        </p:spPr>
        <p:txBody>
          <a:bodyPr lIns="91425" tIns="91425" rIns="91425" bIns="91425" anchor="b" anchorCtr="0">
            <a:noAutofit/>
          </a:bodyPr>
          <a:lstStyle/>
          <a:p>
            <a:pPr lvl="0" rtl="0">
              <a:spcBef>
                <a:spcPts val="0"/>
              </a:spcBef>
              <a:buNone/>
            </a:pPr>
            <a:r>
              <a:rPr lang="en-US">
                <a:latin typeface="Georgia" panose="02040502050405020303" pitchFamily="18" charset="0"/>
                <a:ea typeface="Rockwell" charset="0"/>
                <a:cs typeface="Rockwell" charset="0"/>
              </a:rPr>
              <a:t>Learn</a:t>
            </a:r>
            <a:br>
              <a:rPr lang="en-US">
                <a:latin typeface="Georgia" panose="02040502050405020303" pitchFamily="18" charset="0"/>
                <a:ea typeface="Rockwell" charset="0"/>
                <a:cs typeface="Rockwell" charset="0"/>
              </a:rPr>
            </a:br>
            <a:r>
              <a:rPr lang="en-US" sz="2200" i="1">
                <a:latin typeface="Georgia" panose="02040502050405020303" pitchFamily="18" charset="0"/>
                <a:ea typeface="Rockwell" charset="0"/>
                <a:cs typeface="Rockwell" charset="0"/>
              </a:rPr>
              <a:t>What have we learned in the last two years?</a:t>
            </a:r>
            <a:endParaRPr lang="en" sz="2200" b="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a:solidFill>
                  <a:srgbClr val="18637B"/>
                </a:solidFill>
                <a:latin typeface="Rockwell" charset="0"/>
                <a:ea typeface="Rockwell" charset="0"/>
                <a:cs typeface="Rockwell" charset="0"/>
                <a:sym typeface="Roboto Slab"/>
              </a:rPr>
              <a:t>L</a:t>
            </a:r>
            <a:endParaRPr lang="en" sz="2000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400507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544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Georgia" panose="02040502050405020303" pitchFamily="18" charset="0"/>
              </a:rPr>
              <a:t>Successes and Challenges</a:t>
            </a:r>
          </a:p>
        </p:txBody>
      </p:sp>
      <p:sp>
        <p:nvSpPr>
          <p:cNvPr id="3" name="Text Placeholder 2"/>
          <p:cNvSpPr>
            <a:spLocks noGrp="1"/>
          </p:cNvSpPr>
          <p:nvPr>
            <p:ph type="body" idx="1"/>
          </p:nvPr>
        </p:nvSpPr>
        <p:spPr>
          <a:xfrm>
            <a:off x="362217" y="1705858"/>
            <a:ext cx="4418210" cy="1520764"/>
          </a:xfrm>
        </p:spPr>
        <p:txBody>
          <a:bodyPr/>
          <a:lstStyle/>
          <a:p>
            <a:pPr>
              <a:buNone/>
            </a:pPr>
            <a:r>
              <a:rPr lang="en-US">
                <a:solidFill>
                  <a:schemeClr val="bg1"/>
                </a:solidFill>
                <a:latin typeface="Georgia" panose="02040502050405020303" pitchFamily="18" charset="0"/>
              </a:rPr>
              <a:t>What have we learned?</a:t>
            </a:r>
          </a:p>
          <a:p>
            <a:pPr>
              <a:buNone/>
            </a:pPr>
            <a:endParaRPr lang="en-US"/>
          </a:p>
          <a:p>
            <a:pPr marL="342900" indent="-342900"/>
            <a:r>
              <a:rPr lang="en-US" sz="2000">
                <a:solidFill>
                  <a:schemeClr val="bg1"/>
                </a:solidFill>
                <a:latin typeface="+mn-lt"/>
              </a:rPr>
              <a:t>We are dependent on the participation of related outcomes and workgroups, as well as their work/products</a:t>
            </a:r>
          </a:p>
          <a:p>
            <a:pPr marL="342900" indent="-342900"/>
            <a:endParaRPr lang="en-US" sz="2000">
              <a:solidFill>
                <a:schemeClr val="bg1"/>
              </a:solidFill>
              <a:latin typeface="+mn-lt"/>
            </a:endParaRPr>
          </a:p>
          <a:p>
            <a:pPr marL="342900" indent="-342900"/>
            <a:r>
              <a:rPr lang="en-US" sz="2000">
                <a:solidFill>
                  <a:schemeClr val="bg1"/>
                </a:solidFill>
                <a:latin typeface="+mn-lt"/>
              </a:rPr>
              <a:t>The importance of champions and relationships</a:t>
            </a:r>
          </a:p>
          <a:p>
            <a:pPr marL="342900" indent="-342900"/>
            <a:endParaRPr lang="en-US" sz="2000">
              <a:solidFill>
                <a:schemeClr val="bg1"/>
              </a:solidFill>
              <a:latin typeface="+mn-lt"/>
            </a:endParaRPr>
          </a:p>
          <a:p>
            <a:pPr marL="342900" indent="-342900"/>
            <a:endParaRPr lang="en-US" sz="2000">
              <a:solidFill>
                <a:schemeClr val="bg1"/>
              </a:solidFill>
              <a:latin typeface="Arial"/>
            </a:endParaRPr>
          </a:p>
          <a:p>
            <a:endParaRPr lang="en-US">
              <a:solidFill>
                <a:schemeClr val="bg1"/>
              </a:solidFill>
              <a:latin typeface="Georgia" panose="02040502050405020303" pitchFamily="18" charset="0"/>
            </a:endParaRP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0" name="Picture 9">
            <a:extLst>
              <a:ext uri="{FF2B5EF4-FFF2-40B4-BE49-F238E27FC236}">
                <a16:creationId xmlns:a16="http://schemas.microsoft.com/office/drawing/2014/main" id="{D4848678-1A7B-4D23-8AA5-1C1BEC4D662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092683" y="3060303"/>
            <a:ext cx="3689100" cy="1985190"/>
          </a:xfrm>
          <a:prstGeom prst="rect">
            <a:avLst/>
          </a:prstGeom>
        </p:spPr>
      </p:pic>
      <p:pic>
        <p:nvPicPr>
          <p:cNvPr id="11" name="Picture 2" descr="ICPRB">
            <a:extLst>
              <a:ext uri="{FF2B5EF4-FFF2-40B4-BE49-F238E27FC236}">
                <a16:creationId xmlns:a16="http://schemas.microsoft.com/office/drawing/2014/main" id="{6AEB8F70-4794-4080-B373-1A14760E0B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51103" y="710752"/>
            <a:ext cx="1828457" cy="214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9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FBD61-64A3-4AF6-B3C8-9B9F97B8C6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0441"/>
            <a:ext cx="9144000" cy="4842617"/>
          </a:xfrm>
          <a:prstGeom prst="rect">
            <a:avLst/>
          </a:prstGeom>
        </p:spPr>
      </p:pic>
    </p:spTree>
    <p:extLst>
      <p:ext uri="{BB962C8B-B14F-4D97-AF65-F5344CB8AC3E}">
        <p14:creationId xmlns:p14="http://schemas.microsoft.com/office/powerpoint/2010/main" val="394201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9CB41F0-C8CE-4C80-92B6-98E692A16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6940"/>
            <a:ext cx="9144000" cy="46296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0" name="Rectangle 19">
            <a:extLst>
              <a:ext uri="{FF2B5EF4-FFF2-40B4-BE49-F238E27FC236}">
                <a16:creationId xmlns:a16="http://schemas.microsoft.com/office/drawing/2014/main" id="{A42915B4-6E85-4E97-BDA4-4EA641A225CC}"/>
              </a:ext>
            </a:extLst>
          </p:cNvPr>
          <p:cNvSpPr/>
          <p:nvPr/>
        </p:nvSpPr>
        <p:spPr>
          <a:xfrm>
            <a:off x="0" y="3439886"/>
            <a:ext cx="3352800" cy="1524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975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7AC019-60C7-46B0-BA70-493C26828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749" y="116878"/>
            <a:ext cx="8236502" cy="4695882"/>
          </a:xfrm>
          <a:prstGeom prst="rect">
            <a:avLst/>
          </a:prstGeom>
        </p:spPr>
      </p:pic>
      <p:sp>
        <p:nvSpPr>
          <p:cNvPr id="4" name="TextBox 3">
            <a:extLst>
              <a:ext uri="{FF2B5EF4-FFF2-40B4-BE49-F238E27FC236}">
                <a16:creationId xmlns:a16="http://schemas.microsoft.com/office/drawing/2014/main" id="{AEB670D2-A642-44E6-8237-0C3922F35E6D}"/>
              </a:ext>
            </a:extLst>
          </p:cNvPr>
          <p:cNvSpPr txBox="1"/>
          <p:nvPr/>
        </p:nvSpPr>
        <p:spPr>
          <a:xfrm>
            <a:off x="449451" y="4804475"/>
            <a:ext cx="4067139" cy="307777"/>
          </a:xfrm>
          <a:prstGeom prst="rect">
            <a:avLst/>
          </a:prstGeom>
          <a:noFill/>
        </p:spPr>
        <p:txBody>
          <a:bodyPr wrap="none" lIns="91440" tIns="45720" rIns="91440" bIns="45720" rtlCol="0" anchor="t">
            <a:spAutoFit/>
          </a:bodyPr>
          <a:lstStyle/>
          <a:p>
            <a:r>
              <a:rPr lang="en-US"/>
              <a:t>Slide courtesy of CBP Local Engagement Team</a:t>
            </a:r>
          </a:p>
        </p:txBody>
      </p:sp>
    </p:spTree>
    <p:extLst>
      <p:ext uri="{BB962C8B-B14F-4D97-AF65-F5344CB8AC3E}">
        <p14:creationId xmlns:p14="http://schemas.microsoft.com/office/powerpoint/2010/main" val="399447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5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B6CD-8CED-4062-BE92-C9B68AB1F3AE}"/>
              </a:ext>
            </a:extLst>
          </p:cNvPr>
          <p:cNvSpPr>
            <a:spLocks noGrp="1"/>
          </p:cNvSpPr>
          <p:nvPr>
            <p:ph type="title"/>
          </p:nvPr>
        </p:nvSpPr>
        <p:spPr/>
        <p:txBody>
          <a:bodyPr/>
          <a:lstStyle/>
          <a:p>
            <a:r>
              <a:rPr lang="en-US">
                <a:latin typeface="Georgia" panose="02040502050405020303" pitchFamily="18" charset="0"/>
              </a:rPr>
              <a:t>Factors Influencing</a:t>
            </a:r>
          </a:p>
        </p:txBody>
      </p:sp>
      <p:sp>
        <p:nvSpPr>
          <p:cNvPr id="3" name="Text Placeholder 2">
            <a:extLst>
              <a:ext uri="{FF2B5EF4-FFF2-40B4-BE49-F238E27FC236}">
                <a16:creationId xmlns:a16="http://schemas.microsoft.com/office/drawing/2014/main" id="{F75AF334-D4DA-43DA-80C3-55C2FD094D30}"/>
              </a:ext>
            </a:extLst>
          </p:cNvPr>
          <p:cNvSpPr>
            <a:spLocks noGrp="1"/>
          </p:cNvSpPr>
          <p:nvPr>
            <p:ph type="body" idx="1"/>
          </p:nvPr>
        </p:nvSpPr>
        <p:spPr>
          <a:xfrm>
            <a:off x="442751" y="1559425"/>
            <a:ext cx="4967449" cy="3412625"/>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lstStyle/>
          <a:p>
            <a:pPr>
              <a:buClr>
                <a:schemeClr val="bg1"/>
              </a:buClr>
              <a:buNone/>
            </a:pPr>
            <a:r>
              <a:rPr lang="en-US" b="1">
                <a:solidFill>
                  <a:schemeClr val="bg1"/>
                </a:solidFill>
                <a:latin typeface="+mn-lt"/>
              </a:rPr>
              <a:t>Management Strategy</a:t>
            </a:r>
          </a:p>
          <a:p>
            <a:pPr>
              <a:buClr>
                <a:schemeClr val="bg1"/>
              </a:buClr>
              <a:buNone/>
            </a:pPr>
            <a:endParaRPr lang="en-US" b="1">
              <a:solidFill>
                <a:schemeClr val="bg1"/>
              </a:solidFill>
              <a:latin typeface="+mn-lt"/>
            </a:endParaRPr>
          </a:p>
          <a:p>
            <a:pPr marL="342900" lvl="2" indent="-342900">
              <a:buClr>
                <a:schemeClr val="bg1"/>
              </a:buClr>
              <a:buFont typeface="Arial" panose="020B0604020202020204" pitchFamily="34" charset="0"/>
              <a:buChar char="•"/>
            </a:pPr>
            <a:r>
              <a:rPr lang="en-US">
                <a:solidFill>
                  <a:schemeClr val="bg1"/>
                </a:solidFill>
                <a:latin typeface="+mn-lt"/>
              </a:rPr>
              <a:t>Political and Education Challenges </a:t>
            </a:r>
            <a:r>
              <a:rPr lang="en-US" i="1">
                <a:solidFill>
                  <a:schemeClr val="bg1"/>
                </a:solidFill>
                <a:latin typeface="+mn-lt"/>
              </a:rPr>
              <a:t>(legislative engagement)</a:t>
            </a:r>
          </a:p>
          <a:p>
            <a:pPr marL="342900" lvl="2" indent="-342900">
              <a:buClr>
                <a:schemeClr val="bg1"/>
              </a:buClr>
              <a:buFont typeface="Arial" panose="020B0604020202020204" pitchFamily="34" charset="0"/>
              <a:buChar char="•"/>
            </a:pPr>
            <a:r>
              <a:rPr lang="en-US">
                <a:solidFill>
                  <a:schemeClr val="bg1"/>
                </a:solidFill>
                <a:latin typeface="+mn-lt"/>
              </a:rPr>
              <a:t>Sustaining the Ag and Forestry Industries </a:t>
            </a:r>
            <a:r>
              <a:rPr lang="en-US" i="1">
                <a:solidFill>
                  <a:schemeClr val="bg1"/>
                </a:solidFill>
                <a:latin typeface="+mn-lt"/>
              </a:rPr>
              <a:t>(funding and finances)</a:t>
            </a:r>
          </a:p>
          <a:p>
            <a:pPr marL="342900" lvl="2" indent="-342900">
              <a:buClr>
                <a:schemeClr val="bg1"/>
              </a:buClr>
              <a:buFont typeface="Arial" panose="020B0604020202020204" pitchFamily="34" charset="0"/>
              <a:buChar char="•"/>
            </a:pPr>
            <a:r>
              <a:rPr lang="en-US">
                <a:solidFill>
                  <a:schemeClr val="bg1"/>
                </a:solidFill>
                <a:latin typeface="+mn-lt"/>
              </a:rPr>
              <a:t>Ability to Engage Local Governments in Conducting the Evaluation </a:t>
            </a:r>
            <a:r>
              <a:rPr lang="en-US" i="1">
                <a:solidFill>
                  <a:schemeClr val="bg1"/>
                </a:solidFill>
                <a:latin typeface="+mn-lt"/>
              </a:rPr>
              <a:t>(education and outreach)</a:t>
            </a:r>
          </a:p>
          <a:p>
            <a:pPr marL="342900" lvl="2" indent="-342900">
              <a:buClr>
                <a:schemeClr val="bg1"/>
              </a:buClr>
              <a:buFont typeface="Arial" panose="020B0604020202020204" pitchFamily="34" charset="0"/>
              <a:buChar char="•"/>
            </a:pPr>
            <a:r>
              <a:rPr lang="en-US">
                <a:solidFill>
                  <a:schemeClr val="bg1"/>
                </a:solidFill>
                <a:latin typeface="+mn-lt"/>
              </a:rPr>
              <a:t>Technical Challenges</a:t>
            </a:r>
          </a:p>
          <a:p>
            <a:pPr marL="342900" indent="-342900">
              <a:buClr>
                <a:schemeClr val="bg1"/>
              </a:buClr>
              <a:buFont typeface="Arial" panose="020B0604020202020204" pitchFamily="34" charset="0"/>
              <a:buChar char="•"/>
            </a:pPr>
            <a:endParaRPr lang="en-US"/>
          </a:p>
        </p:txBody>
      </p:sp>
      <p:sp>
        <p:nvSpPr>
          <p:cNvPr id="4" name="Text Placeholder 3">
            <a:extLst>
              <a:ext uri="{FF2B5EF4-FFF2-40B4-BE49-F238E27FC236}">
                <a16:creationId xmlns:a16="http://schemas.microsoft.com/office/drawing/2014/main" id="{3CE90CB1-D7B0-400A-BEC7-7225BCCDD1A5}"/>
              </a:ext>
            </a:extLst>
          </p:cNvPr>
          <p:cNvSpPr>
            <a:spLocks noGrp="1"/>
          </p:cNvSpPr>
          <p:nvPr>
            <p:ph type="body" idx="2"/>
          </p:nvPr>
        </p:nvSpPr>
        <p:spPr>
          <a:xfrm>
            <a:off x="5505450" y="1559425"/>
            <a:ext cx="3448049" cy="3412625"/>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lstStyle/>
          <a:p>
            <a:pPr>
              <a:buClr>
                <a:schemeClr val="bg1"/>
              </a:buClr>
              <a:buNone/>
            </a:pPr>
            <a:r>
              <a:rPr lang="en-US" b="1">
                <a:solidFill>
                  <a:schemeClr val="bg1"/>
                </a:solidFill>
                <a:latin typeface="+mn-lt"/>
              </a:rPr>
              <a:t>Current Logic and Action table (STAC factors)</a:t>
            </a:r>
          </a:p>
          <a:p>
            <a:pPr>
              <a:buClr>
                <a:schemeClr val="bg1"/>
              </a:buClr>
              <a:buNone/>
            </a:pPr>
            <a:endParaRPr lang="en-US" b="1">
              <a:solidFill>
                <a:schemeClr val="bg1"/>
              </a:solidFill>
              <a:latin typeface="+mn-lt"/>
            </a:endParaRPr>
          </a:p>
          <a:p>
            <a:pPr marL="342900" indent="-342900">
              <a:buClr>
                <a:schemeClr val="bg1"/>
              </a:buClr>
              <a:buFont typeface="Arial" panose="020B0604020202020204" pitchFamily="34" charset="0"/>
              <a:buChar char="•"/>
            </a:pPr>
            <a:r>
              <a:rPr lang="en-US">
                <a:solidFill>
                  <a:schemeClr val="bg1"/>
                </a:solidFill>
                <a:latin typeface="+mn-lt"/>
              </a:rPr>
              <a:t>Partner Coordination</a:t>
            </a:r>
          </a:p>
          <a:p>
            <a:pPr marL="342900" indent="-342900">
              <a:buClr>
                <a:schemeClr val="bg1"/>
              </a:buClr>
              <a:buFont typeface="Arial" panose="020B0604020202020204" pitchFamily="34" charset="0"/>
              <a:buChar char="•"/>
            </a:pPr>
            <a:r>
              <a:rPr lang="en-US">
                <a:solidFill>
                  <a:schemeClr val="bg1"/>
                </a:solidFill>
                <a:latin typeface="+mn-lt"/>
              </a:rPr>
              <a:t>Technical understanding</a:t>
            </a:r>
          </a:p>
          <a:p>
            <a:pPr marL="342900" indent="-342900">
              <a:buClr>
                <a:schemeClr val="bg1"/>
              </a:buClr>
              <a:buFont typeface="Arial" panose="020B0604020202020204" pitchFamily="34" charset="0"/>
              <a:buChar char="•"/>
            </a:pPr>
            <a:r>
              <a:rPr lang="en-US">
                <a:solidFill>
                  <a:schemeClr val="bg1"/>
                </a:solidFill>
                <a:latin typeface="+mn-lt"/>
              </a:rPr>
              <a:t>Education and outreach</a:t>
            </a:r>
          </a:p>
          <a:p>
            <a:pPr marL="342900" indent="-342900">
              <a:buClr>
                <a:schemeClr val="bg1"/>
              </a:buClr>
              <a:buFont typeface="Arial" panose="020B0604020202020204" pitchFamily="34" charset="0"/>
              <a:buChar char="•"/>
            </a:pPr>
            <a:r>
              <a:rPr lang="en-US">
                <a:solidFill>
                  <a:schemeClr val="bg1"/>
                </a:solidFill>
                <a:latin typeface="+mn-lt"/>
              </a:rPr>
              <a:t>Local engagement</a:t>
            </a:r>
          </a:p>
          <a:p>
            <a:pPr marL="342900" indent="-342900">
              <a:buClr>
                <a:schemeClr val="bg1"/>
              </a:buClr>
              <a:buFont typeface="Arial" panose="020B0604020202020204" pitchFamily="34" charset="0"/>
              <a:buChar char="•"/>
            </a:pPr>
            <a:r>
              <a:rPr lang="en-US">
                <a:solidFill>
                  <a:schemeClr val="bg1"/>
                </a:solidFill>
                <a:latin typeface="+mn-lt"/>
              </a:rPr>
              <a:t>Legislative engagement / political challenges.</a:t>
            </a:r>
          </a:p>
        </p:txBody>
      </p:sp>
    </p:spTree>
    <p:extLst>
      <p:ext uri="{BB962C8B-B14F-4D97-AF65-F5344CB8AC3E}">
        <p14:creationId xmlns:p14="http://schemas.microsoft.com/office/powerpoint/2010/main" val="43958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5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3BDA-24FE-4E3E-ADEB-38020BEEFA47}"/>
              </a:ext>
            </a:extLst>
          </p:cNvPr>
          <p:cNvSpPr>
            <a:spLocks noGrp="1"/>
          </p:cNvSpPr>
          <p:nvPr>
            <p:ph type="title"/>
          </p:nvPr>
        </p:nvSpPr>
        <p:spPr>
          <a:xfrm>
            <a:off x="4632898" y="487320"/>
            <a:ext cx="3425975" cy="1028700"/>
          </a:xfrm>
        </p:spPr>
        <p:txBody>
          <a:bodyPr/>
          <a:lstStyle/>
          <a:p>
            <a:r>
              <a:rPr lang="en-US" sz="1400">
                <a:latin typeface="Georgia"/>
              </a:rPr>
              <a:t>Scientific, Fiscal and Policy-related developments</a:t>
            </a:r>
          </a:p>
        </p:txBody>
      </p:sp>
      <p:sp>
        <p:nvSpPr>
          <p:cNvPr id="3" name="Text Placeholder 2">
            <a:extLst>
              <a:ext uri="{FF2B5EF4-FFF2-40B4-BE49-F238E27FC236}">
                <a16:creationId xmlns:a16="http://schemas.microsoft.com/office/drawing/2014/main" id="{1FCF874B-6AAD-4EE2-A57C-95ED7527E8D7}"/>
              </a:ext>
            </a:extLst>
          </p:cNvPr>
          <p:cNvSpPr>
            <a:spLocks noGrp="1"/>
          </p:cNvSpPr>
          <p:nvPr>
            <p:ph type="body" idx="1"/>
          </p:nvPr>
        </p:nvSpPr>
        <p:spPr/>
        <p:txBody>
          <a:bodyPr/>
          <a:lstStyle/>
          <a:p>
            <a:pPr>
              <a:buClr>
                <a:schemeClr val="bg1"/>
              </a:buClr>
              <a:buNone/>
            </a:pPr>
            <a:r>
              <a:rPr lang="en-US" sz="2400" b="1">
                <a:solidFill>
                  <a:schemeClr val="bg1"/>
                </a:solidFill>
                <a:latin typeface="+mn-lt"/>
              </a:rPr>
              <a:t>Scientific:</a:t>
            </a:r>
          </a:p>
          <a:p>
            <a:pPr marL="457200" lvl="1" indent="-457200">
              <a:buClr>
                <a:schemeClr val="bg1"/>
              </a:buClr>
              <a:buFont typeface="Wingdings" panose="05000000000000000000" pitchFamily="2" charset="2"/>
              <a:buChar char="q"/>
            </a:pPr>
            <a:r>
              <a:rPr lang="en-US" sz="2400">
                <a:solidFill>
                  <a:schemeClr val="bg1"/>
                </a:solidFill>
                <a:latin typeface="+mn-lt"/>
              </a:rPr>
              <a:t>High resolution land cover and related metrics (1m, 10m)</a:t>
            </a:r>
          </a:p>
          <a:p>
            <a:pPr marL="457200" lvl="1" indent="-457200">
              <a:buClr>
                <a:schemeClr val="bg1"/>
              </a:buClr>
              <a:buFont typeface="Wingdings" panose="05000000000000000000" pitchFamily="2" charset="2"/>
              <a:buChar char="q"/>
            </a:pPr>
            <a:r>
              <a:rPr lang="en-US" sz="2400">
                <a:solidFill>
                  <a:schemeClr val="bg1"/>
                </a:solidFill>
                <a:latin typeface="+mn-lt"/>
              </a:rPr>
              <a:t>LCMAP – Analysis and distillation by Sarah MacDonald, USGS CBP	</a:t>
            </a:r>
          </a:p>
          <a:p>
            <a:pPr marL="457200" lvl="3" indent="-457200">
              <a:buClr>
                <a:schemeClr val="bg1"/>
              </a:buClr>
              <a:buFont typeface="Wingdings" panose="05000000000000000000" pitchFamily="2" charset="2"/>
              <a:buChar char="q"/>
            </a:pPr>
            <a:r>
              <a:rPr lang="en-US" sz="2400">
                <a:solidFill>
                  <a:schemeClr val="bg1"/>
                </a:solidFill>
                <a:latin typeface="+mn-lt"/>
              </a:rPr>
              <a:t>No communication/outreach plan</a:t>
            </a:r>
          </a:p>
        </p:txBody>
      </p:sp>
      <p:grpSp>
        <p:nvGrpSpPr>
          <p:cNvPr id="7" name="Shape 589">
            <a:extLst>
              <a:ext uri="{FF2B5EF4-FFF2-40B4-BE49-F238E27FC236}">
                <a16:creationId xmlns:a16="http://schemas.microsoft.com/office/drawing/2014/main" id="{EEB2F578-E317-4AA6-B494-7294BFA0160B}"/>
              </a:ext>
            </a:extLst>
          </p:cNvPr>
          <p:cNvGrpSpPr/>
          <p:nvPr/>
        </p:nvGrpSpPr>
        <p:grpSpPr>
          <a:xfrm>
            <a:off x="369951" y="828939"/>
            <a:ext cx="549273" cy="430901"/>
            <a:chOff x="5247525" y="3007275"/>
            <a:chExt cx="517575" cy="384825"/>
          </a:xfrm>
        </p:grpSpPr>
        <p:sp>
          <p:nvSpPr>
            <p:cNvPr id="5" name="Shape 590">
              <a:extLst>
                <a:ext uri="{FF2B5EF4-FFF2-40B4-BE49-F238E27FC236}">
                  <a16:creationId xmlns:a16="http://schemas.microsoft.com/office/drawing/2014/main" id="{F4F99EBA-5AAC-45CC-9A72-C52B1521ECD4}"/>
                </a:ext>
              </a:extLst>
            </p:cNvPr>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591">
              <a:extLst>
                <a:ext uri="{FF2B5EF4-FFF2-40B4-BE49-F238E27FC236}">
                  <a16:creationId xmlns:a16="http://schemas.microsoft.com/office/drawing/2014/main" id="{35027217-CC8C-4575-A0C6-BAF306EAACEF}"/>
                </a:ext>
              </a:extLst>
            </p:cNvPr>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 name="Title 1">
            <a:extLst>
              <a:ext uri="{FF2B5EF4-FFF2-40B4-BE49-F238E27FC236}">
                <a16:creationId xmlns:a16="http://schemas.microsoft.com/office/drawing/2014/main" id="{2723DD87-9B07-45E0-AB12-195A553E9F4D}"/>
              </a:ext>
            </a:extLst>
          </p:cNvPr>
          <p:cNvSpPr txBox="1">
            <a:spLocks/>
          </p:cNvSpPr>
          <p:nvPr/>
        </p:nvSpPr>
        <p:spPr>
          <a:xfrm>
            <a:off x="1146025" y="530725"/>
            <a:ext cx="3208799" cy="10287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r>
              <a:rPr lang="en-US">
                <a:latin typeface="Georgia" panose="02040502050405020303" pitchFamily="18" charset="0"/>
              </a:rPr>
              <a:t>On the Horizon</a:t>
            </a:r>
          </a:p>
        </p:txBody>
      </p:sp>
    </p:spTree>
    <p:extLst>
      <p:ext uri="{BB962C8B-B14F-4D97-AF65-F5344CB8AC3E}">
        <p14:creationId xmlns:p14="http://schemas.microsoft.com/office/powerpoint/2010/main" val="119880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5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3BDA-24FE-4E3E-ADEB-38020BEEFA47}"/>
              </a:ext>
            </a:extLst>
          </p:cNvPr>
          <p:cNvSpPr>
            <a:spLocks noGrp="1"/>
          </p:cNvSpPr>
          <p:nvPr>
            <p:ph type="title"/>
          </p:nvPr>
        </p:nvSpPr>
        <p:spPr>
          <a:xfrm>
            <a:off x="1146025" y="530725"/>
            <a:ext cx="3425975" cy="1028700"/>
          </a:xfrm>
        </p:spPr>
        <p:txBody>
          <a:bodyPr/>
          <a:lstStyle/>
          <a:p>
            <a:r>
              <a:rPr lang="en-US"/>
              <a:t>Policy and other developments</a:t>
            </a:r>
          </a:p>
        </p:txBody>
      </p:sp>
      <p:sp>
        <p:nvSpPr>
          <p:cNvPr id="3" name="Text Placeholder 2">
            <a:extLst>
              <a:ext uri="{FF2B5EF4-FFF2-40B4-BE49-F238E27FC236}">
                <a16:creationId xmlns:a16="http://schemas.microsoft.com/office/drawing/2014/main" id="{1FCF874B-6AAD-4EE2-A57C-95ED7527E8D7}"/>
              </a:ext>
            </a:extLst>
          </p:cNvPr>
          <p:cNvSpPr>
            <a:spLocks noGrp="1"/>
          </p:cNvSpPr>
          <p:nvPr>
            <p:ph type="body" idx="1"/>
          </p:nvPr>
        </p:nvSpPr>
        <p:spPr>
          <a:xfrm>
            <a:off x="841224" y="1632715"/>
            <a:ext cx="7788425" cy="3235864"/>
          </a:xfrm>
        </p:spPr>
        <p:txBody>
          <a:bodyPr/>
          <a:lstStyle/>
          <a:p>
            <a:pPr>
              <a:buNone/>
            </a:pPr>
            <a:r>
              <a:rPr lang="en-US" sz="2400" b="1">
                <a:solidFill>
                  <a:schemeClr val="bg1"/>
                </a:solidFill>
                <a:latin typeface="+mn-lt"/>
              </a:rPr>
              <a:t>Policy</a:t>
            </a:r>
            <a:r>
              <a:rPr lang="en-US" sz="2400" b="1">
                <a:solidFill>
                  <a:schemeClr val="bg1"/>
                </a:solidFill>
              </a:rPr>
              <a:t>:</a:t>
            </a:r>
          </a:p>
          <a:p>
            <a:pPr marL="457200" lvl="1" indent="-457200">
              <a:buClr>
                <a:schemeClr val="bg1"/>
              </a:buClr>
              <a:buFont typeface="Wingdings" panose="05000000000000000000" pitchFamily="2" charset="2"/>
              <a:buChar char="q"/>
            </a:pPr>
            <a:r>
              <a:rPr lang="en-US" sz="2400">
                <a:solidFill>
                  <a:schemeClr val="bg1"/>
                </a:solidFill>
                <a:latin typeface="+mn-lt"/>
              </a:rPr>
              <a:t>Better incorporate DEIJ and Climate considerations.</a:t>
            </a:r>
          </a:p>
          <a:p>
            <a:pPr marL="457200" indent="-457200">
              <a:buClr>
                <a:schemeClr val="bg1"/>
              </a:buClr>
              <a:buFont typeface="Wingdings" panose="05000000000000000000" pitchFamily="2" charset="2"/>
              <a:buChar char="q"/>
            </a:pPr>
            <a:r>
              <a:rPr lang="en-US" sz="2400">
                <a:solidFill>
                  <a:schemeClr val="bg1"/>
                </a:solidFill>
                <a:latin typeface="+mn-lt"/>
              </a:rPr>
              <a:t>Integrate climate and DEIJ metrics</a:t>
            </a:r>
          </a:p>
          <a:p>
            <a:pPr marL="342900" indent="-342900">
              <a:buFont typeface="Wingdings" panose="05000000000000000000" pitchFamily="2" charset="2"/>
              <a:buChar char="q"/>
            </a:pPr>
            <a:endParaRPr lang="en-US" sz="2400">
              <a:solidFill>
                <a:schemeClr val="bg1"/>
              </a:solidFill>
            </a:endParaRPr>
          </a:p>
          <a:p>
            <a:pPr>
              <a:buClr>
                <a:schemeClr val="bg1"/>
              </a:buClr>
              <a:buNone/>
            </a:pPr>
            <a:r>
              <a:rPr lang="en-US" sz="2400" b="1">
                <a:solidFill>
                  <a:schemeClr val="accent2"/>
                </a:solidFill>
                <a:latin typeface="+mn-lt"/>
              </a:rPr>
              <a:t>Communication, Translation and Engagement:</a:t>
            </a:r>
          </a:p>
          <a:p>
            <a:pPr marL="514350" indent="-514350">
              <a:buClr>
                <a:schemeClr val="bg1"/>
              </a:buClr>
              <a:buFont typeface="Wingdings" panose="05000000000000000000" pitchFamily="2" charset="2"/>
              <a:buChar char="q"/>
            </a:pPr>
            <a:r>
              <a:rPr lang="en-US" sz="2400">
                <a:solidFill>
                  <a:schemeClr val="accent2"/>
                </a:solidFill>
                <a:latin typeface="+mn-lt"/>
              </a:rPr>
              <a:t>Translate, format, package and flow information through to trusted sources.  </a:t>
            </a:r>
          </a:p>
          <a:p>
            <a:pPr marL="514350" indent="-514350">
              <a:buClr>
                <a:schemeClr val="bg1"/>
              </a:buClr>
              <a:buFont typeface="Wingdings" panose="05000000000000000000" pitchFamily="2" charset="2"/>
              <a:buChar char="q"/>
            </a:pPr>
            <a:r>
              <a:rPr lang="en-US" sz="2400">
                <a:solidFill>
                  <a:schemeClr val="accent2"/>
                </a:solidFill>
                <a:latin typeface="+mn-lt"/>
              </a:rPr>
              <a:t>How to effectively engage locals directly</a:t>
            </a:r>
          </a:p>
          <a:p>
            <a:pPr marL="514350" indent="-514350">
              <a:buFont typeface="Wingdings" panose="05000000000000000000" pitchFamily="2" charset="2"/>
              <a:buChar char="q"/>
            </a:pPr>
            <a:endParaRPr lang="en-US"/>
          </a:p>
        </p:txBody>
      </p:sp>
      <p:graphicFrame>
        <p:nvGraphicFramePr>
          <p:cNvPr id="4" name="Diagram 3">
            <a:extLst>
              <a:ext uri="{FF2B5EF4-FFF2-40B4-BE49-F238E27FC236}">
                <a16:creationId xmlns:a16="http://schemas.microsoft.com/office/drawing/2014/main" id="{265956BD-5D93-4655-BBDC-8E7EE55D64F8}"/>
              </a:ext>
            </a:extLst>
          </p:cNvPr>
          <p:cNvGraphicFramePr/>
          <p:nvPr>
            <p:extLst>
              <p:ext uri="{D42A27DB-BD31-4B8C-83A1-F6EECF244321}">
                <p14:modId xmlns:p14="http://schemas.microsoft.com/office/powerpoint/2010/main" val="383142935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739D6CD-73ED-4518-B1E0-D14FEB830543}"/>
              </a:ext>
            </a:extLst>
          </p:cNvPr>
          <p:cNvSpPr txBox="1"/>
          <p:nvPr/>
        </p:nvSpPr>
        <p:spPr>
          <a:xfrm rot="1747724">
            <a:off x="3151705" y="2044825"/>
            <a:ext cx="5427637" cy="1077218"/>
          </a:xfrm>
          <a:prstGeom prst="rect">
            <a:avLst/>
          </a:prstGeom>
          <a:solidFill>
            <a:srgbClr val="11544F"/>
          </a:solidFill>
        </p:spPr>
        <p:txBody>
          <a:bodyPr wrap="square" rtlCol="0">
            <a:spAutoFit/>
          </a:bodyPr>
          <a:lstStyle/>
          <a:p>
            <a:pPr algn="ctr"/>
            <a:r>
              <a:rPr lang="en-US" sz="3200" b="1" dirty="0">
                <a:solidFill>
                  <a:srgbClr val="C00000"/>
                </a:solidFill>
              </a:rPr>
              <a:t>COVID (future impacts on land use?)</a:t>
            </a:r>
          </a:p>
        </p:txBody>
      </p:sp>
    </p:spTree>
    <p:extLst>
      <p:ext uri="{BB962C8B-B14F-4D97-AF65-F5344CB8AC3E}">
        <p14:creationId xmlns:p14="http://schemas.microsoft.com/office/powerpoint/2010/main" val="18162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627120" y="1609344"/>
            <a:ext cx="5313680" cy="1481328"/>
          </a:xfrm>
          <a:prstGeom prst="rect">
            <a:avLst/>
          </a:prstGeom>
        </p:spPr>
        <p:txBody>
          <a:bodyPr lIns="91425" tIns="91425" rIns="91425" bIns="91425" anchor="b" anchorCtr="0">
            <a:noAutofit/>
          </a:bodyPr>
          <a:lstStyle/>
          <a:p>
            <a:pPr lvl="0" rtl="0">
              <a:spcBef>
                <a:spcPts val="0"/>
              </a:spcBef>
              <a:buNone/>
            </a:pPr>
            <a:r>
              <a:rPr lang="en-US">
                <a:latin typeface="Georgia" panose="02040502050405020303" pitchFamily="18" charset="0"/>
                <a:ea typeface="Rockwell" charset="0"/>
                <a:cs typeface="Rockwell" charset="0"/>
              </a:rPr>
              <a:t>Adapt</a:t>
            </a:r>
            <a:br>
              <a:rPr lang="en-US">
                <a:latin typeface="Georgia" panose="02040502050405020303" pitchFamily="18" charset="0"/>
                <a:ea typeface="Rockwell" charset="0"/>
                <a:cs typeface="Rockwell" charset="0"/>
              </a:rPr>
            </a:br>
            <a:r>
              <a:rPr lang="en-US" sz="2200" i="1">
                <a:latin typeface="Georgia" panose="02040502050405020303" pitchFamily="18" charset="0"/>
                <a:ea typeface="Rockwell" charset="0"/>
                <a:cs typeface="Rockwell" charset="0"/>
              </a:rPr>
              <a:t>How does all of this impact our work?</a:t>
            </a:r>
            <a:endParaRPr lang="en" sz="2200" b="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a:solidFill>
                  <a:srgbClr val="18637B"/>
                </a:solidFill>
                <a:latin typeface="Rockwell" charset="0"/>
                <a:ea typeface="Rockwell" charset="0"/>
                <a:cs typeface="Rockwell" charset="0"/>
                <a:sym typeface="Roboto Slab"/>
              </a:rPr>
              <a:t>A</a:t>
            </a:r>
          </a:p>
        </p:txBody>
      </p:sp>
    </p:spTree>
    <p:extLst>
      <p:ext uri="{BB962C8B-B14F-4D97-AF65-F5344CB8AC3E}">
        <p14:creationId xmlns:p14="http://schemas.microsoft.com/office/powerpoint/2010/main" val="101639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5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A201-8CDB-4861-A1DB-42FDA58DB784}"/>
              </a:ext>
            </a:extLst>
          </p:cNvPr>
          <p:cNvSpPr>
            <a:spLocks noGrp="1"/>
          </p:cNvSpPr>
          <p:nvPr>
            <p:ph type="title"/>
          </p:nvPr>
        </p:nvSpPr>
        <p:spPr>
          <a:xfrm>
            <a:off x="4922265" y="487320"/>
            <a:ext cx="3208799" cy="1028700"/>
          </a:xfrm>
        </p:spPr>
        <p:txBody>
          <a:bodyPr/>
          <a:lstStyle/>
          <a:p>
            <a:r>
              <a:rPr lang="en-US">
                <a:latin typeface="Georgia" panose="02040502050405020303" pitchFamily="18" charset="0"/>
              </a:rPr>
              <a:t>Engagement, Coordination and Accounting.</a:t>
            </a:r>
          </a:p>
        </p:txBody>
      </p:sp>
      <p:sp>
        <p:nvSpPr>
          <p:cNvPr id="3" name="Text Placeholder 2">
            <a:extLst>
              <a:ext uri="{FF2B5EF4-FFF2-40B4-BE49-F238E27FC236}">
                <a16:creationId xmlns:a16="http://schemas.microsoft.com/office/drawing/2014/main" id="{C9601DCA-498C-41B7-9C58-867E6965D30C}"/>
              </a:ext>
            </a:extLst>
          </p:cNvPr>
          <p:cNvSpPr>
            <a:spLocks noGrp="1"/>
          </p:cNvSpPr>
          <p:nvPr>
            <p:ph type="body" idx="1"/>
          </p:nvPr>
        </p:nvSpPr>
        <p:spPr>
          <a:xfrm>
            <a:off x="1146025" y="1595871"/>
            <a:ext cx="7540800" cy="3158699"/>
          </a:xfrm>
        </p:spPr>
        <p:txBody>
          <a:bodyPr/>
          <a:lstStyle/>
          <a:p>
            <a:pPr marL="457200" indent="-457200">
              <a:buClr>
                <a:schemeClr val="bg1"/>
              </a:buClr>
              <a:buFont typeface="Wingdings" panose="05000000000000000000" pitchFamily="2" charset="2"/>
              <a:buChar char="q"/>
            </a:pPr>
            <a:r>
              <a:rPr lang="en-US" sz="2400" dirty="0">
                <a:solidFill>
                  <a:schemeClr val="bg1"/>
                </a:solidFill>
                <a:latin typeface="+mn-lt"/>
              </a:rPr>
              <a:t>Continue to build relationships, share resources and knowledge to meet evolving needs.</a:t>
            </a:r>
          </a:p>
          <a:p>
            <a:pPr marL="457200" indent="-457200">
              <a:buClr>
                <a:schemeClr val="bg1"/>
              </a:buClr>
              <a:buFont typeface="Wingdings" panose="05000000000000000000" pitchFamily="2" charset="2"/>
              <a:buChar char="q"/>
            </a:pPr>
            <a:endParaRPr lang="en-US" sz="2400" dirty="0">
              <a:solidFill>
                <a:schemeClr val="bg1"/>
              </a:solidFill>
              <a:latin typeface="+mn-lt"/>
            </a:endParaRPr>
          </a:p>
          <a:p>
            <a:pPr marL="457200" lvl="1" indent="-457200">
              <a:buClr>
                <a:schemeClr val="bg1"/>
              </a:buClr>
              <a:buFont typeface="Wingdings" panose="05000000000000000000" pitchFamily="2" charset="2"/>
              <a:buChar char="q"/>
            </a:pPr>
            <a:r>
              <a:rPr lang="en-US" sz="2400" dirty="0">
                <a:solidFill>
                  <a:schemeClr val="bg1"/>
                </a:solidFill>
                <a:latin typeface="+mn-lt"/>
              </a:rPr>
              <a:t>Expand connections beyond CBP internal teams.</a:t>
            </a:r>
          </a:p>
          <a:p>
            <a:pPr marL="914400" lvl="3" indent="-450850">
              <a:buClr>
                <a:schemeClr val="bg1"/>
              </a:buClr>
              <a:buFont typeface="Wingdings" panose="05000000000000000000" pitchFamily="2" charset="2"/>
              <a:buChar char="§"/>
            </a:pPr>
            <a:r>
              <a:rPr lang="en-US" sz="2400" dirty="0">
                <a:solidFill>
                  <a:schemeClr val="bg1"/>
                </a:solidFill>
                <a:latin typeface="+mn-lt"/>
              </a:rPr>
              <a:t>Engage states and regional planning organizations and incorporate resources into land policy BMPs</a:t>
            </a:r>
          </a:p>
          <a:p>
            <a:pPr marL="457200" lvl="1" indent="-457200">
              <a:buClr>
                <a:schemeClr val="bg1"/>
              </a:buClr>
              <a:buFont typeface="Wingdings" panose="05000000000000000000" pitchFamily="2" charset="2"/>
              <a:buChar char="q"/>
            </a:pPr>
            <a:endParaRPr lang="en-US" sz="2400" dirty="0">
              <a:solidFill>
                <a:schemeClr val="bg1"/>
              </a:solidFill>
              <a:latin typeface="+mn-lt"/>
            </a:endParaRPr>
          </a:p>
          <a:p>
            <a:pPr marL="457200" lvl="1" indent="-457200">
              <a:buClr>
                <a:schemeClr val="bg1"/>
              </a:buClr>
              <a:buFont typeface="Wingdings" panose="05000000000000000000" pitchFamily="2" charset="2"/>
              <a:buChar char="q"/>
            </a:pPr>
            <a:r>
              <a:rPr lang="en-US" sz="2400" dirty="0">
                <a:solidFill>
                  <a:schemeClr val="bg1"/>
                </a:solidFill>
                <a:latin typeface="+mn-lt"/>
              </a:rPr>
              <a:t>What does success mean?</a:t>
            </a:r>
          </a:p>
        </p:txBody>
      </p:sp>
      <p:sp>
        <p:nvSpPr>
          <p:cNvPr id="5" name="Shape 177">
            <a:extLst>
              <a:ext uri="{FF2B5EF4-FFF2-40B4-BE49-F238E27FC236}">
                <a16:creationId xmlns:a16="http://schemas.microsoft.com/office/drawing/2014/main" id="{09E218DF-1221-43B3-9A17-F95AD710320C}"/>
              </a:ext>
            </a:extLst>
          </p:cNvPr>
          <p:cNvSpPr txBox="1">
            <a:spLocks/>
          </p:cNvSpPr>
          <p:nvPr/>
        </p:nvSpPr>
        <p:spPr>
          <a:xfrm>
            <a:off x="1146025" y="530725"/>
            <a:ext cx="3208799" cy="1028700"/>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r>
              <a:rPr lang="en-US">
                <a:latin typeface="Georgia" panose="02040502050405020303" pitchFamily="18" charset="0"/>
                <a:ea typeface="Rockwell" charset="0"/>
                <a:cs typeface="Rockwell" charset="0"/>
              </a:rPr>
              <a:t>Based on what we learned, we plan to … </a:t>
            </a:r>
            <a:endParaRPr lang="en">
              <a:latin typeface="Georgia" panose="02040502050405020303" pitchFamily="18" charset="0"/>
              <a:ea typeface="Rockwell" charset="0"/>
              <a:cs typeface="Rockwell" charset="0"/>
            </a:endParaRPr>
          </a:p>
        </p:txBody>
      </p:sp>
      <p:grpSp>
        <p:nvGrpSpPr>
          <p:cNvPr id="14" name="Shape 636">
            <a:extLst>
              <a:ext uri="{FF2B5EF4-FFF2-40B4-BE49-F238E27FC236}">
                <a16:creationId xmlns:a16="http://schemas.microsoft.com/office/drawing/2014/main" id="{FD6E79B3-6B26-4052-B05D-0CD93AE40360}"/>
              </a:ext>
            </a:extLst>
          </p:cNvPr>
          <p:cNvGrpSpPr/>
          <p:nvPr/>
        </p:nvGrpSpPr>
        <p:grpSpPr>
          <a:xfrm>
            <a:off x="333039" y="806791"/>
            <a:ext cx="495313" cy="480378"/>
            <a:chOff x="5292575" y="3681900"/>
            <a:chExt cx="420150" cy="373275"/>
          </a:xfrm>
        </p:grpSpPr>
        <p:sp>
          <p:nvSpPr>
            <p:cNvPr id="7" name="Shape 637">
              <a:extLst>
                <a:ext uri="{FF2B5EF4-FFF2-40B4-BE49-F238E27FC236}">
                  <a16:creationId xmlns:a16="http://schemas.microsoft.com/office/drawing/2014/main" id="{6F7B31A3-8931-4C2E-A406-158104AC39FB}"/>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38">
              <a:extLst>
                <a:ext uri="{FF2B5EF4-FFF2-40B4-BE49-F238E27FC236}">
                  <a16:creationId xmlns:a16="http://schemas.microsoft.com/office/drawing/2014/main" id="{8819EE29-60D0-4BD0-81CF-054618E3460F}"/>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39">
              <a:extLst>
                <a:ext uri="{FF2B5EF4-FFF2-40B4-BE49-F238E27FC236}">
                  <a16:creationId xmlns:a16="http://schemas.microsoft.com/office/drawing/2014/main" id="{0BA10CC9-F2FD-41F5-B229-C9F2EE50B758}"/>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40">
              <a:extLst>
                <a:ext uri="{FF2B5EF4-FFF2-40B4-BE49-F238E27FC236}">
                  <a16:creationId xmlns:a16="http://schemas.microsoft.com/office/drawing/2014/main" id="{365F7A6F-E6D6-4974-8EC9-B7A3944D3374}"/>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41">
              <a:extLst>
                <a:ext uri="{FF2B5EF4-FFF2-40B4-BE49-F238E27FC236}">
                  <a16:creationId xmlns:a16="http://schemas.microsoft.com/office/drawing/2014/main" id="{2B53A0DD-CC05-45BE-84CD-D8DF29803516}"/>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42">
              <a:extLst>
                <a:ext uri="{FF2B5EF4-FFF2-40B4-BE49-F238E27FC236}">
                  <a16:creationId xmlns:a16="http://schemas.microsoft.com/office/drawing/2014/main" id="{64544A00-024F-429C-9836-DC851B164E2D}"/>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43">
              <a:extLst>
                <a:ext uri="{FF2B5EF4-FFF2-40B4-BE49-F238E27FC236}">
                  <a16:creationId xmlns:a16="http://schemas.microsoft.com/office/drawing/2014/main" id="{C80BC949-A409-451D-A136-A38E93AC17E6}"/>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09171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6000"/>
            <a:lum/>
            <a:extLst>
              <a:ext uri="{28A0092B-C50C-407E-A947-70E740481C1C}">
                <a14:useLocalDpi xmlns:a14="http://schemas.microsoft.com/office/drawing/2010/main"/>
              </a:ext>
            </a:extLst>
          </a:blip>
          <a:srcRect/>
          <a:stretch>
            <a:fillRect/>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 y="1111220"/>
            <a:ext cx="9143999" cy="3028294"/>
          </a:xfrm>
          <a:prstGeom prst="rect">
            <a:avLst/>
          </a:prstGeom>
          <a:solidFill>
            <a:srgbClr val="002060">
              <a:alpha val="50000"/>
            </a:srgbClr>
          </a:solidFill>
          <a:ln>
            <a:noFill/>
          </a:ln>
        </p:spPr>
        <p:style>
          <a:lnRef idx="0">
            <a:scrgbClr r="0" g="0" b="0"/>
          </a:lnRef>
          <a:fillRef idx="0">
            <a:scrgbClr r="0" g="0" b="0"/>
          </a:fillRef>
          <a:effectRef idx="0">
            <a:scrgbClr r="0" g="0" b="0"/>
          </a:effectRef>
          <a:fontRef idx="minor">
            <a:schemeClr val="lt1"/>
          </a:fontRef>
        </p:style>
        <p:txBody>
          <a:bodyPr lIns="91425" tIns="91425" rIns="91425" bIns="91425" anchor="ctr" anchorCtr="0">
            <a:noAutofit/>
          </a:bodyPr>
          <a:lstStyle/>
          <a:p>
            <a:pPr algn="l">
              <a:buNone/>
            </a:pPr>
            <a:r>
              <a:rPr lang="en" sz="3200" dirty="0">
                <a:solidFill>
                  <a:schemeClr val="bg1"/>
                </a:solidFill>
                <a:latin typeface="Georgia" panose="02040502050405020303" pitchFamily="18" charset="0"/>
                <a:ea typeface="Rockwell" charset="0"/>
                <a:cs typeface="Rockwell" charset="0"/>
              </a:rPr>
              <a:t>Goal: </a:t>
            </a:r>
            <a:r>
              <a:rPr lang="en" sz="3200" i="1" dirty="0">
                <a:solidFill>
                  <a:schemeClr val="bg1"/>
                </a:solidFill>
                <a:latin typeface="Georgia" panose="02040502050405020303" pitchFamily="18" charset="0"/>
                <a:ea typeface="Rockwell" charset="0"/>
                <a:cs typeface="Rockwell" charset="0"/>
              </a:rPr>
              <a:t>Land Conservation</a:t>
            </a:r>
            <a:endParaRPr lang="en-US" sz="3200" dirty="0">
              <a:latin typeface="Georgia" panose="02040502050405020303" pitchFamily="18" charset="0"/>
              <a:ea typeface="Rockwell" charset="0"/>
              <a:cs typeface="Rockwell" charset="0"/>
            </a:endParaRPr>
          </a:p>
          <a:p>
            <a:pPr lvl="0" algn="l">
              <a:spcBef>
                <a:spcPts val="0"/>
              </a:spcBef>
              <a:buNone/>
            </a:pPr>
            <a:r>
              <a:rPr lang="en-US" sz="3200" dirty="0">
                <a:latin typeface="Georgia" panose="02040502050405020303" pitchFamily="18" charset="0"/>
                <a:ea typeface="Rockwell" charset="0"/>
                <a:cs typeface="Rockwell" charset="0"/>
              </a:rPr>
              <a:t>Outcome</a:t>
            </a:r>
            <a:r>
              <a:rPr lang="en-US" sz="3200" i="1" dirty="0">
                <a:latin typeface="Georgia" panose="02040502050405020303" pitchFamily="18" charset="0"/>
                <a:ea typeface="Rockwell" charset="0"/>
                <a:cs typeface="Rockwell" charset="0"/>
              </a:rPr>
              <a:t>:</a:t>
            </a:r>
            <a:r>
              <a:rPr lang="en-US" sz="3600" i="1" dirty="0">
                <a:latin typeface="Georgia" panose="02040502050405020303" pitchFamily="18" charset="0"/>
                <a:ea typeface="Rockwell" charset="0"/>
                <a:cs typeface="Rockwell" charset="0"/>
              </a:rPr>
              <a:t> </a:t>
            </a:r>
            <a:r>
              <a:rPr lang="en-US" kern="1200" dirty="0">
                <a:solidFill>
                  <a:schemeClr val="bg1"/>
                </a:solidFill>
                <a:latin typeface="Georgia" panose="02040502050405020303" pitchFamily="18" charset="0"/>
              </a:rPr>
              <a:t>By the end of 2017, with </a:t>
            </a:r>
            <a:r>
              <a:rPr lang="en-US" kern="1200" dirty="0">
                <a:solidFill>
                  <a:srgbClr val="FF0000"/>
                </a:solidFill>
                <a:latin typeface="Georgia" panose="02040502050405020303" pitchFamily="18" charset="0"/>
              </a:rPr>
              <a:t>the direct involvement of local governments or their representatives</a:t>
            </a:r>
            <a:r>
              <a:rPr lang="en-US" kern="1200" dirty="0">
                <a:solidFill>
                  <a:schemeClr val="bg1"/>
                </a:solidFill>
                <a:latin typeface="Georgia" panose="02040502050405020303" pitchFamily="18" charset="0"/>
              </a:rPr>
              <a:t>, evaluate policy options, incentives and planning tools that could </a:t>
            </a:r>
            <a:r>
              <a:rPr lang="en-US" kern="1200" dirty="0">
                <a:solidFill>
                  <a:srgbClr val="FF0000"/>
                </a:solidFill>
                <a:latin typeface="Georgia" panose="02040502050405020303" pitchFamily="18" charset="0"/>
              </a:rPr>
              <a:t>assist them in continually improving their capacity to reduce the rate of conversion </a:t>
            </a:r>
            <a:r>
              <a:rPr lang="en-US" kern="1200" dirty="0">
                <a:solidFill>
                  <a:schemeClr val="bg1"/>
                </a:solidFill>
                <a:latin typeface="Georgia" panose="02040502050405020303" pitchFamily="18" charset="0"/>
              </a:rPr>
              <a:t>of agricultural lands, forests and wetlands as well as the rate of changing landscapes from more natural lands that soak up pollutants to those that are paved over, hardscaped or otherwise impervious.</a:t>
            </a:r>
          </a:p>
        </p:txBody>
      </p:sp>
      <p:sp>
        <p:nvSpPr>
          <p:cNvPr id="3" name="TextBox 2"/>
          <p:cNvSpPr txBox="1"/>
          <p:nvPr/>
        </p:nvSpPr>
        <p:spPr>
          <a:xfrm>
            <a:off x="2" y="615920"/>
            <a:ext cx="9144000" cy="30777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i="1">
                <a:solidFill>
                  <a:schemeClr val="bg1"/>
                </a:solidFill>
                <a:latin typeface="Georgia" panose="02040502050405020303" pitchFamily="18" charset="0"/>
                <a:ea typeface="Rockwell" charset="0"/>
                <a:cs typeface="Rockwell" charset="0"/>
              </a:rPr>
              <a:t>Through the </a:t>
            </a:r>
            <a:r>
              <a:rPr lang="en-US">
                <a:solidFill>
                  <a:schemeClr val="bg1"/>
                </a:solidFill>
                <a:latin typeface="Georgia" panose="02040502050405020303" pitchFamily="18" charset="0"/>
                <a:ea typeface="Rockwell" charset="0"/>
                <a:cs typeface="Rockwell" charset="0"/>
              </a:rPr>
              <a:t>Chesapeake Bay Watershed Agreement</a:t>
            </a:r>
            <a:r>
              <a:rPr lang="en-US" i="1">
                <a:solidFill>
                  <a:schemeClr val="bg1"/>
                </a:solidFill>
                <a:latin typeface="Georgia" panose="02040502050405020303" pitchFamily="18" charset="0"/>
                <a:ea typeface="Rockwell" charset="0"/>
                <a:cs typeface="Rockwell" charset="0"/>
              </a:rPr>
              <a:t>, the Chesapeake Bay Program has committed to</a:t>
            </a:r>
            <a:r>
              <a:rPr lang="mr-IN" i="1">
                <a:solidFill>
                  <a:schemeClr val="bg1"/>
                </a:solidFill>
                <a:latin typeface="Georgia" panose="02040502050405020303" pitchFamily="18" charset="0"/>
                <a:ea typeface="Rockwell" charset="0"/>
                <a:cs typeface="Rockwell" charset="0"/>
              </a:rPr>
              <a:t>…</a:t>
            </a:r>
            <a:endParaRPr lang="en-US" i="1">
              <a:solidFill>
                <a:schemeClr val="bg1"/>
              </a:solidFill>
              <a:latin typeface="Georgia" panose="02040502050405020303" pitchFamily="18" charset="0"/>
              <a:ea typeface="Rockwell" charset="0"/>
              <a:cs typeface="Rockwel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15360" y="1609344"/>
            <a:ext cx="5527040" cy="1480198"/>
          </a:xfrm>
          <a:prstGeom prst="rect">
            <a:avLst/>
          </a:prstGeom>
        </p:spPr>
        <p:txBody>
          <a:bodyPr lIns="91425" tIns="91425" rIns="91425" bIns="91425" anchor="b" anchorCtr="0">
            <a:noAutofit/>
          </a:bodyPr>
          <a:lstStyle/>
          <a:p>
            <a:pPr lvl="0"/>
            <a:r>
              <a:rPr lang="en-US">
                <a:latin typeface="Georgia" panose="02040502050405020303" pitchFamily="18" charset="0"/>
                <a:ea typeface="Rockwell" charset="0"/>
                <a:cs typeface="Rockwell" charset="0"/>
              </a:rPr>
              <a:t>Help</a:t>
            </a:r>
            <a:br>
              <a:rPr lang="en-US">
                <a:latin typeface="Georgia" panose="02040502050405020303" pitchFamily="18" charset="0"/>
                <a:ea typeface="Rockwell" charset="0"/>
                <a:cs typeface="Rockwell" charset="0"/>
              </a:rPr>
            </a:br>
            <a:r>
              <a:rPr lang="en-US" sz="2200" i="1">
                <a:latin typeface="Georgia" panose="02040502050405020303" pitchFamily="18" charset="0"/>
                <a:ea typeface="Rockwell" charset="0"/>
                <a:cs typeface="Rockwell" charset="0"/>
              </a:rPr>
              <a:t>How can the Management Board lead the Program to adapt?</a:t>
            </a:r>
            <a:endParaRPr lang="en" sz="2200">
              <a:latin typeface="Georgia" panose="02040502050405020303" pitchFamily="18"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a:solidFill>
                  <a:srgbClr val="18637B"/>
                </a:solidFill>
                <a:latin typeface="Rockwell" charset="0"/>
                <a:ea typeface="Rockwell" charset="0"/>
                <a:cs typeface="Rockwell" charset="0"/>
                <a:sym typeface="Roboto Slab"/>
              </a:rPr>
              <a:t>H</a:t>
            </a:r>
            <a:endParaRPr lang="en" sz="2000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0000"/>
            <a:lum/>
            <a:extLst>
              <a:ext uri="{28A0092B-C50C-407E-A947-70E740481C1C}">
                <a14:useLocalDpi xmlns:a14="http://schemas.microsoft.com/office/drawing/2010/main"/>
              </a:ext>
            </a:extLst>
          </a:blip>
          <a:srcRect/>
          <a:stretch>
            <a:fillRect/>
          </a:stretch>
        </a:blip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a:latin typeface="Georgia" panose="02040502050405020303" pitchFamily="18" charset="0"/>
                <a:ea typeface="Rockwell" charset="0"/>
                <a:cs typeface="Rockwell" charset="0"/>
              </a:rPr>
              <a:t>How You Can Help</a:t>
            </a:r>
          </a:p>
        </p:txBody>
      </p:sp>
      <p:sp>
        <p:nvSpPr>
          <p:cNvPr id="206" name="Shape 206"/>
          <p:cNvSpPr txBox="1">
            <a:spLocks noGrp="1"/>
          </p:cNvSpPr>
          <p:nvPr>
            <p:ph type="body" idx="1"/>
          </p:nvPr>
        </p:nvSpPr>
        <p:spPr>
          <a:xfrm>
            <a:off x="3743158" y="167104"/>
            <a:ext cx="5242032" cy="4846053"/>
          </a:xfrm>
          <a:prstGeom prst="rect">
            <a:avLst/>
          </a:prstGeom>
          <a:solidFill>
            <a:schemeClr val="accent3">
              <a:lumMod val="75000"/>
              <a:alpha val="88000"/>
            </a:schemeClr>
          </a:solidFill>
          <a:ln>
            <a:noFill/>
          </a:ln>
        </p:spPr>
        <p:style>
          <a:lnRef idx="0">
            <a:scrgbClr r="0" g="0" b="0"/>
          </a:lnRef>
          <a:fillRef idx="0">
            <a:scrgbClr r="0" g="0" b="0"/>
          </a:fillRef>
          <a:effectRef idx="0">
            <a:scrgbClr r="0" g="0" b="0"/>
          </a:effectRef>
          <a:fontRef idx="minor">
            <a:schemeClr val="lt1"/>
          </a:fontRef>
        </p:style>
        <p:txBody>
          <a:bodyPr lIns="91425" tIns="91425" rIns="91425" bIns="91425" anchor="t" anchorCtr="0">
            <a:noAutofit/>
          </a:bodyPr>
          <a:lstStyle/>
          <a:p>
            <a:pPr lvl="0">
              <a:buClr>
                <a:schemeClr val="bg1"/>
              </a:buClr>
              <a:buNone/>
            </a:pPr>
            <a:endParaRPr lang="en-US" sz="2200" dirty="0">
              <a:solidFill>
                <a:schemeClr val="bg1"/>
              </a:solidFill>
              <a:latin typeface="+mn-lt"/>
            </a:endParaRPr>
          </a:p>
          <a:p>
            <a:pPr marL="457200" indent="-457200">
              <a:buClr>
                <a:schemeClr val="bg1"/>
              </a:buClr>
              <a:buFont typeface="Wingdings" panose="05000000000000000000" pitchFamily="2" charset="2"/>
              <a:buChar char="q"/>
            </a:pPr>
            <a:r>
              <a:rPr lang="en-US" sz="2400" dirty="0">
                <a:solidFill>
                  <a:schemeClr val="bg1"/>
                </a:solidFill>
                <a:latin typeface="+mn-lt"/>
              </a:rPr>
              <a:t>Renewed engagement land use related outcomes (and Healthy Watersheds GIT)</a:t>
            </a:r>
          </a:p>
          <a:p>
            <a:pPr marL="862013" lvl="1" indent="-398463">
              <a:buClr>
                <a:schemeClr val="bg1"/>
              </a:buClr>
              <a:buFont typeface="Wingdings" panose="05000000000000000000" pitchFamily="2" charset="2"/>
              <a:buChar char="§"/>
            </a:pPr>
            <a:r>
              <a:rPr lang="en-US" sz="2200" dirty="0">
                <a:solidFill>
                  <a:schemeClr val="bg1"/>
                </a:solidFill>
                <a:latin typeface="+mj-lt"/>
              </a:rPr>
              <a:t>Formation of land use action team/work group.</a:t>
            </a:r>
          </a:p>
          <a:p>
            <a:pPr marL="862013" lvl="3" indent="-398463">
              <a:buClr>
                <a:schemeClr val="bg1"/>
              </a:buClr>
              <a:buFont typeface="Wingdings" panose="05000000000000000000" pitchFamily="2" charset="2"/>
              <a:buChar char="§"/>
            </a:pPr>
            <a:r>
              <a:rPr lang="en-US" sz="2200" dirty="0">
                <a:solidFill>
                  <a:schemeClr val="bg1"/>
                </a:solidFill>
                <a:latin typeface="+mj-lt"/>
              </a:rPr>
              <a:t>Resources related to “translation” of CBP resources pursuant to the Local Engagement Strategy.</a:t>
            </a:r>
            <a:endParaRPr lang="en" sz="2200" dirty="0">
              <a:solidFill>
                <a:schemeClr val="bg1"/>
              </a:solidFill>
              <a:latin typeface="+mj-lt"/>
            </a:endParaRPr>
          </a:p>
          <a:p>
            <a:pPr marL="862013" lvl="3" indent="-398463">
              <a:buClr>
                <a:schemeClr val="bg1"/>
              </a:buClr>
              <a:buFont typeface="Wingdings" panose="05000000000000000000" pitchFamily="2" charset="2"/>
              <a:buChar char="§"/>
            </a:pPr>
            <a:r>
              <a:rPr lang="en" sz="2200" dirty="0">
                <a:solidFill>
                  <a:schemeClr val="bg1"/>
                </a:solidFill>
                <a:latin typeface="+mj-lt"/>
              </a:rPr>
              <a:t>Guidance and feedback on how resources will be utnilized at the local level.</a:t>
            </a:r>
            <a:endParaRPr lang="en-US" sz="2200" dirty="0">
              <a:solidFill>
                <a:schemeClr val="bg1"/>
              </a:solidFill>
              <a:latin typeface="+mj-lt"/>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3554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QUARTERLY PROGRESS MEETING </a:t>
            </a:r>
            <a:br>
              <a:rPr lang="en-US" sz="1600" b="1">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515938" y="3722160"/>
            <a:ext cx="7540625" cy="1000126"/>
          </a:xfrm>
          <a:prstGeom prst="rect">
            <a:avLst/>
          </a:prstGeom>
        </p:spPr>
        <p:txBody>
          <a:bodyPr lIns="91425" tIns="91425" rIns="91425" bIns="91425" anchor="b" anchorCtr="0">
            <a:noAutofit/>
          </a:bodyPr>
          <a:lstStyle/>
          <a:p>
            <a:pPr lvl="0">
              <a:spcBef>
                <a:spcPts val="0"/>
              </a:spcBef>
              <a:buNone/>
            </a:pPr>
            <a:r>
              <a:rPr lang="en" sz="4800">
                <a:latin typeface="Georgia" panose="02040502050405020303" pitchFamily="18" charset="0"/>
                <a:ea typeface="Rockwell" charset="0"/>
                <a:cs typeface="Rockwell" charset="0"/>
              </a:rPr>
              <a:t>Discussion</a:t>
            </a:r>
          </a:p>
        </p:txBody>
      </p:sp>
      <p:sp>
        <p:nvSpPr>
          <p:cNvPr id="9" name="TextBox 8">
            <a:extLst>
              <a:ext uri="{FF2B5EF4-FFF2-40B4-BE49-F238E27FC236}">
                <a16:creationId xmlns:a16="http://schemas.microsoft.com/office/drawing/2014/main" id="{3544D1EE-031A-409F-9EED-75C144324587}"/>
              </a:ext>
            </a:extLst>
          </p:cNvPr>
          <p:cNvSpPr txBox="1"/>
          <p:nvPr/>
        </p:nvSpPr>
        <p:spPr>
          <a:xfrm>
            <a:off x="6223000" y="4787474"/>
            <a:ext cx="3022600" cy="276999"/>
          </a:xfrm>
          <a:prstGeom prst="rect">
            <a:avLst/>
          </a:prstGeom>
          <a:noFill/>
        </p:spPr>
        <p:txBody>
          <a:bodyPr wrap="square" rtlCol="0">
            <a:spAutoFit/>
          </a:bodyPr>
          <a:lstStyle/>
          <a:p>
            <a:r>
              <a:rPr lang="en-US" sz="1200">
                <a:solidFill>
                  <a:srgbClr val="114454"/>
                </a:solidFill>
                <a:latin typeface="Georgia" panose="02040502050405020303" pitchFamily="18" charset="0"/>
                <a:ea typeface="Rockwell" charset="0"/>
                <a:cs typeface="Rockwell" charset="0"/>
              </a:rPr>
              <a:t>Presentation template by </a:t>
            </a:r>
            <a:r>
              <a:rPr lang="en-US" sz="1200" err="1">
                <a:solidFill>
                  <a:srgbClr val="114454"/>
                </a:solidFill>
                <a:latin typeface="Georgia" panose="02040502050405020303" pitchFamily="18" charset="0"/>
                <a:ea typeface="Rockwell" charset="0"/>
                <a:cs typeface="Rockwell" charset="0"/>
              </a:rPr>
              <a:t>SlidesCarnival</a:t>
            </a:r>
            <a:r>
              <a:rPr lang="en-US" sz="1200">
                <a:solidFill>
                  <a:srgbClr val="FFFFFF"/>
                </a:solidFill>
                <a:latin typeface="Georgia" panose="02040502050405020303" pitchFamily="18" charset="0"/>
                <a:ea typeface="Rockwell" charset="0"/>
                <a:cs typeface="Rockwell" charset="0"/>
              </a:rPr>
              <a:t>.</a:t>
            </a:r>
            <a:endParaRPr lang="en-US" sz="1200">
              <a:latin typeface="Georgia" panose="02040502050405020303" pitchFamily="18" charset="0"/>
            </a:endParaRPr>
          </a:p>
        </p:txBody>
      </p:sp>
      <p:sp>
        <p:nvSpPr>
          <p:cNvPr id="2" name="TextBox 1">
            <a:extLst>
              <a:ext uri="{FF2B5EF4-FFF2-40B4-BE49-F238E27FC236}">
                <a16:creationId xmlns:a16="http://schemas.microsoft.com/office/drawing/2014/main" id="{E6D5056A-53E3-44CD-8C34-22371EF730ED}"/>
              </a:ext>
            </a:extLst>
          </p:cNvPr>
          <p:cNvSpPr txBox="1"/>
          <p:nvPr/>
        </p:nvSpPr>
        <p:spPr>
          <a:xfrm>
            <a:off x="1970590" y="2053783"/>
            <a:ext cx="585389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Renee Thompson, Geographer</a:t>
            </a:r>
          </a:p>
          <a:p>
            <a:pPr algn="ctr"/>
            <a:r>
              <a:rPr lang="en-US" sz="1600" dirty="0"/>
              <a:t>Lower-Mississippi Gulf WSC, USGS, </a:t>
            </a:r>
          </a:p>
          <a:p>
            <a:pPr algn="ctr"/>
            <a:r>
              <a:rPr lang="en-US" sz="1600" dirty="0"/>
              <a:t>Chesapeake Bay Program, MD</a:t>
            </a:r>
          </a:p>
          <a:p>
            <a:pPr algn="ctr"/>
            <a:r>
              <a:rPr lang="en-US" sz="1600" dirty="0"/>
              <a:t>Coordinator Maintain Healthy Watersheds </a:t>
            </a:r>
          </a:p>
          <a:p>
            <a:pPr algn="ctr"/>
            <a:r>
              <a:rPr lang="en-US" sz="1600" dirty="0"/>
              <a:t>Goal Implementation Team</a:t>
            </a:r>
          </a:p>
          <a:p>
            <a:pPr algn="ctr"/>
            <a:r>
              <a:rPr lang="en-US" sz="1600" dirty="0">
                <a:hlinkClick r:id="rId4"/>
              </a:rPr>
              <a:t>Rthompso@chesapeakebay.net</a:t>
            </a:r>
            <a:endParaRPr lang="en-US" sz="1600" dirty="0"/>
          </a:p>
          <a:p>
            <a:pPr algn="ctr"/>
            <a:r>
              <a:rPr lang="en-US" sz="1600" dirty="0">
                <a:hlinkClick r:id="rId5"/>
              </a:rPr>
              <a:t>Rthompson1@usgs.gov</a:t>
            </a:r>
            <a:endParaRPr lang="en-US" sz="1600" dirty="0"/>
          </a:p>
          <a:p>
            <a:pPr algn="ctr"/>
            <a:endParaRPr lang="en-US" dirty="0"/>
          </a:p>
        </p:txBody>
      </p:sp>
    </p:spTree>
    <p:extLst>
      <p:ext uri="{BB962C8B-B14F-4D97-AF65-F5344CB8AC3E}">
        <p14:creationId xmlns:p14="http://schemas.microsoft.com/office/powerpoint/2010/main" val="269389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725C-F0C8-4866-8AC7-119A2F87B2BC}"/>
              </a:ext>
            </a:extLst>
          </p:cNvPr>
          <p:cNvSpPr>
            <a:spLocks noGrp="1"/>
          </p:cNvSpPr>
          <p:nvPr>
            <p:ph type="title"/>
          </p:nvPr>
        </p:nvSpPr>
        <p:spPr/>
        <p:txBody>
          <a:bodyPr/>
          <a:lstStyle/>
          <a:p>
            <a:r>
              <a:rPr lang="en-US"/>
              <a:t>Land Use Options Evaluation - Context</a:t>
            </a:r>
          </a:p>
        </p:txBody>
      </p:sp>
      <p:sp>
        <p:nvSpPr>
          <p:cNvPr id="7" name="Rectangle 6">
            <a:extLst>
              <a:ext uri="{FF2B5EF4-FFF2-40B4-BE49-F238E27FC236}">
                <a16:creationId xmlns:a16="http://schemas.microsoft.com/office/drawing/2014/main" id="{0C256B66-D82E-472F-B652-EC212FD8E6FB}"/>
              </a:ext>
            </a:extLst>
          </p:cNvPr>
          <p:cNvSpPr/>
          <p:nvPr/>
        </p:nvSpPr>
        <p:spPr>
          <a:xfrm>
            <a:off x="4572000" y="2265200"/>
            <a:ext cx="4572000" cy="1109428"/>
          </a:xfrm>
          <a:prstGeom prst="rect">
            <a:avLst/>
          </a:prstGeom>
          <a:solidFill>
            <a:schemeClr val="accent3">
              <a:lumMod val="50000"/>
              <a:alpha val="82000"/>
            </a:schemeClr>
          </a:solidFill>
          <a:ln>
            <a:noFill/>
          </a:ln>
        </p:spPr>
        <p:style>
          <a:lnRef idx="0">
            <a:scrgbClr r="0" g="0" b="0"/>
          </a:lnRef>
          <a:fillRef idx="0">
            <a:scrgbClr r="0" g="0" b="0"/>
          </a:fillRef>
          <a:effectRef idx="0">
            <a:scrgbClr r="0" g="0" b="0"/>
          </a:effectRef>
          <a:fontRef idx="minor">
            <a:schemeClr val="lt1"/>
          </a:fontRef>
        </p:style>
        <p:txBody>
          <a:bodyPr/>
          <a:lstStyle/>
          <a:p>
            <a:pPr lvl="0" algn="ctr"/>
            <a:r>
              <a:rPr lang="en-US" sz="1800">
                <a:solidFill>
                  <a:schemeClr val="bg1"/>
                </a:solidFill>
              </a:rPr>
              <a:t>2014 “Current” condition? – WIP process shed light on the differences between CBP land use and local-scale information</a:t>
            </a:r>
          </a:p>
          <a:p>
            <a:pPr lvl="0" algn="ctr">
              <a:buChar char="•"/>
            </a:pPr>
            <a:endParaRPr lang="en-US" sz="1800">
              <a:solidFill>
                <a:schemeClr val="bg1"/>
              </a:solidFill>
            </a:endParaRPr>
          </a:p>
        </p:txBody>
      </p:sp>
      <p:sp>
        <p:nvSpPr>
          <p:cNvPr id="8" name="Rectangle 7">
            <a:extLst>
              <a:ext uri="{FF2B5EF4-FFF2-40B4-BE49-F238E27FC236}">
                <a16:creationId xmlns:a16="http://schemas.microsoft.com/office/drawing/2014/main" id="{7A04125B-C86B-47CE-92F1-FC6BDD46171A}"/>
              </a:ext>
            </a:extLst>
          </p:cNvPr>
          <p:cNvSpPr/>
          <p:nvPr/>
        </p:nvSpPr>
        <p:spPr>
          <a:xfrm>
            <a:off x="4572000" y="230399"/>
            <a:ext cx="4572000" cy="1477328"/>
          </a:xfrm>
          <a:prstGeom prst="rect">
            <a:avLst/>
          </a:prstGeom>
          <a:solidFill>
            <a:schemeClr val="accent3">
              <a:lumMod val="50000"/>
              <a:alpha val="82000"/>
            </a:schemeClr>
          </a:solidFill>
        </p:spPr>
        <p:txBody>
          <a:bodyPr>
            <a:spAutoFit/>
          </a:bodyPr>
          <a:lstStyle/>
          <a:p>
            <a:pPr lvl="0" algn="ctr"/>
            <a:r>
              <a:rPr lang="en-US" sz="1800">
                <a:solidFill>
                  <a:schemeClr val="bg1"/>
                </a:solidFill>
              </a:rPr>
              <a:t>2014 – This outcome was included in the Agreement to provide tools and support to local governments to ensure their capacity to plan for and mitigate land change impact. – </a:t>
            </a:r>
            <a:r>
              <a:rPr lang="en-US" sz="1800">
                <a:solidFill>
                  <a:schemeClr val="bg1"/>
                </a:solidFill>
                <a:hlinkClick r:id="rId4">
                  <a:extLst>
                    <a:ext uri="{A12FA001-AC4F-418D-AE19-62706E023703}">
                      <ahyp:hlinkClr xmlns:ahyp="http://schemas.microsoft.com/office/drawing/2018/hyperlinkcolor" val="tx"/>
                    </a:ext>
                  </a:extLst>
                </a:hlinkClick>
              </a:rPr>
              <a:t>source</a:t>
            </a:r>
            <a:endParaRPr lang="en-US" sz="1800">
              <a:solidFill>
                <a:schemeClr val="bg1"/>
              </a:solidFill>
            </a:endParaRPr>
          </a:p>
        </p:txBody>
      </p:sp>
      <p:sp>
        <p:nvSpPr>
          <p:cNvPr id="9" name="Rectangle 8">
            <a:extLst>
              <a:ext uri="{FF2B5EF4-FFF2-40B4-BE49-F238E27FC236}">
                <a16:creationId xmlns:a16="http://schemas.microsoft.com/office/drawing/2014/main" id="{1278F093-B312-4390-94C4-C22A7BBBE644}"/>
              </a:ext>
            </a:extLst>
          </p:cNvPr>
          <p:cNvSpPr/>
          <p:nvPr/>
        </p:nvSpPr>
        <p:spPr>
          <a:xfrm>
            <a:off x="913719" y="3928625"/>
            <a:ext cx="8230281" cy="923330"/>
          </a:xfrm>
          <a:prstGeom prst="rect">
            <a:avLst/>
          </a:prstGeom>
          <a:solidFill>
            <a:schemeClr val="accent3">
              <a:lumMod val="50000"/>
              <a:alpha val="86000"/>
            </a:schemeClr>
          </a:solidFill>
        </p:spPr>
        <p:txBody>
          <a:bodyPr wrap="square">
            <a:spAutoFit/>
          </a:bodyPr>
          <a:lstStyle/>
          <a:p>
            <a:pPr lvl="0" algn="ctr">
              <a:buChar char="•"/>
            </a:pPr>
            <a:r>
              <a:rPr lang="en-US" sz="1800">
                <a:solidFill>
                  <a:schemeClr val="bg1"/>
                </a:solidFill>
              </a:rPr>
              <a:t>Why this Outcome? – This outcome responds to public comments related to the need to address the extent and impact of land use change (the Land Use Workgroup and the Water Quality GIT were instrumental in this outcome) </a:t>
            </a:r>
          </a:p>
        </p:txBody>
      </p:sp>
    </p:spTree>
    <p:extLst>
      <p:ext uri="{BB962C8B-B14F-4D97-AF65-F5344CB8AC3E}">
        <p14:creationId xmlns:p14="http://schemas.microsoft.com/office/powerpoint/2010/main" val="112309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10;&#10;Description automatically generated">
            <a:extLst>
              <a:ext uri="{FF2B5EF4-FFF2-40B4-BE49-F238E27FC236}">
                <a16:creationId xmlns:a16="http://schemas.microsoft.com/office/drawing/2014/main" id="{6B056697-26B8-4693-99E3-4136403EB9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9263" y="455891"/>
            <a:ext cx="6955076" cy="4231720"/>
          </a:xfrm>
          <a:prstGeom prst="rect">
            <a:avLst/>
          </a:prstGeom>
        </p:spPr>
      </p:pic>
      <p:sp>
        <p:nvSpPr>
          <p:cNvPr id="2" name="Title 1">
            <a:extLst>
              <a:ext uri="{FF2B5EF4-FFF2-40B4-BE49-F238E27FC236}">
                <a16:creationId xmlns:a16="http://schemas.microsoft.com/office/drawing/2014/main" id="{425A268F-361F-4C7E-90B6-E7F682DF4495}"/>
              </a:ext>
            </a:extLst>
          </p:cNvPr>
          <p:cNvSpPr>
            <a:spLocks noGrp="1"/>
          </p:cNvSpPr>
          <p:nvPr>
            <p:ph type="title"/>
          </p:nvPr>
        </p:nvSpPr>
        <p:spPr/>
        <p:txBody>
          <a:bodyPr/>
          <a:lstStyle/>
          <a:p>
            <a:r>
              <a:rPr lang="en-US" sz="3200">
                <a:solidFill>
                  <a:srgbClr val="13314B"/>
                </a:solidFill>
              </a:rPr>
              <a:t>Co-Benefits </a:t>
            </a:r>
          </a:p>
        </p:txBody>
      </p:sp>
    </p:spTree>
    <p:extLst>
      <p:ext uri="{BB962C8B-B14F-4D97-AF65-F5344CB8AC3E}">
        <p14:creationId xmlns:p14="http://schemas.microsoft.com/office/powerpoint/2010/main" val="93231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a:latin typeface="Georgia" panose="02040502050405020303" pitchFamily="18" charset="0"/>
                <a:ea typeface="Rockwell" charset="0"/>
                <a:cs typeface="Rockwell" charset="0"/>
              </a:rPr>
              <a:t>What is our Expected and Actual Progress?</a:t>
            </a:r>
            <a:endParaRPr lang="en">
              <a:latin typeface="Georgia" panose="02040502050405020303" pitchFamily="18" charset="0"/>
              <a:ea typeface="Rockwell" charset="0"/>
              <a:cs typeface="Rockwell" charset="0"/>
            </a:endParaRPr>
          </a:p>
        </p:txBody>
      </p:sp>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7" name="Chart 6">
            <a:extLst>
              <a:ext uri="{FF2B5EF4-FFF2-40B4-BE49-F238E27FC236}">
                <a16:creationId xmlns:a16="http://schemas.microsoft.com/office/drawing/2014/main" id="{588462AC-C782-40FD-9E7C-68A77905A3F3}"/>
              </a:ext>
            </a:extLst>
          </p:cNvPr>
          <p:cNvGraphicFramePr/>
          <p:nvPr>
            <p:extLst>
              <p:ext uri="{D42A27DB-BD31-4B8C-83A1-F6EECF244321}">
                <p14:modId xmlns:p14="http://schemas.microsoft.com/office/powerpoint/2010/main" val="1364184771"/>
              </p:ext>
            </p:extLst>
          </p:nvPr>
        </p:nvGraphicFramePr>
        <p:xfrm>
          <a:off x="2255519" y="1250736"/>
          <a:ext cx="6460687" cy="3892764"/>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Oval 1">
            <a:extLst>
              <a:ext uri="{FF2B5EF4-FFF2-40B4-BE49-F238E27FC236}">
                <a16:creationId xmlns:a16="http://schemas.microsoft.com/office/drawing/2014/main" id="{31DC0278-1C8A-442C-BF8A-3ADAC6063320}"/>
              </a:ext>
            </a:extLst>
          </p:cNvPr>
          <p:cNvSpPr/>
          <p:nvPr/>
        </p:nvSpPr>
        <p:spPr>
          <a:xfrm>
            <a:off x="264460" y="1528151"/>
            <a:ext cx="2103513" cy="1739723"/>
          </a:xfrm>
          <a:prstGeom prst="wedgeEllipseCallout">
            <a:avLst>
              <a:gd name="adj1" fmla="val 102657"/>
              <a:gd name="adj2" fmla="val 127376"/>
            </a:avLst>
          </a:prstGeom>
          <a:solidFill>
            <a:srgbClr val="11445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Need: </a:t>
            </a:r>
          </a:p>
          <a:p>
            <a:pPr marL="285750" indent="-285750">
              <a:buFont typeface="Arial" panose="020B0604020202020204" pitchFamily="34" charset="0"/>
              <a:buChar char="•"/>
            </a:pPr>
            <a:r>
              <a:rPr lang="en-US"/>
              <a:t>Local land use data</a:t>
            </a:r>
          </a:p>
          <a:p>
            <a:pPr marL="285750" indent="-285750">
              <a:buFont typeface="Arial" panose="020B0604020202020204" pitchFamily="34" charset="0"/>
              <a:buChar char="•"/>
            </a:pPr>
            <a:r>
              <a:rPr lang="en-US"/>
              <a:t>Increase capacity to reduce conversion</a:t>
            </a:r>
          </a:p>
        </p:txBody>
      </p:sp>
      <p:sp>
        <p:nvSpPr>
          <p:cNvPr id="8" name="Speech Bubble: Oval 7">
            <a:extLst>
              <a:ext uri="{FF2B5EF4-FFF2-40B4-BE49-F238E27FC236}">
                <a16:creationId xmlns:a16="http://schemas.microsoft.com/office/drawing/2014/main" id="{1A4DF763-0364-4C9D-A4C5-CD893F0C7BFA}"/>
              </a:ext>
            </a:extLst>
          </p:cNvPr>
          <p:cNvSpPr/>
          <p:nvPr/>
        </p:nvSpPr>
        <p:spPr>
          <a:xfrm>
            <a:off x="6776027" y="2883034"/>
            <a:ext cx="2465944" cy="1739723"/>
          </a:xfrm>
          <a:prstGeom prst="wedgeEllipseCallout">
            <a:avLst>
              <a:gd name="adj1" fmla="val -66792"/>
              <a:gd name="adj2" fmla="val -1520"/>
            </a:avLst>
          </a:prstGeom>
          <a:solidFill>
            <a:srgbClr val="11445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Increased coordination</a:t>
            </a:r>
          </a:p>
          <a:p>
            <a:pPr marL="285750" indent="-285750">
              <a:buFont typeface="Arial" panose="020B0604020202020204" pitchFamily="34" charset="0"/>
              <a:buChar char="•"/>
            </a:pPr>
            <a:r>
              <a:rPr lang="en-US"/>
              <a:t>Better understanding of local needs/priorities.</a:t>
            </a:r>
          </a:p>
        </p:txBody>
      </p:sp>
      <p:sp>
        <p:nvSpPr>
          <p:cNvPr id="9" name="Speech Bubble: Oval 8">
            <a:extLst>
              <a:ext uri="{FF2B5EF4-FFF2-40B4-BE49-F238E27FC236}">
                <a16:creationId xmlns:a16="http://schemas.microsoft.com/office/drawing/2014/main" id="{CE6EB5B4-B4AD-4949-A2DE-492068073E62}"/>
              </a:ext>
            </a:extLst>
          </p:cNvPr>
          <p:cNvSpPr/>
          <p:nvPr/>
        </p:nvSpPr>
        <p:spPr>
          <a:xfrm>
            <a:off x="4696857" y="152400"/>
            <a:ext cx="1991058" cy="1739723"/>
          </a:xfrm>
          <a:prstGeom prst="wedgeEllipseCallout">
            <a:avLst>
              <a:gd name="adj1" fmla="val -37306"/>
              <a:gd name="adj2" fmla="val 173680"/>
            </a:avLst>
          </a:prstGeom>
          <a:solidFill>
            <a:srgbClr val="11445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High resolution land use/land cover</a:t>
            </a:r>
          </a:p>
          <a:p>
            <a:pPr marL="285750" indent="-285750">
              <a:buFont typeface="Arial" panose="020B0604020202020204" pitchFamily="34" charset="0"/>
              <a:buChar char="•"/>
            </a:pPr>
            <a:r>
              <a:rPr lang="en-US"/>
              <a:t>Developed resources</a:t>
            </a:r>
          </a:p>
        </p:txBody>
      </p:sp>
      <p:sp>
        <p:nvSpPr>
          <p:cNvPr id="10" name="Speech Bubble: Oval 9">
            <a:extLst>
              <a:ext uri="{FF2B5EF4-FFF2-40B4-BE49-F238E27FC236}">
                <a16:creationId xmlns:a16="http://schemas.microsoft.com/office/drawing/2014/main" id="{D62E382D-56C0-4627-A877-7A6E3E300406}"/>
              </a:ext>
            </a:extLst>
          </p:cNvPr>
          <p:cNvSpPr/>
          <p:nvPr/>
        </p:nvSpPr>
        <p:spPr>
          <a:xfrm>
            <a:off x="6888481" y="-161385"/>
            <a:ext cx="1991058" cy="1739723"/>
          </a:xfrm>
          <a:prstGeom prst="wedgeEllipseCallout">
            <a:avLst>
              <a:gd name="adj1" fmla="val 1512"/>
              <a:gd name="adj2" fmla="val 88582"/>
            </a:avLst>
          </a:prstGeom>
          <a:solidFill>
            <a:srgbClr val="11445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Tie pieces together</a:t>
            </a:r>
          </a:p>
          <a:p>
            <a:pPr marL="285750" indent="-285750">
              <a:buFont typeface="Arial" panose="020B0604020202020204" pitchFamily="34" charset="0"/>
              <a:buChar char="•"/>
            </a:pPr>
            <a:r>
              <a:rPr lang="en-US"/>
              <a:t>Did we meet needs??</a:t>
            </a:r>
          </a:p>
        </p:txBody>
      </p:sp>
    </p:spTree>
    <p:extLst>
      <p:ext uri="{BB962C8B-B14F-4D97-AF65-F5344CB8AC3E}">
        <p14:creationId xmlns:p14="http://schemas.microsoft.com/office/powerpoint/2010/main" val="12013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EEEFB4-05CB-4D9D-8D28-83E9D0E5B279}"/>
              </a:ext>
            </a:extLst>
          </p:cNvPr>
          <p:cNvGrpSpPr/>
          <p:nvPr/>
        </p:nvGrpSpPr>
        <p:grpSpPr>
          <a:xfrm>
            <a:off x="1" y="0"/>
            <a:ext cx="4788088" cy="2684010"/>
            <a:chOff x="1" y="0"/>
            <a:chExt cx="4788088" cy="2684010"/>
          </a:xfrm>
        </p:grpSpPr>
        <p:pic>
          <p:nvPicPr>
            <p:cNvPr id="5" name="Picture 4" descr="Map&#10;&#10;Description automatically generated">
              <a:extLst>
                <a:ext uri="{FF2B5EF4-FFF2-40B4-BE49-F238E27FC236}">
                  <a16:creationId xmlns:a16="http://schemas.microsoft.com/office/drawing/2014/main" id="{AB988400-A64D-4F3B-8D92-15F78B53CE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0" y="0"/>
              <a:ext cx="4776109" cy="2625186"/>
            </a:xfrm>
            <a:prstGeom prst="rect">
              <a:avLst/>
            </a:prstGeom>
          </p:spPr>
        </p:pic>
        <p:sp>
          <p:nvSpPr>
            <p:cNvPr id="7" name="TextBox 6">
              <a:extLst>
                <a:ext uri="{FF2B5EF4-FFF2-40B4-BE49-F238E27FC236}">
                  <a16:creationId xmlns:a16="http://schemas.microsoft.com/office/drawing/2014/main" id="{1C217205-267E-49B6-803D-AEA5E45C5D13}"/>
                </a:ext>
              </a:extLst>
            </p:cNvPr>
            <p:cNvSpPr txBox="1"/>
            <p:nvPr/>
          </p:nvSpPr>
          <p:spPr>
            <a:xfrm>
              <a:off x="220899" y="386599"/>
              <a:ext cx="4152099" cy="415498"/>
            </a:xfrm>
            <a:prstGeom prst="rect">
              <a:avLst/>
            </a:prstGeom>
            <a:solidFill>
              <a:schemeClr val="bg1"/>
            </a:solidFill>
          </p:spPr>
          <p:txBody>
            <a:bodyPr wrap="none" rtlCol="0">
              <a:spAutoFit/>
            </a:bodyPr>
            <a:lstStyle/>
            <a:p>
              <a:pPr algn="ctr"/>
              <a:r>
                <a:rPr lang="en-US" sz="1050"/>
                <a:t>USGS Land Change Monitoring, Assessment, and Projection Data</a:t>
              </a:r>
            </a:p>
            <a:p>
              <a:pPr algn="ctr"/>
              <a:r>
                <a:rPr lang="en-US" sz="1050"/>
                <a:t>Thirty Years of Change (1985 – 2015)</a:t>
              </a:r>
            </a:p>
          </p:txBody>
        </p:sp>
        <p:pic>
          <p:nvPicPr>
            <p:cNvPr id="9" name="Picture 8" descr="A picture containing timeline&#10;&#10;Description automatically generated">
              <a:extLst>
                <a:ext uri="{FF2B5EF4-FFF2-40B4-BE49-F238E27FC236}">
                  <a16:creationId xmlns:a16="http://schemas.microsoft.com/office/drawing/2014/main" id="{AEE9D2BD-0B0B-471E-91C4-B6874F07B5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406340"/>
              <a:ext cx="644811" cy="1277670"/>
            </a:xfrm>
            <a:prstGeom prst="rect">
              <a:avLst/>
            </a:prstGeom>
          </p:spPr>
        </p:pic>
      </p:grpSp>
      <p:pic>
        <p:nvPicPr>
          <p:cNvPr id="2" name="Picture 1">
            <a:extLst>
              <a:ext uri="{FF2B5EF4-FFF2-40B4-BE49-F238E27FC236}">
                <a16:creationId xmlns:a16="http://schemas.microsoft.com/office/drawing/2014/main" id="{9A3D8985-4A8A-45ED-8D44-4DF31362AE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1716" y="1040163"/>
            <a:ext cx="4612482" cy="2564968"/>
          </a:xfrm>
          <a:prstGeom prst="rect">
            <a:avLst/>
          </a:prstGeom>
        </p:spPr>
      </p:pic>
      <p:sp>
        <p:nvSpPr>
          <p:cNvPr id="6" name="TextBox 5">
            <a:extLst>
              <a:ext uri="{FF2B5EF4-FFF2-40B4-BE49-F238E27FC236}">
                <a16:creationId xmlns:a16="http://schemas.microsoft.com/office/drawing/2014/main" id="{979F4B82-F4DB-49B2-9B58-1085C5A457A6}"/>
              </a:ext>
            </a:extLst>
          </p:cNvPr>
          <p:cNvSpPr txBox="1"/>
          <p:nvPr/>
        </p:nvSpPr>
        <p:spPr>
          <a:xfrm>
            <a:off x="449451" y="4804475"/>
            <a:ext cx="3821880" cy="307777"/>
          </a:xfrm>
          <a:prstGeom prst="rect">
            <a:avLst/>
          </a:prstGeom>
          <a:noFill/>
        </p:spPr>
        <p:txBody>
          <a:bodyPr wrap="none" rtlCol="0">
            <a:spAutoFit/>
          </a:bodyPr>
          <a:lstStyle/>
          <a:p>
            <a:r>
              <a:rPr lang="en-US"/>
              <a:t>Slides courtesy of Peter Claggett, USGS CBP</a:t>
            </a:r>
          </a:p>
        </p:txBody>
      </p:sp>
      <p:sp>
        <p:nvSpPr>
          <p:cNvPr id="10" name="TextBox 9">
            <a:extLst>
              <a:ext uri="{FF2B5EF4-FFF2-40B4-BE49-F238E27FC236}">
                <a16:creationId xmlns:a16="http://schemas.microsoft.com/office/drawing/2014/main" id="{4E602B8E-F34A-4863-9B5D-FAB095488DC0}"/>
              </a:ext>
            </a:extLst>
          </p:cNvPr>
          <p:cNvSpPr txBox="1"/>
          <p:nvPr/>
        </p:nvSpPr>
        <p:spPr>
          <a:xfrm>
            <a:off x="7219170" y="1737871"/>
            <a:ext cx="1875835" cy="1169551"/>
          </a:xfrm>
          <a:prstGeom prst="rect">
            <a:avLst/>
          </a:prstGeom>
          <a:solidFill>
            <a:schemeClr val="bg1">
              <a:alpha val="48000"/>
            </a:schemeClr>
          </a:solidFill>
        </p:spPr>
        <p:txBody>
          <a:bodyPr wrap="none" rtlCol="0">
            <a:spAutoFit/>
          </a:bodyPr>
          <a:lstStyle/>
          <a:p>
            <a:r>
              <a:rPr lang="en-US" dirty="0"/>
              <a:t>Rates of conversion:</a:t>
            </a:r>
          </a:p>
          <a:p>
            <a:pPr marL="285750" indent="-285750">
              <a:buFont typeface="Arial" panose="020B0604020202020204" pitchFamily="34" charset="0"/>
              <a:buChar char="•"/>
            </a:pPr>
            <a:r>
              <a:rPr lang="en-US" dirty="0"/>
              <a:t>Farmland</a:t>
            </a:r>
          </a:p>
          <a:p>
            <a:pPr marL="285750" indent="-285750">
              <a:buFont typeface="Arial" panose="020B0604020202020204" pitchFamily="34" charset="0"/>
              <a:buChar char="•"/>
            </a:pPr>
            <a:r>
              <a:rPr lang="en-US" dirty="0"/>
              <a:t>Forest</a:t>
            </a:r>
          </a:p>
          <a:p>
            <a:pPr marL="285750" indent="-285750">
              <a:buFont typeface="Arial" panose="020B0604020202020204" pitchFamily="34" charset="0"/>
              <a:buChar char="•"/>
            </a:pPr>
            <a:r>
              <a:rPr lang="en-US" dirty="0"/>
              <a:t>Wetland</a:t>
            </a:r>
          </a:p>
          <a:p>
            <a:pPr marL="285750" indent="-285750">
              <a:buFont typeface="Arial" panose="020B0604020202020204" pitchFamily="34" charset="0"/>
              <a:buChar char="•"/>
            </a:pPr>
            <a:r>
              <a:rPr lang="en-US" dirty="0"/>
              <a:t>Impervious Cover</a:t>
            </a:r>
          </a:p>
        </p:txBody>
      </p:sp>
      <p:sp>
        <p:nvSpPr>
          <p:cNvPr id="11" name="TextBox 10">
            <a:extLst>
              <a:ext uri="{FF2B5EF4-FFF2-40B4-BE49-F238E27FC236}">
                <a16:creationId xmlns:a16="http://schemas.microsoft.com/office/drawing/2014/main" id="{0AF7CB58-5CCE-4ED9-8BB7-62F446220F38}"/>
              </a:ext>
            </a:extLst>
          </p:cNvPr>
          <p:cNvSpPr txBox="1"/>
          <p:nvPr/>
        </p:nvSpPr>
        <p:spPr>
          <a:xfrm>
            <a:off x="5116749" y="124989"/>
            <a:ext cx="3806352" cy="646331"/>
          </a:xfrm>
          <a:prstGeom prst="rect">
            <a:avLst/>
          </a:prstGeom>
          <a:noFill/>
        </p:spPr>
        <p:txBody>
          <a:bodyPr wrap="square" rtlCol="0">
            <a:spAutoFit/>
          </a:bodyPr>
          <a:lstStyle/>
          <a:p>
            <a:r>
              <a:rPr lang="en-US" sz="1800" b="1">
                <a:solidFill>
                  <a:schemeClr val="bg1"/>
                </a:solidFill>
                <a:latin typeface="Roboto Slab"/>
              </a:rPr>
              <a:t>Increasing knowledge at a scale that is locally relevant</a:t>
            </a:r>
          </a:p>
        </p:txBody>
      </p:sp>
      <p:grpSp>
        <p:nvGrpSpPr>
          <p:cNvPr id="12" name="Group 11">
            <a:extLst>
              <a:ext uri="{FF2B5EF4-FFF2-40B4-BE49-F238E27FC236}">
                <a16:creationId xmlns:a16="http://schemas.microsoft.com/office/drawing/2014/main" id="{8BE3203D-AD16-4B9A-8D20-664DC42A3A0C}"/>
              </a:ext>
            </a:extLst>
          </p:cNvPr>
          <p:cNvGrpSpPr/>
          <p:nvPr/>
        </p:nvGrpSpPr>
        <p:grpSpPr>
          <a:xfrm>
            <a:off x="0" y="-93741"/>
            <a:ext cx="4788088" cy="2684010"/>
            <a:chOff x="1" y="0"/>
            <a:chExt cx="4788088" cy="2684010"/>
          </a:xfrm>
        </p:grpSpPr>
        <p:pic>
          <p:nvPicPr>
            <p:cNvPr id="13" name="Picture 12" descr="Map&#10;&#10;Description automatically generated">
              <a:extLst>
                <a:ext uri="{FF2B5EF4-FFF2-40B4-BE49-F238E27FC236}">
                  <a16:creationId xmlns:a16="http://schemas.microsoft.com/office/drawing/2014/main" id="{46AD8D06-9F7B-4434-B24C-0489D8338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0" y="0"/>
              <a:ext cx="4776109" cy="2625186"/>
            </a:xfrm>
            <a:prstGeom prst="rect">
              <a:avLst/>
            </a:prstGeom>
          </p:spPr>
        </p:pic>
        <p:sp>
          <p:nvSpPr>
            <p:cNvPr id="14" name="TextBox 13">
              <a:extLst>
                <a:ext uri="{FF2B5EF4-FFF2-40B4-BE49-F238E27FC236}">
                  <a16:creationId xmlns:a16="http://schemas.microsoft.com/office/drawing/2014/main" id="{8F3A8A40-315B-4C00-9F9B-275416D0C702}"/>
                </a:ext>
              </a:extLst>
            </p:cNvPr>
            <p:cNvSpPr txBox="1"/>
            <p:nvPr/>
          </p:nvSpPr>
          <p:spPr>
            <a:xfrm>
              <a:off x="220899" y="386599"/>
              <a:ext cx="4152099" cy="415498"/>
            </a:xfrm>
            <a:prstGeom prst="rect">
              <a:avLst/>
            </a:prstGeom>
            <a:solidFill>
              <a:schemeClr val="bg1"/>
            </a:solidFill>
          </p:spPr>
          <p:txBody>
            <a:bodyPr wrap="none" rtlCol="0">
              <a:spAutoFit/>
            </a:bodyPr>
            <a:lstStyle/>
            <a:p>
              <a:pPr algn="ctr"/>
              <a:r>
                <a:rPr lang="en-US" sz="1050" dirty="0"/>
                <a:t>USGS Land Change Monitoring, Assessment, and Projection Data</a:t>
              </a:r>
            </a:p>
            <a:p>
              <a:pPr algn="ctr"/>
              <a:r>
                <a:rPr lang="en-US" sz="1050" dirty="0"/>
                <a:t>Thirty Years of Change (1985 – 2015)</a:t>
              </a:r>
            </a:p>
          </p:txBody>
        </p:sp>
        <p:pic>
          <p:nvPicPr>
            <p:cNvPr id="15" name="Picture 14" descr="A picture containing timeline&#10;&#10;Description automatically generated">
              <a:extLst>
                <a:ext uri="{FF2B5EF4-FFF2-40B4-BE49-F238E27FC236}">
                  <a16:creationId xmlns:a16="http://schemas.microsoft.com/office/drawing/2014/main" id="{B86BBDAB-5E54-4C3F-B579-D82B41873D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406340"/>
              <a:ext cx="644811" cy="1277670"/>
            </a:xfrm>
            <a:prstGeom prst="rect">
              <a:avLst/>
            </a:prstGeom>
          </p:spPr>
        </p:pic>
      </p:grpSp>
      <p:pic>
        <p:nvPicPr>
          <p:cNvPr id="16" name="Picture 15">
            <a:extLst>
              <a:ext uri="{FF2B5EF4-FFF2-40B4-BE49-F238E27FC236}">
                <a16:creationId xmlns:a16="http://schemas.microsoft.com/office/drawing/2014/main" id="{82EE8400-7155-4841-9524-6E6601E848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1715" y="946422"/>
            <a:ext cx="4612482" cy="2564968"/>
          </a:xfrm>
          <a:prstGeom prst="rect">
            <a:avLst/>
          </a:prstGeom>
        </p:spPr>
      </p:pic>
      <p:pic>
        <p:nvPicPr>
          <p:cNvPr id="17" name="Picture 16">
            <a:extLst>
              <a:ext uri="{FF2B5EF4-FFF2-40B4-BE49-F238E27FC236}">
                <a16:creationId xmlns:a16="http://schemas.microsoft.com/office/drawing/2014/main" id="{9C864D4D-7241-4678-80C6-CD789AF2A4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9223" y="1521174"/>
            <a:ext cx="2789947" cy="3501110"/>
          </a:xfrm>
          <a:prstGeom prst="rect">
            <a:avLst/>
          </a:prstGeom>
        </p:spPr>
      </p:pic>
    </p:spTree>
    <p:extLst>
      <p:ext uri="{BB962C8B-B14F-4D97-AF65-F5344CB8AC3E}">
        <p14:creationId xmlns:p14="http://schemas.microsoft.com/office/powerpoint/2010/main" val="258851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1544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A04E8F-A323-42B3-BF2B-6C564E2C8663}"/>
              </a:ext>
            </a:extLst>
          </p:cNvPr>
          <p:cNvSpPr/>
          <p:nvPr/>
        </p:nvSpPr>
        <p:spPr>
          <a:xfrm>
            <a:off x="404231" y="3275851"/>
            <a:ext cx="4172999" cy="14465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1800" b="1">
                <a:solidFill>
                  <a:schemeClr val="bg1"/>
                </a:solidFill>
              </a:rPr>
              <a:t>Data and Tools</a:t>
            </a:r>
          </a:p>
          <a:p>
            <a:pPr marL="285750" lvl="1" indent="-285750">
              <a:buFont typeface="Arial" panose="020B0604020202020204" pitchFamily="34" charset="0"/>
              <a:buChar char="•"/>
            </a:pPr>
            <a:r>
              <a:rPr lang="en-US">
                <a:solidFill>
                  <a:schemeClr val="bg1"/>
                </a:solidFill>
              </a:rPr>
              <a:t>Hi-res land cover</a:t>
            </a:r>
          </a:p>
          <a:p>
            <a:pPr marL="285750" lvl="1" indent="-285750">
              <a:buFont typeface="Arial" panose="020B0604020202020204" pitchFamily="34" charset="0"/>
              <a:buChar char="•"/>
            </a:pPr>
            <a:r>
              <a:rPr lang="en-US">
                <a:solidFill>
                  <a:schemeClr val="bg1"/>
                </a:solidFill>
              </a:rPr>
              <a:t>Phase 6 Land Use Viewer </a:t>
            </a:r>
          </a:p>
          <a:p>
            <a:pPr marL="285750" lvl="1" indent="-285750">
              <a:buFont typeface="Arial" panose="020B0604020202020204" pitchFamily="34" charset="0"/>
              <a:buChar char="•"/>
            </a:pPr>
            <a:r>
              <a:rPr lang="en-US">
                <a:solidFill>
                  <a:schemeClr val="bg1"/>
                </a:solidFill>
              </a:rPr>
              <a:t>Data Dashboard </a:t>
            </a:r>
          </a:p>
          <a:p>
            <a:pPr marL="285750" lvl="1" indent="-285750">
              <a:buFont typeface="Arial" panose="020B0604020202020204" pitchFamily="34" charset="0"/>
              <a:buChar char="•"/>
            </a:pPr>
            <a:r>
              <a:rPr lang="en-US">
                <a:solidFill>
                  <a:schemeClr val="bg1"/>
                </a:solidFill>
              </a:rPr>
              <a:t>Chesapeake Healthy Watersheds Assessment </a:t>
            </a:r>
          </a:p>
          <a:p>
            <a:pPr marL="285750" lvl="1" indent="-285750">
              <a:buFont typeface="Arial" panose="020B0604020202020204" pitchFamily="34" charset="0"/>
              <a:buChar char="•"/>
            </a:pPr>
            <a:r>
              <a:rPr lang="en-US">
                <a:solidFill>
                  <a:schemeClr val="bg1"/>
                </a:solidFill>
              </a:rPr>
              <a:t>Environmental Justice and Equity Dashboard </a:t>
            </a:r>
          </a:p>
        </p:txBody>
      </p:sp>
      <p:sp>
        <p:nvSpPr>
          <p:cNvPr id="4" name="TextBox 3">
            <a:extLst>
              <a:ext uri="{FF2B5EF4-FFF2-40B4-BE49-F238E27FC236}">
                <a16:creationId xmlns:a16="http://schemas.microsoft.com/office/drawing/2014/main" id="{C29160DC-8448-4A80-A168-517AA9D4DFAE}"/>
              </a:ext>
            </a:extLst>
          </p:cNvPr>
          <p:cNvSpPr txBox="1"/>
          <p:nvPr/>
        </p:nvSpPr>
        <p:spPr>
          <a:xfrm>
            <a:off x="404231" y="1601051"/>
            <a:ext cx="3806352" cy="1200329"/>
          </a:xfrm>
          <a:prstGeom prst="rect">
            <a:avLst/>
          </a:prstGeom>
          <a:noFill/>
        </p:spPr>
        <p:txBody>
          <a:bodyPr wrap="square" lIns="91440" tIns="45720" rIns="91440" bIns="45720" rtlCol="0" anchor="t">
            <a:spAutoFit/>
          </a:bodyPr>
          <a:lstStyle/>
          <a:p>
            <a:r>
              <a:rPr lang="en-US" sz="1800" b="1">
                <a:solidFill>
                  <a:schemeClr val="bg1"/>
                </a:solidFill>
                <a:latin typeface="Roboto Slab"/>
              </a:rPr>
              <a:t>.."Evaluate policy options, incentives and planning tools that could assist in continually improving capacity.."</a:t>
            </a:r>
          </a:p>
        </p:txBody>
      </p:sp>
      <p:pic>
        <p:nvPicPr>
          <p:cNvPr id="16" name="Picture 15">
            <a:extLst>
              <a:ext uri="{FF2B5EF4-FFF2-40B4-BE49-F238E27FC236}">
                <a16:creationId xmlns:a16="http://schemas.microsoft.com/office/drawing/2014/main" id="{D9136475-A48E-4083-9230-42AEF50743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7767" y="247211"/>
            <a:ext cx="8335538" cy="801672"/>
          </a:xfrm>
          <a:prstGeom prst="rect">
            <a:avLst/>
          </a:prstGeom>
        </p:spPr>
      </p:pic>
      <p:pic>
        <p:nvPicPr>
          <p:cNvPr id="19" name="Picture 18">
            <a:extLst>
              <a:ext uri="{FF2B5EF4-FFF2-40B4-BE49-F238E27FC236}">
                <a16:creationId xmlns:a16="http://schemas.microsoft.com/office/drawing/2014/main" id="{77EC2A83-7578-450F-AD9F-4AC6314B8AF5}"/>
              </a:ext>
            </a:extLst>
          </p:cNvPr>
          <p:cNvPicPr>
            <a:picLocks noChangeAspect="1"/>
          </p:cNvPicPr>
          <p:nvPr/>
        </p:nvPicPr>
        <p:blipFill>
          <a:blip r:embed="rId4"/>
          <a:stretch>
            <a:fillRect/>
          </a:stretch>
        </p:blipFill>
        <p:spPr>
          <a:xfrm rot="745136">
            <a:off x="4412749" y="871521"/>
            <a:ext cx="3019846" cy="3743847"/>
          </a:xfrm>
          <a:prstGeom prst="rect">
            <a:avLst/>
          </a:prstGeom>
        </p:spPr>
      </p:pic>
      <p:pic>
        <p:nvPicPr>
          <p:cNvPr id="20" name="Picture 19">
            <a:extLst>
              <a:ext uri="{FF2B5EF4-FFF2-40B4-BE49-F238E27FC236}">
                <a16:creationId xmlns:a16="http://schemas.microsoft.com/office/drawing/2014/main" id="{1FB2481B-D8EB-4496-B096-8C0595F292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4623" y="2571750"/>
            <a:ext cx="2339377" cy="2562144"/>
          </a:xfrm>
          <a:prstGeom prst="rect">
            <a:avLst/>
          </a:prstGeom>
        </p:spPr>
      </p:pic>
    </p:spTree>
    <p:extLst>
      <p:ext uri="{BB962C8B-B14F-4D97-AF65-F5344CB8AC3E}">
        <p14:creationId xmlns:p14="http://schemas.microsoft.com/office/powerpoint/2010/main" val="947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11544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0B16E6-FA35-420E-BBFA-85F5A88054C4}"/>
              </a:ext>
            </a:extLst>
          </p:cNvPr>
          <p:cNvSpPr/>
          <p:nvPr/>
        </p:nvSpPr>
        <p:spPr>
          <a:xfrm>
            <a:off x="304800" y="2114277"/>
            <a:ext cx="3828588" cy="123110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1800" b="1">
                <a:solidFill>
                  <a:schemeClr val="bg1"/>
                </a:solidFill>
              </a:rPr>
              <a:t>Communications </a:t>
            </a:r>
          </a:p>
          <a:p>
            <a:pPr marL="285750" lvl="1" indent="-285750">
              <a:buFont typeface="Arial" panose="020B0604020202020204" pitchFamily="34" charset="0"/>
              <a:buChar char="•"/>
            </a:pPr>
            <a:r>
              <a:rPr lang="en-US">
                <a:solidFill>
                  <a:schemeClr val="bg1"/>
                </a:solidFill>
              </a:rPr>
              <a:t>Land Use Resources Guide </a:t>
            </a:r>
          </a:p>
          <a:p>
            <a:pPr marL="285750" lvl="1" indent="-285750">
              <a:buFont typeface="Arial" panose="020B0604020202020204" pitchFamily="34" charset="0"/>
              <a:buChar char="•"/>
            </a:pPr>
            <a:r>
              <a:rPr lang="en-US">
                <a:solidFill>
                  <a:schemeClr val="bg1"/>
                </a:solidFill>
              </a:rPr>
              <a:t>Forest Restoration Strategy </a:t>
            </a:r>
          </a:p>
          <a:p>
            <a:pPr marL="285750" lvl="1" indent="-285750">
              <a:buFont typeface="Arial" panose="020B0604020202020204" pitchFamily="34" charset="0"/>
              <a:buChar char="•"/>
            </a:pPr>
            <a:r>
              <a:rPr lang="en-US">
                <a:solidFill>
                  <a:schemeClr val="bg1"/>
                </a:solidFill>
              </a:rPr>
              <a:t>Land Policy Data Dashboard resources </a:t>
            </a:r>
          </a:p>
          <a:p>
            <a:pPr marL="285750" lvl="1" indent="-285750">
              <a:buFont typeface="Arial" panose="020B0604020202020204" pitchFamily="34" charset="0"/>
              <a:buChar char="•"/>
            </a:pPr>
            <a:r>
              <a:rPr lang="en-US">
                <a:solidFill>
                  <a:schemeClr val="bg1"/>
                </a:solidFill>
              </a:rPr>
              <a:t>Presenter, panelist, speaker</a:t>
            </a:r>
          </a:p>
        </p:txBody>
      </p:sp>
      <p:sp>
        <p:nvSpPr>
          <p:cNvPr id="7" name="Rectangle 6">
            <a:extLst>
              <a:ext uri="{FF2B5EF4-FFF2-40B4-BE49-F238E27FC236}">
                <a16:creationId xmlns:a16="http://schemas.microsoft.com/office/drawing/2014/main" id="{CB5AD7F6-9986-4E0C-88FE-1B2667E6713D}"/>
              </a:ext>
            </a:extLst>
          </p:cNvPr>
          <p:cNvSpPr/>
          <p:nvPr/>
        </p:nvSpPr>
        <p:spPr>
          <a:xfrm>
            <a:off x="304800" y="280159"/>
            <a:ext cx="5780994" cy="14465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r>
              <a:rPr lang="en-US" sz="1800" b="1">
                <a:solidFill>
                  <a:schemeClr val="bg1"/>
                </a:solidFill>
              </a:rPr>
              <a:t>Projects </a:t>
            </a:r>
          </a:p>
          <a:p>
            <a:pPr marL="285750" lvl="1" indent="-285750">
              <a:buFont typeface="Arial" panose="020B0604020202020204" pitchFamily="34" charset="0"/>
              <a:buChar char="•"/>
            </a:pPr>
            <a:r>
              <a:rPr lang="en-US">
                <a:solidFill>
                  <a:schemeClr val="bg1"/>
                </a:solidFill>
              </a:rPr>
              <a:t>Cross-Outcome Watershed Educational Materials </a:t>
            </a:r>
          </a:p>
          <a:p>
            <a:pPr marL="285750" lvl="1" indent="-285750">
              <a:buFont typeface="Arial" panose="020B0604020202020204" pitchFamily="34" charset="0"/>
              <a:buChar char="•"/>
            </a:pPr>
            <a:r>
              <a:rPr lang="en-US">
                <a:solidFill>
                  <a:schemeClr val="bg1"/>
                </a:solidFill>
              </a:rPr>
              <a:t>Conservation of Working Lands-Finance Forum consultants</a:t>
            </a:r>
          </a:p>
          <a:p>
            <a:pPr marL="285750" lvl="1" indent="-285750">
              <a:buFont typeface="Arial" panose="020B0604020202020204" pitchFamily="34" charset="0"/>
              <a:buChar char="•"/>
            </a:pPr>
            <a:r>
              <a:rPr lang="en-US">
                <a:solidFill>
                  <a:schemeClr val="bg1"/>
                </a:solidFill>
              </a:rPr>
              <a:t>Improving Technical Service Delivery for Private Landowners</a:t>
            </a:r>
          </a:p>
          <a:p>
            <a:pPr marL="285750" lvl="1" indent="-285750">
              <a:buFont typeface="Arial" panose="020B0604020202020204" pitchFamily="34" charset="0"/>
              <a:buChar char="•"/>
            </a:pPr>
            <a:r>
              <a:rPr lang="en-US">
                <a:solidFill>
                  <a:schemeClr val="bg1"/>
                </a:solidFill>
              </a:rPr>
              <a:t>Targeted local outreach for green infrastructure in vulnerable areas</a:t>
            </a:r>
          </a:p>
          <a:p>
            <a:pPr marL="285750" lvl="1" indent="-285750">
              <a:buFont typeface="Arial" panose="020B0604020202020204" pitchFamily="34" charset="0"/>
              <a:buChar char="•"/>
            </a:pPr>
            <a:r>
              <a:rPr lang="en-US">
                <a:solidFill>
                  <a:schemeClr val="bg1"/>
                </a:solidFill>
              </a:rPr>
              <a:t>Chesapeake Watershed Finance Intensive Workshop  </a:t>
            </a:r>
          </a:p>
        </p:txBody>
      </p:sp>
      <p:pic>
        <p:nvPicPr>
          <p:cNvPr id="12" name="Picture 11">
            <a:extLst>
              <a:ext uri="{FF2B5EF4-FFF2-40B4-BE49-F238E27FC236}">
                <a16:creationId xmlns:a16="http://schemas.microsoft.com/office/drawing/2014/main" id="{0F255B3E-9F13-4777-A7F6-A8A42E4B44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56232">
            <a:off x="6038642" y="424004"/>
            <a:ext cx="3080282" cy="1784676"/>
          </a:xfrm>
          <a:prstGeom prst="rect">
            <a:avLst/>
          </a:prstGeom>
        </p:spPr>
      </p:pic>
      <p:pic>
        <p:nvPicPr>
          <p:cNvPr id="10" name="Picture 9">
            <a:extLst>
              <a:ext uri="{FF2B5EF4-FFF2-40B4-BE49-F238E27FC236}">
                <a16:creationId xmlns:a16="http://schemas.microsoft.com/office/drawing/2014/main" id="{48E89D38-14A5-4797-9780-8A2500739D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9399" y="1856464"/>
            <a:ext cx="3114845" cy="3120656"/>
          </a:xfrm>
          <a:prstGeom prst="rect">
            <a:avLst/>
          </a:prstGeom>
        </p:spPr>
      </p:pic>
      <p:pic>
        <p:nvPicPr>
          <p:cNvPr id="3" name="Picture 2">
            <a:extLst>
              <a:ext uri="{FF2B5EF4-FFF2-40B4-BE49-F238E27FC236}">
                <a16:creationId xmlns:a16="http://schemas.microsoft.com/office/drawing/2014/main" id="{CE30D4E5-5F09-4D43-8ECA-93A3149BC9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61654">
            <a:off x="2639675" y="3120436"/>
            <a:ext cx="2913505" cy="1879657"/>
          </a:xfrm>
          <a:prstGeom prst="rect">
            <a:avLst/>
          </a:prstGeom>
        </p:spPr>
      </p:pic>
    </p:spTree>
    <p:extLst>
      <p:ext uri="{BB962C8B-B14F-4D97-AF65-F5344CB8AC3E}">
        <p14:creationId xmlns:p14="http://schemas.microsoft.com/office/powerpoint/2010/main" val="40083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54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99CA-F03A-4B9C-947F-91371163AADC}"/>
              </a:ext>
            </a:extLst>
          </p:cNvPr>
          <p:cNvSpPr>
            <a:spLocks noGrp="1"/>
          </p:cNvSpPr>
          <p:nvPr>
            <p:ph type="title"/>
          </p:nvPr>
        </p:nvSpPr>
        <p:spPr>
          <a:xfrm>
            <a:off x="1146025" y="530725"/>
            <a:ext cx="3208799" cy="1028700"/>
          </a:xfrm>
        </p:spPr>
        <p:txBody>
          <a:bodyPr lIns="91425" tIns="91425" rIns="91425" bIns="91425" anchor="ctr" anchorCtr="0">
            <a:normAutofit/>
          </a:bodyPr>
          <a:lstStyle/>
          <a:p>
            <a:r>
              <a:rPr lang="en-US" b="1" i="0" u="none" strike="noStrike" cap="none">
                <a:latin typeface="Georgia" panose="02040502050405020303" pitchFamily="18" charset="0"/>
                <a:sym typeface="Roboto Slab"/>
              </a:rPr>
              <a:t>Potential Metrics to measure progress</a:t>
            </a:r>
          </a:p>
        </p:txBody>
      </p:sp>
      <p:sp>
        <p:nvSpPr>
          <p:cNvPr id="3" name="Rectangle 2">
            <a:extLst>
              <a:ext uri="{FF2B5EF4-FFF2-40B4-BE49-F238E27FC236}">
                <a16:creationId xmlns:a16="http://schemas.microsoft.com/office/drawing/2014/main" id="{EFB49FC4-1C24-4B70-8C5E-E742BF446B24}"/>
              </a:ext>
            </a:extLst>
          </p:cNvPr>
          <p:cNvSpPr/>
          <p:nvPr/>
        </p:nvSpPr>
        <p:spPr>
          <a:xfrm>
            <a:off x="1018778" y="1559425"/>
            <a:ext cx="7540800" cy="3366549"/>
          </a:xfrm>
          <a:prstGeom prst="rect">
            <a:avLst/>
          </a:prstGeom>
          <a:solidFill>
            <a:schemeClr val="accent3">
              <a:alpha val="39000"/>
            </a:schemeClr>
          </a:solidFill>
          <a:ln>
            <a:noFill/>
          </a:ln>
        </p:spPr>
        <p:style>
          <a:lnRef idx="0">
            <a:scrgbClr r="0" g="0" b="0"/>
          </a:lnRef>
          <a:fillRef idx="0">
            <a:scrgbClr r="0" g="0" b="0"/>
          </a:fillRef>
          <a:effectRef idx="0">
            <a:scrgbClr r="0" g="0" b="0"/>
          </a:effectRef>
          <a:fontRef idx="minor">
            <a:schemeClr val="lt1"/>
          </a:fontRef>
        </p:style>
        <p:txBody>
          <a:bodyPr lIns="91425" tIns="91425" rIns="91425" bIns="91425" anchor="t" anchorCtr="0">
            <a:normAutofit fontScale="92500"/>
          </a:bodyPr>
          <a:lstStyle/>
          <a:p>
            <a:pPr marL="171450" lvl="0" indent="-171450">
              <a:lnSpc>
                <a:spcPct val="90000"/>
              </a:lnSpc>
              <a:spcAft>
                <a:spcPts val="600"/>
              </a:spcAft>
              <a:buClr>
                <a:srgbClr val="114454"/>
              </a:buClr>
              <a:buSzPct val="100000"/>
              <a:buFont typeface="Nixie One"/>
              <a:buChar char="▪"/>
            </a:pPr>
            <a:r>
              <a:rPr lang="en-US" sz="1800" b="0" i="0" u="none" strike="noStrike" cap="none">
                <a:solidFill>
                  <a:schemeClr val="bg1"/>
                </a:solidFill>
                <a:latin typeface="+mn-lt"/>
                <a:ea typeface="Nixie One"/>
                <a:cs typeface="Nixie One"/>
                <a:sym typeface="Nixie One"/>
              </a:rPr>
              <a:t>Land Use Metrics: rate of farm, forest, and wetland conversion through time</a:t>
            </a:r>
          </a:p>
          <a:p>
            <a:pPr marL="171450" lvl="1" indent="-171450">
              <a:lnSpc>
                <a:spcPct val="90000"/>
              </a:lnSpc>
              <a:spcAft>
                <a:spcPts val="600"/>
              </a:spcAft>
              <a:buClr>
                <a:srgbClr val="114454"/>
              </a:buClr>
              <a:buSzPct val="100000"/>
              <a:buFont typeface="Nixie One"/>
              <a:buChar char="▪"/>
            </a:pPr>
            <a:r>
              <a:rPr lang="en-US" sz="1800" b="0" i="0" u="none" strike="noStrike" cap="none">
                <a:solidFill>
                  <a:schemeClr val="bg1"/>
                </a:solidFill>
                <a:latin typeface="+mn-lt"/>
                <a:ea typeface="Nixie One"/>
                <a:cs typeface="Nixie One"/>
                <a:sym typeface="Nixie One"/>
              </a:rPr>
              <a:t>Assess the rate of conversion against key policies (in selected jurisdictions) to determine if the policies, incentives, and planning tools are having the intended effect. </a:t>
            </a:r>
            <a:r>
              <a:rPr lang="en-US" sz="1800">
                <a:solidFill>
                  <a:schemeClr val="bg1"/>
                </a:solidFill>
                <a:ea typeface="Nixie One"/>
                <a:cs typeface="Nixie One"/>
                <a:sym typeface="Nixie One"/>
              </a:rPr>
              <a:t>(How can the land policy BMPs be utilized?)</a:t>
            </a:r>
            <a:endParaRPr lang="en-US" sz="1800" b="0" i="0" u="none" strike="noStrike" cap="none">
              <a:solidFill>
                <a:schemeClr val="bg1"/>
              </a:solidFill>
              <a:latin typeface="+mn-lt"/>
              <a:ea typeface="Nixie One"/>
              <a:cs typeface="Nixie One"/>
            </a:endParaRPr>
          </a:p>
          <a:p>
            <a:pPr marL="171450" lvl="0" indent="-171450">
              <a:lnSpc>
                <a:spcPct val="90000"/>
              </a:lnSpc>
              <a:spcAft>
                <a:spcPts val="600"/>
              </a:spcAft>
              <a:buClr>
                <a:srgbClr val="114454"/>
              </a:buClr>
              <a:buSzPct val="100000"/>
              <a:buFont typeface="Nixie One"/>
              <a:buChar char="▪"/>
            </a:pPr>
            <a:r>
              <a:rPr lang="en-US" sz="1800" b="0" i="0" u="none" strike="noStrike" cap="none">
                <a:solidFill>
                  <a:schemeClr val="bg1"/>
                </a:solidFill>
                <a:latin typeface="+mn-lt"/>
                <a:ea typeface="Nixie One"/>
                <a:cs typeface="Nixie One"/>
                <a:sym typeface="Nixie One"/>
              </a:rPr>
              <a:t>Number of projects, presentations tools – total people reached</a:t>
            </a:r>
          </a:p>
          <a:p>
            <a:pPr marL="171450" lvl="0" indent="-171450">
              <a:lnSpc>
                <a:spcPct val="90000"/>
              </a:lnSpc>
              <a:spcAft>
                <a:spcPts val="600"/>
              </a:spcAft>
              <a:buClr>
                <a:srgbClr val="114454"/>
              </a:buClr>
              <a:buSzPct val="100000"/>
              <a:buFont typeface="Nixie One"/>
              <a:buChar char="▪"/>
            </a:pPr>
            <a:r>
              <a:rPr lang="en-US" sz="1800" b="0" i="0" u="none" strike="noStrike" cap="none">
                <a:solidFill>
                  <a:schemeClr val="bg1"/>
                </a:solidFill>
                <a:latin typeface="+mn-lt"/>
                <a:ea typeface="Nixie One"/>
                <a:cs typeface="Nixie One"/>
                <a:sym typeface="Nixie One"/>
              </a:rPr>
              <a:t>Survey of key audience needs? / Does what we have developed meet their needs?</a:t>
            </a:r>
          </a:p>
          <a:p>
            <a:pPr marL="171450" lvl="0" indent="-171450">
              <a:lnSpc>
                <a:spcPct val="90000"/>
              </a:lnSpc>
              <a:spcAft>
                <a:spcPts val="600"/>
              </a:spcAft>
              <a:buClr>
                <a:srgbClr val="114454"/>
              </a:buClr>
              <a:buSzPct val="100000"/>
              <a:buFont typeface="Nixie One"/>
              <a:buChar char="▪"/>
            </a:pPr>
            <a:r>
              <a:rPr lang="en-US" sz="1800" b="0" i="0" u="none" strike="noStrike" cap="none">
                <a:solidFill>
                  <a:schemeClr val="bg1"/>
                </a:solidFill>
                <a:latin typeface="+mn-lt"/>
                <a:ea typeface="Nixie One"/>
                <a:cs typeface="Nixie One"/>
                <a:sym typeface="Nixie One"/>
              </a:rPr>
              <a:t>Web Analytics: Total downloads, site visits, use of resources, tools and information provided on websites.</a:t>
            </a:r>
          </a:p>
          <a:p>
            <a:pPr marL="171450" lvl="0" indent="-171450">
              <a:lnSpc>
                <a:spcPct val="90000"/>
              </a:lnSpc>
              <a:spcAft>
                <a:spcPts val="600"/>
              </a:spcAft>
              <a:buClr>
                <a:srgbClr val="114454"/>
              </a:buClr>
              <a:buSzPct val="100000"/>
              <a:buFont typeface="Nixie One"/>
              <a:buChar char="▪"/>
            </a:pPr>
            <a:r>
              <a:rPr lang="en-US" sz="1800" b="0" i="0" u="none" strike="noStrike" cap="none">
                <a:solidFill>
                  <a:schemeClr val="bg1"/>
                </a:solidFill>
                <a:latin typeface="+mn-lt"/>
                <a:ea typeface="Nixie One"/>
                <a:cs typeface="Nixie One"/>
                <a:sym typeface="Nixie One"/>
              </a:rPr>
              <a:t>Provide a mechanism for feedback directly on the web support tools (to demonstrate direct involvement)</a:t>
            </a:r>
          </a:p>
        </p:txBody>
      </p:sp>
    </p:spTree>
    <p:extLst>
      <p:ext uri="{BB962C8B-B14F-4D97-AF65-F5344CB8AC3E}">
        <p14:creationId xmlns:p14="http://schemas.microsoft.com/office/powerpoint/2010/main" val="3850571379"/>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AF26344F1674E9D61DAD33F745B4F" ma:contentTypeVersion="4" ma:contentTypeDescription="Create a new document." ma:contentTypeScope="" ma:versionID="f5f53167efd109a0f345ec7dac0ebf0c">
  <xsd:schema xmlns:xsd="http://www.w3.org/2001/XMLSchema" xmlns:xs="http://www.w3.org/2001/XMLSchema" xmlns:p="http://schemas.microsoft.com/office/2006/metadata/properties" xmlns:ns2="af02f744-02a6-4217-a86d-ae63f5161a1d" targetNamespace="http://schemas.microsoft.com/office/2006/metadata/properties" ma:root="true" ma:fieldsID="e59eaf5bebe303956f4e67c9051c9a88" ns2:_="">
    <xsd:import namespace="af02f744-02a6-4217-a86d-ae63f5161a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2f744-02a6-4217-a86d-ae63f5161a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p:properties xmlns:p="http://schemas.microsoft.com/office/2006/metadata/properties" xmlns:xsi="http://www.w3.org/2001/XMLSchema-instance" xmlns:pc="http://schemas.microsoft.com/office/infopath/2007/PartnerControls">
  <documentManagement/>
</p:properties>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564C17B-B03E-452D-8303-70B890CC1848}">
  <ds:schemaRefs>
    <ds:schemaRef ds:uri="http://schemas.microsoft.com/office/2006/metadata/contentType"/>
    <ds:schemaRef ds:uri="http://schemas.microsoft.com/office/2006/metadata/properties/metaAttributes"/>
    <ds:schemaRef ds:uri="http://www.w3.org/2000/xmlns/"/>
    <ds:schemaRef ds:uri="http://www.w3.org/2001/XMLSchema"/>
    <ds:schemaRef ds:uri="af02f744-02a6-4217-a86d-ae63f5161a1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11.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12.xml><?xml version="1.0" encoding="utf-8"?>
<ds:datastoreItem xmlns:ds="http://schemas.openxmlformats.org/officeDocument/2006/customXml" ds:itemID="{55F989C4-A50C-49F2-A2D5-2F533AD9D067}">
  <ds:schemaRefs>
    <ds:schemaRef ds:uri="ESRI.ArcGIS.Mapping.OfficeIntegration.PowerPointInfo"/>
  </ds:schemaRefs>
</ds:datastoreItem>
</file>

<file path=customXml/itemProps13.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14.xml><?xml version="1.0" encoding="utf-8"?>
<ds:datastoreItem xmlns:ds="http://schemas.openxmlformats.org/officeDocument/2006/customXml" ds:itemID="{5B229134-EC8F-4234-BDBD-F6252274FB35}">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af02f744-02a6-4217-a86d-ae63f5161a1d"/>
    <ds:schemaRef ds:uri="http://purl.org/dc/elements/1.1/"/>
  </ds:schemaRefs>
</ds:datastoreItem>
</file>

<file path=customXml/itemProps15.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16.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17.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2.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3.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4.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5.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6.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7.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8.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9.xml><?xml version="1.0" encoding="utf-8"?>
<ds:datastoreItem xmlns:ds="http://schemas.openxmlformats.org/officeDocument/2006/customXml" ds:itemID="{95BA3650-AC55-4740-9A73-788C0241F05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618</TotalTime>
  <Words>2186</Words>
  <Application>Microsoft Office PowerPoint</Application>
  <PresentationFormat>On-screen Show (16:9)</PresentationFormat>
  <Paragraphs>196</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Georgia</vt:lpstr>
      <vt:lpstr>Impact</vt:lpstr>
      <vt:lpstr>Nixie One</vt:lpstr>
      <vt:lpstr>Roboto Slab</vt:lpstr>
      <vt:lpstr>Rockwell</vt:lpstr>
      <vt:lpstr>Wingdings</vt:lpstr>
      <vt:lpstr>Warwick template</vt:lpstr>
      <vt:lpstr>PowerPoint Presentation</vt:lpstr>
      <vt:lpstr>PowerPoint Presentation</vt:lpstr>
      <vt:lpstr>Land Use Options Evaluation - Context</vt:lpstr>
      <vt:lpstr>Co-Benefits </vt:lpstr>
      <vt:lpstr>What is our Expected and Actual Progress?</vt:lpstr>
      <vt:lpstr>PowerPoint Presentation</vt:lpstr>
      <vt:lpstr>PowerPoint Presentation</vt:lpstr>
      <vt:lpstr>PowerPoint Presentation</vt:lpstr>
      <vt:lpstr>Potential Metrics to measure progress</vt:lpstr>
      <vt:lpstr>Learn What have we learned in the last two years?</vt:lpstr>
      <vt:lpstr>Successes and Challenges</vt:lpstr>
      <vt:lpstr>PowerPoint Presentation</vt:lpstr>
      <vt:lpstr>PowerPoint Presentation</vt:lpstr>
      <vt:lpstr>PowerPoint Presentation</vt:lpstr>
      <vt:lpstr>Factors Influencing</vt:lpstr>
      <vt:lpstr>Scientific, Fiscal and Policy-related developments</vt:lpstr>
      <vt:lpstr>Policy and other developments</vt:lpstr>
      <vt:lpstr>Adapt How does all of this impact our work?</vt:lpstr>
      <vt:lpstr>Engagement, Coordination and Accounting.</vt:lpstr>
      <vt:lpstr>Help How can the Management Board lead the Program to adapt?</vt:lpstr>
      <vt:lpstr>How You Can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Thompson</dc:creator>
  <cp:lastModifiedBy>Renee Thompson</cp:lastModifiedBy>
  <cp:revision>2</cp:revision>
  <dcterms:created xsi:type="dcterms:W3CDTF">2021-01-26T13:10:50Z</dcterms:created>
  <dcterms:modified xsi:type="dcterms:W3CDTF">2021-02-11T13:05:31Z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bool>false</vt:bool>
  </property>
  <property fmtid="{D5CDD505-2E9C-101B-9397-08002B2CF9AE}" pid="3" name="xd_ProgID">
    <vt:lpwstr/>
  </property>
  <property fmtid="{D5CDD505-2E9C-101B-9397-08002B2CF9AE}" pid="4" name="ContentTypeId">
    <vt:lpwstr>0x010100080AF26344F1674E9D61DAD33F745B4F</vt:lpwstr>
  </property>
  <property fmtid="{D5CDD505-2E9C-101B-9397-08002B2CF9AE}" pid="5" name="TemplateUrl">
    <vt:lpwstr/>
  </property>
  <property fmtid="{D5CDD505-2E9C-101B-9397-08002B2CF9AE}" pid="6" name="ComplianceAssetId">
    <vt:lpwstr/>
  </property>
</Properties>
</file>