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5.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drawings/drawing2.xml" ContentType="application/vnd.openxmlformats-officedocument.drawingml.chartshapes+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3.xml" ContentType="application/vnd.openxmlformats-officedocument.drawingml.chartshape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 id="2147483660" r:id="rId6"/>
    <p:sldMasterId id="2147483720" r:id="rId7"/>
  </p:sldMasterIdLst>
  <p:notesMasterIdLst>
    <p:notesMasterId r:id="rId26"/>
  </p:notesMasterIdLst>
  <p:sldIdLst>
    <p:sldId id="4110" r:id="rId8"/>
    <p:sldId id="3354" r:id="rId9"/>
    <p:sldId id="4113" r:id="rId10"/>
    <p:sldId id="4112" r:id="rId11"/>
    <p:sldId id="4111" r:id="rId12"/>
    <p:sldId id="3356" r:id="rId13"/>
    <p:sldId id="4109" r:id="rId14"/>
    <p:sldId id="4106" r:id="rId15"/>
    <p:sldId id="4098" r:id="rId16"/>
    <p:sldId id="4096" r:id="rId17"/>
    <p:sldId id="3357" r:id="rId18"/>
    <p:sldId id="4092" r:id="rId19"/>
    <p:sldId id="3358" r:id="rId20"/>
    <p:sldId id="3359" r:id="rId21"/>
    <p:sldId id="3360" r:id="rId22"/>
    <p:sldId id="4089" r:id="rId23"/>
    <p:sldId id="4103" r:id="rId24"/>
    <p:sldId id="3366"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lliams, Bo (James)" initials="WB(" lastIdx="60" clrIdx="0">
    <p:extLst>
      <p:ext uri="{19B8F6BF-5375-455C-9EA6-DF929625EA0E}">
        <p15:presenceInfo xmlns:p15="http://schemas.microsoft.com/office/powerpoint/2012/main" userId="S::Williams.James@epa.gov::8c7a218f-300f-42af-8371-8f9b350706f7" providerId="AD"/>
      </p:ext>
    </p:extLst>
  </p:cmAuthor>
  <p:cmAuthor id="2" name="Hindin, Rebecca" initials="HR" lastIdx="22" clrIdx="1">
    <p:extLst>
      <p:ext uri="{19B8F6BF-5375-455C-9EA6-DF929625EA0E}">
        <p15:presenceInfo xmlns:p15="http://schemas.microsoft.com/office/powerpoint/2012/main" userId="S::Hindin.Rebecca@epa.gov::3d79ac9f-3478-4aef-8809-b88c7bd763f5" providerId="AD"/>
      </p:ext>
    </p:extLst>
  </p:cmAuthor>
  <p:cmAuthor id="3" name="Guck, Michelle" initials="GM" lastIdx="24" clrIdx="2">
    <p:extLst>
      <p:ext uri="{19B8F6BF-5375-455C-9EA6-DF929625EA0E}">
        <p15:presenceInfo xmlns:p15="http://schemas.microsoft.com/office/powerpoint/2012/main" userId="S::Guck.Michelle@epa.gov::2c36d82f-6c0a-42dd-af5e-34e5e46b1b51" providerId="AD"/>
      </p:ext>
    </p:extLst>
  </p:cmAuthor>
  <p:cmAuthor id="4" name="White, Lisa" initials="WL" lastIdx="1" clrIdx="3">
    <p:extLst>
      <p:ext uri="{19B8F6BF-5375-455C-9EA6-DF929625EA0E}">
        <p15:presenceInfo xmlns:p15="http://schemas.microsoft.com/office/powerpoint/2012/main" userId="S::WHITE.LISA@EPA.GOV::2ab88971-016e-4f9d-9dd5-338e323b24d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204560"/>
    <a:srgbClr val="153789"/>
    <a:srgbClr val="A1CF2F"/>
    <a:srgbClr val="8FBD29"/>
    <a:srgbClr val="204F60"/>
    <a:srgbClr val="32616C"/>
    <a:srgbClr val="205560"/>
    <a:srgbClr val="1E505A"/>
    <a:srgbClr val="266470"/>
    <a:srgbClr val="1D38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3941" autoAdjust="0"/>
  </p:normalViewPr>
  <p:slideViewPr>
    <p:cSldViewPr snapToGrid="0">
      <p:cViewPr varScale="1">
        <p:scale>
          <a:sx n="53" d="100"/>
          <a:sy n="53" d="100"/>
        </p:scale>
        <p:origin x="1084"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4.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presProps" Target="presProp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commentAuthors" Target="commentAuthors.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chartUserShapes" Target="../drawings/drawing2.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714310633189342E-2"/>
          <c:y val="2.0559239053766228E-2"/>
          <c:w val="0.51961643249249434"/>
          <c:h val="0.90926847642899244"/>
        </c:manualLayout>
      </c:layout>
      <c:pieChart>
        <c:varyColors val="1"/>
        <c:ser>
          <c:idx val="0"/>
          <c:order val="0"/>
          <c:dPt>
            <c:idx val="0"/>
            <c:bubble3D val="0"/>
            <c:spPr>
              <a:solidFill>
                <a:schemeClr val="accent1"/>
              </a:solidFill>
              <a:ln w="19050">
                <a:solidFill>
                  <a:schemeClr val="lt1"/>
                </a:solidFill>
              </a:ln>
              <a:effectLst/>
            </c:spPr>
            <c:extLst>
              <c:ext xmlns:c16="http://schemas.microsoft.com/office/drawing/2014/chart" uri="{C3380CC4-5D6E-409C-BE32-E72D297353CC}">
                <c16:uniqueId val="{00000001-F195-4A1B-A874-95383911B16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F195-4A1B-A874-95383911B16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F195-4A1B-A874-95383911B16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F195-4A1B-A874-95383911B16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F195-4A1B-A874-95383911B16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F195-4A1B-A874-95383911B16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F195-4A1B-A874-95383911B16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F195-4A1B-A874-95383911B169}"/>
              </c:ext>
            </c:extLst>
          </c:dPt>
          <c:dPt>
            <c:idx val="8"/>
            <c:bubble3D val="0"/>
            <c:explosion val="1"/>
            <c:spPr>
              <a:solidFill>
                <a:schemeClr val="bg1">
                  <a:lumMod val="75000"/>
                </a:schemeClr>
              </a:solidFill>
              <a:ln w="19050">
                <a:solidFill>
                  <a:schemeClr val="lt1"/>
                </a:solidFill>
              </a:ln>
              <a:effectLst/>
            </c:spPr>
            <c:extLst>
              <c:ext xmlns:c16="http://schemas.microsoft.com/office/drawing/2014/chart" uri="{C3380CC4-5D6E-409C-BE32-E72D297353CC}">
                <c16:uniqueId val="{00000011-F195-4A1B-A874-95383911B169}"/>
              </c:ext>
            </c:extLst>
          </c:dPt>
          <c:dPt>
            <c:idx val="9"/>
            <c:bubble3D val="0"/>
            <c:spPr>
              <a:solidFill>
                <a:schemeClr val="accent6"/>
              </a:solidFill>
              <a:ln w="19050">
                <a:solidFill>
                  <a:schemeClr val="lt1"/>
                </a:solidFill>
              </a:ln>
              <a:effectLst/>
            </c:spPr>
            <c:extLst>
              <c:ext xmlns:c16="http://schemas.microsoft.com/office/drawing/2014/chart" uri="{C3380CC4-5D6E-409C-BE32-E72D297353CC}">
                <c16:uniqueId val="{00000013-F195-4A1B-A874-95383911B169}"/>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Sheet1!$D$8:$D$17</c:f>
              <c:numCache>
                <c:formatCode>"$"#,##0</c:formatCode>
                <c:ptCount val="10"/>
                <c:pt idx="0">
                  <c:v>10135</c:v>
                </c:pt>
                <c:pt idx="1">
                  <c:v>6958</c:v>
                </c:pt>
                <c:pt idx="2">
                  <c:v>1920</c:v>
                </c:pt>
                <c:pt idx="3">
                  <c:v>3844</c:v>
                </c:pt>
                <c:pt idx="4">
                  <c:v>1794</c:v>
                </c:pt>
                <c:pt idx="5">
                  <c:v>1777</c:v>
                </c:pt>
                <c:pt idx="6">
                  <c:v>5000</c:v>
                </c:pt>
                <c:pt idx="7">
                  <c:v>9625</c:v>
                </c:pt>
                <c:pt idx="8">
                  <c:v>9625</c:v>
                </c:pt>
                <c:pt idx="9">
                  <c:v>36822</c:v>
                </c:pt>
              </c:numCache>
            </c:numRef>
          </c:val>
          <c:extLst>
            <c:ext xmlns:c16="http://schemas.microsoft.com/office/drawing/2014/chart" uri="{C3380CC4-5D6E-409C-BE32-E72D297353CC}">
              <c16:uniqueId val="{00000014-F195-4A1B-A874-95383911B169}"/>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6-F195-4A1B-A874-95383911B16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8-F195-4A1B-A874-95383911B16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A-F195-4A1B-A874-95383911B16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C-F195-4A1B-A874-95383911B16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E-F195-4A1B-A874-95383911B16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0-F195-4A1B-A874-95383911B16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2-F195-4A1B-A874-95383911B16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4-F195-4A1B-A874-95383911B169}"/>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6-F195-4A1B-A874-95383911B169}"/>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28-F195-4A1B-A874-95383911B169}"/>
              </c:ext>
            </c:extLst>
          </c:dPt>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Sheet1!$E$8:$E$17</c:f>
              <c:numCache>
                <c:formatCode>General</c:formatCode>
                <c:ptCount val="10"/>
              </c:numCache>
            </c:numRef>
          </c:val>
          <c:extLst>
            <c:ext xmlns:c16="http://schemas.microsoft.com/office/drawing/2014/chart" uri="{C3380CC4-5D6E-409C-BE32-E72D297353CC}">
              <c16:uniqueId val="{00000029-F195-4A1B-A874-95383911B169}"/>
            </c:ext>
          </c:extLst>
        </c:ser>
        <c:ser>
          <c:idx val="2"/>
          <c:order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2B-F195-4A1B-A874-95383911B169}"/>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2D-F195-4A1B-A874-95383911B169}"/>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2F-F195-4A1B-A874-95383911B169}"/>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31-F195-4A1B-A874-95383911B169}"/>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33-F195-4A1B-A874-95383911B169}"/>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35-F195-4A1B-A874-95383911B169}"/>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37-F195-4A1B-A874-95383911B169}"/>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39-F195-4A1B-A874-95383911B169}"/>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3B-F195-4A1B-A874-95383911B169}"/>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3D-F195-4A1B-A874-95383911B169}"/>
              </c:ext>
            </c:extLst>
          </c:dPt>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Sheet1!$F$8:$F$17</c:f>
              <c:numCache>
                <c:formatCode>General</c:formatCode>
                <c:ptCount val="10"/>
              </c:numCache>
            </c:numRef>
          </c:val>
          <c:extLst>
            <c:ext xmlns:c16="http://schemas.microsoft.com/office/drawing/2014/chart" uri="{C3380CC4-5D6E-409C-BE32-E72D297353CC}">
              <c16:uniqueId val="{0000003E-F195-4A1B-A874-95383911B169}"/>
            </c:ext>
          </c:extLst>
        </c:ser>
        <c:dLbls>
          <c:showLegendKey val="0"/>
          <c:showVal val="0"/>
          <c:showCatName val="0"/>
          <c:showSerName val="0"/>
          <c:showPercent val="0"/>
          <c:showBubbleSize val="0"/>
          <c:showLeaderLines val="1"/>
        </c:dLbls>
        <c:firstSliceAng val="0"/>
      </c:pieChart>
      <c:spPr>
        <a:noFill/>
        <a:ln>
          <a:noFill/>
        </a:ln>
        <a:effectLst/>
      </c:spPr>
    </c:plotArea>
    <c:legend>
      <c:legendPos val="r"/>
      <c:layout>
        <c:manualLayout>
          <c:xMode val="edge"/>
          <c:yMode val="edge"/>
          <c:x val="0.67939927973277159"/>
          <c:y val="6.6188544707005248E-2"/>
          <c:w val="0.32060072026722841"/>
          <c:h val="0.88797073577040464"/>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6714310633189342E-2"/>
          <c:y val="2.0559239053766228E-2"/>
          <c:w val="0.5337405525689829"/>
          <c:h val="0.93832228283870123"/>
        </c:manualLayout>
      </c:layout>
      <c:pieChart>
        <c:varyColors val="1"/>
        <c:ser>
          <c:idx val="0"/>
          <c:order val="0"/>
          <c:explosion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01-955B-4FE8-8C19-C7AFBE6A37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955B-4FE8-8C19-C7AFBE6A378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955B-4FE8-8C19-C7AFBE6A378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955B-4FE8-8C19-C7AFBE6A378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09-955B-4FE8-8C19-C7AFBE6A378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0B-955B-4FE8-8C19-C7AFBE6A378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0D-955B-4FE8-8C19-C7AFBE6A378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0F-955B-4FE8-8C19-C7AFBE6A3786}"/>
              </c:ext>
            </c:extLst>
          </c:dPt>
          <c:dPt>
            <c:idx val="8"/>
            <c:bubble3D val="0"/>
            <c:spPr>
              <a:solidFill>
                <a:schemeClr val="bg1">
                  <a:lumMod val="75000"/>
                </a:schemeClr>
              </a:solidFill>
              <a:ln w="19050">
                <a:solidFill>
                  <a:schemeClr val="lt1"/>
                </a:solidFill>
              </a:ln>
              <a:effectLst/>
            </c:spPr>
            <c:extLst>
              <c:ext xmlns:c16="http://schemas.microsoft.com/office/drawing/2014/chart" uri="{C3380CC4-5D6E-409C-BE32-E72D297353CC}">
                <c16:uniqueId val="{00000011-955B-4FE8-8C19-C7AFBE6A3786}"/>
              </c:ext>
            </c:extLst>
          </c:dPt>
          <c:dPt>
            <c:idx val="9"/>
            <c:bubble3D val="0"/>
            <c:spPr>
              <a:solidFill>
                <a:schemeClr val="accent6"/>
              </a:solidFill>
              <a:ln w="19050">
                <a:solidFill>
                  <a:schemeClr val="lt1"/>
                </a:solidFill>
              </a:ln>
              <a:effectLst/>
            </c:spPr>
            <c:extLst>
              <c:ext xmlns:c16="http://schemas.microsoft.com/office/drawing/2014/chart" uri="{C3380CC4-5D6E-409C-BE32-E72D297353CC}">
                <c16:uniqueId val="{00000013-955B-4FE8-8C19-C7AFBE6A3786}"/>
              </c:ext>
            </c:extLst>
          </c:dPt>
          <c:dLbls>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chemeClr val="bg1"/>
                    </a:solidFill>
                    <a:latin typeface="+mn-lt"/>
                    <a:ea typeface="+mn-ea"/>
                    <a:cs typeface="+mn-cs"/>
                  </a:defRPr>
                </a:pPr>
                <a:endParaRPr lang="en-US"/>
              </a:p>
            </c:txPr>
            <c:dLblPos val="inEnd"/>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Sheet1!$D$8:$D$17</c:f>
              <c:numCache>
                <c:formatCode>"$"#,##0</c:formatCode>
                <c:ptCount val="10"/>
                <c:pt idx="0">
                  <c:v>10135</c:v>
                </c:pt>
                <c:pt idx="1">
                  <c:v>6958</c:v>
                </c:pt>
                <c:pt idx="2">
                  <c:v>1920</c:v>
                </c:pt>
                <c:pt idx="3">
                  <c:v>3844</c:v>
                </c:pt>
                <c:pt idx="4">
                  <c:v>1794</c:v>
                </c:pt>
                <c:pt idx="5">
                  <c:v>1777</c:v>
                </c:pt>
                <c:pt idx="6">
                  <c:v>5000</c:v>
                </c:pt>
                <c:pt idx="7">
                  <c:v>9625</c:v>
                </c:pt>
                <c:pt idx="8">
                  <c:v>9625</c:v>
                </c:pt>
                <c:pt idx="9">
                  <c:v>36822</c:v>
                </c:pt>
              </c:numCache>
            </c:numRef>
          </c:val>
          <c:extLst>
            <c:ext xmlns:c16="http://schemas.microsoft.com/office/drawing/2014/chart" uri="{C3380CC4-5D6E-409C-BE32-E72D297353CC}">
              <c16:uniqueId val="{00000014-955B-4FE8-8C19-C7AFBE6A3786}"/>
            </c:ext>
          </c:extLst>
        </c:ser>
        <c:ser>
          <c:idx val="1"/>
          <c:order val="1"/>
          <c:dPt>
            <c:idx val="0"/>
            <c:bubble3D val="0"/>
            <c:spPr>
              <a:solidFill>
                <a:schemeClr val="accent1"/>
              </a:solidFill>
              <a:ln w="19050">
                <a:solidFill>
                  <a:schemeClr val="lt1"/>
                </a:solidFill>
              </a:ln>
              <a:effectLst/>
            </c:spPr>
            <c:extLst>
              <c:ext xmlns:c16="http://schemas.microsoft.com/office/drawing/2014/chart" uri="{C3380CC4-5D6E-409C-BE32-E72D297353CC}">
                <c16:uniqueId val="{00000016-955B-4FE8-8C19-C7AFBE6A37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18-955B-4FE8-8C19-C7AFBE6A378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1A-955B-4FE8-8C19-C7AFBE6A378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1C-955B-4FE8-8C19-C7AFBE6A378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1E-955B-4FE8-8C19-C7AFBE6A378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20-955B-4FE8-8C19-C7AFBE6A378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22-955B-4FE8-8C19-C7AFBE6A378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24-955B-4FE8-8C19-C7AFBE6A3786}"/>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26-955B-4FE8-8C19-C7AFBE6A3786}"/>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28-955B-4FE8-8C19-C7AFBE6A3786}"/>
              </c:ext>
            </c:extLst>
          </c:dPt>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Sheet1!$E$8:$E$17</c:f>
              <c:numCache>
                <c:formatCode>General</c:formatCode>
                <c:ptCount val="10"/>
              </c:numCache>
            </c:numRef>
          </c:val>
          <c:extLst>
            <c:ext xmlns:c16="http://schemas.microsoft.com/office/drawing/2014/chart" uri="{C3380CC4-5D6E-409C-BE32-E72D297353CC}">
              <c16:uniqueId val="{00000029-955B-4FE8-8C19-C7AFBE6A3786}"/>
            </c:ext>
          </c:extLst>
        </c:ser>
        <c:ser>
          <c:idx val="2"/>
          <c:order val="2"/>
          <c:dPt>
            <c:idx val="0"/>
            <c:bubble3D val="0"/>
            <c:spPr>
              <a:solidFill>
                <a:schemeClr val="accent1"/>
              </a:solidFill>
              <a:ln w="19050">
                <a:solidFill>
                  <a:schemeClr val="lt1"/>
                </a:solidFill>
              </a:ln>
              <a:effectLst/>
            </c:spPr>
            <c:extLst>
              <c:ext xmlns:c16="http://schemas.microsoft.com/office/drawing/2014/chart" uri="{C3380CC4-5D6E-409C-BE32-E72D297353CC}">
                <c16:uniqueId val="{0000002B-955B-4FE8-8C19-C7AFBE6A3786}"/>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2D-955B-4FE8-8C19-C7AFBE6A3786}"/>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2F-955B-4FE8-8C19-C7AFBE6A3786}"/>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31-955B-4FE8-8C19-C7AFBE6A3786}"/>
              </c:ext>
            </c:extLst>
          </c:dPt>
          <c:dPt>
            <c:idx val="4"/>
            <c:bubble3D val="0"/>
            <c:spPr>
              <a:solidFill>
                <a:schemeClr val="accent5"/>
              </a:solidFill>
              <a:ln w="19050">
                <a:solidFill>
                  <a:schemeClr val="lt1"/>
                </a:solidFill>
              </a:ln>
              <a:effectLst/>
            </c:spPr>
            <c:extLst>
              <c:ext xmlns:c16="http://schemas.microsoft.com/office/drawing/2014/chart" uri="{C3380CC4-5D6E-409C-BE32-E72D297353CC}">
                <c16:uniqueId val="{00000033-955B-4FE8-8C19-C7AFBE6A3786}"/>
              </c:ext>
            </c:extLst>
          </c:dPt>
          <c:dPt>
            <c:idx val="5"/>
            <c:bubble3D val="0"/>
            <c:spPr>
              <a:solidFill>
                <a:schemeClr val="accent6"/>
              </a:solidFill>
              <a:ln w="19050">
                <a:solidFill>
                  <a:schemeClr val="lt1"/>
                </a:solidFill>
              </a:ln>
              <a:effectLst/>
            </c:spPr>
            <c:extLst>
              <c:ext xmlns:c16="http://schemas.microsoft.com/office/drawing/2014/chart" uri="{C3380CC4-5D6E-409C-BE32-E72D297353CC}">
                <c16:uniqueId val="{00000035-955B-4FE8-8C19-C7AFBE6A3786}"/>
              </c:ext>
            </c:extLst>
          </c:dPt>
          <c:dPt>
            <c:idx val="6"/>
            <c:bubble3D val="0"/>
            <c:spPr>
              <a:solidFill>
                <a:schemeClr val="accent1">
                  <a:lumMod val="60000"/>
                </a:schemeClr>
              </a:solidFill>
              <a:ln w="19050">
                <a:solidFill>
                  <a:schemeClr val="lt1"/>
                </a:solidFill>
              </a:ln>
              <a:effectLst/>
            </c:spPr>
            <c:extLst>
              <c:ext xmlns:c16="http://schemas.microsoft.com/office/drawing/2014/chart" uri="{C3380CC4-5D6E-409C-BE32-E72D297353CC}">
                <c16:uniqueId val="{00000037-955B-4FE8-8C19-C7AFBE6A3786}"/>
              </c:ext>
            </c:extLst>
          </c:dPt>
          <c:dPt>
            <c:idx val="7"/>
            <c:bubble3D val="0"/>
            <c:spPr>
              <a:solidFill>
                <a:schemeClr val="accent2">
                  <a:lumMod val="60000"/>
                </a:schemeClr>
              </a:solidFill>
              <a:ln w="19050">
                <a:solidFill>
                  <a:schemeClr val="lt1"/>
                </a:solidFill>
              </a:ln>
              <a:effectLst/>
            </c:spPr>
            <c:extLst>
              <c:ext xmlns:c16="http://schemas.microsoft.com/office/drawing/2014/chart" uri="{C3380CC4-5D6E-409C-BE32-E72D297353CC}">
                <c16:uniqueId val="{00000039-955B-4FE8-8C19-C7AFBE6A3786}"/>
              </c:ext>
            </c:extLst>
          </c:dPt>
          <c:dPt>
            <c:idx val="8"/>
            <c:bubble3D val="0"/>
            <c:spPr>
              <a:solidFill>
                <a:schemeClr val="accent3">
                  <a:lumMod val="60000"/>
                </a:schemeClr>
              </a:solidFill>
              <a:ln w="19050">
                <a:solidFill>
                  <a:schemeClr val="lt1"/>
                </a:solidFill>
              </a:ln>
              <a:effectLst/>
            </c:spPr>
            <c:extLst>
              <c:ext xmlns:c16="http://schemas.microsoft.com/office/drawing/2014/chart" uri="{C3380CC4-5D6E-409C-BE32-E72D297353CC}">
                <c16:uniqueId val="{0000003B-955B-4FE8-8C19-C7AFBE6A3786}"/>
              </c:ext>
            </c:extLst>
          </c:dPt>
          <c:dPt>
            <c:idx val="9"/>
            <c:bubble3D val="0"/>
            <c:spPr>
              <a:solidFill>
                <a:schemeClr val="accent4">
                  <a:lumMod val="60000"/>
                </a:schemeClr>
              </a:solidFill>
              <a:ln w="19050">
                <a:solidFill>
                  <a:schemeClr val="lt1"/>
                </a:solidFill>
              </a:ln>
              <a:effectLst/>
            </c:spPr>
            <c:extLst>
              <c:ext xmlns:c16="http://schemas.microsoft.com/office/drawing/2014/chart" uri="{C3380CC4-5D6E-409C-BE32-E72D297353CC}">
                <c16:uniqueId val="{0000003D-955B-4FE8-8C19-C7AFBE6A3786}"/>
              </c:ext>
            </c:extLst>
          </c:dPt>
          <c:cat>
            <c:strRef>
              <c:f>Sheet1!$C$8:$C$17</c:f>
              <c:strCache>
                <c:ptCount val="10"/>
                <c:pt idx="0">
                  <c:v>Partnership &amp; Data Management Support</c:v>
                </c:pt>
                <c:pt idx="1">
                  <c:v>Program Operations &amp; Support</c:v>
                </c:pt>
                <c:pt idx="2">
                  <c:v>Reporting &amp; Accountability</c:v>
                </c:pt>
                <c:pt idx="3">
                  <c:v>Permit Review and Rule Development, Guidance &amp; Implementation</c:v>
                </c:pt>
                <c:pt idx="4">
                  <c:v>Enforcement</c:v>
                </c:pt>
                <c:pt idx="5">
                  <c:v>TMDL Implementation &amp; Analysis</c:v>
                </c:pt>
                <c:pt idx="6">
                  <c:v>WQ Monitoring Grants</c:v>
                </c:pt>
                <c:pt idx="7">
                  <c:v>Small Watershed Grant Program</c:v>
                </c:pt>
                <c:pt idx="8">
                  <c:v>Innovative Nutrient Sediment Reduction Grants</c:v>
                </c:pt>
                <c:pt idx="9">
                  <c:v>State Implementation Grants</c:v>
                </c:pt>
              </c:strCache>
            </c:strRef>
          </c:cat>
          <c:val>
            <c:numRef>
              <c:f>Sheet1!$F$8:$F$17</c:f>
              <c:numCache>
                <c:formatCode>General</c:formatCode>
                <c:ptCount val="10"/>
              </c:numCache>
            </c:numRef>
          </c:val>
          <c:extLst>
            <c:ext xmlns:c16="http://schemas.microsoft.com/office/drawing/2014/chart" uri="{C3380CC4-5D6E-409C-BE32-E72D297353CC}">
              <c16:uniqueId val="{0000003E-955B-4FE8-8C19-C7AFBE6A3786}"/>
            </c:ext>
          </c:extLst>
        </c:ser>
        <c:dLbls>
          <c:showLegendKey val="0"/>
          <c:showVal val="0"/>
          <c:showCatName val="0"/>
          <c:showSerName val="0"/>
          <c:showPercent val="0"/>
          <c:showBubbleSize val="0"/>
          <c:showLeaderLines val="1"/>
        </c:dLbls>
        <c:firstSliceAng val="63"/>
      </c:pie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E311-884A-B3B4-2705042DB06E}"/>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95</c:v>
                </c:pt>
                <c:pt idx="1">
                  <c:v>5</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3"/>
              </a:solidFill>
              <a:ln w="19050">
                <a:solidFill>
                  <a:schemeClr val="lt1"/>
                </a:solidFill>
              </a:ln>
              <a:effectLst/>
            </c:spPr>
            <c:extLst>
              <c:ext xmlns:c16="http://schemas.microsoft.com/office/drawing/2014/chart" uri="{C3380CC4-5D6E-409C-BE32-E72D297353CC}">
                <c16:uniqueId val="{00000001-CE56-0442-8B1B-7A2E0D5B6E18}"/>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1</c:v>
                </c:pt>
                <c:pt idx="1">
                  <c:v>99</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2402-C341-92B3-821C32210D6F}"/>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1-669C-7943-A104-BA669CE7447F}"/>
              </c:ext>
            </c:extLst>
          </c:dPt>
          <c:cat>
            <c:strRef>
              <c:f>Sheet1!$A$2:$A$3</c:f>
              <c:strCache>
                <c:ptCount val="2"/>
                <c:pt idx="0">
                  <c:v>1st Qtr</c:v>
                </c:pt>
                <c:pt idx="1">
                  <c:v>2nd Qtr</c:v>
                </c:pt>
              </c:strCache>
            </c:strRef>
          </c:cat>
          <c:val>
            <c:numRef>
              <c:f>Sheet1!$B$2:$B$3</c:f>
              <c:numCache>
                <c:formatCode>General</c:formatCode>
                <c:ptCount val="2"/>
                <c:pt idx="0">
                  <c:v>4</c:v>
                </c:pt>
                <c:pt idx="1">
                  <c:v>96</c:v>
                </c:pt>
              </c:numCache>
            </c:numRef>
          </c:val>
          <c:extLst>
            <c:ext xmlns:c16="http://schemas.microsoft.com/office/drawing/2014/chart" uri="{C3380CC4-5D6E-409C-BE32-E72D297353CC}">
              <c16:uniqueId val="{00000000-669C-7943-A104-BA669CE7447F}"/>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1"/>
              </a:solidFill>
              <a:ln w="19050">
                <a:solidFill>
                  <a:schemeClr val="lt1"/>
                </a:solidFill>
              </a:ln>
              <a:effectLst/>
            </c:spPr>
            <c:extLst>
              <c:ext xmlns:c16="http://schemas.microsoft.com/office/drawing/2014/chart" uri="{C3380CC4-5D6E-409C-BE32-E72D297353CC}">
                <c16:uniqueId val="{00000001-34A0-4C4C-8CE0-E108F8F79347}"/>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34A0-4C4C-8CE0-E108F8F79347}"/>
              </c:ext>
            </c:extLst>
          </c:dPt>
          <c:cat>
            <c:strRef>
              <c:f>Sheet1!$A$2:$A$3</c:f>
              <c:strCache>
                <c:ptCount val="2"/>
                <c:pt idx="0">
                  <c:v>1st Qtr</c:v>
                </c:pt>
                <c:pt idx="1">
                  <c:v>2nd Qtr</c:v>
                </c:pt>
              </c:strCache>
            </c:strRef>
          </c:cat>
          <c:val>
            <c:numRef>
              <c:f>Sheet1!$B$2:$B$3</c:f>
              <c:numCache>
                <c:formatCode>General</c:formatCode>
                <c:ptCount val="2"/>
                <c:pt idx="0">
                  <c:v>93</c:v>
                </c:pt>
                <c:pt idx="1">
                  <c:v>7</c:v>
                </c:pt>
              </c:numCache>
            </c:numRef>
          </c:val>
          <c:extLst>
            <c:ext xmlns:c16="http://schemas.microsoft.com/office/drawing/2014/chart" uri="{C3380CC4-5D6E-409C-BE32-E72D297353CC}">
              <c16:uniqueId val="{00000004-34A0-4C4C-8CE0-E108F8F79347}"/>
            </c:ext>
          </c:extLst>
        </c:ser>
        <c:dLbls>
          <c:showLegendKey val="0"/>
          <c:showVal val="0"/>
          <c:showCatName val="0"/>
          <c:showSerName val="0"/>
          <c:showPercent val="0"/>
          <c:showBubbleSize val="0"/>
          <c:showLeaderLines val="1"/>
        </c:dLbls>
        <c:firstSliceAng val="28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2"/>
              </a:solidFill>
              <a:ln w="19050">
                <a:solidFill>
                  <a:schemeClr val="lt1"/>
                </a:solidFill>
              </a:ln>
              <a:effectLst/>
            </c:spPr>
            <c:extLst>
              <c:ext xmlns:c16="http://schemas.microsoft.com/office/drawing/2014/chart" uri="{C3380CC4-5D6E-409C-BE32-E72D297353CC}">
                <c16:uniqueId val="{00000001-7F29-464E-8CB8-03CBF171E674}"/>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7F29-464E-8CB8-03CBF171E674}"/>
              </c:ext>
            </c:extLst>
          </c:dPt>
          <c:cat>
            <c:strRef>
              <c:f>Sheet1!$A$2:$A$3</c:f>
              <c:strCache>
                <c:ptCount val="2"/>
                <c:pt idx="0">
                  <c:v>1st Qtr</c:v>
                </c:pt>
                <c:pt idx="1">
                  <c:v>2nd Qtr</c:v>
                </c:pt>
              </c:strCache>
            </c:strRef>
          </c:cat>
          <c:val>
            <c:numRef>
              <c:f>Sheet1!$B$2:$B$3</c:f>
              <c:numCache>
                <c:formatCode>General</c:formatCode>
                <c:ptCount val="2"/>
                <c:pt idx="0">
                  <c:v>93</c:v>
                </c:pt>
              </c:numCache>
            </c:numRef>
          </c:val>
          <c:extLst>
            <c:ext xmlns:c16="http://schemas.microsoft.com/office/drawing/2014/chart" uri="{C3380CC4-5D6E-409C-BE32-E72D297353CC}">
              <c16:uniqueId val="{00000004-7F29-464E-8CB8-03CBF171E674}"/>
            </c:ext>
          </c:extLst>
        </c:ser>
        <c:dLbls>
          <c:showLegendKey val="0"/>
          <c:showVal val="0"/>
          <c:showCatName val="0"/>
          <c:showSerName val="0"/>
          <c:showPercent val="0"/>
          <c:showBubbleSize val="0"/>
          <c:showLeaderLines val="1"/>
        </c:dLbls>
        <c:firstSliceAng val="99"/>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1"/>
            </a:solidFill>
          </c:spPr>
          <c:dPt>
            <c:idx val="0"/>
            <c:bubble3D val="0"/>
            <c:spPr>
              <a:solidFill>
                <a:schemeClr val="accent5"/>
              </a:solidFill>
              <a:ln w="19050">
                <a:solidFill>
                  <a:schemeClr val="lt1"/>
                </a:solidFill>
              </a:ln>
              <a:effectLst/>
            </c:spPr>
            <c:extLst>
              <c:ext xmlns:c16="http://schemas.microsoft.com/office/drawing/2014/chart" uri="{C3380CC4-5D6E-409C-BE32-E72D297353CC}">
                <c16:uniqueId val="{00000001-E85D-4E5F-A816-096F08B61445}"/>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E85D-4E5F-A816-096F08B61445}"/>
              </c:ext>
            </c:extLst>
          </c:dPt>
          <c:cat>
            <c:strRef>
              <c:f>Sheet1!$A$2:$A$3</c:f>
              <c:strCache>
                <c:ptCount val="2"/>
                <c:pt idx="0">
                  <c:v>1st Qtr</c:v>
                </c:pt>
                <c:pt idx="1">
                  <c:v>2nd QTR</c:v>
                </c:pt>
              </c:strCache>
            </c:strRef>
          </c:cat>
          <c:val>
            <c:numRef>
              <c:f>Sheet1!$B$2:$B$3</c:f>
              <c:numCache>
                <c:formatCode>General</c:formatCode>
                <c:ptCount val="2"/>
                <c:pt idx="0">
                  <c:v>93</c:v>
                </c:pt>
                <c:pt idx="1">
                  <c:v>7</c:v>
                </c:pt>
              </c:numCache>
            </c:numRef>
          </c:val>
          <c:extLst>
            <c:ext xmlns:c16="http://schemas.microsoft.com/office/drawing/2014/chart" uri="{C3380CC4-5D6E-409C-BE32-E72D297353CC}">
              <c16:uniqueId val="{00000004-E85D-4E5F-A816-096F08B61445}"/>
            </c:ext>
          </c:extLst>
        </c:ser>
        <c:dLbls>
          <c:showLegendKey val="0"/>
          <c:showVal val="0"/>
          <c:showCatName val="0"/>
          <c:showSerName val="0"/>
          <c:showPercent val="0"/>
          <c:showBubbleSize val="0"/>
          <c:showLeaderLines val="1"/>
        </c:dLbls>
        <c:firstSliceAng val="0"/>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Sheet1!$B$1</c:f>
              <c:strCache>
                <c:ptCount val="1"/>
                <c:pt idx="0">
                  <c:v>Sales</c:v>
                </c:pt>
              </c:strCache>
            </c:strRef>
          </c:tx>
          <c:spPr>
            <a:solidFill>
              <a:schemeClr val="accent4"/>
            </a:solidFill>
          </c:spPr>
          <c:dPt>
            <c:idx val="0"/>
            <c:bubble3D val="0"/>
            <c:spPr>
              <a:solidFill>
                <a:schemeClr val="accent5"/>
              </a:solidFill>
              <a:ln w="19050">
                <a:solidFill>
                  <a:schemeClr val="lt1"/>
                </a:solidFill>
              </a:ln>
              <a:effectLst/>
            </c:spPr>
            <c:extLst>
              <c:ext xmlns:c16="http://schemas.microsoft.com/office/drawing/2014/chart" uri="{C3380CC4-5D6E-409C-BE32-E72D297353CC}">
                <c16:uniqueId val="{00000001-D586-4D4A-9B3B-A64A1F7DD5B1}"/>
              </c:ext>
            </c:extLst>
          </c:dPt>
          <c:dPt>
            <c:idx val="1"/>
            <c:bubble3D val="0"/>
            <c:spPr>
              <a:solidFill>
                <a:schemeClr val="bg1">
                  <a:lumMod val="85000"/>
                </a:schemeClr>
              </a:solidFill>
              <a:ln w="19050">
                <a:solidFill>
                  <a:schemeClr val="lt1"/>
                </a:solidFill>
              </a:ln>
              <a:effectLst/>
            </c:spPr>
            <c:extLst>
              <c:ext xmlns:c16="http://schemas.microsoft.com/office/drawing/2014/chart" uri="{C3380CC4-5D6E-409C-BE32-E72D297353CC}">
                <c16:uniqueId val="{00000003-D586-4D4A-9B3B-A64A1F7DD5B1}"/>
              </c:ext>
            </c:extLst>
          </c:dPt>
          <c:cat>
            <c:strRef>
              <c:f>Sheet1!$A$2:$A$3</c:f>
              <c:strCache>
                <c:ptCount val="2"/>
                <c:pt idx="0">
                  <c:v>1st Qtr</c:v>
                </c:pt>
                <c:pt idx="1">
                  <c:v>2nd Qtr</c:v>
                </c:pt>
              </c:strCache>
            </c:strRef>
          </c:cat>
          <c:val>
            <c:numRef>
              <c:f>Sheet1!$B$2:$B$3</c:f>
              <c:numCache>
                <c:formatCode>General</c:formatCode>
                <c:ptCount val="2"/>
                <c:pt idx="0">
                  <c:v>3</c:v>
                </c:pt>
                <c:pt idx="1">
                  <c:v>93</c:v>
                </c:pt>
              </c:numCache>
            </c:numRef>
          </c:val>
          <c:extLst>
            <c:ext xmlns:c16="http://schemas.microsoft.com/office/drawing/2014/chart" uri="{C3380CC4-5D6E-409C-BE32-E72D297353CC}">
              <c16:uniqueId val="{00000004-D586-4D4A-9B3B-A64A1F7DD5B1}"/>
            </c:ext>
          </c:extLst>
        </c:ser>
        <c:dLbls>
          <c:showLegendKey val="0"/>
          <c:showVal val="0"/>
          <c:showCatName val="0"/>
          <c:showSerName val="0"/>
          <c:showPercent val="0"/>
          <c:showBubbleSize val="0"/>
          <c:showLeaderLines val="1"/>
        </c:dLbls>
        <c:firstSliceAng val="305"/>
        <c:holeSize val="7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0.23074</cdr:x>
      <cdr:y>0.39112</cdr:y>
    </cdr:from>
    <cdr:to>
      <cdr:x>0.74921</cdr:x>
      <cdr:y>0.59543</cdr:y>
    </cdr:to>
    <cdr:sp macro="" textlink="">
      <cdr:nvSpPr>
        <cdr:cNvPr id="2" name="TextBox 15">
          <a:extLst xmlns:a="http://schemas.openxmlformats.org/drawingml/2006/main">
            <a:ext uri="{FF2B5EF4-FFF2-40B4-BE49-F238E27FC236}">
              <a16:creationId xmlns:a16="http://schemas.microsoft.com/office/drawing/2014/main" id="{EA5EF98A-4560-4C41-9F81-003CAE8BE4E5}"/>
            </a:ext>
          </a:extLst>
        </cdr:cNvPr>
        <cdr:cNvSpPr txBox="1"/>
      </cdr:nvSpPr>
      <cdr:spPr>
        <a:xfrm xmlns:a="http://schemas.openxmlformats.org/drawingml/2006/main">
          <a:off x="489525" y="824887"/>
          <a:ext cx="1099981" cy="430887"/>
        </a:xfrm>
        <a:prstGeom xmlns:a="http://schemas.openxmlformats.org/drawingml/2006/main" prst="rect">
          <a:avLst/>
        </a:prstGeom>
        <a:noFill xmlns:a="http://schemas.openxmlformats.org/drawingml/2006/main"/>
      </cdr:spPr>
      <cdr:txBody>
        <a:bodyPr xmlns:a="http://schemas.openxmlformats.org/drawingml/2006/main" wrap="none" rtlCol="0" anchor="ctr" anchorCtr="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2200" b="1" dirty="0">
              <a:solidFill>
                <a:schemeClr val="accent1"/>
              </a:solidFill>
              <a:latin typeface="Poppins" pitchFamily="2" charset="77"/>
              <a:ea typeface="League Spartan" charset="0"/>
              <a:cs typeface="Poppins" pitchFamily="2" charset="77"/>
            </a:rPr>
            <a:t>$3,650</a:t>
          </a:r>
        </a:p>
      </cdr:txBody>
    </cdr:sp>
  </cdr:relSizeAnchor>
</c:userShapes>
</file>

<file path=ppt/drawings/drawing2.xml><?xml version="1.0" encoding="utf-8"?>
<c:userShapes xmlns:c="http://schemas.openxmlformats.org/drawingml/2006/chart">
  <cdr:relSizeAnchor xmlns:cdr="http://schemas.openxmlformats.org/drawingml/2006/chartDrawing">
    <cdr:from>
      <cdr:x>0.1843</cdr:x>
      <cdr:y>0.39239</cdr:y>
    </cdr:from>
    <cdr:to>
      <cdr:x>0.8157</cdr:x>
      <cdr:y>0.61142</cdr:y>
    </cdr:to>
    <cdr:sp macro="" textlink="">
      <cdr:nvSpPr>
        <cdr:cNvPr id="2" name="TextBox 15">
          <a:extLst xmlns:a="http://schemas.openxmlformats.org/drawingml/2006/main">
            <a:ext uri="{FF2B5EF4-FFF2-40B4-BE49-F238E27FC236}">
              <a16:creationId xmlns:a16="http://schemas.microsoft.com/office/drawing/2014/main" id="{EA5EF98A-4560-4C41-9F81-003CAE8BE4E5}"/>
            </a:ext>
          </a:extLst>
        </cdr:cNvPr>
        <cdr:cNvSpPr txBox="1"/>
      </cdr:nvSpPr>
      <cdr:spPr>
        <a:xfrm xmlns:a="http://schemas.openxmlformats.org/drawingml/2006/main">
          <a:off x="283638" y="606535"/>
          <a:ext cx="971741" cy="338554"/>
        </a:xfrm>
        <a:prstGeom xmlns:a="http://schemas.openxmlformats.org/drawingml/2006/main" prst="rect">
          <a:avLst/>
        </a:prstGeom>
        <a:noFill xmlns:a="http://schemas.openxmlformats.org/drawingml/2006/main"/>
      </cdr:spPr>
      <cdr:txBody>
        <a:bodyPr xmlns:a="http://schemas.openxmlformats.org/drawingml/2006/main" wrap="none" rtlCol="0" anchor="ctr" anchorCtr="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solidFill>
                <a:schemeClr val="accent5"/>
              </a:solidFill>
              <a:latin typeface="Poppins" pitchFamily="2" charset="77"/>
              <a:ea typeface="League Spartan" charset="0"/>
              <a:cs typeface="Poppins" pitchFamily="2" charset="77"/>
            </a:rPr>
            <a:t>$74,303</a:t>
          </a:r>
        </a:p>
      </cdr:txBody>
    </cdr:sp>
  </cdr:relSizeAnchor>
</c:userShapes>
</file>

<file path=ppt/drawings/drawing3.xml><?xml version="1.0" encoding="utf-8"?>
<c:userShapes xmlns:c="http://schemas.openxmlformats.org/drawingml/2006/chart">
  <cdr:relSizeAnchor xmlns:cdr="http://schemas.openxmlformats.org/drawingml/2006/chartDrawing">
    <cdr:from>
      <cdr:x>0.20555</cdr:x>
      <cdr:y>0.37999</cdr:y>
    </cdr:from>
    <cdr:to>
      <cdr:x>0.7744</cdr:x>
      <cdr:y>0.60657</cdr:y>
    </cdr:to>
    <cdr:sp macro="" textlink="">
      <cdr:nvSpPr>
        <cdr:cNvPr id="2" name="TextBox 15">
          <a:extLst xmlns:a="http://schemas.openxmlformats.org/drawingml/2006/main">
            <a:ext uri="{FF2B5EF4-FFF2-40B4-BE49-F238E27FC236}">
              <a16:creationId xmlns:a16="http://schemas.microsoft.com/office/drawing/2014/main" id="{EA5EF98A-4560-4C41-9F81-003CAE8BE4E5}"/>
            </a:ext>
          </a:extLst>
        </cdr:cNvPr>
        <cdr:cNvSpPr txBox="1"/>
      </cdr:nvSpPr>
      <cdr:spPr>
        <a:xfrm xmlns:a="http://schemas.openxmlformats.org/drawingml/2006/main">
          <a:off x="308277" y="567806"/>
          <a:ext cx="853119" cy="338554"/>
        </a:xfrm>
        <a:prstGeom xmlns:a="http://schemas.openxmlformats.org/drawingml/2006/main" prst="rect">
          <a:avLst/>
        </a:prstGeom>
        <a:noFill xmlns:a="http://schemas.openxmlformats.org/drawingml/2006/main"/>
      </cdr:spPr>
      <cdr:txBody>
        <a:bodyPr xmlns:a="http://schemas.openxmlformats.org/drawingml/2006/main" wrap="none" rtlCol="0" anchor="ctr" anchorCtr="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solidFill>
                <a:schemeClr val="accent3"/>
              </a:solidFill>
              <a:latin typeface="Poppins" pitchFamily="2" charset="77"/>
              <a:ea typeface="League Spartan" charset="0"/>
              <a:cs typeface="Poppins" pitchFamily="2" charset="77"/>
            </a:rPr>
            <a:t>$4,701</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0E02CA-92D6-4B17-ACBA-6F2EAE15BEF9}" type="datetimeFigureOut">
              <a:rPr lang="en-US" smtClean="0"/>
              <a:t>9/15/2021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16BEE4-DFA1-49DC-9533-FB7115DB2155}" type="slidenum">
              <a:rPr lang="en-US" smtClean="0"/>
              <a:t>‹#›</a:t>
            </a:fld>
            <a:endParaRPr lang="en-US"/>
          </a:p>
        </p:txBody>
      </p:sp>
    </p:spTree>
    <p:extLst>
      <p:ext uri="{BB962C8B-B14F-4D97-AF65-F5344CB8AC3E}">
        <p14:creationId xmlns:p14="http://schemas.microsoft.com/office/powerpoint/2010/main" val="3531980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016BEE4-DFA1-49DC-9533-FB7115DB2155}" type="slidenum">
              <a:rPr lang="en-US" smtClean="0"/>
              <a:t>1</a:t>
            </a:fld>
            <a:endParaRPr lang="en-US"/>
          </a:p>
        </p:txBody>
      </p:sp>
    </p:spTree>
    <p:extLst>
      <p:ext uri="{BB962C8B-B14F-4D97-AF65-F5344CB8AC3E}">
        <p14:creationId xmlns:p14="http://schemas.microsoft.com/office/powerpoint/2010/main" val="41326569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13</a:t>
            </a:fld>
            <a:endParaRPr lang="en-US"/>
          </a:p>
        </p:txBody>
      </p:sp>
    </p:spTree>
    <p:extLst>
      <p:ext uri="{BB962C8B-B14F-4D97-AF65-F5344CB8AC3E}">
        <p14:creationId xmlns:p14="http://schemas.microsoft.com/office/powerpoint/2010/main" val="25029261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cs typeface="Calibri" panose="020F0502020204030204"/>
            </a:endParaRPr>
          </a:p>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14</a:t>
            </a:fld>
            <a:endParaRPr lang="en-US"/>
          </a:p>
        </p:txBody>
      </p:sp>
    </p:spTree>
    <p:extLst>
      <p:ext uri="{BB962C8B-B14F-4D97-AF65-F5344CB8AC3E}">
        <p14:creationId xmlns:p14="http://schemas.microsoft.com/office/powerpoint/2010/main" val="93410684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15</a:t>
            </a:fld>
            <a:endParaRPr lang="en-US"/>
          </a:p>
        </p:txBody>
      </p:sp>
    </p:spTree>
    <p:extLst>
      <p:ext uri="{BB962C8B-B14F-4D97-AF65-F5344CB8AC3E}">
        <p14:creationId xmlns:p14="http://schemas.microsoft.com/office/powerpoint/2010/main" val="218008295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t>
            </a:r>
            <a:endParaRPr lang="en-US" dirty="0">
              <a:cs typeface="Calibri"/>
            </a:endParaRPr>
          </a:p>
          <a:p>
            <a:r>
              <a:rPr lang="en-US" dirty="0"/>
              <a:t>  </a:t>
            </a:r>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16</a:t>
            </a:fld>
            <a:endParaRPr lang="en-US"/>
          </a:p>
        </p:txBody>
      </p:sp>
    </p:spTree>
    <p:extLst>
      <p:ext uri="{BB962C8B-B14F-4D97-AF65-F5344CB8AC3E}">
        <p14:creationId xmlns:p14="http://schemas.microsoft.com/office/powerpoint/2010/main" val="4753051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016BEE4-DFA1-49DC-9533-FB7115DB2155}"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9977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016BEE4-DFA1-49DC-9533-FB7115DB2155}" type="slidenum">
              <a:rPr lang="en-US" smtClean="0"/>
              <a:t>18</a:t>
            </a:fld>
            <a:endParaRPr lang="en-US"/>
          </a:p>
        </p:txBody>
      </p:sp>
    </p:spTree>
    <p:extLst>
      <p:ext uri="{BB962C8B-B14F-4D97-AF65-F5344CB8AC3E}">
        <p14:creationId xmlns:p14="http://schemas.microsoft.com/office/powerpoint/2010/main" val="900233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016BEE4-DFA1-49DC-9533-FB7115DB2155}" type="slidenum">
              <a:rPr lang="en-US" smtClean="0"/>
              <a:t>2</a:t>
            </a:fld>
            <a:endParaRPr lang="en-US"/>
          </a:p>
        </p:txBody>
      </p:sp>
    </p:spTree>
    <p:extLst>
      <p:ext uri="{BB962C8B-B14F-4D97-AF65-F5344CB8AC3E}">
        <p14:creationId xmlns:p14="http://schemas.microsoft.com/office/powerpoint/2010/main" val="358623292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6</a:t>
            </a:fld>
            <a:endParaRPr lang="en-US"/>
          </a:p>
        </p:txBody>
      </p:sp>
    </p:spTree>
    <p:extLst>
      <p:ext uri="{BB962C8B-B14F-4D97-AF65-F5344CB8AC3E}">
        <p14:creationId xmlns:p14="http://schemas.microsoft.com/office/powerpoint/2010/main" val="2367984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cs typeface="Calibri" panose="020F0502020204030204"/>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7</a:t>
            </a:fld>
            <a:endParaRPr lang="en-US"/>
          </a:p>
        </p:txBody>
      </p:sp>
    </p:spTree>
    <p:extLst>
      <p:ext uri="{BB962C8B-B14F-4D97-AF65-F5344CB8AC3E}">
        <p14:creationId xmlns:p14="http://schemas.microsoft.com/office/powerpoint/2010/main" val="3153660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8</a:t>
            </a:fld>
            <a:endParaRPr lang="en-US"/>
          </a:p>
        </p:txBody>
      </p:sp>
    </p:spTree>
    <p:extLst>
      <p:ext uri="{BB962C8B-B14F-4D97-AF65-F5344CB8AC3E}">
        <p14:creationId xmlns:p14="http://schemas.microsoft.com/office/powerpoint/2010/main" val="21628152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9</a:t>
            </a:fld>
            <a:endParaRPr lang="en-US"/>
          </a:p>
        </p:txBody>
      </p:sp>
    </p:spTree>
    <p:extLst>
      <p:ext uri="{BB962C8B-B14F-4D97-AF65-F5344CB8AC3E}">
        <p14:creationId xmlns:p14="http://schemas.microsoft.com/office/powerpoint/2010/main" val="11155142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10</a:t>
            </a:fld>
            <a:endParaRPr lang="en-US"/>
          </a:p>
        </p:txBody>
      </p:sp>
    </p:spTree>
    <p:extLst>
      <p:ext uri="{BB962C8B-B14F-4D97-AF65-F5344CB8AC3E}">
        <p14:creationId xmlns:p14="http://schemas.microsoft.com/office/powerpoint/2010/main" val="28134441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11</a:t>
            </a:fld>
            <a:endParaRPr lang="en-US"/>
          </a:p>
        </p:txBody>
      </p:sp>
    </p:spTree>
    <p:extLst>
      <p:ext uri="{BB962C8B-B14F-4D97-AF65-F5344CB8AC3E}">
        <p14:creationId xmlns:p14="http://schemas.microsoft.com/office/powerpoint/2010/main" val="22440837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fld id="{4016BEE4-DFA1-49DC-9533-FB7115DB2155}" type="slidenum">
              <a:rPr lang="en-US" smtClean="0"/>
              <a:t>12</a:t>
            </a:fld>
            <a:endParaRPr lang="en-US"/>
          </a:p>
        </p:txBody>
      </p:sp>
    </p:spTree>
    <p:extLst>
      <p:ext uri="{BB962C8B-B14F-4D97-AF65-F5344CB8AC3E}">
        <p14:creationId xmlns:p14="http://schemas.microsoft.com/office/powerpoint/2010/main" val="450264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BADD14-3BC3-4FAE-B174-F08238D9AD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83EEAE4-4FCC-4D67-A96C-6484098715C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97CE852-96BC-4F11-991A-FA68FC7CB4F1}"/>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ADAD8698-DDE2-422F-988A-C394F5EB7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7CE517-4D0A-4886-A3A2-B8E1D4DC14BF}"/>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5981261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46204-0B52-446D-BF06-344D13BDDE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454E1D9-BFDC-4E16-9D8E-DBAE991887C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E1036C-183E-4BDD-AD1C-7654C4EA18DD}"/>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DFF679E7-FB9C-4D9C-8DC9-C0FC8E4CD1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1940B9B-3DF8-4FF6-9E1C-5024429BD598}"/>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4062189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C06C63E-53B8-42EF-AD3A-9832DF2EEB3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76EEFA-BFE9-4C81-B34E-00DF46CA4C0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C297EEB-061D-4ED7-93AB-4EDDF2AC8598}"/>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CC0600BF-99E7-4EF8-8298-2C9598396B2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CB0420F-C09A-4A3B-B759-D0F63F4C9572}"/>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1218802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4054072"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180983259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4968710" cy="6858000"/>
          </a:xfrm>
          <a:solidFill>
            <a:schemeClr val="bg1">
              <a:lumMod val="95000"/>
            </a:schemeClr>
          </a:solidFill>
        </p:spPr>
        <p:txBody>
          <a:bodyPr/>
          <a:lstStyle/>
          <a:p>
            <a:endParaRPr lang="en-US"/>
          </a:p>
        </p:txBody>
      </p:sp>
    </p:spTree>
    <p:extLst>
      <p:ext uri="{BB962C8B-B14F-4D97-AF65-F5344CB8AC3E}">
        <p14:creationId xmlns:p14="http://schemas.microsoft.com/office/powerpoint/2010/main" val="33034012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E9132D6-0004-C34B-A570-7AECE0027133}"/>
              </a:ext>
            </a:extLst>
          </p:cNvPr>
          <p:cNvSpPr>
            <a:spLocks noGrp="1"/>
          </p:cNvSpPr>
          <p:nvPr>
            <p:ph type="pic" sz="quarter" idx="10"/>
          </p:nvPr>
        </p:nvSpPr>
        <p:spPr>
          <a:xfrm>
            <a:off x="0" y="0"/>
            <a:ext cx="12192000" cy="3429000"/>
          </a:xfrm>
          <a:solidFill>
            <a:schemeClr val="bg1">
              <a:lumMod val="95000"/>
            </a:schemeClr>
          </a:solidFill>
        </p:spPr>
        <p:txBody>
          <a:bodyPr/>
          <a:lstStyle/>
          <a:p>
            <a:endParaRPr lang="en-US"/>
          </a:p>
        </p:txBody>
      </p:sp>
    </p:spTree>
    <p:extLst>
      <p:ext uri="{BB962C8B-B14F-4D97-AF65-F5344CB8AC3E}">
        <p14:creationId xmlns:p14="http://schemas.microsoft.com/office/powerpoint/2010/main" val="328224108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4BDF68E2-58F2-4D09-BE8B-E3BD06533059}"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93567029"/>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28FC5F6-F338-4AE4-BB23-26385BCFC423}"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13E31D-E2AB-40D1-8B51-AFA5AFEF393A}" type="slidenum">
              <a:rPr lang="en-US" smtClean="0"/>
              <a:t>‹#›</a:t>
            </a:fld>
            <a:endParaRPr lang="en-US"/>
          </a:p>
        </p:txBody>
      </p:sp>
    </p:spTree>
    <p:extLst>
      <p:ext uri="{BB962C8B-B14F-4D97-AF65-F5344CB8AC3E}">
        <p14:creationId xmlns:p14="http://schemas.microsoft.com/office/powerpoint/2010/main" val="1063374636"/>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0934985"/>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p>
        </p:txBody>
      </p:sp>
      <p:sp>
        <p:nvSpPr>
          <p:cNvPr id="3" name="Content Placeholder 2"/>
          <p:cNvSpPr>
            <a:spLocks noGrp="1"/>
          </p:cNvSpPr>
          <p:nvPr>
            <p:ph sz="half" idx="1"/>
          </p:nvPr>
        </p:nvSpPr>
        <p:spPr>
          <a:xfrm>
            <a:off x="1097280" y="1845734"/>
            <a:ext cx="493776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9AB4D41-86C1-4908-B66A-0B50CEB3BF29}"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3495751818"/>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5"/>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6426E2C-56C1-4E0D-A793-0088A7FDD37E}" type="datetimeFigureOut">
              <a:rPr lang="en-US" smtClean="0"/>
              <a:t>9/15/2021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403167889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52B9C-CB94-46AA-A508-BEAE6F277A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01B16D-8477-4A4D-A40F-778DF28B1AD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69DCA5-5385-40DD-8779-C793C797E593}"/>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9F377018-6B23-4F05-964F-3BE0AF8814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A72DEDA-24F7-4907-9CB2-8AD409747D64}"/>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93544601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8C39B41-D8B5-4052-B551-9B5525EAA8B6}" type="datetimeFigureOut">
              <a:rPr lang="en-US" smtClean="0"/>
              <a:t>9/15/2021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602117531"/>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smtClean="0"/>
              <a:t>9/15/2021</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401834391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smtClean="0"/>
              <a:t>9/15/2021</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95144791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en-US"/>
              <a:t>Click to edit Master title style</a:t>
            </a:r>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smtClean="0"/>
              <a:t>9/15/2021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900302806"/>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2D6473-DF6D-4702-B328-E0DD40540A4E}"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228121515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26F7E3A-B166-407D-9866-32884E7D5B37}" type="datetimeFigureOut">
              <a:rPr lang="en-US" smtClean="0"/>
              <a:t>9/15/2021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a:p>
        </p:txBody>
      </p:sp>
    </p:spTree>
    <p:extLst>
      <p:ext uri="{BB962C8B-B14F-4D97-AF65-F5344CB8AC3E}">
        <p14:creationId xmlns:p14="http://schemas.microsoft.com/office/powerpoint/2010/main" val="1020767635"/>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Default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27945117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98624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B299D-23B3-4346-8F57-DDB5121969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3A6AA7-1CF4-4DEA-B8BE-57083AB8A7E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BBD4F63-AE9E-4CF0-A04C-541867432F4C}"/>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62FE0F13-3245-42B5-A5F9-BAA4F70284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438705-ED22-4631-8AC1-C0E107A4E048}"/>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26128062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F7DA9D-59DB-4B84-AD2F-52D07839FEA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1B61EEE-8898-45E8-A1FD-533BC15D748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89029C2-F27B-48EA-8244-34A048B8F8C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A318AD-BF46-4498-8B6B-C3F33FFD2A16}"/>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6" name="Footer Placeholder 5">
            <a:extLst>
              <a:ext uri="{FF2B5EF4-FFF2-40B4-BE49-F238E27FC236}">
                <a16:creationId xmlns:a16="http://schemas.microsoft.com/office/drawing/2014/main" id="{7909A2E9-F413-4738-B2AA-6149B66C824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F16DDD-4CBD-442F-BC66-DE2A79BCDD5A}"/>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3751733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BC804-2372-42E9-BFC3-E69BF855C75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B9A13EF-59C5-49C9-A4ED-7CFACB0B076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3072B5E-CFE3-46C8-8FA6-6F735F58282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721666D-8D03-4480-8C4F-4A4F913D509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A12A832-A06D-446A-9A91-79FEE6B3949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15BB0FF-12AC-4BF5-8426-4819FE86D1B1}"/>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8" name="Footer Placeholder 7">
            <a:extLst>
              <a:ext uri="{FF2B5EF4-FFF2-40B4-BE49-F238E27FC236}">
                <a16:creationId xmlns:a16="http://schemas.microsoft.com/office/drawing/2014/main" id="{43DDD8CE-3521-49CC-BF0D-D5A98987013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5A068B9-6ECE-4232-A27C-5751431CB88A}"/>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2461138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50EBD0-6482-4E69-8897-55CC389A8E0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9EDC452-E8CD-463C-A6FC-D60AF1C4B4BC}"/>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4" name="Footer Placeholder 3">
            <a:extLst>
              <a:ext uri="{FF2B5EF4-FFF2-40B4-BE49-F238E27FC236}">
                <a16:creationId xmlns:a16="http://schemas.microsoft.com/office/drawing/2014/main" id="{AAE6314E-8056-48B9-B545-B883F605EF6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F95F1B1-FF67-4485-A5FA-167FF2F787F6}"/>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2031250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B390B7-967F-4F28-810B-36F745A309D1}"/>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3" name="Footer Placeholder 2">
            <a:extLst>
              <a:ext uri="{FF2B5EF4-FFF2-40B4-BE49-F238E27FC236}">
                <a16:creationId xmlns:a16="http://schemas.microsoft.com/office/drawing/2014/main" id="{B9FDB188-4E08-419A-A319-6C46DEEF1D5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69A4BD1-CA37-4B8D-93CA-307416D774AE}"/>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1789862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42EAF9-8CB8-41F9-8F52-F109DCC68A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AC8F0E1-C2F9-4880-8F2C-260DA86E31E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878BD35-320B-4EAE-A7A1-1B472229DD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C695E4C-0EC9-4F32-B16F-13B20BD3FA90}"/>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6" name="Footer Placeholder 5">
            <a:extLst>
              <a:ext uri="{FF2B5EF4-FFF2-40B4-BE49-F238E27FC236}">
                <a16:creationId xmlns:a16="http://schemas.microsoft.com/office/drawing/2014/main" id="{7C329183-0F07-44E1-B740-86814221FC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8CA3E2B-A753-43CF-ABB0-264A32F3E5B4}"/>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1399885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C12313-07F6-4450-8E73-11E58179A6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79A4F6-122D-43B5-85C8-8E9E995D32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AAF77B3-118D-4FD3-BE76-897BFC57F84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9684E6-A2C5-4B1F-B06D-3F54EAAF8EC1}"/>
              </a:ext>
            </a:extLst>
          </p:cNvPr>
          <p:cNvSpPr>
            <a:spLocks noGrp="1"/>
          </p:cNvSpPr>
          <p:nvPr>
            <p:ph type="dt" sz="half" idx="10"/>
          </p:nvPr>
        </p:nvSpPr>
        <p:spPr/>
        <p:txBody>
          <a:bodyPr/>
          <a:lstStyle/>
          <a:p>
            <a:fld id="{0A5E71F7-CCAC-4C39-8191-2914CE20AE6C}" type="datetimeFigureOut">
              <a:rPr lang="en-US" smtClean="0"/>
              <a:t>9/15/2021</a:t>
            </a:fld>
            <a:endParaRPr lang="en-US"/>
          </a:p>
        </p:txBody>
      </p:sp>
      <p:sp>
        <p:nvSpPr>
          <p:cNvPr id="6" name="Footer Placeholder 5">
            <a:extLst>
              <a:ext uri="{FF2B5EF4-FFF2-40B4-BE49-F238E27FC236}">
                <a16:creationId xmlns:a16="http://schemas.microsoft.com/office/drawing/2014/main" id="{4C51C3EA-F224-4B93-BF2B-06265E94EE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12A8CDE-74C2-44CF-95AD-09C56757552A}"/>
              </a:ext>
            </a:extLst>
          </p:cNvPr>
          <p:cNvSpPr>
            <a:spLocks noGrp="1"/>
          </p:cNvSpPr>
          <p:nvPr>
            <p:ph type="sldNum" sz="quarter" idx="12"/>
          </p:nvPr>
        </p:nvSpPr>
        <p:spPr/>
        <p:txBody>
          <a:bodyPr/>
          <a:lstStyle/>
          <a:p>
            <a:fld id="{8B23E37F-73E9-4D20-9DDD-F38504465BD0}" type="slidenum">
              <a:rPr lang="en-US" smtClean="0"/>
              <a:t>‹#›</a:t>
            </a:fld>
            <a:endParaRPr lang="en-US"/>
          </a:p>
        </p:txBody>
      </p:sp>
    </p:spTree>
    <p:extLst>
      <p:ext uri="{BB962C8B-B14F-4D97-AF65-F5344CB8AC3E}">
        <p14:creationId xmlns:p14="http://schemas.microsoft.com/office/powerpoint/2010/main" val="3253701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2" Type="http://schemas.openxmlformats.org/officeDocument/2006/relationships/slideLayout" Target="../slideLayouts/slideLayout13.xml"/><Relationship Id="rId1" Type="http://schemas.openxmlformats.org/officeDocument/2006/relationships/slideLayout" Target="../slideLayouts/slideLayout12.xml"/><Relationship Id="rId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slideLayout" Target="../slideLayouts/slideLayout27.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 Id="rId1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268079D-5D6B-4EF2-B9BE-345A3EE618D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526C20E-2CEB-4164-85E0-8E82C35693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2DCF2A0-2C8E-4FE0-9309-CA9EC1C443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5E71F7-CCAC-4C39-8191-2914CE20AE6C}" type="datetimeFigureOut">
              <a:rPr lang="en-US" smtClean="0"/>
              <a:t>9/15/2021</a:t>
            </a:fld>
            <a:endParaRPr lang="en-US"/>
          </a:p>
        </p:txBody>
      </p:sp>
      <p:sp>
        <p:nvSpPr>
          <p:cNvPr id="5" name="Footer Placeholder 4">
            <a:extLst>
              <a:ext uri="{FF2B5EF4-FFF2-40B4-BE49-F238E27FC236}">
                <a16:creationId xmlns:a16="http://schemas.microsoft.com/office/drawing/2014/main" id="{4CC1ACC8-8FB2-411B-8200-241274D9CE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2B3AE60-AFC8-4AD0-BBA2-67FD8E298B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23E37F-73E9-4D20-9DDD-F38504465BD0}" type="slidenum">
              <a:rPr lang="en-US" smtClean="0"/>
              <a:t>‹#›</a:t>
            </a:fld>
            <a:endParaRPr lang="en-US"/>
          </a:p>
        </p:txBody>
      </p:sp>
    </p:spTree>
    <p:extLst>
      <p:ext uri="{BB962C8B-B14F-4D97-AF65-F5344CB8AC3E}">
        <p14:creationId xmlns:p14="http://schemas.microsoft.com/office/powerpoint/2010/main" val="32401303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 name="Oval 4">
            <a:extLst>
              <a:ext uri="{FF2B5EF4-FFF2-40B4-BE49-F238E27FC236}">
                <a16:creationId xmlns:a16="http://schemas.microsoft.com/office/drawing/2014/main" id="{BBCCF403-77F5-E64B-B3A1-43CAED52C50B}"/>
              </a:ext>
            </a:extLst>
          </p:cNvPr>
          <p:cNvSpPr/>
          <p:nvPr userDrawn="1"/>
        </p:nvSpPr>
        <p:spPr>
          <a:xfrm>
            <a:off x="11154250" y="381000"/>
            <a:ext cx="277139" cy="277067"/>
          </a:xfrm>
          <a:prstGeom prst="ellips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b="0" i="0">
              <a:latin typeface="Lato Light" panose="020F0502020204030203" pitchFamily="34" charset="0"/>
            </a:endParaRPr>
          </a:p>
        </p:txBody>
      </p:sp>
      <p:sp>
        <p:nvSpPr>
          <p:cNvPr id="2" name="Title Placeholder 1"/>
          <p:cNvSpPr>
            <a:spLocks noGrp="1"/>
          </p:cNvSpPr>
          <p:nvPr>
            <p:ph type="title"/>
          </p:nvPr>
        </p:nvSpPr>
        <p:spPr>
          <a:xfrm>
            <a:off x="838201" y="365126"/>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Box 3">
            <a:extLst>
              <a:ext uri="{FF2B5EF4-FFF2-40B4-BE49-F238E27FC236}">
                <a16:creationId xmlns:a16="http://schemas.microsoft.com/office/drawing/2014/main" id="{F4AFA0A0-434E-E340-A675-5E45B45DDFED}"/>
              </a:ext>
            </a:extLst>
          </p:cNvPr>
          <p:cNvSpPr txBox="1"/>
          <p:nvPr userDrawn="1"/>
        </p:nvSpPr>
        <p:spPr>
          <a:xfrm>
            <a:off x="11217478" y="442590"/>
            <a:ext cx="150683" cy="153888"/>
          </a:xfrm>
          <a:prstGeom prst="rect">
            <a:avLst/>
          </a:prstGeom>
          <a:noFill/>
        </p:spPr>
        <p:txBody>
          <a:bodyPr wrap="none" lIns="0" tIns="0" rIns="0" bIns="0" rtlCol="0" anchor="ctr">
            <a:spAutoFit/>
          </a:bodyPr>
          <a:lstStyle/>
          <a:p>
            <a:pPr algn="ctr"/>
            <a:fld id="{C2130A1F-96FE-9345-9E91-FD9BE4197128}" type="slidenum">
              <a:rPr lang="en-US" sz="1000" b="0" i="0" spc="0" smtClean="0">
                <a:solidFill>
                  <a:schemeClr val="bg1"/>
                </a:solidFill>
                <a:latin typeface="Poppins Medium" pitchFamily="2" charset="77"/>
                <a:cs typeface="Poppins Medium" pitchFamily="2" charset="77"/>
              </a:rPr>
              <a:pPr algn="ctr"/>
              <a:t>‹#›</a:t>
            </a:fld>
            <a:endParaRPr lang="en-US" sz="1400" b="0" i="0" spc="0">
              <a:solidFill>
                <a:schemeClr val="bg1"/>
              </a:solidFill>
              <a:latin typeface="Poppins Medium" pitchFamily="2" charset="77"/>
              <a:cs typeface="Poppins Medium" pitchFamily="2" charset="77"/>
            </a:endParaRPr>
          </a:p>
        </p:txBody>
      </p:sp>
    </p:spTree>
    <p:extLst>
      <p:ext uri="{BB962C8B-B14F-4D97-AF65-F5344CB8AC3E}">
        <p14:creationId xmlns:p14="http://schemas.microsoft.com/office/powerpoint/2010/main" val="126648740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hf hdr="0" ftr="0" dt="0"/>
  <p:txStyles>
    <p:titleStyle>
      <a:lvl1pPr algn="l" defTabSz="914172" rtl="0" eaLnBrk="1" latinLnBrk="0" hangingPunct="1">
        <a:lnSpc>
          <a:spcPct val="90000"/>
        </a:lnSpc>
        <a:spcBef>
          <a:spcPct val="0"/>
        </a:spcBef>
        <a:buNone/>
        <a:defRPr sz="3300" b="1" i="0" kern="1200">
          <a:solidFill>
            <a:schemeClr val="tx2"/>
          </a:solidFill>
          <a:latin typeface="Poppins" pitchFamily="2" charset="77"/>
          <a:ea typeface="+mj-ea"/>
          <a:cs typeface="+mj-cs"/>
        </a:defRPr>
      </a:lvl1pPr>
    </p:titleStyle>
    <p:bodyStyle>
      <a:lvl1pPr marL="0" indent="0" algn="l" defTabSz="914172" rtl="0" eaLnBrk="1" latinLnBrk="0" hangingPunct="1">
        <a:lnSpc>
          <a:spcPct val="90000"/>
        </a:lnSpc>
        <a:spcBef>
          <a:spcPts val="1000"/>
        </a:spcBef>
        <a:buFont typeface="Arial" panose="020B0604020202020204" pitchFamily="34" charset="0"/>
        <a:buNone/>
        <a:defRPr sz="2800" b="0" i="0" kern="1200">
          <a:solidFill>
            <a:schemeClr val="tx1"/>
          </a:solidFill>
          <a:latin typeface="Lato Light" panose="020F0502020204030203" pitchFamily="34" charset="0"/>
          <a:ea typeface="+mn-ea"/>
          <a:cs typeface="+mn-cs"/>
        </a:defRPr>
      </a:lvl1pPr>
      <a:lvl2pPr marL="457086" indent="0" algn="l" defTabSz="914172" rtl="0" eaLnBrk="1" latinLnBrk="0" hangingPunct="1">
        <a:lnSpc>
          <a:spcPct val="90000"/>
        </a:lnSpc>
        <a:spcBef>
          <a:spcPts val="500"/>
        </a:spcBef>
        <a:buFont typeface="Arial" panose="020B0604020202020204" pitchFamily="34" charset="0"/>
        <a:buNone/>
        <a:defRPr sz="2400" b="0" i="0" kern="1200">
          <a:solidFill>
            <a:schemeClr val="tx1"/>
          </a:solidFill>
          <a:latin typeface="Lato Light" panose="020F0502020204030203" pitchFamily="34" charset="0"/>
          <a:ea typeface="+mn-ea"/>
          <a:cs typeface="+mn-cs"/>
        </a:defRPr>
      </a:lvl2pPr>
      <a:lvl3pPr marL="914172" indent="0" algn="l" defTabSz="914172" rtl="0" eaLnBrk="1" latinLnBrk="0" hangingPunct="1">
        <a:lnSpc>
          <a:spcPct val="90000"/>
        </a:lnSpc>
        <a:spcBef>
          <a:spcPts val="500"/>
        </a:spcBef>
        <a:buFont typeface="Arial" panose="020B0604020202020204" pitchFamily="34" charset="0"/>
        <a:buNone/>
        <a:defRPr sz="2000" b="0" i="0" kern="1200">
          <a:solidFill>
            <a:schemeClr val="tx1"/>
          </a:solidFill>
          <a:latin typeface="Lato Light" panose="020F0502020204030203" pitchFamily="34" charset="0"/>
          <a:ea typeface="+mn-ea"/>
          <a:cs typeface="+mn-cs"/>
        </a:defRPr>
      </a:lvl3pPr>
      <a:lvl4pPr marL="1371257" indent="0" algn="l" defTabSz="914172" rtl="0" eaLnBrk="1" latinLnBrk="0" hangingPunct="1">
        <a:lnSpc>
          <a:spcPct val="90000"/>
        </a:lnSpc>
        <a:spcBef>
          <a:spcPts val="500"/>
        </a:spcBef>
        <a:buFont typeface="Arial" panose="020B0604020202020204" pitchFamily="34" charset="0"/>
        <a:buNone/>
        <a:defRPr sz="1800" b="0" i="0" kern="1200">
          <a:solidFill>
            <a:schemeClr val="tx1"/>
          </a:solidFill>
          <a:latin typeface="Lato Light" panose="020F0502020204030203" pitchFamily="34" charset="0"/>
          <a:ea typeface="+mn-ea"/>
          <a:cs typeface="+mn-cs"/>
        </a:defRPr>
      </a:lvl4pPr>
      <a:lvl5pPr marL="1828343" indent="0" algn="l" defTabSz="914172" rtl="0" eaLnBrk="1" latinLnBrk="0" hangingPunct="1">
        <a:lnSpc>
          <a:spcPct val="90000"/>
        </a:lnSpc>
        <a:spcBef>
          <a:spcPts val="500"/>
        </a:spcBef>
        <a:buFont typeface="Arial" panose="020B0604020202020204" pitchFamily="34" charset="0"/>
        <a:buNone/>
        <a:defRPr sz="1800" b="0" i="0" kern="1200">
          <a:solidFill>
            <a:schemeClr val="tx1"/>
          </a:solidFill>
          <a:latin typeface="Lato Light" panose="020F0502020204030203" pitchFamily="34" charset="0"/>
          <a:ea typeface="+mn-ea"/>
          <a:cs typeface="+mn-cs"/>
        </a:defRPr>
      </a:lvl5pPr>
      <a:lvl6pPr marL="2513972"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057"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143"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229" indent="-228543" algn="l" defTabSz="91417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172" rtl="0" eaLnBrk="1" latinLnBrk="0" hangingPunct="1">
        <a:defRPr sz="1800" kern="1200">
          <a:solidFill>
            <a:schemeClr val="tx1"/>
          </a:solidFill>
          <a:latin typeface="+mn-lt"/>
          <a:ea typeface="+mn-ea"/>
          <a:cs typeface="+mn-cs"/>
        </a:defRPr>
      </a:lvl1pPr>
      <a:lvl2pPr marL="457086" algn="l" defTabSz="914172" rtl="0" eaLnBrk="1" latinLnBrk="0" hangingPunct="1">
        <a:defRPr sz="1800" kern="1200">
          <a:solidFill>
            <a:schemeClr val="tx1"/>
          </a:solidFill>
          <a:latin typeface="+mn-lt"/>
          <a:ea typeface="+mn-ea"/>
          <a:cs typeface="+mn-cs"/>
        </a:defRPr>
      </a:lvl2pPr>
      <a:lvl3pPr marL="914172" algn="l" defTabSz="914172" rtl="0" eaLnBrk="1" latinLnBrk="0" hangingPunct="1">
        <a:defRPr sz="1800" kern="1200">
          <a:solidFill>
            <a:schemeClr val="tx1"/>
          </a:solidFill>
          <a:latin typeface="+mn-lt"/>
          <a:ea typeface="+mn-ea"/>
          <a:cs typeface="+mn-cs"/>
        </a:defRPr>
      </a:lvl3pPr>
      <a:lvl4pPr marL="1371257" algn="l" defTabSz="914172" rtl="0" eaLnBrk="1" latinLnBrk="0" hangingPunct="1">
        <a:defRPr sz="1800" kern="1200">
          <a:solidFill>
            <a:schemeClr val="tx1"/>
          </a:solidFill>
          <a:latin typeface="+mn-lt"/>
          <a:ea typeface="+mn-ea"/>
          <a:cs typeface="+mn-cs"/>
        </a:defRPr>
      </a:lvl4pPr>
      <a:lvl5pPr marL="1828343" algn="l" defTabSz="914172" rtl="0" eaLnBrk="1" latinLnBrk="0" hangingPunct="1">
        <a:defRPr sz="1800" kern="1200">
          <a:solidFill>
            <a:schemeClr val="tx1"/>
          </a:solidFill>
          <a:latin typeface="+mn-lt"/>
          <a:ea typeface="+mn-ea"/>
          <a:cs typeface="+mn-cs"/>
        </a:defRPr>
      </a:lvl5pPr>
      <a:lvl6pPr marL="2285429" algn="l" defTabSz="914172" rtl="0" eaLnBrk="1" latinLnBrk="0" hangingPunct="1">
        <a:defRPr sz="1800" kern="1200">
          <a:solidFill>
            <a:schemeClr val="tx1"/>
          </a:solidFill>
          <a:latin typeface="+mn-lt"/>
          <a:ea typeface="+mn-ea"/>
          <a:cs typeface="+mn-cs"/>
        </a:defRPr>
      </a:lvl6pPr>
      <a:lvl7pPr marL="2742514" algn="l" defTabSz="914172" rtl="0" eaLnBrk="1" latinLnBrk="0" hangingPunct="1">
        <a:defRPr sz="1800" kern="1200">
          <a:solidFill>
            <a:schemeClr val="tx1"/>
          </a:solidFill>
          <a:latin typeface="+mn-lt"/>
          <a:ea typeface="+mn-ea"/>
          <a:cs typeface="+mn-cs"/>
        </a:defRPr>
      </a:lvl7pPr>
      <a:lvl8pPr marL="3199600" algn="l" defTabSz="914172" rtl="0" eaLnBrk="1" latinLnBrk="0" hangingPunct="1">
        <a:defRPr sz="1800" kern="1200">
          <a:solidFill>
            <a:schemeClr val="tx1"/>
          </a:solidFill>
          <a:latin typeface="+mn-lt"/>
          <a:ea typeface="+mn-ea"/>
          <a:cs typeface="+mn-cs"/>
        </a:defRPr>
      </a:lvl8pPr>
      <a:lvl9pPr marL="3656686" algn="l" defTabSz="914172"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0A5E71F7-CCAC-4C39-8191-2914CE20AE6C}" type="datetimeFigureOut">
              <a:rPr lang="en-US" smtClean="0"/>
              <a:t>9/15/2021</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8B23E37F-73E9-4D20-9DDD-F38504465BD0}"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0A4DFE23-1393-4533-A212-AD88589D1F9C}"/>
              </a:ext>
            </a:extLst>
          </p:cNvPr>
          <p:cNvSpPr txBox="1">
            <a:spLocks noChangeAspect="1"/>
          </p:cNvSpPr>
          <p:nvPr userDrawn="1"/>
        </p:nvSpPr>
        <p:spPr>
          <a:xfrm>
            <a:off x="11132053" y="385356"/>
            <a:ext cx="299336" cy="301008"/>
          </a:xfrm>
          <a:prstGeom prst="rect">
            <a:avLst/>
          </a:prstGeom>
          <a:ln w="25400">
            <a:solidFill>
              <a:schemeClr val="accent4"/>
            </a:solidFill>
            <a:miter lim="800000"/>
          </a:ln>
        </p:spPr>
        <p:txBody>
          <a:bodyPr wrap="square" lIns="0" tIns="0" rIns="0" bIns="0" rtlCol="0" anchor="ctr" anchorCtr="1">
            <a:noAutofit/>
          </a:bodyPr>
          <a:lstStyle/>
          <a:p>
            <a:pPr algn="ctr"/>
            <a:fld id="{DF33818B-4F67-2640-B051-39386572BB31}" type="slidenum">
              <a:rPr lang="en-US" sz="1100" b="0" i="0" spc="150" smtClean="0">
                <a:solidFill>
                  <a:schemeClr val="accent4"/>
                </a:solidFill>
                <a:latin typeface="Poppins" pitchFamily="2" charset="77"/>
                <a:cs typeface="Poppins" pitchFamily="2" charset="77"/>
              </a:rPr>
              <a:pPr algn="ctr"/>
              <a:t>‹#›</a:t>
            </a:fld>
            <a:endParaRPr lang="en-US" sz="1100" b="0" i="0" spc="150">
              <a:solidFill>
                <a:schemeClr val="accent4"/>
              </a:solidFill>
              <a:latin typeface="Poppins" pitchFamily="2" charset="77"/>
              <a:cs typeface="Poppins" pitchFamily="2" charset="77"/>
            </a:endParaRPr>
          </a:p>
        </p:txBody>
      </p:sp>
    </p:spTree>
    <p:extLst>
      <p:ext uri="{BB962C8B-B14F-4D97-AF65-F5344CB8AC3E}">
        <p14:creationId xmlns:p14="http://schemas.microsoft.com/office/powerpoint/2010/main" val="1326756697"/>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666" r:id="rId13"/>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26.xml"/><Relationship Id="rId6" Type="http://schemas.openxmlformats.org/officeDocument/2006/relationships/chart" Target="../charts/chart9.xml"/><Relationship Id="rId5" Type="http://schemas.openxmlformats.org/officeDocument/2006/relationships/chart" Target="../charts/chart8.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6.xml"/><Relationship Id="rId4" Type="http://schemas.openxmlformats.org/officeDocument/2006/relationships/image" Target="../media/image6.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6.xml"/><Relationship Id="rId4" Type="http://schemas.openxmlformats.org/officeDocument/2006/relationships/image" Target="../media/image6.sv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6.xml"/></Relationships>
</file>

<file path=ppt/slides/_rels/slide1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26.xml"/></Relationships>
</file>

<file path=ppt/slides/_rels/slide9.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6.xml"/><Relationship Id="rId1" Type="http://schemas.openxmlformats.org/officeDocument/2006/relationships/slideLayout" Target="../slideLayouts/slideLayout26.xml"/><Relationship Id="rId5" Type="http://schemas.openxmlformats.org/officeDocument/2006/relationships/chart" Target="../charts/chart5.xml"/><Relationship Id="rId4" Type="http://schemas.openxmlformats.org/officeDocument/2006/relationships/chart" Target="../charts/chart4.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48000"/>
            <a:lum/>
          </a:blip>
          <a:srcRect/>
          <a:stretch>
            <a:fillRect t="-9000" b="-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C5A72-A4B3-4DBB-8D90-93439143696A}"/>
              </a:ext>
            </a:extLst>
          </p:cNvPr>
          <p:cNvSpPr>
            <a:spLocks noGrp="1"/>
          </p:cNvSpPr>
          <p:nvPr>
            <p:ph type="title"/>
          </p:nvPr>
        </p:nvSpPr>
        <p:spPr>
          <a:xfrm>
            <a:off x="1110413" y="3558090"/>
            <a:ext cx="11081587" cy="2108576"/>
          </a:xfrm>
          <a:solidFill>
            <a:srgbClr val="1D385B"/>
          </a:solidFill>
        </p:spPr>
        <p:txBody>
          <a:bodyPr/>
          <a:lstStyle/>
          <a:p>
            <a:pPr>
              <a:lnSpc>
                <a:spcPct val="70000"/>
              </a:lnSpc>
            </a:pPr>
            <a:r>
              <a:rPr lang="en-US" sz="3200" dirty="0">
                <a:solidFill>
                  <a:schemeClr val="bg1"/>
                </a:solidFill>
              </a:rPr>
              <a:t>	</a:t>
            </a:r>
            <a:r>
              <a:rPr lang="en-US" sz="3000" dirty="0">
                <a:solidFill>
                  <a:schemeClr val="bg1"/>
                </a:solidFill>
                <a:latin typeface="Poppins"/>
              </a:rPr>
              <a:t>Chesapeake Bay Program Updates</a:t>
            </a:r>
            <a:br>
              <a:rPr lang="en-US" dirty="0"/>
            </a:br>
            <a:r>
              <a:rPr lang="en-US" dirty="0"/>
              <a:t>	</a:t>
            </a:r>
            <a:r>
              <a:rPr lang="en-US" sz="2000" i="1" dirty="0">
                <a:solidFill>
                  <a:schemeClr val="bg1"/>
                </a:solidFill>
                <a:latin typeface="Poppins"/>
              </a:rPr>
              <a:t>Citizens Advisory Committee Quarterly—September 2021</a:t>
            </a:r>
          </a:p>
        </p:txBody>
      </p:sp>
      <p:sp>
        <p:nvSpPr>
          <p:cNvPr id="26" name="TextBox 25">
            <a:extLst>
              <a:ext uri="{FF2B5EF4-FFF2-40B4-BE49-F238E27FC236}">
                <a16:creationId xmlns:a16="http://schemas.microsoft.com/office/drawing/2014/main" id="{B751D968-1F05-44D2-BFA1-5A9A02A5E740}"/>
              </a:ext>
            </a:extLst>
          </p:cNvPr>
          <p:cNvSpPr txBox="1"/>
          <p:nvPr/>
        </p:nvSpPr>
        <p:spPr>
          <a:xfrm>
            <a:off x="7095248" y="5657671"/>
            <a:ext cx="4862228" cy="1200329"/>
          </a:xfrm>
          <a:prstGeom prst="rect">
            <a:avLst/>
          </a:prstGeom>
          <a:noFill/>
        </p:spPr>
        <p:txBody>
          <a:bodyPr wrap="none" rtlCol="0">
            <a:spAutoFit/>
          </a:bodyPr>
          <a:lstStyle/>
          <a:p>
            <a:r>
              <a:rPr lang="en-US" sz="2400" i="1" dirty="0">
                <a:solidFill>
                  <a:schemeClr val="bg1"/>
                </a:solidFill>
                <a:latin typeface="Poppins"/>
              </a:rPr>
              <a:t>Martha Shimkin</a:t>
            </a:r>
          </a:p>
          <a:p>
            <a:r>
              <a:rPr lang="en-US" sz="2400" i="1" dirty="0">
                <a:solidFill>
                  <a:schemeClr val="bg1"/>
                </a:solidFill>
                <a:latin typeface="Poppins"/>
              </a:rPr>
              <a:t>Deputy Director, </a:t>
            </a:r>
          </a:p>
          <a:p>
            <a:r>
              <a:rPr lang="en-US" sz="2400" i="1" dirty="0">
                <a:solidFill>
                  <a:schemeClr val="bg1"/>
                </a:solidFill>
                <a:latin typeface="Poppins"/>
              </a:rPr>
              <a:t>EPA Chesapeake Bay Program</a:t>
            </a:r>
          </a:p>
        </p:txBody>
      </p:sp>
      <p:pic>
        <p:nvPicPr>
          <p:cNvPr id="5" name="Picture 4" descr="Logo&#10;&#10;Description automatically generated">
            <a:extLst>
              <a:ext uri="{FF2B5EF4-FFF2-40B4-BE49-F238E27FC236}">
                <a16:creationId xmlns:a16="http://schemas.microsoft.com/office/drawing/2014/main" id="{74439219-364D-47F9-945F-1F64ABEC9B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24614" y="4094156"/>
            <a:ext cx="1236314" cy="1036443"/>
          </a:xfrm>
          <a:prstGeom prst="rect">
            <a:avLst/>
          </a:prstGeom>
        </p:spPr>
      </p:pic>
      <p:pic>
        <p:nvPicPr>
          <p:cNvPr id="7" name="Picture 6" descr="Logo&#10;&#10;Description automatically generated">
            <a:extLst>
              <a:ext uri="{FF2B5EF4-FFF2-40B4-BE49-F238E27FC236}">
                <a16:creationId xmlns:a16="http://schemas.microsoft.com/office/drawing/2014/main" id="{680C50BE-0763-43B0-84E6-1D0325F31F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995451" y="4094156"/>
            <a:ext cx="962025" cy="962025"/>
          </a:xfrm>
          <a:prstGeom prst="rect">
            <a:avLst/>
          </a:prstGeom>
        </p:spPr>
      </p:pic>
    </p:spTree>
    <p:extLst>
      <p:ext uri="{BB962C8B-B14F-4D97-AF65-F5344CB8AC3E}">
        <p14:creationId xmlns:p14="http://schemas.microsoft.com/office/powerpoint/2010/main" val="2333957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36B9924-B3A6-B542-8847-7631C60886FC}"/>
              </a:ext>
            </a:extLst>
          </p:cNvPr>
          <p:cNvSpPr txBox="1"/>
          <p:nvPr/>
        </p:nvSpPr>
        <p:spPr>
          <a:xfrm>
            <a:off x="1618354" y="684471"/>
            <a:ext cx="8980343" cy="523220"/>
          </a:xfrm>
          <a:prstGeom prst="rect">
            <a:avLst/>
          </a:prstGeom>
          <a:noFill/>
        </p:spPr>
        <p:txBody>
          <a:bodyPr wrap="none" rtlCol="0">
            <a:spAutoFit/>
          </a:bodyPr>
          <a:lstStyle/>
          <a:p>
            <a:pPr algn="ctr"/>
            <a:r>
              <a:rPr lang="en-US" sz="2800" b="1">
                <a:solidFill>
                  <a:schemeClr val="tx2"/>
                </a:solidFill>
                <a:latin typeface="Poppins" pitchFamily="2" charset="77"/>
                <a:cs typeface="Poppins" pitchFamily="2" charset="77"/>
              </a:rPr>
              <a:t>FY 2021 Region 3 Chesapeake Bay Program Funding</a:t>
            </a:r>
          </a:p>
        </p:txBody>
      </p:sp>
      <p:sp>
        <p:nvSpPr>
          <p:cNvPr id="24" name="TextBox 23">
            <a:extLst>
              <a:ext uri="{FF2B5EF4-FFF2-40B4-BE49-F238E27FC236}">
                <a16:creationId xmlns:a16="http://schemas.microsoft.com/office/drawing/2014/main" id="{54F18290-028D-4243-B486-627C1CFD7DEB}"/>
              </a:ext>
            </a:extLst>
          </p:cNvPr>
          <p:cNvSpPr txBox="1"/>
          <p:nvPr/>
        </p:nvSpPr>
        <p:spPr>
          <a:xfrm>
            <a:off x="2091870" y="1932511"/>
            <a:ext cx="1284647" cy="461665"/>
          </a:xfrm>
          <a:prstGeom prst="rect">
            <a:avLst/>
          </a:prstGeom>
          <a:noFill/>
        </p:spPr>
        <p:txBody>
          <a:bodyPr wrap="none" rtlCol="0" anchor="ctr" anchorCtr="0">
            <a:spAutoFit/>
          </a:bodyPr>
          <a:lstStyle/>
          <a:p>
            <a:pPr algn="r"/>
            <a:r>
              <a:rPr lang="en-US" sz="2400" b="1">
                <a:solidFill>
                  <a:schemeClr val="tx2"/>
                </a:solidFill>
                <a:latin typeface="Poppins" pitchFamily="2" charset="77"/>
              </a:rPr>
              <a:t>Region 3</a:t>
            </a:r>
            <a:endParaRPr lang="en-US" sz="2400">
              <a:solidFill>
                <a:schemeClr val="accent3">
                  <a:lumMod val="75000"/>
                </a:schemeClr>
              </a:solidFill>
              <a:latin typeface="Poppins" pitchFamily="2" charset="77"/>
              <a:ea typeface="League Spartan" charset="0"/>
              <a:cs typeface="Poppins" pitchFamily="2" charset="77"/>
            </a:endParaRPr>
          </a:p>
        </p:txBody>
      </p:sp>
      <p:graphicFrame>
        <p:nvGraphicFramePr>
          <p:cNvPr id="34" name="Chart 33">
            <a:extLst>
              <a:ext uri="{FF2B5EF4-FFF2-40B4-BE49-F238E27FC236}">
                <a16:creationId xmlns:a16="http://schemas.microsoft.com/office/drawing/2014/main" id="{1A576222-8F17-4D41-B796-5285229C7007}"/>
              </a:ext>
            </a:extLst>
          </p:cNvPr>
          <p:cNvGraphicFramePr/>
          <p:nvPr>
            <p:extLst>
              <p:ext uri="{D42A27DB-BD31-4B8C-83A1-F6EECF244321}">
                <p14:modId xmlns:p14="http://schemas.microsoft.com/office/powerpoint/2010/main" val="1976490249"/>
              </p:ext>
            </p:extLst>
          </p:nvPr>
        </p:nvGraphicFramePr>
        <p:xfrm>
          <a:off x="640653" y="2367439"/>
          <a:ext cx="4187082" cy="345334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5" name="Chart 34">
            <a:extLst>
              <a:ext uri="{FF2B5EF4-FFF2-40B4-BE49-F238E27FC236}">
                <a16:creationId xmlns:a16="http://schemas.microsoft.com/office/drawing/2014/main" id="{3E273EB2-4FA7-42FE-A872-DBDA4F6FE568}"/>
              </a:ext>
            </a:extLst>
          </p:cNvPr>
          <p:cNvGraphicFramePr/>
          <p:nvPr>
            <p:extLst>
              <p:ext uri="{D42A27DB-BD31-4B8C-83A1-F6EECF244321}">
                <p14:modId xmlns:p14="http://schemas.microsoft.com/office/powerpoint/2010/main" val="1706818410"/>
              </p:ext>
            </p:extLst>
          </p:nvPr>
        </p:nvGraphicFramePr>
        <p:xfrm>
          <a:off x="5659604" y="2729552"/>
          <a:ext cx="2897542" cy="2489903"/>
        </p:xfrm>
        <a:graphic>
          <a:graphicData uri="http://schemas.openxmlformats.org/drawingml/2006/chart">
            <c:chart xmlns:c="http://schemas.openxmlformats.org/drawingml/2006/chart" xmlns:r="http://schemas.openxmlformats.org/officeDocument/2006/relationships" r:id="rId4"/>
          </a:graphicData>
        </a:graphic>
      </p:graphicFrame>
      <p:sp>
        <p:nvSpPr>
          <p:cNvPr id="36" name="TextBox 35">
            <a:extLst>
              <a:ext uri="{FF2B5EF4-FFF2-40B4-BE49-F238E27FC236}">
                <a16:creationId xmlns:a16="http://schemas.microsoft.com/office/drawing/2014/main" id="{E0BBE796-AA13-4F4E-834A-8F8D5093B43B}"/>
              </a:ext>
            </a:extLst>
          </p:cNvPr>
          <p:cNvSpPr txBox="1"/>
          <p:nvPr/>
        </p:nvSpPr>
        <p:spPr>
          <a:xfrm>
            <a:off x="6438404" y="3743669"/>
            <a:ext cx="1356462" cy="461665"/>
          </a:xfrm>
          <a:prstGeom prst="rect">
            <a:avLst/>
          </a:prstGeom>
          <a:noFill/>
        </p:spPr>
        <p:txBody>
          <a:bodyPr wrap="none" rtlCol="0" anchor="ctr" anchorCtr="0">
            <a:spAutoFit/>
          </a:bodyPr>
          <a:lstStyle/>
          <a:p>
            <a:pPr algn="ctr"/>
            <a:r>
              <a:rPr lang="en-US" sz="2400" b="1">
                <a:solidFill>
                  <a:schemeClr val="accent2"/>
                </a:solidFill>
                <a:latin typeface="Poppins" pitchFamily="2" charset="77"/>
                <a:ea typeface="League Spartan" charset="0"/>
                <a:cs typeface="Poppins" pitchFamily="2" charset="77"/>
              </a:rPr>
              <a:t>$79,004</a:t>
            </a:r>
          </a:p>
        </p:txBody>
      </p:sp>
      <p:cxnSp>
        <p:nvCxnSpPr>
          <p:cNvPr id="40" name="Straight Connector 39">
            <a:extLst>
              <a:ext uri="{FF2B5EF4-FFF2-40B4-BE49-F238E27FC236}">
                <a16:creationId xmlns:a16="http://schemas.microsoft.com/office/drawing/2014/main" id="{F36BFCE6-CB32-4385-BE55-E1B6BDA9C846}"/>
              </a:ext>
            </a:extLst>
          </p:cNvPr>
          <p:cNvCxnSpPr>
            <a:cxnSpLocks/>
          </p:cNvCxnSpPr>
          <p:nvPr/>
        </p:nvCxnSpPr>
        <p:spPr>
          <a:xfrm flipV="1">
            <a:off x="2958986" y="5048250"/>
            <a:ext cx="4241914" cy="606133"/>
          </a:xfrm>
          <a:prstGeom prst="line">
            <a:avLst/>
          </a:prstGeom>
        </p:spPr>
        <p:style>
          <a:lnRef idx="1">
            <a:schemeClr val="accent1"/>
          </a:lnRef>
          <a:fillRef idx="0">
            <a:schemeClr val="accent1"/>
          </a:fillRef>
          <a:effectRef idx="0">
            <a:schemeClr val="accent1"/>
          </a:effectRef>
          <a:fontRef idx="minor">
            <a:schemeClr val="tx1"/>
          </a:fontRef>
        </p:style>
      </p:cxnSp>
      <p:sp>
        <p:nvSpPr>
          <p:cNvPr id="45" name="TextBox 44">
            <a:extLst>
              <a:ext uri="{FF2B5EF4-FFF2-40B4-BE49-F238E27FC236}">
                <a16:creationId xmlns:a16="http://schemas.microsoft.com/office/drawing/2014/main" id="{0CB762A0-957B-4195-A950-947053DDD9AF}"/>
              </a:ext>
            </a:extLst>
          </p:cNvPr>
          <p:cNvSpPr txBox="1"/>
          <p:nvPr/>
        </p:nvSpPr>
        <p:spPr>
          <a:xfrm>
            <a:off x="2022813" y="3863280"/>
            <a:ext cx="1340432" cy="461665"/>
          </a:xfrm>
          <a:prstGeom prst="rect">
            <a:avLst/>
          </a:prstGeom>
          <a:noFill/>
        </p:spPr>
        <p:txBody>
          <a:bodyPr wrap="none" rtlCol="0" anchor="ctr" anchorCtr="0">
            <a:spAutoFit/>
          </a:bodyPr>
          <a:lstStyle/>
          <a:p>
            <a:pPr algn="ctr"/>
            <a:r>
              <a:rPr lang="en-US" sz="2200" b="1">
                <a:solidFill>
                  <a:schemeClr val="tx2"/>
                </a:solidFill>
                <a:latin typeface="Poppins" pitchFamily="2" charset="77"/>
                <a:ea typeface="League Spartan" charset="0"/>
                <a:cs typeface="Poppins" pitchFamily="2" charset="77"/>
              </a:rPr>
              <a:t>$</a:t>
            </a:r>
            <a:r>
              <a:rPr lang="en-US" sz="2400" b="1">
                <a:solidFill>
                  <a:schemeClr val="tx2"/>
                </a:solidFill>
                <a:latin typeface="Poppins" pitchFamily="2" charset="77"/>
                <a:ea typeface="League Spartan" charset="0"/>
                <a:cs typeface="Poppins" pitchFamily="2" charset="77"/>
              </a:rPr>
              <a:t>82,723</a:t>
            </a:r>
            <a:endParaRPr lang="en-US" sz="2200" b="1">
              <a:solidFill>
                <a:schemeClr val="tx2"/>
              </a:solidFill>
              <a:latin typeface="Poppins" pitchFamily="2" charset="77"/>
              <a:ea typeface="League Spartan" charset="0"/>
              <a:cs typeface="Poppins" pitchFamily="2" charset="77"/>
            </a:endParaRPr>
          </a:p>
        </p:txBody>
      </p:sp>
      <p:graphicFrame>
        <p:nvGraphicFramePr>
          <p:cNvPr id="47" name="Chart 46">
            <a:extLst>
              <a:ext uri="{FF2B5EF4-FFF2-40B4-BE49-F238E27FC236}">
                <a16:creationId xmlns:a16="http://schemas.microsoft.com/office/drawing/2014/main" id="{287590ED-9560-44EA-860E-9BF88195A40F}"/>
              </a:ext>
            </a:extLst>
          </p:cNvPr>
          <p:cNvGraphicFramePr/>
          <p:nvPr>
            <p:extLst>
              <p:ext uri="{D42A27DB-BD31-4B8C-83A1-F6EECF244321}">
                <p14:modId xmlns:p14="http://schemas.microsoft.com/office/powerpoint/2010/main" val="1968492524"/>
              </p:ext>
            </p:extLst>
          </p:nvPr>
        </p:nvGraphicFramePr>
        <p:xfrm>
          <a:off x="9437748" y="2048061"/>
          <a:ext cx="1539016" cy="1545736"/>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1" name="Chart 50">
            <a:extLst>
              <a:ext uri="{FF2B5EF4-FFF2-40B4-BE49-F238E27FC236}">
                <a16:creationId xmlns:a16="http://schemas.microsoft.com/office/drawing/2014/main" id="{052BAFC1-F281-4826-ACC2-349295F7CF6F}"/>
              </a:ext>
            </a:extLst>
          </p:cNvPr>
          <p:cNvGraphicFramePr/>
          <p:nvPr>
            <p:extLst>
              <p:ext uri="{D42A27DB-BD31-4B8C-83A1-F6EECF244321}">
                <p14:modId xmlns:p14="http://schemas.microsoft.com/office/powerpoint/2010/main" val="906422614"/>
              </p:ext>
            </p:extLst>
          </p:nvPr>
        </p:nvGraphicFramePr>
        <p:xfrm>
          <a:off x="9477022" y="4199520"/>
          <a:ext cx="1499742" cy="1494249"/>
        </p:xfrm>
        <a:graphic>
          <a:graphicData uri="http://schemas.openxmlformats.org/drawingml/2006/chart">
            <c:chart xmlns:c="http://schemas.openxmlformats.org/drawingml/2006/chart" xmlns:r="http://schemas.openxmlformats.org/officeDocument/2006/relationships" r:id="rId6"/>
          </a:graphicData>
        </a:graphic>
      </p:graphicFrame>
      <p:cxnSp>
        <p:nvCxnSpPr>
          <p:cNvPr id="55" name="Straight Connector 54">
            <a:extLst>
              <a:ext uri="{FF2B5EF4-FFF2-40B4-BE49-F238E27FC236}">
                <a16:creationId xmlns:a16="http://schemas.microsoft.com/office/drawing/2014/main" id="{A84D525D-94CF-48F8-91FA-3D5FD13E083E}"/>
              </a:ext>
            </a:extLst>
          </p:cNvPr>
          <p:cNvCxnSpPr>
            <a:cxnSpLocks/>
          </p:cNvCxnSpPr>
          <p:nvPr/>
        </p:nvCxnSpPr>
        <p:spPr>
          <a:xfrm>
            <a:off x="8220068" y="3896658"/>
            <a:ext cx="1987188" cy="0"/>
          </a:xfrm>
          <a:prstGeom prst="line">
            <a:avLst/>
          </a:prstGeom>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F2A0D4E7-DF6A-43C0-A18D-76B740D7D7BC}"/>
              </a:ext>
            </a:extLst>
          </p:cNvPr>
          <p:cNvSpPr txBox="1"/>
          <p:nvPr/>
        </p:nvSpPr>
        <p:spPr>
          <a:xfrm>
            <a:off x="6661778" y="1991661"/>
            <a:ext cx="893193" cy="461665"/>
          </a:xfrm>
          <a:prstGeom prst="rect">
            <a:avLst/>
          </a:prstGeom>
          <a:noFill/>
        </p:spPr>
        <p:txBody>
          <a:bodyPr wrap="none" rtlCol="0" anchor="ctr" anchorCtr="0">
            <a:spAutoFit/>
          </a:bodyPr>
          <a:lstStyle/>
          <a:p>
            <a:pPr algn="r"/>
            <a:r>
              <a:rPr lang="en-US" sz="2400" b="1">
                <a:solidFill>
                  <a:schemeClr val="accent2"/>
                </a:solidFill>
                <a:latin typeface="Poppins" pitchFamily="2" charset="77"/>
              </a:rPr>
              <a:t>CBPO</a:t>
            </a:r>
            <a:endParaRPr lang="en-US" sz="2000">
              <a:solidFill>
                <a:schemeClr val="accent2"/>
              </a:solidFill>
              <a:latin typeface="Poppins" pitchFamily="2" charset="77"/>
              <a:ea typeface="League Spartan" charset="0"/>
              <a:cs typeface="Poppins" pitchFamily="2" charset="77"/>
            </a:endParaRPr>
          </a:p>
        </p:txBody>
      </p:sp>
      <p:sp>
        <p:nvSpPr>
          <p:cNvPr id="60" name="TextBox 59">
            <a:extLst>
              <a:ext uri="{FF2B5EF4-FFF2-40B4-BE49-F238E27FC236}">
                <a16:creationId xmlns:a16="http://schemas.microsoft.com/office/drawing/2014/main" id="{5D6FA4E4-361A-4145-B938-302C18D31D6F}"/>
              </a:ext>
            </a:extLst>
          </p:cNvPr>
          <p:cNvSpPr txBox="1"/>
          <p:nvPr/>
        </p:nvSpPr>
        <p:spPr>
          <a:xfrm>
            <a:off x="9315056" y="1819077"/>
            <a:ext cx="1784399" cy="307777"/>
          </a:xfrm>
          <a:prstGeom prst="rect">
            <a:avLst/>
          </a:prstGeom>
          <a:noFill/>
        </p:spPr>
        <p:txBody>
          <a:bodyPr wrap="none" rtlCol="0" anchor="ctr" anchorCtr="0">
            <a:spAutoFit/>
          </a:bodyPr>
          <a:lstStyle/>
          <a:p>
            <a:pPr algn="r"/>
            <a:r>
              <a:rPr lang="en-US" sz="1400" b="1">
                <a:solidFill>
                  <a:schemeClr val="tx2"/>
                </a:solidFill>
                <a:latin typeface="Poppins" pitchFamily="2" charset="77"/>
              </a:rPr>
              <a:t>Grants, Contracts, IAs</a:t>
            </a:r>
            <a:endParaRPr lang="en-US" sz="1400">
              <a:solidFill>
                <a:schemeClr val="accent3">
                  <a:lumMod val="75000"/>
                </a:schemeClr>
              </a:solidFill>
              <a:latin typeface="Poppins" pitchFamily="2" charset="77"/>
              <a:ea typeface="League Spartan" charset="0"/>
              <a:cs typeface="Poppins" pitchFamily="2" charset="77"/>
            </a:endParaRPr>
          </a:p>
        </p:txBody>
      </p:sp>
      <p:sp>
        <p:nvSpPr>
          <p:cNvPr id="61" name="TextBox 60">
            <a:extLst>
              <a:ext uri="{FF2B5EF4-FFF2-40B4-BE49-F238E27FC236}">
                <a16:creationId xmlns:a16="http://schemas.microsoft.com/office/drawing/2014/main" id="{3ABE1D08-C04F-48E6-BF45-811251B8906A}"/>
              </a:ext>
            </a:extLst>
          </p:cNvPr>
          <p:cNvSpPr txBox="1"/>
          <p:nvPr/>
        </p:nvSpPr>
        <p:spPr>
          <a:xfrm>
            <a:off x="9566633" y="5666898"/>
            <a:ext cx="1410131" cy="307777"/>
          </a:xfrm>
          <a:prstGeom prst="rect">
            <a:avLst/>
          </a:prstGeom>
          <a:noFill/>
        </p:spPr>
        <p:txBody>
          <a:bodyPr wrap="none" rtlCol="0" anchor="ctr" anchorCtr="0">
            <a:spAutoFit/>
          </a:bodyPr>
          <a:lstStyle/>
          <a:p>
            <a:pPr algn="r"/>
            <a:r>
              <a:rPr lang="en-US" sz="1400" b="1">
                <a:solidFill>
                  <a:schemeClr val="tx2"/>
                </a:solidFill>
                <a:latin typeface="Poppins" pitchFamily="2" charset="77"/>
                <a:ea typeface="League Spartan" charset="0"/>
                <a:cs typeface="Poppins" pitchFamily="2" charset="77"/>
              </a:rPr>
              <a:t>Operating Funds</a:t>
            </a:r>
            <a:endParaRPr lang="en-US">
              <a:solidFill>
                <a:schemeClr val="accent3">
                  <a:lumMod val="75000"/>
                </a:schemeClr>
              </a:solidFill>
              <a:latin typeface="Poppins" pitchFamily="2" charset="77"/>
              <a:ea typeface="League Spartan" charset="0"/>
              <a:cs typeface="Poppins" pitchFamily="2" charset="77"/>
            </a:endParaRPr>
          </a:p>
        </p:txBody>
      </p:sp>
      <p:cxnSp>
        <p:nvCxnSpPr>
          <p:cNvPr id="28" name="Straight Connector 27">
            <a:extLst>
              <a:ext uri="{FF2B5EF4-FFF2-40B4-BE49-F238E27FC236}">
                <a16:creationId xmlns:a16="http://schemas.microsoft.com/office/drawing/2014/main" id="{64AEE920-7EA0-41FB-9817-8CC1A948E7C1}"/>
              </a:ext>
            </a:extLst>
          </p:cNvPr>
          <p:cNvCxnSpPr>
            <a:cxnSpLocks/>
          </p:cNvCxnSpPr>
          <p:nvPr/>
        </p:nvCxnSpPr>
        <p:spPr>
          <a:xfrm>
            <a:off x="2783933" y="2522238"/>
            <a:ext cx="4324441" cy="363446"/>
          </a:xfrm>
          <a:prstGeom prst="line">
            <a:avLst/>
          </a:prstGeom>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A0C1F767-9022-45E3-8427-CB15E1985D7D}"/>
              </a:ext>
            </a:extLst>
          </p:cNvPr>
          <p:cNvCxnSpPr>
            <a:cxnSpLocks/>
            <a:stCxn id="47" idx="2"/>
          </p:cNvCxnSpPr>
          <p:nvPr/>
        </p:nvCxnSpPr>
        <p:spPr>
          <a:xfrm>
            <a:off x="10207256" y="3593797"/>
            <a:ext cx="0" cy="611537"/>
          </a:xfrm>
          <a:prstGeom prst="line">
            <a:avLst/>
          </a:prstGeom>
          <a:ln w="12700">
            <a:solidFill>
              <a:schemeClr val="tx2"/>
            </a:solidFill>
            <a:headEnd type="oval" w="lg" len="lg"/>
            <a:tailEnd type="oval" w="lg" len="lg"/>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987B2515-373C-4789-8D74-C8E6121149B9}"/>
              </a:ext>
            </a:extLst>
          </p:cNvPr>
          <p:cNvSpPr txBox="1"/>
          <p:nvPr/>
        </p:nvSpPr>
        <p:spPr>
          <a:xfrm>
            <a:off x="3911046" y="1237696"/>
            <a:ext cx="4369914" cy="430887"/>
          </a:xfrm>
          <a:prstGeom prst="rect">
            <a:avLst/>
          </a:prstGeom>
          <a:noFill/>
        </p:spPr>
        <p:txBody>
          <a:bodyPr wrap="none" rtlCol="0">
            <a:spAutoFit/>
          </a:bodyPr>
          <a:lstStyle/>
          <a:p>
            <a:pPr algn="ctr"/>
            <a:r>
              <a:rPr lang="en-US" sz="2200" spc="150">
                <a:solidFill>
                  <a:schemeClr val="bg1">
                    <a:lumMod val="50000"/>
                  </a:schemeClr>
                </a:solidFill>
                <a:latin typeface="Poppins Light" pitchFamily="2" charset="77"/>
              </a:rPr>
              <a:t>Chesapeake Bay Program Office</a:t>
            </a:r>
          </a:p>
        </p:txBody>
      </p:sp>
      <p:sp>
        <p:nvSpPr>
          <p:cNvPr id="20" name="TextBox 19">
            <a:extLst>
              <a:ext uri="{FF2B5EF4-FFF2-40B4-BE49-F238E27FC236}">
                <a16:creationId xmlns:a16="http://schemas.microsoft.com/office/drawing/2014/main" id="{E6B5AA97-12D2-461B-92FD-A0218761A8FC}"/>
              </a:ext>
            </a:extLst>
          </p:cNvPr>
          <p:cNvSpPr txBox="1"/>
          <p:nvPr/>
        </p:nvSpPr>
        <p:spPr>
          <a:xfrm>
            <a:off x="121346" y="5986496"/>
            <a:ext cx="1528560" cy="276999"/>
          </a:xfrm>
          <a:prstGeom prst="rect">
            <a:avLst/>
          </a:prstGeom>
          <a:noFill/>
        </p:spPr>
        <p:txBody>
          <a:bodyPr wrap="none" rtlCol="0">
            <a:spAutoFit/>
          </a:bodyPr>
          <a:lstStyle/>
          <a:p>
            <a:r>
              <a:rPr lang="en-US" sz="1200"/>
              <a:t>*Dollars in thousands</a:t>
            </a:r>
          </a:p>
        </p:txBody>
      </p:sp>
    </p:spTree>
    <p:extLst>
      <p:ext uri="{BB962C8B-B14F-4D97-AF65-F5344CB8AC3E}">
        <p14:creationId xmlns:p14="http://schemas.microsoft.com/office/powerpoint/2010/main" val="3452462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Rounded Rectangle 2">
            <a:extLst>
              <a:ext uri="{FF2B5EF4-FFF2-40B4-BE49-F238E27FC236}">
                <a16:creationId xmlns:a16="http://schemas.microsoft.com/office/drawing/2014/main" id="{B7D197C4-770B-4F5B-BABC-3221CDDD688A}"/>
              </a:ext>
            </a:extLst>
          </p:cNvPr>
          <p:cNvSpPr/>
          <p:nvPr/>
        </p:nvSpPr>
        <p:spPr>
          <a:xfrm>
            <a:off x="7120426" y="3129887"/>
            <a:ext cx="4153631" cy="945350"/>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Lato Light" panose="020F0502020204030203" pitchFamily="34" charset="0"/>
            </a:endParaRPr>
          </a:p>
        </p:txBody>
      </p:sp>
      <p:sp>
        <p:nvSpPr>
          <p:cNvPr id="94" name="Rounded Rectangle 2">
            <a:extLst>
              <a:ext uri="{FF2B5EF4-FFF2-40B4-BE49-F238E27FC236}">
                <a16:creationId xmlns:a16="http://schemas.microsoft.com/office/drawing/2014/main" id="{6BB27CBA-8294-4E49-AA54-A9B2DAD26F5E}"/>
              </a:ext>
            </a:extLst>
          </p:cNvPr>
          <p:cNvSpPr/>
          <p:nvPr/>
        </p:nvSpPr>
        <p:spPr>
          <a:xfrm>
            <a:off x="1178889" y="3118917"/>
            <a:ext cx="3868548" cy="991042"/>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Lato Light" panose="020F0502020204030203" pitchFamily="34" charset="0"/>
            </a:endParaRPr>
          </a:p>
        </p:txBody>
      </p:sp>
      <p:sp>
        <p:nvSpPr>
          <p:cNvPr id="62" name="TextBox 61">
            <a:extLst>
              <a:ext uri="{FF2B5EF4-FFF2-40B4-BE49-F238E27FC236}">
                <a16:creationId xmlns:a16="http://schemas.microsoft.com/office/drawing/2014/main" id="{0D8571C2-21D2-4E72-8BDA-26F1835DB9F3}"/>
              </a:ext>
            </a:extLst>
          </p:cNvPr>
          <p:cNvSpPr txBox="1"/>
          <p:nvPr/>
        </p:nvSpPr>
        <p:spPr>
          <a:xfrm>
            <a:off x="2287372" y="979548"/>
            <a:ext cx="1244251" cy="646331"/>
          </a:xfrm>
          <a:prstGeom prst="rect">
            <a:avLst/>
          </a:prstGeom>
          <a:noFill/>
        </p:spPr>
        <p:txBody>
          <a:bodyPr wrap="none" rtlCol="0" anchor="b">
            <a:spAutoFit/>
          </a:bodyPr>
          <a:lstStyle/>
          <a:p>
            <a:pPr algn="r"/>
            <a:r>
              <a:rPr lang="en-US" sz="3600" b="1">
                <a:solidFill>
                  <a:schemeClr val="tx2"/>
                </a:solidFill>
                <a:latin typeface="Poppins" pitchFamily="2" charset="77"/>
                <a:cs typeface="Poppins" pitchFamily="2" charset="77"/>
              </a:rPr>
              <a:t>CBIG</a:t>
            </a:r>
          </a:p>
        </p:txBody>
      </p:sp>
      <p:sp>
        <p:nvSpPr>
          <p:cNvPr id="63" name="TextBox 62">
            <a:extLst>
              <a:ext uri="{FF2B5EF4-FFF2-40B4-BE49-F238E27FC236}">
                <a16:creationId xmlns:a16="http://schemas.microsoft.com/office/drawing/2014/main" id="{CEDD006A-8DC2-45E4-AFAF-23B9F1E09E8A}"/>
              </a:ext>
            </a:extLst>
          </p:cNvPr>
          <p:cNvSpPr txBox="1"/>
          <p:nvPr/>
        </p:nvSpPr>
        <p:spPr>
          <a:xfrm>
            <a:off x="8461302" y="952733"/>
            <a:ext cx="1683474" cy="646331"/>
          </a:xfrm>
          <a:prstGeom prst="rect">
            <a:avLst/>
          </a:prstGeom>
          <a:noFill/>
        </p:spPr>
        <p:txBody>
          <a:bodyPr wrap="none" rtlCol="0" anchor="b">
            <a:spAutoFit/>
          </a:bodyPr>
          <a:lstStyle/>
          <a:p>
            <a:r>
              <a:rPr lang="en-US" sz="3600" b="1">
                <a:solidFill>
                  <a:schemeClr val="tx2"/>
                </a:solidFill>
                <a:latin typeface="Poppins" pitchFamily="2" charset="77"/>
                <a:cs typeface="Poppins" pitchFamily="2" charset="77"/>
              </a:rPr>
              <a:t>CBRAP</a:t>
            </a:r>
          </a:p>
        </p:txBody>
      </p:sp>
      <p:sp>
        <p:nvSpPr>
          <p:cNvPr id="64" name="Subtitle 2">
            <a:extLst>
              <a:ext uri="{FF2B5EF4-FFF2-40B4-BE49-F238E27FC236}">
                <a16:creationId xmlns:a16="http://schemas.microsoft.com/office/drawing/2014/main" id="{3EFDA9FE-E0C0-4B99-BE6D-8EEE256B0908}"/>
              </a:ext>
            </a:extLst>
          </p:cNvPr>
          <p:cNvSpPr txBox="1">
            <a:spLocks/>
          </p:cNvSpPr>
          <p:nvPr/>
        </p:nvSpPr>
        <p:spPr>
          <a:xfrm>
            <a:off x="849230" y="1930666"/>
            <a:ext cx="4537146" cy="95244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400">
                <a:solidFill>
                  <a:schemeClr val="tx1"/>
                </a:solidFill>
                <a:latin typeface="Lato Light" panose="020F0502020204030203" pitchFamily="34" charset="0"/>
                <a:ea typeface="Lato Light" panose="020F0502020204030203" pitchFamily="34" charset="0"/>
                <a:cs typeface="Lato Light" panose="020F0502020204030203" pitchFamily="34" charset="0"/>
              </a:rPr>
              <a:t>Implementation of management mechanisms </a:t>
            </a:r>
            <a:r>
              <a:rPr lang="en-US" sz="1400" b="1">
                <a:solidFill>
                  <a:schemeClr val="tx1"/>
                </a:solidFill>
                <a:latin typeface="Lato Light" panose="020F0502020204030203" pitchFamily="34" charset="0"/>
                <a:ea typeface="Lato Light" panose="020F0502020204030203" pitchFamily="34" charset="0"/>
                <a:cs typeface="Lato Light" panose="020F0502020204030203" pitchFamily="34" charset="0"/>
              </a:rPr>
              <a:t>for all Goals and Outcomes</a:t>
            </a:r>
            <a:r>
              <a:rPr lang="en-US" sz="1400">
                <a:solidFill>
                  <a:schemeClr val="tx1"/>
                </a:solidFill>
                <a:latin typeface="Lato Light" panose="020F0502020204030203" pitchFamily="34" charset="0"/>
                <a:ea typeface="Lato Light" panose="020F0502020204030203" pitchFamily="34" charset="0"/>
                <a:cs typeface="Lato Light" panose="020F0502020204030203" pitchFamily="34" charset="0"/>
              </a:rPr>
              <a:t> established under the 2014 Chesapeake Bay Watershed Agreement, with emphasis on reduction of nutrient and sediment pollution.</a:t>
            </a:r>
          </a:p>
        </p:txBody>
      </p:sp>
      <p:sp>
        <p:nvSpPr>
          <p:cNvPr id="65" name="Subtitle 2">
            <a:extLst>
              <a:ext uri="{FF2B5EF4-FFF2-40B4-BE49-F238E27FC236}">
                <a16:creationId xmlns:a16="http://schemas.microsoft.com/office/drawing/2014/main" id="{E6472F47-334F-4A16-BFF4-7E14046334E9}"/>
              </a:ext>
            </a:extLst>
          </p:cNvPr>
          <p:cNvSpPr txBox="1">
            <a:spLocks/>
          </p:cNvSpPr>
          <p:nvPr/>
        </p:nvSpPr>
        <p:spPr>
          <a:xfrm>
            <a:off x="7070073" y="1903851"/>
            <a:ext cx="4192370" cy="95244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400">
                <a:solidFill>
                  <a:schemeClr val="tx1"/>
                </a:solidFill>
                <a:latin typeface="Lato Light" panose="020F0502020204030203" pitchFamily="34" charset="0"/>
                <a:ea typeface="Lato Light" panose="020F0502020204030203" pitchFamily="34" charset="0"/>
                <a:cs typeface="Lato Light" panose="020F0502020204030203" pitchFamily="34" charset="0"/>
              </a:rPr>
              <a:t>Implementation of regulatory, accountability, assessment, compliance, and enforcement capabilities in support of the </a:t>
            </a:r>
            <a:r>
              <a:rPr lang="en-US" sz="1400" b="1">
                <a:solidFill>
                  <a:schemeClr val="tx1"/>
                </a:solidFill>
                <a:latin typeface="Lato Light" panose="020F0502020204030203" pitchFamily="34" charset="0"/>
                <a:ea typeface="Lato Light" panose="020F0502020204030203" pitchFamily="34" charset="0"/>
                <a:cs typeface="Lato Light" panose="020F0502020204030203" pitchFamily="34" charset="0"/>
              </a:rPr>
              <a:t>Water Quality Goal </a:t>
            </a:r>
            <a:r>
              <a:rPr lang="en-US" sz="1400">
                <a:solidFill>
                  <a:schemeClr val="tx1"/>
                </a:solidFill>
                <a:latin typeface="Lato Light" panose="020F0502020204030203" pitchFamily="34" charset="0"/>
                <a:ea typeface="Lato Light" panose="020F0502020204030203" pitchFamily="34" charset="0"/>
                <a:cs typeface="Lato Light" panose="020F0502020204030203" pitchFamily="34" charset="0"/>
              </a:rPr>
              <a:t>of</a:t>
            </a:r>
            <a:r>
              <a:rPr lang="en-US" sz="1400" b="1">
                <a:solidFill>
                  <a:schemeClr val="tx1"/>
                </a:solidFill>
                <a:latin typeface="Lato Light" panose="020F0502020204030203" pitchFamily="34" charset="0"/>
                <a:ea typeface="Lato Light" panose="020F0502020204030203" pitchFamily="34" charset="0"/>
                <a:cs typeface="Lato Light" panose="020F0502020204030203" pitchFamily="34" charset="0"/>
              </a:rPr>
              <a:t> </a:t>
            </a:r>
            <a:r>
              <a:rPr lang="en-US" sz="1400">
                <a:solidFill>
                  <a:schemeClr val="tx1"/>
                </a:solidFill>
                <a:latin typeface="Lato Light" panose="020F0502020204030203" pitchFamily="34" charset="0"/>
                <a:ea typeface="Lato Light" panose="020F0502020204030203" pitchFamily="34" charset="0"/>
                <a:cs typeface="Lato Light" panose="020F0502020204030203" pitchFamily="34" charset="0"/>
              </a:rPr>
              <a:t>the 2014 Watershed Agreement and Bay TMDL. </a:t>
            </a:r>
          </a:p>
        </p:txBody>
      </p:sp>
      <p:sp>
        <p:nvSpPr>
          <p:cNvPr id="67" name="Subtitle 2">
            <a:extLst>
              <a:ext uri="{FF2B5EF4-FFF2-40B4-BE49-F238E27FC236}">
                <a16:creationId xmlns:a16="http://schemas.microsoft.com/office/drawing/2014/main" id="{4318A00B-C519-4A48-8398-E1088997DEBB}"/>
              </a:ext>
            </a:extLst>
          </p:cNvPr>
          <p:cNvSpPr txBox="1">
            <a:spLocks/>
          </p:cNvSpPr>
          <p:nvPr/>
        </p:nvSpPr>
        <p:spPr>
          <a:xfrm>
            <a:off x="1452566" y="3326391"/>
            <a:ext cx="3930771" cy="541302"/>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b="1">
                <a:latin typeface="Poppins"/>
                <a:ea typeface="Lato Light" panose="020F0502020204030203" pitchFamily="34" charset="0"/>
                <a:cs typeface="Lato Light" panose="020F0502020204030203" pitchFamily="34" charset="0"/>
              </a:rPr>
              <a:t>20%: </a:t>
            </a:r>
            <a:r>
              <a:rPr lang="en-US" sz="1200">
                <a:latin typeface="Poppins"/>
                <a:ea typeface="Lato Light" panose="020F0502020204030203" pitchFamily="34" charset="0"/>
                <a:cs typeface="Lato Light" panose="020F0502020204030203" pitchFamily="34" charset="0"/>
              </a:rPr>
              <a:t>Pennsylvania, Virginia, Maryland</a:t>
            </a:r>
          </a:p>
          <a:p>
            <a:pPr algn="l">
              <a:lnSpc>
                <a:spcPts val="1750"/>
              </a:lnSpc>
            </a:pPr>
            <a:r>
              <a:rPr lang="en-US" sz="1400" b="1">
                <a:latin typeface="Poppins"/>
                <a:ea typeface="Lato Light" panose="020F0502020204030203" pitchFamily="34" charset="0"/>
                <a:cs typeface="Lato Light" panose="020F0502020204030203" pitchFamily="34" charset="0"/>
              </a:rPr>
              <a:t>10%: </a:t>
            </a:r>
            <a:r>
              <a:rPr lang="en-US" sz="1200">
                <a:latin typeface="Poppins"/>
                <a:ea typeface="Lato Light" panose="020F0502020204030203" pitchFamily="34" charset="0"/>
                <a:cs typeface="Lato Light" panose="020F0502020204030203" pitchFamily="34" charset="0"/>
              </a:rPr>
              <a:t>Delaware, DC, New York, West Virginia</a:t>
            </a:r>
          </a:p>
        </p:txBody>
      </p:sp>
      <p:sp>
        <p:nvSpPr>
          <p:cNvPr id="68" name="TextBox 67">
            <a:extLst>
              <a:ext uri="{FF2B5EF4-FFF2-40B4-BE49-F238E27FC236}">
                <a16:creationId xmlns:a16="http://schemas.microsoft.com/office/drawing/2014/main" id="{B511E5CB-000C-43C3-83F5-728CA512BB7A}"/>
              </a:ext>
            </a:extLst>
          </p:cNvPr>
          <p:cNvSpPr txBox="1"/>
          <p:nvPr/>
        </p:nvSpPr>
        <p:spPr>
          <a:xfrm>
            <a:off x="5331571" y="3765542"/>
            <a:ext cx="1595245" cy="307777"/>
          </a:xfrm>
          <a:prstGeom prst="rect">
            <a:avLst/>
          </a:prstGeom>
          <a:noFill/>
        </p:spPr>
        <p:txBody>
          <a:bodyPr wrap="none" rtlCol="0" anchor="b">
            <a:spAutoFit/>
          </a:bodyPr>
          <a:lstStyle/>
          <a:p>
            <a:pPr algn="r"/>
            <a:r>
              <a:rPr lang="en-US" sz="1400" b="1">
                <a:solidFill>
                  <a:schemeClr val="tx2"/>
                </a:solidFill>
                <a:latin typeface="Poppins" pitchFamily="2" charset="77"/>
                <a:cs typeface="Poppins" pitchFamily="2" charset="77"/>
              </a:rPr>
              <a:t>Allocation Formula</a:t>
            </a:r>
          </a:p>
        </p:txBody>
      </p:sp>
      <p:sp>
        <p:nvSpPr>
          <p:cNvPr id="74" name="Subtitle 2">
            <a:extLst>
              <a:ext uri="{FF2B5EF4-FFF2-40B4-BE49-F238E27FC236}">
                <a16:creationId xmlns:a16="http://schemas.microsoft.com/office/drawing/2014/main" id="{D15C36FD-D268-46FA-A299-23733C358511}"/>
              </a:ext>
            </a:extLst>
          </p:cNvPr>
          <p:cNvSpPr txBox="1">
            <a:spLocks/>
          </p:cNvSpPr>
          <p:nvPr/>
        </p:nvSpPr>
        <p:spPr>
          <a:xfrm>
            <a:off x="7317110" y="3234333"/>
            <a:ext cx="4067170" cy="77431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400" b="1" u="sng">
                <a:latin typeface="Poppins"/>
                <a:ea typeface="Lato Light" panose="020F0502020204030203" pitchFamily="34" charset="0"/>
                <a:cs typeface="Lato Light" panose="020F0502020204030203" pitchFamily="34" charset="0"/>
              </a:rPr>
              <a:t>Base</a:t>
            </a:r>
            <a:r>
              <a:rPr lang="en-US" sz="1400" b="1">
                <a:latin typeface="Poppins"/>
                <a:ea typeface="Lato Light" panose="020F0502020204030203" pitchFamily="34" charset="0"/>
                <a:cs typeface="Lato Light" panose="020F0502020204030203" pitchFamily="34" charset="0"/>
              </a:rPr>
              <a:t>: </a:t>
            </a:r>
            <a:r>
              <a:rPr lang="en-US" sz="1200">
                <a:latin typeface="Poppins"/>
              </a:rPr>
              <a:t>All Bay Agreement signatories receive funds. </a:t>
            </a:r>
          </a:p>
          <a:p>
            <a:pPr algn="l">
              <a:lnSpc>
                <a:spcPts val="1750"/>
              </a:lnSpc>
            </a:pPr>
            <a:r>
              <a:rPr lang="en-US" sz="1400" b="1" u="sng">
                <a:latin typeface="Poppins"/>
                <a:ea typeface="Lato Light" panose="020F0502020204030203" pitchFamily="34" charset="0"/>
                <a:cs typeface="Lato Light" panose="020F0502020204030203" pitchFamily="34" charset="0"/>
              </a:rPr>
              <a:t>Formula</a:t>
            </a:r>
            <a:r>
              <a:rPr lang="en-US" sz="1400" b="1">
                <a:latin typeface="Poppins"/>
                <a:ea typeface="Lato Light" panose="020F0502020204030203" pitchFamily="34" charset="0"/>
                <a:cs typeface="Lato Light" panose="020F0502020204030203" pitchFamily="34" charset="0"/>
              </a:rPr>
              <a:t>: </a:t>
            </a:r>
            <a:r>
              <a:rPr lang="en-US" sz="1200" b="1">
                <a:latin typeface="Poppins"/>
              </a:rPr>
              <a:t>35% </a:t>
            </a:r>
            <a:r>
              <a:rPr lang="en-US" sz="1200">
                <a:latin typeface="Poppins"/>
              </a:rPr>
              <a:t>for reductions through 2017</a:t>
            </a:r>
            <a:r>
              <a:rPr lang="en-US" sz="1400" b="1">
                <a:latin typeface="Poppins"/>
                <a:ea typeface="Lato Light" panose="020F0502020204030203" pitchFamily="34" charset="0"/>
                <a:cs typeface="Lato Light" panose="020F0502020204030203" pitchFamily="34" charset="0"/>
              </a:rPr>
              <a:t>. </a:t>
            </a:r>
            <a:r>
              <a:rPr lang="en-US" sz="1200" b="1">
                <a:latin typeface="Poppins"/>
              </a:rPr>
              <a:t>65% </a:t>
            </a:r>
            <a:r>
              <a:rPr lang="en-US" sz="1200">
                <a:latin typeface="Poppins"/>
              </a:rPr>
              <a:t>for 2018-2025 N load reduction commitments</a:t>
            </a:r>
            <a:r>
              <a:rPr lang="en-US" sz="1400">
                <a:latin typeface="Poppins"/>
              </a:rPr>
              <a:t>.</a:t>
            </a:r>
          </a:p>
        </p:txBody>
      </p:sp>
      <p:sp>
        <p:nvSpPr>
          <p:cNvPr id="75" name="TextBox 74">
            <a:extLst>
              <a:ext uri="{FF2B5EF4-FFF2-40B4-BE49-F238E27FC236}">
                <a16:creationId xmlns:a16="http://schemas.microsoft.com/office/drawing/2014/main" id="{FE2A479D-042B-4A24-A284-EE2E76DF4E61}"/>
              </a:ext>
            </a:extLst>
          </p:cNvPr>
          <p:cNvSpPr txBox="1"/>
          <p:nvPr/>
        </p:nvSpPr>
        <p:spPr>
          <a:xfrm>
            <a:off x="5406073" y="4922997"/>
            <a:ext cx="1425326" cy="307777"/>
          </a:xfrm>
          <a:prstGeom prst="rect">
            <a:avLst/>
          </a:prstGeom>
          <a:noFill/>
        </p:spPr>
        <p:txBody>
          <a:bodyPr wrap="none" rtlCol="0" anchor="b">
            <a:spAutoFit/>
          </a:bodyPr>
          <a:lstStyle/>
          <a:p>
            <a:pPr algn="r"/>
            <a:r>
              <a:rPr lang="en-US" sz="1400" b="1">
                <a:solidFill>
                  <a:schemeClr val="tx2"/>
                </a:solidFill>
                <a:latin typeface="Poppins" pitchFamily="2" charset="77"/>
                <a:cs typeface="Poppins" pitchFamily="2" charset="77"/>
              </a:rPr>
              <a:t>Funding Amount</a:t>
            </a:r>
          </a:p>
        </p:txBody>
      </p:sp>
      <p:sp>
        <p:nvSpPr>
          <p:cNvPr id="76" name="TextBox 75">
            <a:extLst>
              <a:ext uri="{FF2B5EF4-FFF2-40B4-BE49-F238E27FC236}">
                <a16:creationId xmlns:a16="http://schemas.microsoft.com/office/drawing/2014/main" id="{F4A28F23-C03C-4E19-9A5F-3158664C3164}"/>
              </a:ext>
            </a:extLst>
          </p:cNvPr>
          <p:cNvSpPr txBox="1"/>
          <p:nvPr/>
        </p:nvSpPr>
        <p:spPr>
          <a:xfrm>
            <a:off x="2412176" y="5522087"/>
            <a:ext cx="6357831" cy="430887"/>
          </a:xfrm>
          <a:prstGeom prst="rect">
            <a:avLst/>
          </a:prstGeom>
          <a:noFill/>
        </p:spPr>
        <p:txBody>
          <a:bodyPr wrap="none" rtlCol="0" anchor="b">
            <a:spAutoFit/>
          </a:bodyPr>
          <a:lstStyle/>
          <a:p>
            <a:pPr algn="r"/>
            <a:r>
              <a:rPr lang="en-US" sz="2200">
                <a:solidFill>
                  <a:srgbClr val="C00000"/>
                </a:solidFill>
                <a:latin typeface="Poppins" pitchFamily="2" charset="77"/>
                <a:cs typeface="Poppins" pitchFamily="2" charset="77"/>
              </a:rPr>
              <a:t>Combined Funding Amount approx. </a:t>
            </a:r>
            <a:r>
              <a:rPr lang="en-US" sz="2200" u="sng">
                <a:solidFill>
                  <a:srgbClr val="C00000"/>
                </a:solidFill>
                <a:latin typeface="Poppins" pitchFamily="2" charset="77"/>
                <a:cs typeface="Poppins" pitchFamily="2" charset="77"/>
              </a:rPr>
              <a:t>$23.8 M</a:t>
            </a:r>
          </a:p>
        </p:txBody>
      </p:sp>
      <p:sp>
        <p:nvSpPr>
          <p:cNvPr id="78" name="Rounded Rectangle 2">
            <a:extLst>
              <a:ext uri="{FF2B5EF4-FFF2-40B4-BE49-F238E27FC236}">
                <a16:creationId xmlns:a16="http://schemas.microsoft.com/office/drawing/2014/main" id="{4A012868-1A61-4FBE-8F84-5ABDD1DF56B4}"/>
              </a:ext>
            </a:extLst>
          </p:cNvPr>
          <p:cNvSpPr/>
          <p:nvPr/>
        </p:nvSpPr>
        <p:spPr>
          <a:xfrm>
            <a:off x="7108812" y="4366550"/>
            <a:ext cx="4176861" cy="826577"/>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Lato Light" panose="020F0502020204030203" pitchFamily="34" charset="0"/>
            </a:endParaRPr>
          </a:p>
        </p:txBody>
      </p:sp>
      <p:sp>
        <p:nvSpPr>
          <p:cNvPr id="79" name="Rounded Rectangle 2">
            <a:extLst>
              <a:ext uri="{FF2B5EF4-FFF2-40B4-BE49-F238E27FC236}">
                <a16:creationId xmlns:a16="http://schemas.microsoft.com/office/drawing/2014/main" id="{D7BD34A0-5A62-40BF-97A4-B2E314D2EB21}"/>
              </a:ext>
            </a:extLst>
          </p:cNvPr>
          <p:cNvSpPr/>
          <p:nvPr/>
        </p:nvSpPr>
        <p:spPr>
          <a:xfrm>
            <a:off x="1256380" y="4344668"/>
            <a:ext cx="3829658" cy="843361"/>
          </a:xfrm>
          <a:prstGeom prst="roundRect">
            <a:avLst>
              <a:gd name="adj" fmla="val 50000"/>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a:latin typeface="Lato Light" panose="020F0502020204030203" pitchFamily="34" charset="0"/>
            </a:endParaRPr>
          </a:p>
        </p:txBody>
      </p:sp>
      <p:sp>
        <p:nvSpPr>
          <p:cNvPr id="82" name="Subtitle 2">
            <a:extLst>
              <a:ext uri="{FF2B5EF4-FFF2-40B4-BE49-F238E27FC236}">
                <a16:creationId xmlns:a16="http://schemas.microsoft.com/office/drawing/2014/main" id="{35C68EF7-A235-416B-83D2-C079F79E923D}"/>
              </a:ext>
            </a:extLst>
          </p:cNvPr>
          <p:cNvSpPr txBox="1">
            <a:spLocks/>
          </p:cNvSpPr>
          <p:nvPr/>
        </p:nvSpPr>
        <p:spPr>
          <a:xfrm>
            <a:off x="8770007" y="4675920"/>
            <a:ext cx="3810376" cy="28020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800" b="1">
                <a:latin typeface="Poppins"/>
                <a:ea typeface="Lato Light" panose="020F0502020204030203" pitchFamily="34" charset="0"/>
                <a:cs typeface="Lato Light" panose="020F0502020204030203" pitchFamily="34" charset="0"/>
              </a:rPr>
              <a:t>$11.2 M</a:t>
            </a:r>
            <a:endParaRPr lang="en-US" sz="1800">
              <a:latin typeface="Poppins"/>
              <a:ea typeface="Lato Light" panose="020F0502020204030203" pitchFamily="34" charset="0"/>
              <a:cs typeface="Lato Light" panose="020F0502020204030203" pitchFamily="34" charset="0"/>
            </a:endParaRPr>
          </a:p>
        </p:txBody>
      </p:sp>
      <p:sp>
        <p:nvSpPr>
          <p:cNvPr id="83" name="Subtitle 2">
            <a:extLst>
              <a:ext uri="{FF2B5EF4-FFF2-40B4-BE49-F238E27FC236}">
                <a16:creationId xmlns:a16="http://schemas.microsoft.com/office/drawing/2014/main" id="{42287149-20E0-4646-BCF6-2B712EF6C7C2}"/>
              </a:ext>
            </a:extLst>
          </p:cNvPr>
          <p:cNvSpPr txBox="1">
            <a:spLocks/>
          </p:cNvSpPr>
          <p:nvPr/>
        </p:nvSpPr>
        <p:spPr>
          <a:xfrm>
            <a:off x="2595310" y="4632308"/>
            <a:ext cx="3810376" cy="280205"/>
          </a:xfrm>
          <a:prstGeom prst="rect">
            <a:avLst/>
          </a:prstGeom>
        </p:spPr>
        <p:txBody>
          <a:bodyPr vert="horz" wrap="square" lIns="45720" tIns="22860" rIns="45720" bIns="22860" rtlCol="0" anchor="ctr">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800" b="1">
                <a:latin typeface="Poppins"/>
                <a:ea typeface="Lato Light" panose="020F0502020204030203" pitchFamily="34" charset="0"/>
                <a:cs typeface="Lato Light" panose="020F0502020204030203" pitchFamily="34" charset="0"/>
              </a:rPr>
              <a:t>$12.6 M </a:t>
            </a:r>
            <a:endParaRPr lang="en-US" sz="1800">
              <a:latin typeface="Poppins"/>
              <a:ea typeface="Lato Light" panose="020F0502020204030203" pitchFamily="34" charset="0"/>
              <a:cs typeface="Lato Light" panose="020F0502020204030203" pitchFamily="34" charset="0"/>
            </a:endParaRPr>
          </a:p>
        </p:txBody>
      </p:sp>
      <p:sp>
        <p:nvSpPr>
          <p:cNvPr id="69" name="Freeform 84">
            <a:extLst>
              <a:ext uri="{FF2B5EF4-FFF2-40B4-BE49-F238E27FC236}">
                <a16:creationId xmlns:a16="http://schemas.microsoft.com/office/drawing/2014/main" id="{747C5348-99C5-46DE-AA18-FF00094F6A46}"/>
              </a:ext>
            </a:extLst>
          </p:cNvPr>
          <p:cNvSpPr>
            <a:spLocks noEditPoints="1"/>
          </p:cNvSpPr>
          <p:nvPr/>
        </p:nvSpPr>
        <p:spPr bwMode="auto">
          <a:xfrm>
            <a:off x="5852703" y="3150462"/>
            <a:ext cx="552983" cy="557076"/>
          </a:xfrm>
          <a:custGeom>
            <a:avLst/>
            <a:gdLst>
              <a:gd name="T0" fmla="*/ 88 w 176"/>
              <a:gd name="T1" fmla="*/ 0 h 176"/>
              <a:gd name="T2" fmla="*/ 0 w 176"/>
              <a:gd name="T3" fmla="*/ 88 h 176"/>
              <a:gd name="T4" fmla="*/ 88 w 176"/>
              <a:gd name="T5" fmla="*/ 176 h 176"/>
              <a:gd name="T6" fmla="*/ 176 w 176"/>
              <a:gd name="T7" fmla="*/ 88 h 176"/>
              <a:gd name="T8" fmla="*/ 88 w 176"/>
              <a:gd name="T9" fmla="*/ 0 h 176"/>
              <a:gd name="T10" fmla="*/ 88 w 176"/>
              <a:gd name="T11" fmla="*/ 8 h 176"/>
              <a:gd name="T12" fmla="*/ 142 w 176"/>
              <a:gd name="T13" fmla="*/ 29 h 176"/>
              <a:gd name="T14" fmla="*/ 122 w 176"/>
              <a:gd name="T15" fmla="*/ 49 h 176"/>
              <a:gd name="T16" fmla="*/ 88 w 176"/>
              <a:gd name="T17" fmla="*/ 36 h 176"/>
              <a:gd name="T18" fmla="*/ 54 w 176"/>
              <a:gd name="T19" fmla="*/ 49 h 176"/>
              <a:gd name="T20" fmla="*/ 34 w 176"/>
              <a:gd name="T21" fmla="*/ 29 h 176"/>
              <a:gd name="T22" fmla="*/ 88 w 176"/>
              <a:gd name="T23" fmla="*/ 8 h 176"/>
              <a:gd name="T24" fmla="*/ 132 w 176"/>
              <a:gd name="T25" fmla="*/ 88 h 176"/>
              <a:gd name="T26" fmla="*/ 88 w 176"/>
              <a:gd name="T27" fmla="*/ 132 h 176"/>
              <a:gd name="T28" fmla="*/ 44 w 176"/>
              <a:gd name="T29" fmla="*/ 88 h 176"/>
              <a:gd name="T30" fmla="*/ 88 w 176"/>
              <a:gd name="T31" fmla="*/ 44 h 176"/>
              <a:gd name="T32" fmla="*/ 132 w 176"/>
              <a:gd name="T33" fmla="*/ 88 h 176"/>
              <a:gd name="T34" fmla="*/ 8 w 176"/>
              <a:gd name="T35" fmla="*/ 88 h 176"/>
              <a:gd name="T36" fmla="*/ 29 w 176"/>
              <a:gd name="T37" fmla="*/ 34 h 176"/>
              <a:gd name="T38" fmla="*/ 49 w 176"/>
              <a:gd name="T39" fmla="*/ 54 h 176"/>
              <a:gd name="T40" fmla="*/ 36 w 176"/>
              <a:gd name="T41" fmla="*/ 88 h 176"/>
              <a:gd name="T42" fmla="*/ 49 w 176"/>
              <a:gd name="T43" fmla="*/ 122 h 176"/>
              <a:gd name="T44" fmla="*/ 29 w 176"/>
              <a:gd name="T45" fmla="*/ 142 h 176"/>
              <a:gd name="T46" fmla="*/ 8 w 176"/>
              <a:gd name="T47" fmla="*/ 88 h 176"/>
              <a:gd name="T48" fmla="*/ 88 w 176"/>
              <a:gd name="T49" fmla="*/ 168 h 176"/>
              <a:gd name="T50" fmla="*/ 34 w 176"/>
              <a:gd name="T51" fmla="*/ 147 h 176"/>
              <a:gd name="T52" fmla="*/ 54 w 176"/>
              <a:gd name="T53" fmla="*/ 127 h 176"/>
              <a:gd name="T54" fmla="*/ 88 w 176"/>
              <a:gd name="T55" fmla="*/ 140 h 176"/>
              <a:gd name="T56" fmla="*/ 122 w 176"/>
              <a:gd name="T57" fmla="*/ 127 h 176"/>
              <a:gd name="T58" fmla="*/ 142 w 176"/>
              <a:gd name="T59" fmla="*/ 147 h 176"/>
              <a:gd name="T60" fmla="*/ 88 w 176"/>
              <a:gd name="T61" fmla="*/ 168 h 176"/>
              <a:gd name="T62" fmla="*/ 147 w 176"/>
              <a:gd name="T63" fmla="*/ 142 h 176"/>
              <a:gd name="T64" fmla="*/ 127 w 176"/>
              <a:gd name="T65" fmla="*/ 122 h 176"/>
              <a:gd name="T66" fmla="*/ 140 w 176"/>
              <a:gd name="T67" fmla="*/ 88 h 176"/>
              <a:gd name="T68" fmla="*/ 127 w 176"/>
              <a:gd name="T69" fmla="*/ 54 h 176"/>
              <a:gd name="T70" fmla="*/ 147 w 176"/>
              <a:gd name="T71" fmla="*/ 34 h 176"/>
              <a:gd name="T72" fmla="*/ 168 w 176"/>
              <a:gd name="T73" fmla="*/ 88 h 176"/>
              <a:gd name="T74" fmla="*/ 147 w 176"/>
              <a:gd name="T75" fmla="*/ 142 h 1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176" h="176">
                <a:moveTo>
                  <a:pt x="88" y="0"/>
                </a:moveTo>
                <a:cubicBezTo>
                  <a:pt x="39" y="0"/>
                  <a:pt x="0" y="39"/>
                  <a:pt x="0" y="88"/>
                </a:cubicBezTo>
                <a:cubicBezTo>
                  <a:pt x="0" y="137"/>
                  <a:pt x="39" y="176"/>
                  <a:pt x="88" y="176"/>
                </a:cubicBezTo>
                <a:cubicBezTo>
                  <a:pt x="137" y="176"/>
                  <a:pt x="176" y="137"/>
                  <a:pt x="176" y="88"/>
                </a:cubicBezTo>
                <a:cubicBezTo>
                  <a:pt x="176" y="39"/>
                  <a:pt x="137" y="0"/>
                  <a:pt x="88" y="0"/>
                </a:cubicBezTo>
                <a:moveTo>
                  <a:pt x="88" y="8"/>
                </a:moveTo>
                <a:cubicBezTo>
                  <a:pt x="109" y="8"/>
                  <a:pt x="127" y="16"/>
                  <a:pt x="142" y="29"/>
                </a:cubicBezTo>
                <a:cubicBezTo>
                  <a:pt x="122" y="49"/>
                  <a:pt x="122" y="49"/>
                  <a:pt x="122" y="49"/>
                </a:cubicBezTo>
                <a:cubicBezTo>
                  <a:pt x="113" y="41"/>
                  <a:pt x="101" y="36"/>
                  <a:pt x="88" y="36"/>
                </a:cubicBezTo>
                <a:cubicBezTo>
                  <a:pt x="75" y="36"/>
                  <a:pt x="63" y="41"/>
                  <a:pt x="54" y="49"/>
                </a:cubicBezTo>
                <a:cubicBezTo>
                  <a:pt x="34" y="29"/>
                  <a:pt x="34" y="29"/>
                  <a:pt x="34" y="29"/>
                </a:cubicBezTo>
                <a:cubicBezTo>
                  <a:pt x="49" y="16"/>
                  <a:pt x="67" y="8"/>
                  <a:pt x="88" y="8"/>
                </a:cubicBezTo>
                <a:moveTo>
                  <a:pt x="132" y="88"/>
                </a:moveTo>
                <a:cubicBezTo>
                  <a:pt x="132" y="112"/>
                  <a:pt x="112" y="132"/>
                  <a:pt x="88" y="132"/>
                </a:cubicBezTo>
                <a:cubicBezTo>
                  <a:pt x="64" y="132"/>
                  <a:pt x="44" y="112"/>
                  <a:pt x="44" y="88"/>
                </a:cubicBezTo>
                <a:cubicBezTo>
                  <a:pt x="44" y="64"/>
                  <a:pt x="64" y="44"/>
                  <a:pt x="88" y="44"/>
                </a:cubicBezTo>
                <a:cubicBezTo>
                  <a:pt x="112" y="44"/>
                  <a:pt x="132" y="64"/>
                  <a:pt x="132" y="88"/>
                </a:cubicBezTo>
                <a:moveTo>
                  <a:pt x="8" y="88"/>
                </a:moveTo>
                <a:cubicBezTo>
                  <a:pt x="8" y="67"/>
                  <a:pt x="16" y="49"/>
                  <a:pt x="29" y="34"/>
                </a:cubicBezTo>
                <a:cubicBezTo>
                  <a:pt x="49" y="54"/>
                  <a:pt x="49" y="54"/>
                  <a:pt x="49" y="54"/>
                </a:cubicBezTo>
                <a:cubicBezTo>
                  <a:pt x="41" y="63"/>
                  <a:pt x="36" y="75"/>
                  <a:pt x="36" y="88"/>
                </a:cubicBezTo>
                <a:cubicBezTo>
                  <a:pt x="36" y="101"/>
                  <a:pt x="41" y="113"/>
                  <a:pt x="49" y="122"/>
                </a:cubicBezTo>
                <a:cubicBezTo>
                  <a:pt x="29" y="142"/>
                  <a:pt x="29" y="142"/>
                  <a:pt x="29" y="142"/>
                </a:cubicBezTo>
                <a:cubicBezTo>
                  <a:pt x="16" y="127"/>
                  <a:pt x="8" y="109"/>
                  <a:pt x="8" y="88"/>
                </a:cubicBezTo>
                <a:moveTo>
                  <a:pt x="88" y="168"/>
                </a:moveTo>
                <a:cubicBezTo>
                  <a:pt x="67" y="168"/>
                  <a:pt x="49" y="160"/>
                  <a:pt x="34" y="147"/>
                </a:cubicBezTo>
                <a:cubicBezTo>
                  <a:pt x="54" y="127"/>
                  <a:pt x="54" y="127"/>
                  <a:pt x="54" y="127"/>
                </a:cubicBezTo>
                <a:cubicBezTo>
                  <a:pt x="63" y="135"/>
                  <a:pt x="75" y="140"/>
                  <a:pt x="88" y="140"/>
                </a:cubicBezTo>
                <a:cubicBezTo>
                  <a:pt x="101" y="140"/>
                  <a:pt x="113" y="135"/>
                  <a:pt x="122" y="127"/>
                </a:cubicBezTo>
                <a:cubicBezTo>
                  <a:pt x="142" y="147"/>
                  <a:pt x="142" y="147"/>
                  <a:pt x="142" y="147"/>
                </a:cubicBezTo>
                <a:cubicBezTo>
                  <a:pt x="127" y="160"/>
                  <a:pt x="109" y="168"/>
                  <a:pt x="88" y="168"/>
                </a:cubicBezTo>
                <a:moveTo>
                  <a:pt x="147" y="142"/>
                </a:moveTo>
                <a:cubicBezTo>
                  <a:pt x="127" y="122"/>
                  <a:pt x="127" y="122"/>
                  <a:pt x="127" y="122"/>
                </a:cubicBezTo>
                <a:cubicBezTo>
                  <a:pt x="135" y="113"/>
                  <a:pt x="140" y="101"/>
                  <a:pt x="140" y="88"/>
                </a:cubicBezTo>
                <a:cubicBezTo>
                  <a:pt x="140" y="75"/>
                  <a:pt x="135" y="63"/>
                  <a:pt x="127" y="54"/>
                </a:cubicBezTo>
                <a:cubicBezTo>
                  <a:pt x="147" y="34"/>
                  <a:pt x="147" y="34"/>
                  <a:pt x="147" y="34"/>
                </a:cubicBezTo>
                <a:cubicBezTo>
                  <a:pt x="160" y="49"/>
                  <a:pt x="168" y="67"/>
                  <a:pt x="168" y="88"/>
                </a:cubicBezTo>
                <a:cubicBezTo>
                  <a:pt x="168" y="109"/>
                  <a:pt x="160" y="127"/>
                  <a:pt x="147" y="142"/>
                </a:cubicBezTo>
              </a:path>
            </a:pathLst>
          </a:custGeom>
          <a:solidFill>
            <a:schemeClr val="accent6"/>
          </a:solidFill>
          <a:ln>
            <a:noFill/>
          </a:ln>
        </p:spPr>
        <p:txBody>
          <a:bodyPr vert="horz" wrap="square" lIns="91440" tIns="45720" rIns="91440" bIns="45720" numCol="1" anchor="t" anchorCtr="0" compatLnSpc="1">
            <a:prstTxWarp prst="textNoShape">
              <a:avLst/>
            </a:prstTxWarp>
          </a:bodyPr>
          <a:lstStyle/>
          <a:p>
            <a:endParaRPr lang="en-US" sz="2200"/>
          </a:p>
        </p:txBody>
      </p:sp>
      <p:pic>
        <p:nvPicPr>
          <p:cNvPr id="97" name="Graphic 96" descr="Money">
            <a:extLst>
              <a:ext uri="{FF2B5EF4-FFF2-40B4-BE49-F238E27FC236}">
                <a16:creationId xmlns:a16="http://schemas.microsoft.com/office/drawing/2014/main" id="{E5D20C5C-66C0-4B07-8727-6EA75624F90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89164" y="4344668"/>
            <a:ext cx="605784" cy="605784"/>
          </a:xfrm>
          <a:prstGeom prst="rect">
            <a:avLst/>
          </a:prstGeom>
        </p:spPr>
      </p:pic>
    </p:spTree>
    <p:extLst>
      <p:ext uri="{BB962C8B-B14F-4D97-AF65-F5344CB8AC3E}">
        <p14:creationId xmlns:p14="http://schemas.microsoft.com/office/powerpoint/2010/main" val="981036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EF14D-CE49-4868-8356-CC58445D7A4B}"/>
              </a:ext>
            </a:extLst>
          </p:cNvPr>
          <p:cNvSpPr>
            <a:spLocks noGrp="1"/>
          </p:cNvSpPr>
          <p:nvPr>
            <p:ph type="title"/>
          </p:nvPr>
        </p:nvSpPr>
        <p:spPr>
          <a:xfrm>
            <a:off x="1154083" y="803690"/>
            <a:ext cx="10058400" cy="758792"/>
          </a:xfrm>
        </p:spPr>
        <p:txBody>
          <a:bodyPr>
            <a:normAutofit/>
          </a:bodyPr>
          <a:lstStyle/>
          <a:p>
            <a:pPr algn="ctr"/>
            <a:r>
              <a:rPr lang="en-US" sz="2800" b="1">
                <a:solidFill>
                  <a:schemeClr val="tx2"/>
                </a:solidFill>
                <a:latin typeface="Poppins" pitchFamily="2" charset="77"/>
                <a:ea typeface="+mn-ea"/>
              </a:rPr>
              <a:t>Local Government Implementation Funding</a:t>
            </a:r>
          </a:p>
        </p:txBody>
      </p:sp>
      <p:sp>
        <p:nvSpPr>
          <p:cNvPr id="3" name="Content Placeholder 2">
            <a:extLst>
              <a:ext uri="{FF2B5EF4-FFF2-40B4-BE49-F238E27FC236}">
                <a16:creationId xmlns:a16="http://schemas.microsoft.com/office/drawing/2014/main" id="{DA10733D-51F8-4FF0-A75D-74B412A8D89C}"/>
              </a:ext>
            </a:extLst>
          </p:cNvPr>
          <p:cNvSpPr>
            <a:spLocks noGrp="1"/>
          </p:cNvSpPr>
          <p:nvPr>
            <p:ph idx="1"/>
          </p:nvPr>
        </p:nvSpPr>
        <p:spPr>
          <a:xfrm>
            <a:off x="780853" y="1912510"/>
            <a:ext cx="10607584" cy="4197247"/>
          </a:xfrm>
        </p:spPr>
        <p:txBody>
          <a:bodyPr vert="horz" lIns="0" tIns="45720" rIns="0" bIns="45720" rtlCol="0" anchor="t">
            <a:normAutofit/>
          </a:bodyPr>
          <a:lstStyle/>
          <a:p>
            <a:pPr>
              <a:buFont typeface="Arial" panose="020B0604020202020204" pitchFamily="34" charset="0"/>
              <a:buChar char="•"/>
            </a:pPr>
            <a:r>
              <a:rPr lang="en-US" sz="1800">
                <a:latin typeface="Poppins"/>
                <a:cs typeface="Poppins"/>
              </a:rPr>
              <a:t>EPA has provided an additional $5 M to States for Local Government Implementation</a:t>
            </a:r>
          </a:p>
          <a:p>
            <a:pPr>
              <a:buFont typeface="Arial" panose="020B0604020202020204" pitchFamily="34" charset="0"/>
              <a:buChar char="•"/>
            </a:pPr>
            <a:r>
              <a:rPr lang="en-US" sz="1800">
                <a:latin typeface="Poppins"/>
              </a:rPr>
              <a:t> Intended for use by local entities, including:</a:t>
            </a:r>
            <a:endParaRPr lang="en-US" sz="1800">
              <a:latin typeface="Poppins"/>
              <a:cs typeface="Poppins"/>
            </a:endParaRPr>
          </a:p>
          <a:p>
            <a:pPr marL="383540" lvl="1">
              <a:buFont typeface="Courier New" panose="02070309020205020404" pitchFamily="49" charset="0"/>
              <a:buChar char="o"/>
            </a:pPr>
            <a:r>
              <a:rPr lang="en-US" sz="1600">
                <a:latin typeface="Poppins"/>
              </a:rPr>
              <a:t>Counties, municipalities, cities, towns, townships,</a:t>
            </a:r>
            <a:r>
              <a:rPr lang="en-US" sz="1600" b="1">
                <a:latin typeface="Poppins"/>
              </a:rPr>
              <a:t> </a:t>
            </a:r>
            <a:r>
              <a:rPr lang="en-US" sz="1600">
                <a:latin typeface="Poppins"/>
              </a:rPr>
              <a:t>federally recognized tribes, local public authorities or districts (including conservation districts or regional planning districts), organizations representing local governments, or watershed organizations that support local government implementation. </a:t>
            </a:r>
            <a:endParaRPr lang="en-US" sz="1600">
              <a:latin typeface="Poppins"/>
              <a:cs typeface="Poppins"/>
            </a:endParaRPr>
          </a:p>
          <a:p>
            <a:pPr>
              <a:buFont typeface="Arial" panose="020B0604020202020204" pitchFamily="34" charset="0"/>
              <a:buChar char="•"/>
            </a:pPr>
            <a:r>
              <a:rPr lang="en-US" sz="1800">
                <a:latin typeface="Poppins"/>
              </a:rPr>
              <a:t> Funding is to support WIPs</a:t>
            </a:r>
            <a:endParaRPr lang="en-US" sz="1800">
              <a:latin typeface="Poppins"/>
              <a:cs typeface="Poppins"/>
            </a:endParaRPr>
          </a:p>
          <a:p>
            <a:pPr>
              <a:buFont typeface="Arial" panose="020B0604020202020204" pitchFamily="34" charset="0"/>
              <a:buChar char="•"/>
            </a:pPr>
            <a:r>
              <a:rPr lang="en-US" sz="1800">
                <a:latin typeface="Poppins"/>
              </a:rPr>
              <a:t> Allocated using CBRAP grant allocation formula</a:t>
            </a:r>
            <a:endParaRPr lang="en-US" sz="1800">
              <a:latin typeface="Poppins"/>
              <a:cs typeface="Poppins"/>
            </a:endParaRPr>
          </a:p>
          <a:p>
            <a:pPr>
              <a:buFont typeface="Arial" panose="020B0604020202020204" pitchFamily="34" charset="0"/>
              <a:buChar char="•"/>
            </a:pPr>
            <a:r>
              <a:rPr lang="en-US" sz="1800">
                <a:latin typeface="Poppins"/>
              </a:rPr>
              <a:t> EPA can also provide this funding directly to local entities through competitive RFAs. </a:t>
            </a:r>
            <a:endParaRPr lang="en-US" sz="1800">
              <a:latin typeface="Poppins"/>
              <a:cs typeface="Poppins"/>
            </a:endParaRPr>
          </a:p>
          <a:p>
            <a:pPr>
              <a:buFont typeface="Arial" panose="020B0604020202020204" pitchFamily="34" charset="0"/>
              <a:buChar char="•"/>
            </a:pPr>
            <a:endParaRPr lang="en-US"/>
          </a:p>
          <a:p>
            <a:pPr>
              <a:buFont typeface="Arial" panose="020B0604020202020204" pitchFamily="34" charset="0"/>
              <a:buChar char="•"/>
            </a:pPr>
            <a:endParaRPr lang="en-US"/>
          </a:p>
          <a:p>
            <a:pPr marL="200660" lvl="1" indent="0">
              <a:buNone/>
            </a:pPr>
            <a:endParaRPr lang="en-US">
              <a:cs typeface="Calibri" panose="020F0502020204030204"/>
            </a:endParaRPr>
          </a:p>
        </p:txBody>
      </p:sp>
      <p:sp>
        <p:nvSpPr>
          <p:cNvPr id="4" name="Slide Number Placeholder 3">
            <a:extLst>
              <a:ext uri="{FF2B5EF4-FFF2-40B4-BE49-F238E27FC236}">
                <a16:creationId xmlns:a16="http://schemas.microsoft.com/office/drawing/2014/main" id="{7994EFCD-B365-44A0-9317-09921A412BCA}"/>
              </a:ext>
            </a:extLst>
          </p:cNvPr>
          <p:cNvSpPr>
            <a:spLocks noGrp="1"/>
          </p:cNvSpPr>
          <p:nvPr>
            <p:ph type="sldNum" sz="quarter" idx="12"/>
          </p:nvPr>
        </p:nvSpPr>
        <p:spPr/>
        <p:txBody>
          <a:bodyPr/>
          <a:lstStyle/>
          <a:p>
            <a:fld id="{6113E31D-E2AB-40D1-8B51-AFA5AFEF393A}" type="slidenum">
              <a:rPr lang="en-US" smtClean="0"/>
              <a:t>12</a:t>
            </a:fld>
            <a:endParaRPr lang="en-US"/>
          </a:p>
        </p:txBody>
      </p:sp>
    </p:spTree>
    <p:extLst>
      <p:ext uri="{BB962C8B-B14F-4D97-AF65-F5344CB8AC3E}">
        <p14:creationId xmlns:p14="http://schemas.microsoft.com/office/powerpoint/2010/main" val="1596900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37A76EB-9AAE-4576-994B-3A777872F858}"/>
              </a:ext>
            </a:extLst>
          </p:cNvPr>
          <p:cNvSpPr txBox="1"/>
          <p:nvPr/>
        </p:nvSpPr>
        <p:spPr>
          <a:xfrm>
            <a:off x="4031171" y="1018687"/>
            <a:ext cx="4129657" cy="584775"/>
          </a:xfrm>
          <a:prstGeom prst="rect">
            <a:avLst/>
          </a:prstGeom>
          <a:noFill/>
        </p:spPr>
        <p:txBody>
          <a:bodyPr wrap="none" rtlCol="0">
            <a:spAutoFit/>
          </a:bodyPr>
          <a:lstStyle/>
          <a:p>
            <a:pPr algn="ctr"/>
            <a:r>
              <a:rPr lang="en-US" sz="3200" b="1">
                <a:solidFill>
                  <a:schemeClr val="tx2"/>
                </a:solidFill>
                <a:latin typeface="Poppins" pitchFamily="2" charset="77"/>
                <a:cs typeface="Poppins" pitchFamily="2" charset="77"/>
              </a:rPr>
              <a:t>Monitoring Funding</a:t>
            </a:r>
          </a:p>
        </p:txBody>
      </p:sp>
      <p:sp>
        <p:nvSpPr>
          <p:cNvPr id="20" name="Subtitle 2">
            <a:extLst>
              <a:ext uri="{FF2B5EF4-FFF2-40B4-BE49-F238E27FC236}">
                <a16:creationId xmlns:a16="http://schemas.microsoft.com/office/drawing/2014/main" id="{AC3F3289-4BCA-4976-97A0-2A9F6C32F702}"/>
              </a:ext>
            </a:extLst>
          </p:cNvPr>
          <p:cNvSpPr txBox="1">
            <a:spLocks/>
          </p:cNvSpPr>
          <p:nvPr/>
        </p:nvSpPr>
        <p:spPr>
          <a:xfrm>
            <a:off x="3150634" y="1839857"/>
            <a:ext cx="6468854" cy="952440"/>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350" spc="150">
                <a:solidFill>
                  <a:schemeClr val="accent3">
                    <a:lumMod val="50000"/>
                  </a:schemeClr>
                </a:solidFill>
                <a:latin typeface="Poppins Light" pitchFamily="2" charset="77"/>
              </a:rPr>
              <a:t>Monitoring grants support jurisdictions and USGS work to monitor and assess water quality, habitat conditions, nutrient and sediment pollution and more, as well as support data analysis and interpretation of trends.</a:t>
            </a:r>
          </a:p>
        </p:txBody>
      </p:sp>
      <p:grpSp>
        <p:nvGrpSpPr>
          <p:cNvPr id="11" name="Group 10">
            <a:extLst>
              <a:ext uri="{FF2B5EF4-FFF2-40B4-BE49-F238E27FC236}">
                <a16:creationId xmlns:a16="http://schemas.microsoft.com/office/drawing/2014/main" id="{0532E1A4-9228-43B1-80E1-2187EFF255C7}"/>
              </a:ext>
            </a:extLst>
          </p:cNvPr>
          <p:cNvGrpSpPr/>
          <p:nvPr/>
        </p:nvGrpSpPr>
        <p:grpSpPr>
          <a:xfrm>
            <a:off x="2699602" y="3522207"/>
            <a:ext cx="1837515" cy="1697181"/>
            <a:chOff x="2379042" y="3208667"/>
            <a:chExt cx="2016493" cy="1860573"/>
          </a:xfrm>
        </p:grpSpPr>
        <p:sp>
          <p:nvSpPr>
            <p:cNvPr id="4" name="Oval 3">
              <a:extLst>
                <a:ext uri="{FF2B5EF4-FFF2-40B4-BE49-F238E27FC236}">
                  <a16:creationId xmlns:a16="http://schemas.microsoft.com/office/drawing/2014/main" id="{E96050FD-F5DE-48F1-BAB4-5B4DC358F63F}"/>
                </a:ext>
              </a:extLst>
            </p:cNvPr>
            <p:cNvSpPr/>
            <p:nvPr/>
          </p:nvSpPr>
          <p:spPr>
            <a:xfrm>
              <a:off x="2379042" y="3208667"/>
              <a:ext cx="2016493" cy="1860573"/>
            </a:xfrm>
            <a:prstGeom prst="ellipse">
              <a:avLst/>
            </a:prstGeom>
            <a:solidFill>
              <a:srgbClr val="53B09C"/>
            </a:solid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8" name="TextBox 7">
              <a:extLst>
                <a:ext uri="{FF2B5EF4-FFF2-40B4-BE49-F238E27FC236}">
                  <a16:creationId xmlns:a16="http://schemas.microsoft.com/office/drawing/2014/main" id="{D8FC6E60-90AB-4044-AC1D-C468CCD805AB}"/>
                </a:ext>
              </a:extLst>
            </p:cNvPr>
            <p:cNvSpPr txBox="1"/>
            <p:nvPr/>
          </p:nvSpPr>
          <p:spPr>
            <a:xfrm>
              <a:off x="2860541" y="3881179"/>
              <a:ext cx="1053494" cy="584775"/>
            </a:xfrm>
            <a:prstGeom prst="rect">
              <a:avLst/>
            </a:prstGeom>
            <a:noFill/>
          </p:spPr>
          <p:txBody>
            <a:bodyPr wrap="none" rtlCol="0" anchor="b">
              <a:spAutoFit/>
            </a:bodyPr>
            <a:lstStyle/>
            <a:p>
              <a:pPr algn="ctr"/>
              <a:r>
                <a:rPr lang="en-US" sz="3200" b="1">
                  <a:solidFill>
                    <a:schemeClr val="bg1"/>
                  </a:solidFill>
                  <a:latin typeface="Poppins" pitchFamily="2" charset="77"/>
                  <a:cs typeface="Poppins" pitchFamily="2" charset="77"/>
                </a:rPr>
                <a:t>$5 M</a:t>
              </a:r>
            </a:p>
          </p:txBody>
        </p:sp>
      </p:grpSp>
      <p:grpSp>
        <p:nvGrpSpPr>
          <p:cNvPr id="3" name="Group 2">
            <a:extLst>
              <a:ext uri="{FF2B5EF4-FFF2-40B4-BE49-F238E27FC236}">
                <a16:creationId xmlns:a16="http://schemas.microsoft.com/office/drawing/2014/main" id="{EC1B4453-635B-4902-9F70-02355639F54E}"/>
              </a:ext>
            </a:extLst>
          </p:cNvPr>
          <p:cNvGrpSpPr/>
          <p:nvPr/>
        </p:nvGrpSpPr>
        <p:grpSpPr>
          <a:xfrm>
            <a:off x="2396151" y="2594340"/>
            <a:ext cx="1109790" cy="1072120"/>
            <a:chOff x="7369580" y="2949424"/>
            <a:chExt cx="1109790" cy="1072120"/>
          </a:xfrm>
        </p:grpSpPr>
        <p:sp>
          <p:nvSpPr>
            <p:cNvPr id="12" name="Oval 11">
              <a:extLst>
                <a:ext uri="{FF2B5EF4-FFF2-40B4-BE49-F238E27FC236}">
                  <a16:creationId xmlns:a16="http://schemas.microsoft.com/office/drawing/2014/main" id="{FEE2EE4E-E52A-4FAE-A636-A51122066D0A}"/>
                </a:ext>
              </a:extLst>
            </p:cNvPr>
            <p:cNvSpPr/>
            <p:nvPr/>
          </p:nvSpPr>
          <p:spPr>
            <a:xfrm>
              <a:off x="7369580" y="2949424"/>
              <a:ext cx="1109790" cy="1072120"/>
            </a:xfrm>
            <a:prstGeom prst="ellipse">
              <a:avLst/>
            </a:prstGeom>
            <a:solidFill>
              <a:schemeClr val="accent6">
                <a:lumMod val="75000"/>
              </a:schemeClr>
            </a:solid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9" name="TextBox 8">
              <a:extLst>
                <a:ext uri="{FF2B5EF4-FFF2-40B4-BE49-F238E27FC236}">
                  <a16:creationId xmlns:a16="http://schemas.microsoft.com/office/drawing/2014/main" id="{F1E4A872-8A29-43A5-90C1-F250248315A3}"/>
                </a:ext>
              </a:extLst>
            </p:cNvPr>
            <p:cNvSpPr txBox="1"/>
            <p:nvPr/>
          </p:nvSpPr>
          <p:spPr>
            <a:xfrm>
              <a:off x="7380897" y="3327896"/>
              <a:ext cx="1087157" cy="369332"/>
            </a:xfrm>
            <a:prstGeom prst="rect">
              <a:avLst/>
            </a:prstGeom>
            <a:noFill/>
          </p:spPr>
          <p:txBody>
            <a:bodyPr wrap="none" rtlCol="0" anchor="b">
              <a:spAutoFit/>
            </a:bodyPr>
            <a:lstStyle/>
            <a:p>
              <a:pPr algn="ctr"/>
              <a:r>
                <a:rPr lang="en-US" b="1">
                  <a:solidFill>
                    <a:schemeClr val="bg1"/>
                  </a:solidFill>
                  <a:latin typeface="Poppins" pitchFamily="2" charset="77"/>
                  <a:cs typeface="Poppins" pitchFamily="2" charset="77"/>
                </a:rPr>
                <a:t>$1.17 M</a:t>
              </a:r>
            </a:p>
          </p:txBody>
        </p:sp>
      </p:grpSp>
      <p:sp>
        <p:nvSpPr>
          <p:cNvPr id="10" name="TextBox 9">
            <a:extLst>
              <a:ext uri="{FF2B5EF4-FFF2-40B4-BE49-F238E27FC236}">
                <a16:creationId xmlns:a16="http://schemas.microsoft.com/office/drawing/2014/main" id="{FA351A19-3F95-47FC-AA1C-A552E22A46BF}"/>
              </a:ext>
            </a:extLst>
          </p:cNvPr>
          <p:cNvSpPr txBox="1"/>
          <p:nvPr/>
        </p:nvSpPr>
        <p:spPr>
          <a:xfrm>
            <a:off x="1031021" y="4338323"/>
            <a:ext cx="570990" cy="400110"/>
          </a:xfrm>
          <a:prstGeom prst="rect">
            <a:avLst/>
          </a:prstGeom>
          <a:noFill/>
        </p:spPr>
        <p:txBody>
          <a:bodyPr wrap="none" rtlCol="0" anchor="b" anchorCtr="0">
            <a:spAutoFit/>
          </a:bodyPr>
          <a:lstStyle/>
          <a:p>
            <a:pPr algn="ctr"/>
            <a:r>
              <a:rPr lang="en-US" sz="2000" b="1">
                <a:solidFill>
                  <a:schemeClr val="tx2"/>
                </a:solidFill>
                <a:latin typeface="Poppins" pitchFamily="2" charset="77"/>
                <a:ea typeface="League Spartan" charset="0"/>
                <a:cs typeface="Poppins" pitchFamily="2" charset="77"/>
              </a:rPr>
              <a:t>MD</a:t>
            </a:r>
            <a:endParaRPr lang="en-US" sz="1600">
              <a:solidFill>
                <a:schemeClr val="tx2"/>
              </a:solidFill>
              <a:latin typeface="Poppins" pitchFamily="2" charset="77"/>
              <a:ea typeface="League Spartan" charset="0"/>
              <a:cs typeface="Poppins" pitchFamily="2" charset="77"/>
            </a:endParaRPr>
          </a:p>
        </p:txBody>
      </p:sp>
      <p:sp>
        <p:nvSpPr>
          <p:cNvPr id="15" name="TextBox 14">
            <a:extLst>
              <a:ext uri="{FF2B5EF4-FFF2-40B4-BE49-F238E27FC236}">
                <a16:creationId xmlns:a16="http://schemas.microsoft.com/office/drawing/2014/main" id="{B452C98A-4710-45FF-9690-5C07413D4AB3}"/>
              </a:ext>
            </a:extLst>
          </p:cNvPr>
          <p:cNvSpPr txBox="1"/>
          <p:nvPr/>
        </p:nvSpPr>
        <p:spPr>
          <a:xfrm>
            <a:off x="8074297" y="4720062"/>
            <a:ext cx="597984" cy="646331"/>
          </a:xfrm>
          <a:prstGeom prst="rect">
            <a:avLst/>
          </a:prstGeom>
          <a:noFill/>
        </p:spPr>
        <p:txBody>
          <a:bodyPr wrap="none" rtlCol="0" anchor="b" anchorCtr="0">
            <a:spAutoFit/>
          </a:bodyPr>
          <a:lstStyle/>
          <a:p>
            <a:pPr algn="ctr"/>
            <a:r>
              <a:rPr lang="en-US" sz="2000" b="1">
                <a:solidFill>
                  <a:schemeClr val="tx2"/>
                </a:solidFill>
                <a:latin typeface="Poppins" pitchFamily="2" charset="77"/>
                <a:ea typeface="League Spartan" charset="0"/>
                <a:cs typeface="Poppins" pitchFamily="2" charset="77"/>
              </a:rPr>
              <a:t>SAV</a:t>
            </a:r>
          </a:p>
          <a:p>
            <a:pPr algn="ctr"/>
            <a:endParaRPr lang="en-US" sz="1600">
              <a:solidFill>
                <a:schemeClr val="tx2"/>
              </a:solidFill>
              <a:latin typeface="Poppins" pitchFamily="2" charset="77"/>
              <a:ea typeface="League Spartan" charset="0"/>
              <a:cs typeface="Poppins" pitchFamily="2" charset="77"/>
            </a:endParaRPr>
          </a:p>
        </p:txBody>
      </p:sp>
      <p:grpSp>
        <p:nvGrpSpPr>
          <p:cNvPr id="7" name="Group 6">
            <a:extLst>
              <a:ext uri="{FF2B5EF4-FFF2-40B4-BE49-F238E27FC236}">
                <a16:creationId xmlns:a16="http://schemas.microsoft.com/office/drawing/2014/main" id="{F7057655-478F-47E3-99DA-3D6B98AC3E3E}"/>
              </a:ext>
            </a:extLst>
          </p:cNvPr>
          <p:cNvGrpSpPr/>
          <p:nvPr/>
        </p:nvGrpSpPr>
        <p:grpSpPr>
          <a:xfrm>
            <a:off x="7772804" y="3507860"/>
            <a:ext cx="1200971" cy="1072120"/>
            <a:chOff x="7348741" y="4253060"/>
            <a:chExt cx="1200971" cy="1072120"/>
          </a:xfrm>
        </p:grpSpPr>
        <p:sp>
          <p:nvSpPr>
            <p:cNvPr id="14" name="Oval 13">
              <a:extLst>
                <a:ext uri="{FF2B5EF4-FFF2-40B4-BE49-F238E27FC236}">
                  <a16:creationId xmlns:a16="http://schemas.microsoft.com/office/drawing/2014/main" id="{5BF6151C-B064-4AE4-B225-0A1FCAAECCA9}"/>
                </a:ext>
              </a:extLst>
            </p:cNvPr>
            <p:cNvSpPr/>
            <p:nvPr/>
          </p:nvSpPr>
          <p:spPr>
            <a:xfrm>
              <a:off x="7369580" y="4253060"/>
              <a:ext cx="1109790" cy="1072120"/>
            </a:xfrm>
            <a:prstGeom prst="ellipse">
              <a:avLst/>
            </a:prstGeom>
            <a:solidFill>
              <a:schemeClr val="accent4"/>
            </a:solid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16" name="TextBox 15">
              <a:extLst>
                <a:ext uri="{FF2B5EF4-FFF2-40B4-BE49-F238E27FC236}">
                  <a16:creationId xmlns:a16="http://schemas.microsoft.com/office/drawing/2014/main" id="{F512CBC6-5E5C-49F7-805D-83AB70F09F59}"/>
                </a:ext>
              </a:extLst>
            </p:cNvPr>
            <p:cNvSpPr txBox="1"/>
            <p:nvPr/>
          </p:nvSpPr>
          <p:spPr>
            <a:xfrm>
              <a:off x="7348741" y="4619842"/>
              <a:ext cx="1200971" cy="369332"/>
            </a:xfrm>
            <a:prstGeom prst="rect">
              <a:avLst/>
            </a:prstGeom>
            <a:noFill/>
          </p:spPr>
          <p:txBody>
            <a:bodyPr wrap="none" rtlCol="0" anchor="b">
              <a:spAutoFit/>
            </a:bodyPr>
            <a:lstStyle/>
            <a:p>
              <a:pPr algn="ctr"/>
              <a:r>
                <a:rPr lang="en-US" b="1">
                  <a:solidFill>
                    <a:schemeClr val="bg1"/>
                  </a:solidFill>
                  <a:latin typeface="Poppins" pitchFamily="2" charset="77"/>
                  <a:cs typeface="Poppins" pitchFamily="2" charset="77"/>
                </a:rPr>
                <a:t>$400,000</a:t>
              </a:r>
            </a:p>
          </p:txBody>
        </p:sp>
      </p:grpSp>
      <p:sp>
        <p:nvSpPr>
          <p:cNvPr id="5" name="Plus Sign 4">
            <a:extLst>
              <a:ext uri="{FF2B5EF4-FFF2-40B4-BE49-F238E27FC236}">
                <a16:creationId xmlns:a16="http://schemas.microsoft.com/office/drawing/2014/main" id="{17B174BA-C96A-4FD2-AF3E-57F1AF7EBA2B}"/>
              </a:ext>
            </a:extLst>
          </p:cNvPr>
          <p:cNvSpPr/>
          <p:nvPr/>
        </p:nvSpPr>
        <p:spPr>
          <a:xfrm>
            <a:off x="6075708" y="3662022"/>
            <a:ext cx="914400" cy="914400"/>
          </a:xfrm>
          <a:prstGeom prst="mathPl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D500E775-BD7F-472C-A066-767F9A82E691}"/>
              </a:ext>
            </a:extLst>
          </p:cNvPr>
          <p:cNvGrpSpPr/>
          <p:nvPr/>
        </p:nvGrpSpPr>
        <p:grpSpPr>
          <a:xfrm>
            <a:off x="1602011" y="4013284"/>
            <a:ext cx="1109790" cy="1072120"/>
            <a:chOff x="7369580" y="2949424"/>
            <a:chExt cx="1109790" cy="1072120"/>
          </a:xfrm>
          <a:solidFill>
            <a:schemeClr val="accent1"/>
          </a:solidFill>
        </p:grpSpPr>
        <p:sp>
          <p:nvSpPr>
            <p:cNvPr id="18" name="Oval 17">
              <a:extLst>
                <a:ext uri="{FF2B5EF4-FFF2-40B4-BE49-F238E27FC236}">
                  <a16:creationId xmlns:a16="http://schemas.microsoft.com/office/drawing/2014/main" id="{A24947F9-5F0D-4F09-BE75-0521179224C7}"/>
                </a:ext>
              </a:extLst>
            </p:cNvPr>
            <p:cNvSpPr/>
            <p:nvPr/>
          </p:nvSpPr>
          <p:spPr>
            <a:xfrm>
              <a:off x="7369580" y="2949424"/>
              <a:ext cx="1109790" cy="1072120"/>
            </a:xfrm>
            <a:prstGeom prst="ellipse">
              <a:avLst/>
            </a:prstGeom>
            <a:grp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21" name="TextBox 20">
              <a:extLst>
                <a:ext uri="{FF2B5EF4-FFF2-40B4-BE49-F238E27FC236}">
                  <a16:creationId xmlns:a16="http://schemas.microsoft.com/office/drawing/2014/main" id="{A82EF8B0-0BED-462D-B536-40F5FA4B1488}"/>
                </a:ext>
              </a:extLst>
            </p:cNvPr>
            <p:cNvSpPr txBox="1"/>
            <p:nvPr/>
          </p:nvSpPr>
          <p:spPr>
            <a:xfrm>
              <a:off x="7380897" y="3327896"/>
              <a:ext cx="1087157" cy="369332"/>
            </a:xfrm>
            <a:prstGeom prst="rect">
              <a:avLst/>
            </a:prstGeom>
            <a:noFill/>
          </p:spPr>
          <p:txBody>
            <a:bodyPr wrap="none" rtlCol="0" anchor="b">
              <a:spAutoFit/>
            </a:bodyPr>
            <a:lstStyle/>
            <a:p>
              <a:pPr algn="ctr"/>
              <a:r>
                <a:rPr lang="en-US" b="1">
                  <a:solidFill>
                    <a:schemeClr val="bg1"/>
                  </a:solidFill>
                  <a:latin typeface="Poppins" pitchFamily="2" charset="77"/>
                  <a:cs typeface="Poppins" pitchFamily="2" charset="77"/>
                </a:rPr>
                <a:t>$1.69 M</a:t>
              </a:r>
            </a:p>
          </p:txBody>
        </p:sp>
      </p:grpSp>
      <p:grpSp>
        <p:nvGrpSpPr>
          <p:cNvPr id="22" name="Group 21">
            <a:extLst>
              <a:ext uri="{FF2B5EF4-FFF2-40B4-BE49-F238E27FC236}">
                <a16:creationId xmlns:a16="http://schemas.microsoft.com/office/drawing/2014/main" id="{A16F76C3-FCA6-4FFA-9CE5-D01CF7CFBD4C}"/>
              </a:ext>
            </a:extLst>
          </p:cNvPr>
          <p:cNvGrpSpPr/>
          <p:nvPr/>
        </p:nvGrpSpPr>
        <p:grpSpPr>
          <a:xfrm>
            <a:off x="4230862" y="2934009"/>
            <a:ext cx="1109790" cy="1072120"/>
            <a:chOff x="7369580" y="2949424"/>
            <a:chExt cx="1109790" cy="1072120"/>
          </a:xfrm>
        </p:grpSpPr>
        <p:sp>
          <p:nvSpPr>
            <p:cNvPr id="23" name="Oval 22">
              <a:extLst>
                <a:ext uri="{FF2B5EF4-FFF2-40B4-BE49-F238E27FC236}">
                  <a16:creationId xmlns:a16="http://schemas.microsoft.com/office/drawing/2014/main" id="{895FFC14-450B-418A-9605-4890C8123B37}"/>
                </a:ext>
              </a:extLst>
            </p:cNvPr>
            <p:cNvSpPr/>
            <p:nvPr/>
          </p:nvSpPr>
          <p:spPr>
            <a:xfrm>
              <a:off x="7369580" y="2949424"/>
              <a:ext cx="1109790" cy="1072120"/>
            </a:xfrm>
            <a:prstGeom prst="ellipse">
              <a:avLst/>
            </a:prstGeom>
            <a:solidFill>
              <a:schemeClr val="accent2">
                <a:lumMod val="60000"/>
                <a:lumOff val="40000"/>
              </a:schemeClr>
            </a:solid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24" name="TextBox 23">
              <a:extLst>
                <a:ext uri="{FF2B5EF4-FFF2-40B4-BE49-F238E27FC236}">
                  <a16:creationId xmlns:a16="http://schemas.microsoft.com/office/drawing/2014/main" id="{011B28EF-AC78-47D2-8199-3C0F86A8A804}"/>
                </a:ext>
              </a:extLst>
            </p:cNvPr>
            <p:cNvSpPr txBox="1"/>
            <p:nvPr/>
          </p:nvSpPr>
          <p:spPr>
            <a:xfrm>
              <a:off x="7380896" y="3327896"/>
              <a:ext cx="1087157" cy="369332"/>
            </a:xfrm>
            <a:prstGeom prst="rect">
              <a:avLst/>
            </a:prstGeom>
            <a:noFill/>
          </p:spPr>
          <p:txBody>
            <a:bodyPr wrap="none" rtlCol="0" anchor="b">
              <a:spAutoFit/>
            </a:bodyPr>
            <a:lstStyle/>
            <a:p>
              <a:pPr algn="ctr"/>
              <a:r>
                <a:rPr lang="en-US" b="1">
                  <a:solidFill>
                    <a:schemeClr val="bg1"/>
                  </a:solidFill>
                  <a:latin typeface="Poppins" pitchFamily="2" charset="77"/>
                  <a:cs typeface="Poppins" pitchFamily="2" charset="77"/>
                </a:rPr>
                <a:t>$0.47 M</a:t>
              </a:r>
            </a:p>
          </p:txBody>
        </p:sp>
      </p:grpSp>
      <p:grpSp>
        <p:nvGrpSpPr>
          <p:cNvPr id="26" name="Group 25">
            <a:extLst>
              <a:ext uri="{FF2B5EF4-FFF2-40B4-BE49-F238E27FC236}">
                <a16:creationId xmlns:a16="http://schemas.microsoft.com/office/drawing/2014/main" id="{0BCEEB3C-0361-4E9B-9515-D597BE77C387}"/>
              </a:ext>
            </a:extLst>
          </p:cNvPr>
          <p:cNvGrpSpPr/>
          <p:nvPr/>
        </p:nvGrpSpPr>
        <p:grpSpPr>
          <a:xfrm>
            <a:off x="2912735" y="5213681"/>
            <a:ext cx="1151852" cy="1072120"/>
            <a:chOff x="7327518" y="2949424"/>
            <a:chExt cx="1151852" cy="1072120"/>
          </a:xfrm>
          <a:solidFill>
            <a:schemeClr val="accent3">
              <a:lumMod val="60000"/>
              <a:lumOff val="40000"/>
            </a:schemeClr>
          </a:solidFill>
        </p:grpSpPr>
        <p:sp>
          <p:nvSpPr>
            <p:cNvPr id="27" name="Oval 26">
              <a:extLst>
                <a:ext uri="{FF2B5EF4-FFF2-40B4-BE49-F238E27FC236}">
                  <a16:creationId xmlns:a16="http://schemas.microsoft.com/office/drawing/2014/main" id="{2FB32B72-5830-4FCD-81EB-C934FCCA0444}"/>
                </a:ext>
              </a:extLst>
            </p:cNvPr>
            <p:cNvSpPr/>
            <p:nvPr/>
          </p:nvSpPr>
          <p:spPr>
            <a:xfrm>
              <a:off x="7369580" y="2949424"/>
              <a:ext cx="1109790" cy="1072120"/>
            </a:xfrm>
            <a:prstGeom prst="ellipse">
              <a:avLst/>
            </a:prstGeom>
            <a:grp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28" name="TextBox 27">
              <a:extLst>
                <a:ext uri="{FF2B5EF4-FFF2-40B4-BE49-F238E27FC236}">
                  <a16:creationId xmlns:a16="http://schemas.microsoft.com/office/drawing/2014/main" id="{E0AA60E0-EC24-4112-AE33-E169F55D45E5}"/>
                </a:ext>
              </a:extLst>
            </p:cNvPr>
            <p:cNvSpPr txBox="1"/>
            <p:nvPr/>
          </p:nvSpPr>
          <p:spPr>
            <a:xfrm>
              <a:off x="7327518" y="3327896"/>
              <a:ext cx="1124505" cy="369332"/>
            </a:xfrm>
            <a:prstGeom prst="rect">
              <a:avLst/>
            </a:prstGeom>
            <a:noFill/>
            <a:ln>
              <a:noFill/>
            </a:ln>
          </p:spPr>
          <p:txBody>
            <a:bodyPr wrap="square" rtlCol="0" anchor="b">
              <a:spAutoFit/>
            </a:bodyPr>
            <a:lstStyle/>
            <a:p>
              <a:pPr algn="ctr"/>
              <a:r>
                <a:rPr lang="en-US" b="1">
                  <a:solidFill>
                    <a:schemeClr val="bg1"/>
                  </a:solidFill>
                  <a:latin typeface="Poppins" pitchFamily="2" charset="77"/>
                  <a:cs typeface="Poppins" pitchFamily="2" charset="77"/>
                </a:rPr>
                <a:t>$0.21 M</a:t>
              </a:r>
            </a:p>
          </p:txBody>
        </p:sp>
      </p:grpSp>
      <p:grpSp>
        <p:nvGrpSpPr>
          <p:cNvPr id="29" name="Group 28">
            <a:extLst>
              <a:ext uri="{FF2B5EF4-FFF2-40B4-BE49-F238E27FC236}">
                <a16:creationId xmlns:a16="http://schemas.microsoft.com/office/drawing/2014/main" id="{22090001-FC76-40DA-840B-B3034CAB4492}"/>
              </a:ext>
            </a:extLst>
          </p:cNvPr>
          <p:cNvGrpSpPr/>
          <p:nvPr/>
        </p:nvGrpSpPr>
        <p:grpSpPr>
          <a:xfrm>
            <a:off x="4378331" y="4504361"/>
            <a:ext cx="1109790" cy="1072120"/>
            <a:chOff x="7369580" y="2949424"/>
            <a:chExt cx="1109790" cy="1072120"/>
          </a:xfrm>
          <a:solidFill>
            <a:schemeClr val="tx2">
              <a:lumMod val="60000"/>
              <a:lumOff val="40000"/>
            </a:schemeClr>
          </a:solidFill>
        </p:grpSpPr>
        <p:sp>
          <p:nvSpPr>
            <p:cNvPr id="30" name="Oval 29">
              <a:extLst>
                <a:ext uri="{FF2B5EF4-FFF2-40B4-BE49-F238E27FC236}">
                  <a16:creationId xmlns:a16="http://schemas.microsoft.com/office/drawing/2014/main" id="{15C9118E-4C50-4C08-908A-2560D1F66C8F}"/>
                </a:ext>
              </a:extLst>
            </p:cNvPr>
            <p:cNvSpPr/>
            <p:nvPr/>
          </p:nvSpPr>
          <p:spPr>
            <a:xfrm>
              <a:off x="7369580" y="2949424"/>
              <a:ext cx="1109790" cy="1072120"/>
            </a:xfrm>
            <a:prstGeom prst="ellipse">
              <a:avLst/>
            </a:prstGeom>
            <a:grpFill/>
            <a:ln w="12700" cap="flat" cmpd="sng" algn="ctr">
              <a:noFill/>
              <a:prstDash val="solid"/>
              <a:miter lim="800000"/>
            </a:ln>
            <a:effectLst/>
          </p:spPr>
          <p:txBody>
            <a:bodyPr rtlCol="0" anchor="ctr"/>
            <a:lstStyle/>
            <a:p>
              <a:pPr marL="0" marR="0" lvl="0" indent="0" algn="ctr" defTabSz="1828434" eaLnBrk="1" fontAlgn="auto" latinLnBrk="0" hangingPunct="1">
                <a:lnSpc>
                  <a:spcPct val="100000"/>
                </a:lnSpc>
                <a:spcBef>
                  <a:spcPts val="0"/>
                </a:spcBef>
                <a:spcAft>
                  <a:spcPts val="0"/>
                </a:spcAft>
                <a:buClrTx/>
                <a:buSzTx/>
                <a:buFontTx/>
                <a:buNone/>
                <a:tabLst/>
                <a:defRPr/>
              </a:pPr>
              <a:endParaRPr kumimoji="0" lang="en-US" sz="3600" b="0" i="0" u="none" strike="noStrike" kern="0" cap="none" spc="0" normalizeH="0" baseline="0" noProof="0">
                <a:ln>
                  <a:noFill/>
                </a:ln>
                <a:solidFill>
                  <a:srgbClr val="FFFFFF"/>
                </a:solidFill>
                <a:effectLst/>
                <a:uLnTx/>
                <a:uFillTx/>
                <a:latin typeface="Lato Light" panose="020F0502020204030203" pitchFamily="34" charset="0"/>
                <a:ea typeface="+mn-ea"/>
                <a:cs typeface="+mn-cs"/>
              </a:endParaRPr>
            </a:p>
          </p:txBody>
        </p:sp>
        <p:sp>
          <p:nvSpPr>
            <p:cNvPr id="31" name="TextBox 30">
              <a:extLst>
                <a:ext uri="{FF2B5EF4-FFF2-40B4-BE49-F238E27FC236}">
                  <a16:creationId xmlns:a16="http://schemas.microsoft.com/office/drawing/2014/main" id="{890E8ABF-D475-4876-90A6-872C7313641B}"/>
                </a:ext>
              </a:extLst>
            </p:cNvPr>
            <p:cNvSpPr txBox="1"/>
            <p:nvPr/>
          </p:nvSpPr>
          <p:spPr>
            <a:xfrm>
              <a:off x="7380896" y="3327896"/>
              <a:ext cx="1087157" cy="369332"/>
            </a:xfrm>
            <a:prstGeom prst="rect">
              <a:avLst/>
            </a:prstGeom>
            <a:noFill/>
          </p:spPr>
          <p:txBody>
            <a:bodyPr wrap="none" rtlCol="0" anchor="b">
              <a:spAutoFit/>
            </a:bodyPr>
            <a:lstStyle/>
            <a:p>
              <a:pPr algn="ctr"/>
              <a:r>
                <a:rPr lang="en-US" b="1">
                  <a:solidFill>
                    <a:schemeClr val="bg1"/>
                  </a:solidFill>
                  <a:latin typeface="Poppins" pitchFamily="2" charset="77"/>
                  <a:cs typeface="Poppins" pitchFamily="2" charset="77"/>
                </a:rPr>
                <a:t>$1.39 M</a:t>
              </a:r>
            </a:p>
          </p:txBody>
        </p:sp>
      </p:grpSp>
      <p:sp>
        <p:nvSpPr>
          <p:cNvPr id="32" name="TextBox 31">
            <a:extLst>
              <a:ext uri="{FF2B5EF4-FFF2-40B4-BE49-F238E27FC236}">
                <a16:creationId xmlns:a16="http://schemas.microsoft.com/office/drawing/2014/main" id="{24573D4B-C348-4300-928D-8DF1175CAB89}"/>
              </a:ext>
            </a:extLst>
          </p:cNvPr>
          <p:cNvSpPr txBox="1"/>
          <p:nvPr/>
        </p:nvSpPr>
        <p:spPr>
          <a:xfrm>
            <a:off x="1275361" y="2875876"/>
            <a:ext cx="963725" cy="646331"/>
          </a:xfrm>
          <a:prstGeom prst="rect">
            <a:avLst/>
          </a:prstGeom>
          <a:noFill/>
        </p:spPr>
        <p:txBody>
          <a:bodyPr wrap="none" rtlCol="0" anchor="b" anchorCtr="0">
            <a:spAutoFit/>
          </a:bodyPr>
          <a:lstStyle/>
          <a:p>
            <a:pPr algn="ctr"/>
            <a:r>
              <a:rPr lang="en-US" sz="2000" b="1">
                <a:solidFill>
                  <a:schemeClr val="tx2"/>
                </a:solidFill>
                <a:latin typeface="Poppins" pitchFamily="2" charset="77"/>
                <a:ea typeface="League Spartan" charset="0"/>
                <a:cs typeface="Poppins" pitchFamily="2" charset="77"/>
              </a:rPr>
              <a:t>USGS</a:t>
            </a:r>
          </a:p>
          <a:p>
            <a:pPr algn="ctr"/>
            <a:r>
              <a:rPr lang="en-US" sz="1600">
                <a:solidFill>
                  <a:schemeClr val="tx2"/>
                </a:solidFill>
                <a:latin typeface="Poppins" pitchFamily="2" charset="77"/>
                <a:ea typeface="League Spartan" charset="0"/>
                <a:cs typeface="Poppins" pitchFamily="2" charset="77"/>
              </a:rPr>
              <a:t>Non-tidal</a:t>
            </a:r>
          </a:p>
        </p:txBody>
      </p:sp>
      <p:sp>
        <p:nvSpPr>
          <p:cNvPr id="33" name="TextBox 32">
            <a:extLst>
              <a:ext uri="{FF2B5EF4-FFF2-40B4-BE49-F238E27FC236}">
                <a16:creationId xmlns:a16="http://schemas.microsoft.com/office/drawing/2014/main" id="{A165621C-483D-4FE0-8097-EEAC5E18310C}"/>
              </a:ext>
            </a:extLst>
          </p:cNvPr>
          <p:cNvSpPr txBox="1"/>
          <p:nvPr/>
        </p:nvSpPr>
        <p:spPr>
          <a:xfrm>
            <a:off x="5287187" y="3202742"/>
            <a:ext cx="660034" cy="400110"/>
          </a:xfrm>
          <a:prstGeom prst="rect">
            <a:avLst/>
          </a:prstGeom>
          <a:noFill/>
        </p:spPr>
        <p:txBody>
          <a:bodyPr wrap="square" rtlCol="0" anchor="b" anchorCtr="0">
            <a:spAutoFit/>
          </a:bodyPr>
          <a:lstStyle/>
          <a:p>
            <a:pPr algn="ctr"/>
            <a:r>
              <a:rPr lang="en-US" sz="2000" b="1">
                <a:solidFill>
                  <a:schemeClr val="tx2"/>
                </a:solidFill>
                <a:latin typeface="Poppins" pitchFamily="2" charset="77"/>
                <a:ea typeface="League Spartan" charset="0"/>
                <a:cs typeface="Poppins" pitchFamily="2" charset="77"/>
              </a:rPr>
              <a:t>PA</a:t>
            </a:r>
            <a:endParaRPr lang="en-US" sz="1600">
              <a:solidFill>
                <a:schemeClr val="tx2"/>
              </a:solidFill>
              <a:latin typeface="Poppins" pitchFamily="2" charset="77"/>
              <a:ea typeface="League Spartan" charset="0"/>
              <a:cs typeface="Poppins" pitchFamily="2" charset="77"/>
            </a:endParaRPr>
          </a:p>
        </p:txBody>
      </p:sp>
      <p:sp>
        <p:nvSpPr>
          <p:cNvPr id="34" name="TextBox 33">
            <a:extLst>
              <a:ext uri="{FF2B5EF4-FFF2-40B4-BE49-F238E27FC236}">
                <a16:creationId xmlns:a16="http://schemas.microsoft.com/office/drawing/2014/main" id="{F607AF05-58C5-4E24-8FA0-5B24734AAA00}"/>
              </a:ext>
            </a:extLst>
          </p:cNvPr>
          <p:cNvSpPr txBox="1"/>
          <p:nvPr/>
        </p:nvSpPr>
        <p:spPr>
          <a:xfrm>
            <a:off x="5503923" y="4891914"/>
            <a:ext cx="478785" cy="400110"/>
          </a:xfrm>
          <a:prstGeom prst="rect">
            <a:avLst/>
          </a:prstGeom>
          <a:noFill/>
        </p:spPr>
        <p:txBody>
          <a:bodyPr wrap="none" rtlCol="0" anchor="b" anchorCtr="0">
            <a:spAutoFit/>
          </a:bodyPr>
          <a:lstStyle/>
          <a:p>
            <a:pPr algn="ctr"/>
            <a:r>
              <a:rPr lang="en-US" sz="2000" b="1">
                <a:solidFill>
                  <a:schemeClr val="tx2"/>
                </a:solidFill>
                <a:latin typeface="Poppins" pitchFamily="2" charset="77"/>
                <a:ea typeface="League Spartan" charset="0"/>
                <a:cs typeface="Poppins" pitchFamily="2" charset="77"/>
              </a:rPr>
              <a:t>VA</a:t>
            </a:r>
            <a:endParaRPr lang="en-US" sz="1600">
              <a:solidFill>
                <a:schemeClr val="tx2"/>
              </a:solidFill>
              <a:latin typeface="Poppins" pitchFamily="2" charset="77"/>
              <a:ea typeface="League Spartan" charset="0"/>
              <a:cs typeface="Poppins" pitchFamily="2" charset="77"/>
            </a:endParaRPr>
          </a:p>
        </p:txBody>
      </p:sp>
      <p:sp>
        <p:nvSpPr>
          <p:cNvPr id="35" name="TextBox 34">
            <a:extLst>
              <a:ext uri="{FF2B5EF4-FFF2-40B4-BE49-F238E27FC236}">
                <a16:creationId xmlns:a16="http://schemas.microsoft.com/office/drawing/2014/main" id="{849E370C-A974-4824-BB80-3FAD96D4AA40}"/>
              </a:ext>
            </a:extLst>
          </p:cNvPr>
          <p:cNvSpPr txBox="1"/>
          <p:nvPr/>
        </p:nvSpPr>
        <p:spPr>
          <a:xfrm>
            <a:off x="2381659" y="5576481"/>
            <a:ext cx="569387" cy="400110"/>
          </a:xfrm>
          <a:prstGeom prst="rect">
            <a:avLst/>
          </a:prstGeom>
          <a:noFill/>
        </p:spPr>
        <p:txBody>
          <a:bodyPr wrap="none" rtlCol="0" anchor="b" anchorCtr="0">
            <a:spAutoFit/>
          </a:bodyPr>
          <a:lstStyle/>
          <a:p>
            <a:pPr algn="ctr"/>
            <a:r>
              <a:rPr lang="en-US" sz="2000" b="1">
                <a:solidFill>
                  <a:schemeClr val="tx2"/>
                </a:solidFill>
                <a:latin typeface="Poppins" pitchFamily="2" charset="77"/>
                <a:ea typeface="League Spartan" charset="0"/>
                <a:cs typeface="Poppins" pitchFamily="2" charset="77"/>
              </a:rPr>
              <a:t>WV</a:t>
            </a:r>
            <a:endParaRPr lang="en-US" sz="1600">
              <a:solidFill>
                <a:schemeClr val="tx2"/>
              </a:solidFill>
              <a:latin typeface="Poppins" pitchFamily="2" charset="77"/>
              <a:ea typeface="League Spartan" charset="0"/>
              <a:cs typeface="Poppins" pitchFamily="2" charset="77"/>
            </a:endParaRPr>
          </a:p>
        </p:txBody>
      </p:sp>
    </p:spTree>
    <p:extLst>
      <p:ext uri="{BB962C8B-B14F-4D97-AF65-F5344CB8AC3E}">
        <p14:creationId xmlns:p14="http://schemas.microsoft.com/office/powerpoint/2010/main" val="30640263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37A76EB-9AAE-4576-994B-3A777872F858}"/>
              </a:ext>
            </a:extLst>
          </p:cNvPr>
          <p:cNvSpPr txBox="1"/>
          <p:nvPr/>
        </p:nvSpPr>
        <p:spPr>
          <a:xfrm>
            <a:off x="1918422" y="933507"/>
            <a:ext cx="8355172" cy="553998"/>
          </a:xfrm>
          <a:prstGeom prst="rect">
            <a:avLst/>
          </a:prstGeom>
          <a:noFill/>
        </p:spPr>
        <p:txBody>
          <a:bodyPr wrap="none" rtlCol="0">
            <a:spAutoFit/>
          </a:bodyPr>
          <a:lstStyle/>
          <a:p>
            <a:pPr algn="ctr"/>
            <a:r>
              <a:rPr lang="en-US" sz="3000" b="1">
                <a:solidFill>
                  <a:schemeClr val="tx2"/>
                </a:solidFill>
                <a:latin typeface="Poppins" pitchFamily="2" charset="77"/>
                <a:cs typeface="Poppins" pitchFamily="2" charset="77"/>
              </a:rPr>
              <a:t>FY 2021 Most Effective Basins (MEB) Funding</a:t>
            </a:r>
          </a:p>
        </p:txBody>
      </p:sp>
      <p:graphicFrame>
        <p:nvGraphicFramePr>
          <p:cNvPr id="3" name="Table 2">
            <a:extLst>
              <a:ext uri="{FF2B5EF4-FFF2-40B4-BE49-F238E27FC236}">
                <a16:creationId xmlns:a16="http://schemas.microsoft.com/office/drawing/2014/main" id="{F13ED2A3-5245-4E16-A8D6-34598EC8E6DE}"/>
              </a:ext>
            </a:extLst>
          </p:cNvPr>
          <p:cNvGraphicFramePr>
            <a:graphicFrameLocks noGrp="1"/>
          </p:cNvGraphicFramePr>
          <p:nvPr>
            <p:extLst>
              <p:ext uri="{D42A27DB-BD31-4B8C-83A1-F6EECF244321}">
                <p14:modId xmlns:p14="http://schemas.microsoft.com/office/powerpoint/2010/main" val="2541312377"/>
              </p:ext>
            </p:extLst>
          </p:nvPr>
        </p:nvGraphicFramePr>
        <p:xfrm>
          <a:off x="3934691" y="2029968"/>
          <a:ext cx="7967500" cy="3589782"/>
        </p:xfrm>
        <a:graphic>
          <a:graphicData uri="http://schemas.openxmlformats.org/drawingml/2006/table">
            <a:tbl>
              <a:tblPr>
                <a:tableStyleId>{5C22544A-7EE6-4342-B048-85BDC9FD1C3A}</a:tableStyleId>
              </a:tblPr>
              <a:tblGrid>
                <a:gridCol w="1323537">
                  <a:extLst>
                    <a:ext uri="{9D8B030D-6E8A-4147-A177-3AD203B41FA5}">
                      <a16:colId xmlns:a16="http://schemas.microsoft.com/office/drawing/2014/main" val="3177505260"/>
                    </a:ext>
                  </a:extLst>
                </a:gridCol>
                <a:gridCol w="1641407">
                  <a:extLst>
                    <a:ext uri="{9D8B030D-6E8A-4147-A177-3AD203B41FA5}">
                      <a16:colId xmlns:a16="http://schemas.microsoft.com/office/drawing/2014/main" val="2901819952"/>
                    </a:ext>
                  </a:extLst>
                </a:gridCol>
                <a:gridCol w="1641407">
                  <a:extLst>
                    <a:ext uri="{9D8B030D-6E8A-4147-A177-3AD203B41FA5}">
                      <a16:colId xmlns:a16="http://schemas.microsoft.com/office/drawing/2014/main" val="2908915334"/>
                    </a:ext>
                  </a:extLst>
                </a:gridCol>
                <a:gridCol w="1577319">
                  <a:extLst>
                    <a:ext uri="{9D8B030D-6E8A-4147-A177-3AD203B41FA5}">
                      <a16:colId xmlns:a16="http://schemas.microsoft.com/office/drawing/2014/main" val="3776952493"/>
                    </a:ext>
                  </a:extLst>
                </a:gridCol>
                <a:gridCol w="1783830">
                  <a:extLst>
                    <a:ext uri="{9D8B030D-6E8A-4147-A177-3AD203B41FA5}">
                      <a16:colId xmlns:a16="http://schemas.microsoft.com/office/drawing/2014/main" val="3910686622"/>
                    </a:ext>
                  </a:extLst>
                </a:gridCol>
              </a:tblGrid>
              <a:tr h="1256398">
                <a:tc>
                  <a:txBody>
                    <a:bodyPr/>
                    <a:lstStyle/>
                    <a:p>
                      <a:pPr marL="0" marR="0" algn="ctr">
                        <a:spcBef>
                          <a:spcPts val="0"/>
                        </a:spcBef>
                        <a:spcAft>
                          <a:spcPts val="0"/>
                        </a:spcAft>
                      </a:pPr>
                      <a:r>
                        <a:rPr lang="en-US" sz="1500" b="1">
                          <a:effectLst/>
                          <a:latin typeface="Poppins"/>
                        </a:rPr>
                        <a:t>Jurisdiction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Phase III WIP Ag Nitrogen Commitment (million pounds)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Percent of Total Nitrogen Commitment Proposed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MEB Funding Allocations ($)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solidFill>
                            <a:srgbClr val="000000"/>
                          </a:solidFill>
                          <a:effectLst/>
                          <a:latin typeface="Poppins"/>
                          <a:ea typeface="Calibri" panose="020F0502020204030204" pitchFamily="34" charset="0"/>
                          <a:cs typeface="Times New Roman" panose="02020603050405020304" pitchFamily="18" charset="0"/>
                        </a:rPr>
                        <a:t>Underrepresented Communities Allocation ($)</a:t>
                      </a:r>
                    </a:p>
                  </a:txBody>
                  <a:tcPr marL="68580" marR="68580" marT="0" marB="0"/>
                </a:tc>
                <a:extLst>
                  <a:ext uri="{0D108BD9-81ED-4DB2-BD59-A6C34878D82A}">
                    <a16:rowId xmlns:a16="http://schemas.microsoft.com/office/drawing/2014/main" val="2257871519"/>
                  </a:ext>
                </a:extLst>
              </a:tr>
              <a:tr h="287022">
                <a:tc>
                  <a:txBody>
                    <a:bodyPr/>
                    <a:lstStyle/>
                    <a:p>
                      <a:pPr marL="0" marR="0" algn="ctr">
                        <a:spcBef>
                          <a:spcPts val="0"/>
                        </a:spcBef>
                        <a:spcAft>
                          <a:spcPts val="0"/>
                        </a:spcAft>
                      </a:pPr>
                      <a:r>
                        <a:rPr lang="en-US" sz="1500">
                          <a:effectLst/>
                          <a:latin typeface="Poppins"/>
                        </a:rPr>
                        <a:t>DC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0.0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0.00%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rPr>
                        <a:t>- </a:t>
                      </a:r>
                      <a:endParaRPr lang="en-US" sz="150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$125,000</a:t>
                      </a:r>
                    </a:p>
                  </a:txBody>
                  <a:tcPr marL="68580" marR="68580" marT="0" marB="0"/>
                </a:tc>
                <a:extLst>
                  <a:ext uri="{0D108BD9-81ED-4DB2-BD59-A6C34878D82A}">
                    <a16:rowId xmlns:a16="http://schemas.microsoft.com/office/drawing/2014/main" val="2086065919"/>
                  </a:ext>
                </a:extLst>
              </a:tr>
              <a:tr h="287022">
                <a:tc>
                  <a:txBody>
                    <a:bodyPr/>
                    <a:lstStyle/>
                    <a:p>
                      <a:pPr marL="0" marR="0" algn="ctr">
                        <a:spcBef>
                          <a:spcPts val="0"/>
                        </a:spcBef>
                        <a:spcAft>
                          <a:spcPts val="0"/>
                        </a:spcAft>
                      </a:pPr>
                      <a:r>
                        <a:rPr lang="en-US" sz="1500">
                          <a:effectLst/>
                          <a:latin typeface="Poppins"/>
                        </a:rPr>
                        <a:t>DE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2.2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6.08%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$ 364,540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$125,000</a:t>
                      </a:r>
                    </a:p>
                  </a:txBody>
                  <a:tcPr marL="68580" marR="68580" marT="0" marB="0"/>
                </a:tc>
                <a:extLst>
                  <a:ext uri="{0D108BD9-81ED-4DB2-BD59-A6C34878D82A}">
                    <a16:rowId xmlns:a16="http://schemas.microsoft.com/office/drawing/2014/main" val="2237118478"/>
                  </a:ext>
                </a:extLst>
              </a:tr>
              <a:tr h="287022">
                <a:tc>
                  <a:txBody>
                    <a:bodyPr/>
                    <a:lstStyle/>
                    <a:p>
                      <a:pPr marL="0" marR="0" algn="ctr">
                        <a:spcBef>
                          <a:spcPts val="0"/>
                        </a:spcBef>
                        <a:spcAft>
                          <a:spcPts val="0"/>
                        </a:spcAft>
                      </a:pPr>
                      <a:r>
                        <a:rPr lang="en-US" sz="1500">
                          <a:effectLst/>
                          <a:latin typeface="Poppins"/>
                        </a:rPr>
                        <a:t>MD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4.2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11.60%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$ 695,940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$250,000</a:t>
                      </a:r>
                    </a:p>
                  </a:txBody>
                  <a:tcPr marL="68580" marR="68580" marT="0" marB="0"/>
                </a:tc>
                <a:extLst>
                  <a:ext uri="{0D108BD9-81ED-4DB2-BD59-A6C34878D82A}">
                    <a16:rowId xmlns:a16="http://schemas.microsoft.com/office/drawing/2014/main" val="1837247779"/>
                  </a:ext>
                </a:extLst>
              </a:tr>
              <a:tr h="287022">
                <a:tc>
                  <a:txBody>
                    <a:bodyPr/>
                    <a:lstStyle/>
                    <a:p>
                      <a:pPr marL="0" marR="0" algn="ctr">
                        <a:spcBef>
                          <a:spcPts val="0"/>
                        </a:spcBef>
                        <a:spcAft>
                          <a:spcPts val="0"/>
                        </a:spcAft>
                      </a:pPr>
                      <a:r>
                        <a:rPr lang="en-US" sz="1500">
                          <a:effectLst/>
                          <a:latin typeface="Poppins"/>
                        </a:rPr>
                        <a:t>NY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0.5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1.33%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$ 79,536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$125,000</a:t>
                      </a:r>
                    </a:p>
                  </a:txBody>
                  <a:tcPr marL="68580" marR="68580" marT="0" marB="0"/>
                </a:tc>
                <a:extLst>
                  <a:ext uri="{0D108BD9-81ED-4DB2-BD59-A6C34878D82A}">
                    <a16:rowId xmlns:a16="http://schemas.microsoft.com/office/drawing/2014/main" val="553879743"/>
                  </a:ext>
                </a:extLst>
              </a:tr>
              <a:tr h="287022">
                <a:tc>
                  <a:txBody>
                    <a:bodyPr/>
                    <a:lstStyle/>
                    <a:p>
                      <a:pPr marL="0" marR="0" algn="ctr">
                        <a:spcBef>
                          <a:spcPts val="0"/>
                        </a:spcBef>
                        <a:spcAft>
                          <a:spcPts val="0"/>
                        </a:spcAft>
                      </a:pPr>
                      <a:r>
                        <a:rPr lang="en-US" sz="1500">
                          <a:effectLst/>
                          <a:latin typeface="Poppins"/>
                        </a:rPr>
                        <a:t>PA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22.3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61.59%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$ 3,695,112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$250,000</a:t>
                      </a:r>
                    </a:p>
                  </a:txBody>
                  <a:tcPr marL="68580" marR="68580" marT="0" marB="0"/>
                </a:tc>
                <a:extLst>
                  <a:ext uri="{0D108BD9-81ED-4DB2-BD59-A6C34878D82A}">
                    <a16:rowId xmlns:a16="http://schemas.microsoft.com/office/drawing/2014/main" val="1982006735"/>
                  </a:ext>
                </a:extLst>
              </a:tr>
              <a:tr h="287022">
                <a:tc>
                  <a:txBody>
                    <a:bodyPr/>
                    <a:lstStyle/>
                    <a:p>
                      <a:pPr marL="0" marR="0" algn="ctr">
                        <a:spcBef>
                          <a:spcPts val="0"/>
                        </a:spcBef>
                        <a:spcAft>
                          <a:spcPts val="0"/>
                        </a:spcAft>
                      </a:pPr>
                      <a:r>
                        <a:rPr lang="en-US" sz="1500">
                          <a:effectLst/>
                          <a:latin typeface="Poppins"/>
                        </a:rPr>
                        <a:t>VA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6.7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18.50%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$ 1,110,191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$250,000</a:t>
                      </a:r>
                    </a:p>
                  </a:txBody>
                  <a:tcPr marL="68580" marR="68580" marT="0" marB="0"/>
                </a:tc>
                <a:extLst>
                  <a:ext uri="{0D108BD9-81ED-4DB2-BD59-A6C34878D82A}">
                    <a16:rowId xmlns:a16="http://schemas.microsoft.com/office/drawing/2014/main" val="820849194"/>
                  </a:ext>
                </a:extLst>
              </a:tr>
              <a:tr h="346537">
                <a:tc>
                  <a:txBody>
                    <a:bodyPr/>
                    <a:lstStyle/>
                    <a:p>
                      <a:pPr marL="0" marR="0" algn="ctr">
                        <a:spcBef>
                          <a:spcPts val="0"/>
                        </a:spcBef>
                        <a:spcAft>
                          <a:spcPts val="0"/>
                        </a:spcAft>
                      </a:pPr>
                      <a:r>
                        <a:rPr lang="en-US" sz="1500">
                          <a:effectLst/>
                          <a:latin typeface="Poppins"/>
                        </a:rPr>
                        <a:t>WV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0.3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0.91%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a:effectLst/>
                          <a:latin typeface="Poppins"/>
                        </a:rPr>
                        <a:t>$ 54,681 </a:t>
                      </a:r>
                      <a:endParaRPr lang="en-US" sz="1500">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kern="1200">
                          <a:solidFill>
                            <a:schemeClr val="dk1"/>
                          </a:solidFill>
                          <a:effectLst/>
                          <a:latin typeface="Poppins"/>
                          <a:ea typeface="+mn-ea"/>
                          <a:cs typeface="+mn-cs"/>
                        </a:rPr>
                        <a:t>$125,000</a:t>
                      </a:r>
                    </a:p>
                  </a:txBody>
                  <a:tcPr marL="68580" marR="68580" marT="0" marB="0"/>
                </a:tc>
                <a:extLst>
                  <a:ext uri="{0D108BD9-81ED-4DB2-BD59-A6C34878D82A}">
                    <a16:rowId xmlns:a16="http://schemas.microsoft.com/office/drawing/2014/main" val="2755262974"/>
                  </a:ext>
                </a:extLst>
              </a:tr>
              <a:tr h="264715">
                <a:tc>
                  <a:txBody>
                    <a:bodyPr/>
                    <a:lstStyle/>
                    <a:p>
                      <a:pPr marL="0" marR="0" algn="ctr">
                        <a:spcBef>
                          <a:spcPts val="0"/>
                        </a:spcBef>
                        <a:spcAft>
                          <a:spcPts val="0"/>
                        </a:spcAft>
                      </a:pPr>
                      <a:r>
                        <a:rPr lang="en-US" sz="1500" b="1">
                          <a:effectLst/>
                          <a:latin typeface="Poppins"/>
                        </a:rPr>
                        <a:t>Totals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36.2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100.00%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a:effectLst/>
                          <a:latin typeface="Poppins"/>
                        </a:rPr>
                        <a:t>$ 6,000,000 </a:t>
                      </a:r>
                      <a:endParaRPr lang="en-US" sz="1500" b="1">
                        <a:solidFill>
                          <a:srgbClr val="000000"/>
                        </a:solidFill>
                        <a:effectLst/>
                        <a:latin typeface="Poppins"/>
                        <a:ea typeface="Calibri" panose="020F0502020204030204" pitchFamily="34" charset="0"/>
                        <a:cs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500" b="1" kern="1200">
                          <a:solidFill>
                            <a:schemeClr val="dk1"/>
                          </a:solidFill>
                          <a:effectLst/>
                          <a:latin typeface="Poppins"/>
                          <a:ea typeface="+mn-ea"/>
                          <a:cs typeface="+mn-cs"/>
                        </a:rPr>
                        <a:t>$1,250,000</a:t>
                      </a:r>
                    </a:p>
                  </a:txBody>
                  <a:tcPr marL="68580" marR="68580" marT="0" marB="0"/>
                </a:tc>
                <a:extLst>
                  <a:ext uri="{0D108BD9-81ED-4DB2-BD59-A6C34878D82A}">
                    <a16:rowId xmlns:a16="http://schemas.microsoft.com/office/drawing/2014/main" val="1481546308"/>
                  </a:ext>
                </a:extLst>
              </a:tr>
            </a:tbl>
          </a:graphicData>
        </a:graphic>
      </p:graphicFrame>
      <p:sp>
        <p:nvSpPr>
          <p:cNvPr id="2" name="Rectangle 1">
            <a:extLst>
              <a:ext uri="{FF2B5EF4-FFF2-40B4-BE49-F238E27FC236}">
                <a16:creationId xmlns:a16="http://schemas.microsoft.com/office/drawing/2014/main" id="{8A7AD507-FAB8-4661-AC8A-EF0A3A224320}"/>
              </a:ext>
            </a:extLst>
          </p:cNvPr>
          <p:cNvSpPr/>
          <p:nvPr/>
        </p:nvSpPr>
        <p:spPr>
          <a:xfrm>
            <a:off x="549468" y="2029968"/>
            <a:ext cx="3026796" cy="3831818"/>
          </a:xfrm>
          <a:prstGeom prst="rect">
            <a:avLst/>
          </a:prstGeom>
        </p:spPr>
        <p:txBody>
          <a:bodyPr wrap="square">
            <a:spAutoFit/>
          </a:bodyPr>
          <a:lstStyle/>
          <a:p>
            <a:pPr marL="285750" indent="-285750">
              <a:buFont typeface="Arial" panose="020B0604020202020204" pitchFamily="34" charset="0"/>
              <a:buChar char="•"/>
            </a:pPr>
            <a:r>
              <a:rPr lang="en-US" sz="1500">
                <a:solidFill>
                  <a:schemeClr val="accent1">
                    <a:lumMod val="75000"/>
                  </a:schemeClr>
                </a:solidFill>
                <a:latin typeface="Poppins"/>
              </a:rPr>
              <a:t>Formula is based on cost effectiveness and load effectiveness for nitrogen.</a:t>
            </a:r>
          </a:p>
          <a:p>
            <a:endParaRPr lang="en-US" sz="1500">
              <a:solidFill>
                <a:schemeClr val="accent1">
                  <a:lumMod val="75000"/>
                </a:schemeClr>
              </a:solidFill>
              <a:latin typeface="Poppins"/>
            </a:endParaRPr>
          </a:p>
          <a:p>
            <a:pPr marL="285750" indent="-285750">
              <a:buFont typeface="Arial" panose="020B0604020202020204" pitchFamily="34" charset="0"/>
              <a:buChar char="•"/>
            </a:pPr>
            <a:r>
              <a:rPr lang="en-US" sz="1500">
                <a:solidFill>
                  <a:schemeClr val="accent1">
                    <a:lumMod val="75000"/>
                  </a:schemeClr>
                </a:solidFill>
                <a:latin typeface="Poppins"/>
              </a:rPr>
              <a:t>By jurisdiction, the percentage of agricultural sector implementation proposed in each WIP and the resulting MEB funding allocation.</a:t>
            </a:r>
          </a:p>
          <a:p>
            <a:pPr marL="285750" indent="-285750">
              <a:buFont typeface="Arial" panose="020B0604020202020204" pitchFamily="34" charset="0"/>
              <a:buChar char="•"/>
            </a:pPr>
            <a:endParaRPr lang="en-US" sz="1500">
              <a:solidFill>
                <a:schemeClr val="accent1">
                  <a:lumMod val="75000"/>
                </a:schemeClr>
              </a:solidFill>
              <a:latin typeface="Poppins"/>
            </a:endParaRPr>
          </a:p>
          <a:p>
            <a:pPr marL="285750" indent="-285750">
              <a:buFont typeface="Arial" panose="020B0604020202020204" pitchFamily="34" charset="0"/>
              <a:buChar char="•"/>
            </a:pPr>
            <a:r>
              <a:rPr lang="en-US" sz="1500">
                <a:solidFill>
                  <a:schemeClr val="accent1">
                    <a:lumMod val="75000"/>
                  </a:schemeClr>
                </a:solidFill>
                <a:latin typeface="Poppins"/>
              </a:rPr>
              <a:t>EPA and CBP has focused additional $1.25 in FY21 funds to underrepresented communities.</a:t>
            </a:r>
            <a:endParaRPr lang="en-US" sz="1600">
              <a:solidFill>
                <a:schemeClr val="accent1">
                  <a:lumMod val="75000"/>
                </a:schemeClr>
              </a:solidFill>
              <a:latin typeface="Poppins"/>
            </a:endParaRPr>
          </a:p>
          <a:p>
            <a:endParaRPr lang="en-US">
              <a:solidFill>
                <a:schemeClr val="accent1">
                  <a:lumMod val="75000"/>
                </a:schemeClr>
              </a:solidFill>
              <a:latin typeface="Poppins"/>
            </a:endParaRPr>
          </a:p>
        </p:txBody>
      </p:sp>
    </p:spTree>
    <p:extLst>
      <p:ext uri="{BB962C8B-B14F-4D97-AF65-F5344CB8AC3E}">
        <p14:creationId xmlns:p14="http://schemas.microsoft.com/office/powerpoint/2010/main" val="3612808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extBox 18">
            <a:extLst>
              <a:ext uri="{FF2B5EF4-FFF2-40B4-BE49-F238E27FC236}">
                <a16:creationId xmlns:a16="http://schemas.microsoft.com/office/drawing/2014/main" id="{537A76EB-9AAE-4576-994B-3A777872F858}"/>
              </a:ext>
            </a:extLst>
          </p:cNvPr>
          <p:cNvSpPr txBox="1"/>
          <p:nvPr/>
        </p:nvSpPr>
        <p:spPr>
          <a:xfrm>
            <a:off x="5050688" y="933507"/>
            <a:ext cx="2090637" cy="553998"/>
          </a:xfrm>
          <a:prstGeom prst="rect">
            <a:avLst/>
          </a:prstGeom>
          <a:noFill/>
        </p:spPr>
        <p:txBody>
          <a:bodyPr wrap="none" rtlCol="0">
            <a:spAutoFit/>
          </a:bodyPr>
          <a:lstStyle/>
          <a:p>
            <a:pPr algn="ctr"/>
            <a:r>
              <a:rPr lang="en-US" sz="3000" b="1">
                <a:solidFill>
                  <a:schemeClr val="tx2"/>
                </a:solidFill>
                <a:latin typeface="Poppins" pitchFamily="2" charset="77"/>
                <a:cs typeface="Poppins" pitchFamily="2" charset="77"/>
              </a:rPr>
              <a:t>GIT Funding</a:t>
            </a:r>
          </a:p>
        </p:txBody>
      </p:sp>
      <p:graphicFrame>
        <p:nvGraphicFramePr>
          <p:cNvPr id="2" name="Table 1">
            <a:extLst>
              <a:ext uri="{FF2B5EF4-FFF2-40B4-BE49-F238E27FC236}">
                <a16:creationId xmlns:a16="http://schemas.microsoft.com/office/drawing/2014/main" id="{AB593E80-8672-4427-9D36-8C1491B0E0EF}"/>
              </a:ext>
            </a:extLst>
          </p:cNvPr>
          <p:cNvGraphicFramePr>
            <a:graphicFrameLocks noGrp="1"/>
          </p:cNvGraphicFramePr>
          <p:nvPr>
            <p:extLst>
              <p:ext uri="{D42A27DB-BD31-4B8C-83A1-F6EECF244321}">
                <p14:modId xmlns:p14="http://schemas.microsoft.com/office/powerpoint/2010/main" val="3441850392"/>
              </p:ext>
            </p:extLst>
          </p:nvPr>
        </p:nvGraphicFramePr>
        <p:xfrm>
          <a:off x="3759200" y="2436687"/>
          <a:ext cx="7558668" cy="3643957"/>
        </p:xfrm>
        <a:graphic>
          <a:graphicData uri="http://schemas.openxmlformats.org/drawingml/2006/table">
            <a:tbl>
              <a:tblPr firstRow="1" firstCol="1" bandRow="1">
                <a:tableStyleId>{5C22544A-7EE6-4342-B048-85BDC9FD1C3A}</a:tableStyleId>
              </a:tblPr>
              <a:tblGrid>
                <a:gridCol w="7558668">
                  <a:extLst>
                    <a:ext uri="{9D8B030D-6E8A-4147-A177-3AD203B41FA5}">
                      <a16:colId xmlns:a16="http://schemas.microsoft.com/office/drawing/2014/main" val="1553240075"/>
                    </a:ext>
                  </a:extLst>
                </a:gridCol>
              </a:tblGrid>
              <a:tr h="33343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a:solidFill>
                            <a:schemeClr val="accent1"/>
                          </a:solidFill>
                          <a:effectLst/>
                        </a:rPr>
                        <a:t>2020 GIT Funding Project Title</a:t>
                      </a:r>
                    </a:p>
                  </a:txBody>
                  <a:tcPr marL="52952" marR="52952" marT="0" marB="0" anchor="b">
                    <a:solidFill>
                      <a:schemeClr val="bg1">
                        <a:lumMod val="85000"/>
                      </a:schemeClr>
                    </a:solidFill>
                  </a:tcPr>
                </a:tc>
                <a:extLst>
                  <a:ext uri="{0D108BD9-81ED-4DB2-BD59-A6C34878D82A}">
                    <a16:rowId xmlns:a16="http://schemas.microsoft.com/office/drawing/2014/main" val="621803307"/>
                  </a:ext>
                </a:extLst>
              </a:tr>
              <a:tr h="258217">
                <a:tc>
                  <a:txBody>
                    <a:bodyPr/>
                    <a:lstStyle/>
                    <a:p>
                      <a:pPr marL="0" marR="0">
                        <a:spcBef>
                          <a:spcPts val="0"/>
                        </a:spcBef>
                        <a:spcAft>
                          <a:spcPts val="0"/>
                        </a:spcAft>
                      </a:pPr>
                      <a:r>
                        <a:rPr lang="en-US" sz="1200">
                          <a:solidFill>
                            <a:schemeClr val="accent1"/>
                          </a:solidFill>
                          <a:effectLst/>
                        </a:rPr>
                        <a:t>Project 1 - Forage Indicator Development: Using Environmental Drivers to Assess Forage Status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2747963060"/>
                  </a:ext>
                </a:extLst>
              </a:tr>
              <a:tr h="258217">
                <a:tc>
                  <a:txBody>
                    <a:bodyPr/>
                    <a:lstStyle/>
                    <a:p>
                      <a:pPr marL="0" marR="0">
                        <a:spcBef>
                          <a:spcPts val="0"/>
                        </a:spcBef>
                        <a:spcAft>
                          <a:spcPts val="0"/>
                        </a:spcAft>
                      </a:pPr>
                      <a:r>
                        <a:rPr lang="en-US" sz="1200">
                          <a:solidFill>
                            <a:schemeClr val="accent1"/>
                          </a:solidFill>
                          <a:effectLst/>
                        </a:rPr>
                        <a:t>Project 2 - Synthesis of Shoreline, Sea Level Rise, and Marsh Migration Data for Wetland Restoration Targeting</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3151315222"/>
                  </a:ext>
                </a:extLst>
              </a:tr>
              <a:tr h="258217">
                <a:tc>
                  <a:txBody>
                    <a:bodyPr/>
                    <a:lstStyle/>
                    <a:p>
                      <a:pPr marL="0" marR="0">
                        <a:spcBef>
                          <a:spcPts val="0"/>
                        </a:spcBef>
                        <a:spcAft>
                          <a:spcPts val="0"/>
                        </a:spcAft>
                      </a:pPr>
                      <a:r>
                        <a:rPr lang="en-US" sz="1200">
                          <a:solidFill>
                            <a:schemeClr val="accent1"/>
                          </a:solidFill>
                          <a:effectLst/>
                        </a:rPr>
                        <a:t>Project 3 - Maintaining forests in stream corridor restoration and sharing lessons learned</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647797159"/>
                  </a:ext>
                </a:extLst>
              </a:tr>
              <a:tr h="258217">
                <a:tc>
                  <a:txBody>
                    <a:bodyPr/>
                    <a:lstStyle/>
                    <a:p>
                      <a:pPr marL="0" marR="0">
                        <a:spcBef>
                          <a:spcPts val="0"/>
                        </a:spcBef>
                        <a:spcAft>
                          <a:spcPts val="0"/>
                        </a:spcAft>
                      </a:pPr>
                      <a:r>
                        <a:rPr lang="en-US" sz="1200">
                          <a:solidFill>
                            <a:schemeClr val="accent1"/>
                          </a:solidFill>
                          <a:effectLst/>
                        </a:rPr>
                        <a:t>Project 4 - Public Access Research - Benefits and Barriers Across the Watershed</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4045791972"/>
                  </a:ext>
                </a:extLst>
              </a:tr>
              <a:tr h="258217">
                <a:tc>
                  <a:txBody>
                    <a:bodyPr/>
                    <a:lstStyle/>
                    <a:p>
                      <a:pPr marL="0" marR="0">
                        <a:spcBef>
                          <a:spcPts val="0"/>
                        </a:spcBef>
                        <a:spcAft>
                          <a:spcPts val="0"/>
                        </a:spcAft>
                      </a:pPr>
                      <a:r>
                        <a:rPr lang="en-US" sz="1200">
                          <a:solidFill>
                            <a:schemeClr val="accent1"/>
                          </a:solidFill>
                          <a:effectLst/>
                        </a:rPr>
                        <a:t>Project 5 - Planning for Clean Water: Local Government Workshops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1176886265"/>
                  </a:ext>
                </a:extLst>
              </a:tr>
              <a:tr h="258217">
                <a:tc>
                  <a:txBody>
                    <a:bodyPr/>
                    <a:lstStyle/>
                    <a:p>
                      <a:pPr marL="0" marR="0">
                        <a:spcBef>
                          <a:spcPts val="0"/>
                        </a:spcBef>
                        <a:spcAft>
                          <a:spcPts val="0"/>
                        </a:spcAft>
                      </a:pPr>
                      <a:r>
                        <a:rPr lang="en-US" sz="1200">
                          <a:solidFill>
                            <a:schemeClr val="accent1"/>
                          </a:solidFill>
                          <a:effectLst/>
                        </a:rPr>
                        <a:t>Project 6 - Modeling climate impacts on submerged aquatic grasses (SAV) in Chesapeake Bay</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1600541541"/>
                  </a:ext>
                </a:extLst>
              </a:tr>
              <a:tr h="258217">
                <a:tc>
                  <a:txBody>
                    <a:bodyPr/>
                    <a:lstStyle/>
                    <a:p>
                      <a:pPr marL="0" marR="0">
                        <a:spcBef>
                          <a:spcPts val="0"/>
                        </a:spcBef>
                        <a:spcAft>
                          <a:spcPts val="0"/>
                        </a:spcAft>
                      </a:pPr>
                      <a:r>
                        <a:rPr lang="en-US" sz="1200">
                          <a:solidFill>
                            <a:schemeClr val="accent1"/>
                          </a:solidFill>
                          <a:effectLst/>
                        </a:rPr>
                        <a:t>Project 10 - Cultivating and Strengthening Partnerships with Underrepresented Stakeholders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1721813381"/>
                  </a:ext>
                </a:extLst>
              </a:tr>
              <a:tr h="258217">
                <a:tc>
                  <a:txBody>
                    <a:bodyPr/>
                    <a:lstStyle/>
                    <a:p>
                      <a:pPr marL="0" marR="0">
                        <a:spcBef>
                          <a:spcPts val="0"/>
                        </a:spcBef>
                        <a:spcAft>
                          <a:spcPts val="0"/>
                        </a:spcAft>
                      </a:pPr>
                      <a:r>
                        <a:rPr lang="en-US" sz="1200">
                          <a:solidFill>
                            <a:schemeClr val="accent1"/>
                          </a:solidFill>
                          <a:effectLst/>
                        </a:rPr>
                        <a:t>Project 15 - Chesapeake Bay Program Social Science Assessment and Integration Road Map Development</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553211184"/>
                  </a:ext>
                </a:extLst>
              </a:tr>
              <a:tr h="258217">
                <a:tc>
                  <a:txBody>
                    <a:bodyPr/>
                    <a:lstStyle/>
                    <a:p>
                      <a:pPr marL="0" marR="0">
                        <a:spcBef>
                          <a:spcPts val="0"/>
                        </a:spcBef>
                        <a:spcAft>
                          <a:spcPts val="0"/>
                        </a:spcAft>
                      </a:pPr>
                      <a:r>
                        <a:rPr lang="en-US" sz="1200">
                          <a:solidFill>
                            <a:schemeClr val="accent1"/>
                          </a:solidFill>
                          <a:effectLst/>
                        </a:rPr>
                        <a:t>Project 8 - Management Approaches to Reduce Stressors of Stream Health</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778197468"/>
                  </a:ext>
                </a:extLst>
              </a:tr>
              <a:tr h="470131">
                <a:tc>
                  <a:txBody>
                    <a:bodyPr/>
                    <a:lstStyle/>
                    <a:p>
                      <a:pPr marL="0" marR="0">
                        <a:spcBef>
                          <a:spcPts val="0"/>
                        </a:spcBef>
                        <a:spcAft>
                          <a:spcPts val="0"/>
                        </a:spcAft>
                      </a:pPr>
                      <a:r>
                        <a:rPr lang="en-US" sz="1200">
                          <a:solidFill>
                            <a:schemeClr val="accent1"/>
                          </a:solidFill>
                          <a:effectLst/>
                        </a:rPr>
                        <a:t>Project 19 - Developing Standards and Metrics to Target the Conservation of “ Green Spaces “ in Diverse and Low – Income Urban Communities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2835705382"/>
                  </a:ext>
                </a:extLst>
              </a:tr>
              <a:tr h="258217">
                <a:tc>
                  <a:txBody>
                    <a:bodyPr/>
                    <a:lstStyle/>
                    <a:p>
                      <a:pPr marL="0" marR="0">
                        <a:spcBef>
                          <a:spcPts val="0"/>
                        </a:spcBef>
                        <a:spcAft>
                          <a:spcPts val="0"/>
                        </a:spcAft>
                      </a:pPr>
                      <a:r>
                        <a:rPr lang="en-US" sz="1200">
                          <a:solidFill>
                            <a:schemeClr val="accent1"/>
                          </a:solidFill>
                          <a:effectLst/>
                        </a:rPr>
                        <a:t>Project 14 - Methods to integrate co-benefits of toxic contaminant reduction into decision tools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3335621630"/>
                  </a:ext>
                </a:extLst>
              </a:tr>
              <a:tr h="258217">
                <a:tc>
                  <a:txBody>
                    <a:bodyPr/>
                    <a:lstStyle/>
                    <a:p>
                      <a:pPr marL="0" marR="0">
                        <a:spcBef>
                          <a:spcPts val="0"/>
                        </a:spcBef>
                        <a:spcAft>
                          <a:spcPts val="0"/>
                        </a:spcAft>
                      </a:pPr>
                      <a:r>
                        <a:rPr lang="en-US" sz="1200">
                          <a:solidFill>
                            <a:schemeClr val="accent1"/>
                          </a:solidFill>
                          <a:effectLst/>
                        </a:rPr>
                        <a:t>Project 7 - Development of cost-effective methods to measure denitrification rates of Oyster Restoration BMPs</a:t>
                      </a:r>
                      <a:endParaRPr lang="en-US" sz="1200">
                        <a:solidFill>
                          <a:schemeClr val="accent1"/>
                        </a:solidFill>
                        <a:effectLst/>
                        <a:latin typeface="Calibri" panose="020F0502020204030204" pitchFamily="34" charset="0"/>
                        <a:ea typeface="Calibri" panose="020F0502020204030204" pitchFamily="34" charset="0"/>
                      </a:endParaRPr>
                    </a:p>
                  </a:txBody>
                  <a:tcPr marL="52952" marR="52952" marT="0" marB="0" anchor="b">
                    <a:solidFill>
                      <a:schemeClr val="bg1">
                        <a:lumMod val="85000"/>
                      </a:schemeClr>
                    </a:solidFill>
                  </a:tcPr>
                </a:tc>
                <a:extLst>
                  <a:ext uri="{0D108BD9-81ED-4DB2-BD59-A6C34878D82A}">
                    <a16:rowId xmlns:a16="http://schemas.microsoft.com/office/drawing/2014/main" val="2325414874"/>
                  </a:ext>
                </a:extLst>
              </a:tr>
            </a:tbl>
          </a:graphicData>
        </a:graphic>
      </p:graphicFrame>
      <p:pic>
        <p:nvPicPr>
          <p:cNvPr id="4" name="Graphic 3" descr="Money">
            <a:extLst>
              <a:ext uri="{FF2B5EF4-FFF2-40B4-BE49-F238E27FC236}">
                <a16:creationId xmlns:a16="http://schemas.microsoft.com/office/drawing/2014/main" id="{CB521188-90D5-4335-9F90-2D508D0627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053754" y="1831406"/>
            <a:ext cx="605784" cy="605784"/>
          </a:xfrm>
          <a:prstGeom prst="rect">
            <a:avLst/>
          </a:prstGeom>
        </p:spPr>
      </p:pic>
      <p:sp>
        <p:nvSpPr>
          <p:cNvPr id="5" name="Subtitle 2">
            <a:extLst>
              <a:ext uri="{FF2B5EF4-FFF2-40B4-BE49-F238E27FC236}">
                <a16:creationId xmlns:a16="http://schemas.microsoft.com/office/drawing/2014/main" id="{A434DD87-2CBB-412A-B9B5-C0D4A4492485}"/>
              </a:ext>
            </a:extLst>
          </p:cNvPr>
          <p:cNvSpPr txBox="1">
            <a:spLocks/>
          </p:cNvSpPr>
          <p:nvPr/>
        </p:nvSpPr>
        <p:spPr>
          <a:xfrm>
            <a:off x="2920826" y="1995799"/>
            <a:ext cx="8609758" cy="27699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400" spc="150">
                <a:solidFill>
                  <a:schemeClr val="accent3">
                    <a:lumMod val="50000"/>
                  </a:schemeClr>
                </a:solidFill>
                <a:latin typeface="Poppins Light" pitchFamily="2" charset="77"/>
              </a:rPr>
              <a:t>$</a:t>
            </a:r>
            <a:r>
              <a:rPr lang="en-US" sz="1600" spc="150">
                <a:solidFill>
                  <a:schemeClr val="accent3">
                    <a:lumMod val="50000"/>
                  </a:schemeClr>
                </a:solidFill>
                <a:latin typeface="Poppins Light" pitchFamily="2" charset="77"/>
              </a:rPr>
              <a:t>900,000 through cooperative agreement with Chesapeake Bay Trust</a:t>
            </a:r>
            <a:endParaRPr lang="en-US" sz="1400" spc="150">
              <a:solidFill>
                <a:schemeClr val="accent3">
                  <a:lumMod val="50000"/>
                </a:schemeClr>
              </a:solidFill>
              <a:latin typeface="Poppins Light" pitchFamily="2" charset="77"/>
            </a:endParaRPr>
          </a:p>
        </p:txBody>
      </p:sp>
      <p:sp>
        <p:nvSpPr>
          <p:cNvPr id="3" name="TextBox 2">
            <a:extLst>
              <a:ext uri="{FF2B5EF4-FFF2-40B4-BE49-F238E27FC236}">
                <a16:creationId xmlns:a16="http://schemas.microsoft.com/office/drawing/2014/main" id="{C04D395F-2D0B-4B2C-A6C6-524A04C9B179}"/>
              </a:ext>
            </a:extLst>
          </p:cNvPr>
          <p:cNvSpPr txBox="1"/>
          <p:nvPr/>
        </p:nvSpPr>
        <p:spPr>
          <a:xfrm>
            <a:off x="330200" y="3143327"/>
            <a:ext cx="3175000" cy="2230675"/>
          </a:xfrm>
          <a:prstGeom prst="rect">
            <a:avLst/>
          </a:prstGeom>
          <a:noFill/>
        </p:spPr>
        <p:txBody>
          <a:bodyPr wrap="square" rtlCol="0">
            <a:spAutoFit/>
          </a:bodyPr>
          <a:lstStyle/>
          <a:p>
            <a:pPr algn="ctr">
              <a:lnSpc>
                <a:spcPct val="120000"/>
              </a:lnSpc>
              <a:spcBef>
                <a:spcPts val="600"/>
              </a:spcBef>
            </a:pPr>
            <a:r>
              <a:rPr lang="en-US" sz="1300" b="1">
                <a:solidFill>
                  <a:schemeClr val="tx2"/>
                </a:solidFill>
                <a:latin typeface="Open Sans Light"/>
              </a:rPr>
              <a:t>Purpose: </a:t>
            </a:r>
            <a:r>
              <a:rPr lang="en-US" sz="1300">
                <a:solidFill>
                  <a:schemeClr val="tx2"/>
                </a:solidFill>
                <a:latin typeface="Open Sans Light"/>
              </a:rPr>
              <a:t>The GIT Funding Program undertakes projects that address needs identified in the management strategies and action plans that teams develop to meet the goals of the Chesapeake Bay Watershed Agreement. The program outputs substantially impact team progress on completing planned actions and filling critical knowledge gaps</a:t>
            </a:r>
          </a:p>
        </p:txBody>
      </p:sp>
    </p:spTree>
    <p:extLst>
      <p:ext uri="{BB962C8B-B14F-4D97-AF65-F5344CB8AC3E}">
        <p14:creationId xmlns:p14="http://schemas.microsoft.com/office/powerpoint/2010/main" val="14957289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A84BEB6-702D-D541-9816-84E6FC47FF6F}"/>
              </a:ext>
            </a:extLst>
          </p:cNvPr>
          <p:cNvSpPr txBox="1"/>
          <p:nvPr/>
        </p:nvSpPr>
        <p:spPr>
          <a:xfrm>
            <a:off x="4349079" y="1319856"/>
            <a:ext cx="3493842" cy="430887"/>
          </a:xfrm>
          <a:prstGeom prst="rect">
            <a:avLst/>
          </a:prstGeom>
          <a:noFill/>
        </p:spPr>
        <p:txBody>
          <a:bodyPr wrap="none" rtlCol="0">
            <a:spAutoFit/>
          </a:bodyPr>
          <a:lstStyle/>
          <a:p>
            <a:pPr algn="ctr"/>
            <a:r>
              <a:rPr lang="en-US" sz="2200" spc="150">
                <a:solidFill>
                  <a:schemeClr val="bg1">
                    <a:lumMod val="65000"/>
                  </a:schemeClr>
                </a:solidFill>
                <a:latin typeface="Poppins Light" pitchFamily="2" charset="77"/>
                <a:cs typeface="Poppins Light" pitchFamily="2" charset="77"/>
              </a:rPr>
              <a:t>Annual Funding Amounts</a:t>
            </a:r>
          </a:p>
        </p:txBody>
      </p:sp>
      <p:sp>
        <p:nvSpPr>
          <p:cNvPr id="34" name="Freeform 7">
            <a:extLst>
              <a:ext uri="{FF2B5EF4-FFF2-40B4-BE49-F238E27FC236}">
                <a16:creationId xmlns:a16="http://schemas.microsoft.com/office/drawing/2014/main" id="{CC131338-016A-9C42-966F-95708D6E3D69}"/>
              </a:ext>
            </a:extLst>
          </p:cNvPr>
          <p:cNvSpPr>
            <a:spLocks noChangeArrowheads="1"/>
          </p:cNvSpPr>
          <p:nvPr/>
        </p:nvSpPr>
        <p:spPr bwMode="auto">
          <a:xfrm>
            <a:off x="1790715" y="3945825"/>
            <a:ext cx="304215" cy="304215"/>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accent1"/>
          </a:solidFill>
          <a:ln>
            <a:noFill/>
          </a:ln>
          <a:effectLst/>
        </p:spPr>
        <p:txBody>
          <a:bodyPr wrap="none" anchor="ctr"/>
          <a:lstStyle/>
          <a:p>
            <a:endParaRPr lang="en-US" sz="3265">
              <a:latin typeface="Lato Light" panose="020F0502020204030203" pitchFamily="34" charset="0"/>
            </a:endParaRPr>
          </a:p>
        </p:txBody>
      </p:sp>
      <p:sp>
        <p:nvSpPr>
          <p:cNvPr id="35" name="Freeform 7">
            <a:extLst>
              <a:ext uri="{FF2B5EF4-FFF2-40B4-BE49-F238E27FC236}">
                <a16:creationId xmlns:a16="http://schemas.microsoft.com/office/drawing/2014/main" id="{F0108D22-0612-004D-91DE-94908B76D52B}"/>
              </a:ext>
            </a:extLst>
          </p:cNvPr>
          <p:cNvSpPr>
            <a:spLocks noChangeArrowheads="1"/>
          </p:cNvSpPr>
          <p:nvPr/>
        </p:nvSpPr>
        <p:spPr bwMode="auto">
          <a:xfrm>
            <a:off x="4533760" y="3945825"/>
            <a:ext cx="304215" cy="304215"/>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accent2"/>
          </a:solidFill>
          <a:ln>
            <a:noFill/>
          </a:ln>
          <a:effectLst/>
        </p:spPr>
        <p:txBody>
          <a:bodyPr wrap="none" anchor="ctr"/>
          <a:lstStyle/>
          <a:p>
            <a:endParaRPr lang="en-US" sz="3265">
              <a:latin typeface="Lato Light" panose="020F0502020204030203" pitchFamily="34" charset="0"/>
            </a:endParaRPr>
          </a:p>
        </p:txBody>
      </p:sp>
      <p:sp>
        <p:nvSpPr>
          <p:cNvPr id="36" name="Freeform 7">
            <a:extLst>
              <a:ext uri="{FF2B5EF4-FFF2-40B4-BE49-F238E27FC236}">
                <a16:creationId xmlns:a16="http://schemas.microsoft.com/office/drawing/2014/main" id="{66A0AEBF-A20C-BE4D-9A5D-BBF453C61787}"/>
              </a:ext>
            </a:extLst>
          </p:cNvPr>
          <p:cNvSpPr>
            <a:spLocks noChangeArrowheads="1"/>
          </p:cNvSpPr>
          <p:nvPr/>
        </p:nvSpPr>
        <p:spPr bwMode="auto">
          <a:xfrm>
            <a:off x="7275076" y="3945825"/>
            <a:ext cx="304215" cy="304215"/>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accent3"/>
          </a:solidFill>
          <a:ln>
            <a:noFill/>
          </a:ln>
          <a:effectLst/>
        </p:spPr>
        <p:txBody>
          <a:bodyPr wrap="none" anchor="ctr"/>
          <a:lstStyle/>
          <a:p>
            <a:endParaRPr lang="en-US" sz="3265">
              <a:latin typeface="Lato Light" panose="020F0502020204030203" pitchFamily="34" charset="0"/>
            </a:endParaRPr>
          </a:p>
        </p:txBody>
      </p:sp>
      <p:sp>
        <p:nvSpPr>
          <p:cNvPr id="37" name="Freeform 7">
            <a:extLst>
              <a:ext uri="{FF2B5EF4-FFF2-40B4-BE49-F238E27FC236}">
                <a16:creationId xmlns:a16="http://schemas.microsoft.com/office/drawing/2014/main" id="{598A2E84-2553-CC40-B0C8-FBB5F8B17FA4}"/>
              </a:ext>
            </a:extLst>
          </p:cNvPr>
          <p:cNvSpPr>
            <a:spLocks noChangeArrowheads="1"/>
          </p:cNvSpPr>
          <p:nvPr/>
        </p:nvSpPr>
        <p:spPr bwMode="auto">
          <a:xfrm>
            <a:off x="10019140" y="3945825"/>
            <a:ext cx="304215" cy="304215"/>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accent4"/>
          </a:solidFill>
          <a:ln>
            <a:noFill/>
          </a:ln>
          <a:effectLst/>
        </p:spPr>
        <p:txBody>
          <a:bodyPr wrap="none" anchor="ctr"/>
          <a:lstStyle/>
          <a:p>
            <a:endParaRPr lang="en-US" sz="3265">
              <a:latin typeface="Lato Light" panose="020F0502020204030203" pitchFamily="34" charset="0"/>
            </a:endParaRPr>
          </a:p>
        </p:txBody>
      </p:sp>
      <p:sp>
        <p:nvSpPr>
          <p:cNvPr id="19" name="Freeform 1">
            <a:extLst>
              <a:ext uri="{FF2B5EF4-FFF2-40B4-BE49-F238E27FC236}">
                <a16:creationId xmlns:a16="http://schemas.microsoft.com/office/drawing/2014/main" id="{88F2DCF0-F152-2947-922C-C2780FDF334A}"/>
              </a:ext>
            </a:extLst>
          </p:cNvPr>
          <p:cNvSpPr>
            <a:spLocks noChangeArrowheads="1"/>
          </p:cNvSpPr>
          <p:nvPr/>
        </p:nvSpPr>
        <p:spPr bwMode="auto">
          <a:xfrm>
            <a:off x="1308666" y="2060265"/>
            <a:ext cx="1271772" cy="1433834"/>
          </a:xfrm>
          <a:custGeom>
            <a:avLst/>
            <a:gdLst>
              <a:gd name="T0" fmla="*/ 1019 w 2040"/>
              <a:gd name="T1" fmla="*/ 60 h 2300"/>
              <a:gd name="T2" fmla="*/ 1019 w 2040"/>
              <a:gd name="T3" fmla="*/ 60 h 2300"/>
              <a:gd name="T4" fmla="*/ 943 w 2040"/>
              <a:gd name="T5" fmla="*/ 80 h 2300"/>
              <a:gd name="T6" fmla="*/ 127 w 2040"/>
              <a:gd name="T7" fmla="*/ 551 h 2300"/>
              <a:gd name="T8" fmla="*/ 127 w 2040"/>
              <a:gd name="T9" fmla="*/ 551 h 2300"/>
              <a:gd name="T10" fmla="*/ 50 w 2040"/>
              <a:gd name="T11" fmla="*/ 684 h 2300"/>
              <a:gd name="T12" fmla="*/ 50 w 2040"/>
              <a:gd name="T13" fmla="*/ 1624 h 2300"/>
              <a:gd name="T14" fmla="*/ 50 w 2040"/>
              <a:gd name="T15" fmla="*/ 1624 h 2300"/>
              <a:gd name="T16" fmla="*/ 127 w 2040"/>
              <a:gd name="T17" fmla="*/ 1756 h 2300"/>
              <a:gd name="T18" fmla="*/ 943 w 2040"/>
              <a:gd name="T19" fmla="*/ 2227 h 2300"/>
              <a:gd name="T20" fmla="*/ 943 w 2040"/>
              <a:gd name="T21" fmla="*/ 2227 h 2300"/>
              <a:gd name="T22" fmla="*/ 1095 w 2040"/>
              <a:gd name="T23" fmla="*/ 2227 h 2300"/>
              <a:gd name="T24" fmla="*/ 1911 w 2040"/>
              <a:gd name="T25" fmla="*/ 1756 h 2300"/>
              <a:gd name="T26" fmla="*/ 1911 w 2040"/>
              <a:gd name="T27" fmla="*/ 1756 h 2300"/>
              <a:gd name="T28" fmla="*/ 1987 w 2040"/>
              <a:gd name="T29" fmla="*/ 1624 h 2300"/>
              <a:gd name="T30" fmla="*/ 1987 w 2040"/>
              <a:gd name="T31" fmla="*/ 684 h 2300"/>
              <a:gd name="T32" fmla="*/ 1987 w 2040"/>
              <a:gd name="T33" fmla="*/ 684 h 2300"/>
              <a:gd name="T34" fmla="*/ 1911 w 2040"/>
              <a:gd name="T35" fmla="*/ 551 h 2300"/>
              <a:gd name="T36" fmla="*/ 1095 w 2040"/>
              <a:gd name="T37" fmla="*/ 80 h 2300"/>
              <a:gd name="T38" fmla="*/ 1095 w 2040"/>
              <a:gd name="T39" fmla="*/ 80 h 2300"/>
              <a:gd name="T40" fmla="*/ 1019 w 2040"/>
              <a:gd name="T41" fmla="*/ 60 h 2300"/>
              <a:gd name="T42" fmla="*/ 1019 w 2040"/>
              <a:gd name="T43" fmla="*/ 2299 h 2300"/>
              <a:gd name="T44" fmla="*/ 1019 w 2040"/>
              <a:gd name="T45" fmla="*/ 2299 h 2300"/>
              <a:gd name="T46" fmla="*/ 917 w 2040"/>
              <a:gd name="T47" fmla="*/ 2271 h 2300"/>
              <a:gd name="T48" fmla="*/ 101 w 2040"/>
              <a:gd name="T49" fmla="*/ 1800 h 2300"/>
              <a:gd name="T50" fmla="*/ 101 w 2040"/>
              <a:gd name="T51" fmla="*/ 1800 h 2300"/>
              <a:gd name="T52" fmla="*/ 0 w 2040"/>
              <a:gd name="T53" fmla="*/ 1624 h 2300"/>
              <a:gd name="T54" fmla="*/ 0 w 2040"/>
              <a:gd name="T55" fmla="*/ 684 h 2300"/>
              <a:gd name="T56" fmla="*/ 0 w 2040"/>
              <a:gd name="T57" fmla="*/ 684 h 2300"/>
              <a:gd name="T58" fmla="*/ 101 w 2040"/>
              <a:gd name="T59" fmla="*/ 507 h 2300"/>
              <a:gd name="T60" fmla="*/ 917 w 2040"/>
              <a:gd name="T61" fmla="*/ 36 h 2300"/>
              <a:gd name="T62" fmla="*/ 917 w 2040"/>
              <a:gd name="T63" fmla="*/ 36 h 2300"/>
              <a:gd name="T64" fmla="*/ 1121 w 2040"/>
              <a:gd name="T65" fmla="*/ 36 h 2300"/>
              <a:gd name="T66" fmla="*/ 1937 w 2040"/>
              <a:gd name="T67" fmla="*/ 507 h 2300"/>
              <a:gd name="T68" fmla="*/ 1937 w 2040"/>
              <a:gd name="T69" fmla="*/ 507 h 2300"/>
              <a:gd name="T70" fmla="*/ 2039 w 2040"/>
              <a:gd name="T71" fmla="*/ 684 h 2300"/>
              <a:gd name="T72" fmla="*/ 2039 w 2040"/>
              <a:gd name="T73" fmla="*/ 1624 h 2300"/>
              <a:gd name="T74" fmla="*/ 2039 w 2040"/>
              <a:gd name="T75" fmla="*/ 1624 h 2300"/>
              <a:gd name="T76" fmla="*/ 1937 w 2040"/>
              <a:gd name="T77" fmla="*/ 1800 h 2300"/>
              <a:gd name="T78" fmla="*/ 1121 w 2040"/>
              <a:gd name="T79" fmla="*/ 2271 h 2300"/>
              <a:gd name="T80" fmla="*/ 1121 w 2040"/>
              <a:gd name="T81" fmla="*/ 2271 h 2300"/>
              <a:gd name="T82" fmla="*/ 1019 w 2040"/>
              <a:gd name="T83" fmla="*/ 2299 h 2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040" h="2300">
                <a:moveTo>
                  <a:pt x="1019" y="60"/>
                </a:moveTo>
                <a:lnTo>
                  <a:pt x="1019" y="60"/>
                </a:lnTo>
                <a:cubicBezTo>
                  <a:pt x="992" y="60"/>
                  <a:pt x="966" y="66"/>
                  <a:pt x="943" y="80"/>
                </a:cubicBezTo>
                <a:lnTo>
                  <a:pt x="127" y="551"/>
                </a:lnTo>
                <a:lnTo>
                  <a:pt x="127" y="551"/>
                </a:lnTo>
                <a:cubicBezTo>
                  <a:pt x="80" y="578"/>
                  <a:pt x="50" y="629"/>
                  <a:pt x="50" y="684"/>
                </a:cubicBezTo>
                <a:lnTo>
                  <a:pt x="50" y="1624"/>
                </a:lnTo>
                <a:lnTo>
                  <a:pt x="50" y="1624"/>
                </a:lnTo>
                <a:cubicBezTo>
                  <a:pt x="50" y="1679"/>
                  <a:pt x="80" y="1730"/>
                  <a:pt x="127" y="1756"/>
                </a:cubicBezTo>
                <a:lnTo>
                  <a:pt x="943" y="2227"/>
                </a:lnTo>
                <a:lnTo>
                  <a:pt x="943" y="2227"/>
                </a:lnTo>
                <a:cubicBezTo>
                  <a:pt x="990" y="2255"/>
                  <a:pt x="1048" y="2255"/>
                  <a:pt x="1095" y="2227"/>
                </a:cubicBezTo>
                <a:lnTo>
                  <a:pt x="1911" y="1756"/>
                </a:lnTo>
                <a:lnTo>
                  <a:pt x="1911" y="1756"/>
                </a:lnTo>
                <a:cubicBezTo>
                  <a:pt x="1959" y="1730"/>
                  <a:pt x="1987" y="1679"/>
                  <a:pt x="1987" y="1624"/>
                </a:cubicBezTo>
                <a:lnTo>
                  <a:pt x="1987" y="684"/>
                </a:lnTo>
                <a:lnTo>
                  <a:pt x="1987" y="684"/>
                </a:lnTo>
                <a:cubicBezTo>
                  <a:pt x="1987" y="629"/>
                  <a:pt x="1959" y="578"/>
                  <a:pt x="1911" y="551"/>
                </a:cubicBezTo>
                <a:lnTo>
                  <a:pt x="1095" y="80"/>
                </a:lnTo>
                <a:lnTo>
                  <a:pt x="1095" y="80"/>
                </a:lnTo>
                <a:cubicBezTo>
                  <a:pt x="1072" y="66"/>
                  <a:pt x="1045" y="60"/>
                  <a:pt x="1019" y="60"/>
                </a:cubicBezTo>
                <a:close/>
                <a:moveTo>
                  <a:pt x="1019" y="2299"/>
                </a:moveTo>
                <a:lnTo>
                  <a:pt x="1019" y="2299"/>
                </a:lnTo>
                <a:cubicBezTo>
                  <a:pt x="984" y="2299"/>
                  <a:pt x="948" y="2290"/>
                  <a:pt x="917" y="2271"/>
                </a:cubicBezTo>
                <a:lnTo>
                  <a:pt x="101" y="1800"/>
                </a:lnTo>
                <a:lnTo>
                  <a:pt x="101" y="1800"/>
                </a:lnTo>
                <a:cubicBezTo>
                  <a:pt x="38" y="1764"/>
                  <a:pt x="0" y="1696"/>
                  <a:pt x="0" y="1624"/>
                </a:cubicBezTo>
                <a:lnTo>
                  <a:pt x="0" y="684"/>
                </a:lnTo>
                <a:lnTo>
                  <a:pt x="0" y="684"/>
                </a:lnTo>
                <a:cubicBezTo>
                  <a:pt x="0" y="611"/>
                  <a:pt x="38" y="543"/>
                  <a:pt x="101" y="507"/>
                </a:cubicBezTo>
                <a:lnTo>
                  <a:pt x="917" y="36"/>
                </a:lnTo>
                <a:lnTo>
                  <a:pt x="917" y="36"/>
                </a:lnTo>
                <a:cubicBezTo>
                  <a:pt x="980" y="0"/>
                  <a:pt x="1058" y="0"/>
                  <a:pt x="1121" y="36"/>
                </a:cubicBezTo>
                <a:lnTo>
                  <a:pt x="1937" y="507"/>
                </a:lnTo>
                <a:lnTo>
                  <a:pt x="1937" y="507"/>
                </a:lnTo>
                <a:cubicBezTo>
                  <a:pt x="2000" y="543"/>
                  <a:pt x="2039" y="611"/>
                  <a:pt x="2039" y="684"/>
                </a:cubicBezTo>
                <a:lnTo>
                  <a:pt x="2039" y="1624"/>
                </a:lnTo>
                <a:lnTo>
                  <a:pt x="2039" y="1624"/>
                </a:lnTo>
                <a:cubicBezTo>
                  <a:pt x="2039" y="1696"/>
                  <a:pt x="2000" y="1764"/>
                  <a:pt x="1937" y="1800"/>
                </a:cubicBezTo>
                <a:lnTo>
                  <a:pt x="1121" y="2271"/>
                </a:lnTo>
                <a:lnTo>
                  <a:pt x="1121" y="2271"/>
                </a:lnTo>
                <a:cubicBezTo>
                  <a:pt x="1089" y="2290"/>
                  <a:pt x="1054" y="2299"/>
                  <a:pt x="1019" y="2299"/>
                </a:cubicBezTo>
                <a:close/>
              </a:path>
            </a:pathLst>
          </a:custGeom>
          <a:solidFill>
            <a:schemeClr val="accent1"/>
          </a:solidFill>
          <a:ln>
            <a:noFill/>
          </a:ln>
          <a:effectLst/>
        </p:spPr>
        <p:txBody>
          <a:bodyPr wrap="none" anchor="ctr"/>
          <a:lstStyle/>
          <a:p>
            <a:endParaRPr lang="en-US" sz="3265">
              <a:latin typeface="Lato Light" panose="020F0502020204030203" pitchFamily="34" charset="0"/>
            </a:endParaRPr>
          </a:p>
        </p:txBody>
      </p:sp>
      <p:sp>
        <p:nvSpPr>
          <p:cNvPr id="20" name="Freeform 2">
            <a:extLst>
              <a:ext uri="{FF2B5EF4-FFF2-40B4-BE49-F238E27FC236}">
                <a16:creationId xmlns:a16="http://schemas.microsoft.com/office/drawing/2014/main" id="{811CC4EB-A51A-314A-9BB4-D55FEFA63C92}"/>
              </a:ext>
            </a:extLst>
          </p:cNvPr>
          <p:cNvSpPr>
            <a:spLocks noChangeArrowheads="1"/>
          </p:cNvSpPr>
          <p:nvPr/>
        </p:nvSpPr>
        <p:spPr bwMode="auto">
          <a:xfrm>
            <a:off x="4049982" y="2060265"/>
            <a:ext cx="1271772" cy="1433834"/>
          </a:xfrm>
          <a:custGeom>
            <a:avLst/>
            <a:gdLst>
              <a:gd name="T0" fmla="*/ 1019 w 2040"/>
              <a:gd name="T1" fmla="*/ 60 h 2300"/>
              <a:gd name="T2" fmla="*/ 1019 w 2040"/>
              <a:gd name="T3" fmla="*/ 60 h 2300"/>
              <a:gd name="T4" fmla="*/ 943 w 2040"/>
              <a:gd name="T5" fmla="*/ 80 h 2300"/>
              <a:gd name="T6" fmla="*/ 127 w 2040"/>
              <a:gd name="T7" fmla="*/ 551 h 2300"/>
              <a:gd name="T8" fmla="*/ 127 w 2040"/>
              <a:gd name="T9" fmla="*/ 551 h 2300"/>
              <a:gd name="T10" fmla="*/ 51 w 2040"/>
              <a:gd name="T11" fmla="*/ 684 h 2300"/>
              <a:gd name="T12" fmla="*/ 51 w 2040"/>
              <a:gd name="T13" fmla="*/ 1624 h 2300"/>
              <a:gd name="T14" fmla="*/ 51 w 2040"/>
              <a:gd name="T15" fmla="*/ 1624 h 2300"/>
              <a:gd name="T16" fmla="*/ 127 w 2040"/>
              <a:gd name="T17" fmla="*/ 1756 h 2300"/>
              <a:gd name="T18" fmla="*/ 943 w 2040"/>
              <a:gd name="T19" fmla="*/ 2227 h 2300"/>
              <a:gd name="T20" fmla="*/ 943 w 2040"/>
              <a:gd name="T21" fmla="*/ 2227 h 2300"/>
              <a:gd name="T22" fmla="*/ 1096 w 2040"/>
              <a:gd name="T23" fmla="*/ 2227 h 2300"/>
              <a:gd name="T24" fmla="*/ 1911 w 2040"/>
              <a:gd name="T25" fmla="*/ 1756 h 2300"/>
              <a:gd name="T26" fmla="*/ 1911 w 2040"/>
              <a:gd name="T27" fmla="*/ 1756 h 2300"/>
              <a:gd name="T28" fmla="*/ 1988 w 2040"/>
              <a:gd name="T29" fmla="*/ 1624 h 2300"/>
              <a:gd name="T30" fmla="*/ 1988 w 2040"/>
              <a:gd name="T31" fmla="*/ 684 h 2300"/>
              <a:gd name="T32" fmla="*/ 1988 w 2040"/>
              <a:gd name="T33" fmla="*/ 684 h 2300"/>
              <a:gd name="T34" fmla="*/ 1911 w 2040"/>
              <a:gd name="T35" fmla="*/ 551 h 2300"/>
              <a:gd name="T36" fmla="*/ 1096 w 2040"/>
              <a:gd name="T37" fmla="*/ 80 h 2300"/>
              <a:gd name="T38" fmla="*/ 1096 w 2040"/>
              <a:gd name="T39" fmla="*/ 80 h 2300"/>
              <a:gd name="T40" fmla="*/ 1019 w 2040"/>
              <a:gd name="T41" fmla="*/ 60 h 2300"/>
              <a:gd name="T42" fmla="*/ 1019 w 2040"/>
              <a:gd name="T43" fmla="*/ 2299 h 2300"/>
              <a:gd name="T44" fmla="*/ 1019 w 2040"/>
              <a:gd name="T45" fmla="*/ 2299 h 2300"/>
              <a:gd name="T46" fmla="*/ 917 w 2040"/>
              <a:gd name="T47" fmla="*/ 2271 h 2300"/>
              <a:gd name="T48" fmla="*/ 101 w 2040"/>
              <a:gd name="T49" fmla="*/ 1800 h 2300"/>
              <a:gd name="T50" fmla="*/ 101 w 2040"/>
              <a:gd name="T51" fmla="*/ 1800 h 2300"/>
              <a:gd name="T52" fmla="*/ 0 w 2040"/>
              <a:gd name="T53" fmla="*/ 1624 h 2300"/>
              <a:gd name="T54" fmla="*/ 0 w 2040"/>
              <a:gd name="T55" fmla="*/ 684 h 2300"/>
              <a:gd name="T56" fmla="*/ 0 w 2040"/>
              <a:gd name="T57" fmla="*/ 684 h 2300"/>
              <a:gd name="T58" fmla="*/ 101 w 2040"/>
              <a:gd name="T59" fmla="*/ 507 h 2300"/>
              <a:gd name="T60" fmla="*/ 917 w 2040"/>
              <a:gd name="T61" fmla="*/ 36 h 2300"/>
              <a:gd name="T62" fmla="*/ 917 w 2040"/>
              <a:gd name="T63" fmla="*/ 36 h 2300"/>
              <a:gd name="T64" fmla="*/ 1121 w 2040"/>
              <a:gd name="T65" fmla="*/ 36 h 2300"/>
              <a:gd name="T66" fmla="*/ 1937 w 2040"/>
              <a:gd name="T67" fmla="*/ 507 h 2300"/>
              <a:gd name="T68" fmla="*/ 1937 w 2040"/>
              <a:gd name="T69" fmla="*/ 507 h 2300"/>
              <a:gd name="T70" fmla="*/ 2039 w 2040"/>
              <a:gd name="T71" fmla="*/ 684 h 2300"/>
              <a:gd name="T72" fmla="*/ 2039 w 2040"/>
              <a:gd name="T73" fmla="*/ 1624 h 2300"/>
              <a:gd name="T74" fmla="*/ 2039 w 2040"/>
              <a:gd name="T75" fmla="*/ 1624 h 2300"/>
              <a:gd name="T76" fmla="*/ 1937 w 2040"/>
              <a:gd name="T77" fmla="*/ 1800 h 2300"/>
              <a:gd name="T78" fmla="*/ 1121 w 2040"/>
              <a:gd name="T79" fmla="*/ 2271 h 2300"/>
              <a:gd name="T80" fmla="*/ 1121 w 2040"/>
              <a:gd name="T81" fmla="*/ 2271 h 2300"/>
              <a:gd name="T82" fmla="*/ 1019 w 2040"/>
              <a:gd name="T83" fmla="*/ 2299 h 23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l="0" t="0" r="r" b="b"/>
            <a:pathLst>
              <a:path w="2040" h="2300">
                <a:moveTo>
                  <a:pt x="1019" y="60"/>
                </a:moveTo>
                <a:lnTo>
                  <a:pt x="1019" y="60"/>
                </a:lnTo>
                <a:cubicBezTo>
                  <a:pt x="992" y="60"/>
                  <a:pt x="966" y="66"/>
                  <a:pt x="943" y="80"/>
                </a:cubicBezTo>
                <a:lnTo>
                  <a:pt x="127" y="551"/>
                </a:lnTo>
                <a:lnTo>
                  <a:pt x="127" y="551"/>
                </a:lnTo>
                <a:cubicBezTo>
                  <a:pt x="80" y="578"/>
                  <a:pt x="51" y="629"/>
                  <a:pt x="51" y="684"/>
                </a:cubicBezTo>
                <a:lnTo>
                  <a:pt x="51" y="1624"/>
                </a:lnTo>
                <a:lnTo>
                  <a:pt x="51" y="1624"/>
                </a:lnTo>
                <a:cubicBezTo>
                  <a:pt x="51" y="1679"/>
                  <a:pt x="80" y="1730"/>
                  <a:pt x="127" y="1756"/>
                </a:cubicBezTo>
                <a:lnTo>
                  <a:pt x="943" y="2227"/>
                </a:lnTo>
                <a:lnTo>
                  <a:pt x="943" y="2227"/>
                </a:lnTo>
                <a:cubicBezTo>
                  <a:pt x="990" y="2255"/>
                  <a:pt x="1049" y="2255"/>
                  <a:pt x="1096" y="2227"/>
                </a:cubicBezTo>
                <a:lnTo>
                  <a:pt x="1911" y="1756"/>
                </a:lnTo>
                <a:lnTo>
                  <a:pt x="1911" y="1756"/>
                </a:lnTo>
                <a:cubicBezTo>
                  <a:pt x="1959" y="1730"/>
                  <a:pt x="1988" y="1679"/>
                  <a:pt x="1988" y="1624"/>
                </a:cubicBezTo>
                <a:lnTo>
                  <a:pt x="1988" y="684"/>
                </a:lnTo>
                <a:lnTo>
                  <a:pt x="1988" y="684"/>
                </a:lnTo>
                <a:cubicBezTo>
                  <a:pt x="1988" y="629"/>
                  <a:pt x="1959" y="578"/>
                  <a:pt x="1911" y="551"/>
                </a:cubicBezTo>
                <a:lnTo>
                  <a:pt x="1096" y="80"/>
                </a:lnTo>
                <a:lnTo>
                  <a:pt x="1096" y="80"/>
                </a:lnTo>
                <a:cubicBezTo>
                  <a:pt x="1072" y="66"/>
                  <a:pt x="1046" y="60"/>
                  <a:pt x="1019" y="60"/>
                </a:cubicBezTo>
                <a:close/>
                <a:moveTo>
                  <a:pt x="1019" y="2299"/>
                </a:moveTo>
                <a:lnTo>
                  <a:pt x="1019" y="2299"/>
                </a:lnTo>
                <a:cubicBezTo>
                  <a:pt x="984" y="2299"/>
                  <a:pt x="949" y="2290"/>
                  <a:pt x="917" y="2271"/>
                </a:cubicBezTo>
                <a:lnTo>
                  <a:pt x="101" y="1800"/>
                </a:lnTo>
                <a:lnTo>
                  <a:pt x="101" y="1800"/>
                </a:lnTo>
                <a:cubicBezTo>
                  <a:pt x="38" y="1764"/>
                  <a:pt x="0" y="1696"/>
                  <a:pt x="0" y="1624"/>
                </a:cubicBezTo>
                <a:lnTo>
                  <a:pt x="0" y="684"/>
                </a:lnTo>
                <a:lnTo>
                  <a:pt x="0" y="684"/>
                </a:lnTo>
                <a:cubicBezTo>
                  <a:pt x="0" y="611"/>
                  <a:pt x="38" y="543"/>
                  <a:pt x="101" y="507"/>
                </a:cubicBezTo>
                <a:lnTo>
                  <a:pt x="917" y="36"/>
                </a:lnTo>
                <a:lnTo>
                  <a:pt x="917" y="36"/>
                </a:lnTo>
                <a:cubicBezTo>
                  <a:pt x="980" y="0"/>
                  <a:pt x="1059" y="0"/>
                  <a:pt x="1121" y="36"/>
                </a:cubicBezTo>
                <a:lnTo>
                  <a:pt x="1937" y="507"/>
                </a:lnTo>
                <a:lnTo>
                  <a:pt x="1937" y="507"/>
                </a:lnTo>
                <a:cubicBezTo>
                  <a:pt x="2000" y="543"/>
                  <a:pt x="2039" y="611"/>
                  <a:pt x="2039" y="684"/>
                </a:cubicBezTo>
                <a:lnTo>
                  <a:pt x="2039" y="1624"/>
                </a:lnTo>
                <a:lnTo>
                  <a:pt x="2039" y="1624"/>
                </a:lnTo>
                <a:cubicBezTo>
                  <a:pt x="2039" y="1696"/>
                  <a:pt x="2000" y="1764"/>
                  <a:pt x="1937" y="1800"/>
                </a:cubicBezTo>
                <a:lnTo>
                  <a:pt x="1121" y="2271"/>
                </a:lnTo>
                <a:lnTo>
                  <a:pt x="1121" y="2271"/>
                </a:lnTo>
                <a:cubicBezTo>
                  <a:pt x="1090" y="2290"/>
                  <a:pt x="1054" y="2299"/>
                  <a:pt x="1019" y="2299"/>
                </a:cubicBezTo>
                <a:close/>
              </a:path>
            </a:pathLst>
          </a:custGeom>
          <a:solidFill>
            <a:schemeClr val="accent2"/>
          </a:solidFill>
          <a:ln>
            <a:noFill/>
          </a:ln>
          <a:effectLst/>
        </p:spPr>
        <p:txBody>
          <a:bodyPr wrap="none" anchor="ctr"/>
          <a:lstStyle/>
          <a:p>
            <a:endParaRPr lang="en-US" sz="3265">
              <a:latin typeface="Lato Light" panose="020F0502020204030203" pitchFamily="34" charset="0"/>
            </a:endParaRPr>
          </a:p>
        </p:txBody>
      </p:sp>
      <p:sp>
        <p:nvSpPr>
          <p:cNvPr id="21" name="Freeform 3">
            <a:extLst>
              <a:ext uri="{FF2B5EF4-FFF2-40B4-BE49-F238E27FC236}">
                <a16:creationId xmlns:a16="http://schemas.microsoft.com/office/drawing/2014/main" id="{424A3416-478B-5547-8EBF-98B96B1FF38B}"/>
              </a:ext>
            </a:extLst>
          </p:cNvPr>
          <p:cNvSpPr>
            <a:spLocks noChangeArrowheads="1"/>
          </p:cNvSpPr>
          <p:nvPr/>
        </p:nvSpPr>
        <p:spPr bwMode="auto">
          <a:xfrm>
            <a:off x="6791297" y="2060265"/>
            <a:ext cx="1271772" cy="1433834"/>
          </a:xfrm>
          <a:custGeom>
            <a:avLst/>
            <a:gdLst>
              <a:gd name="T0" fmla="*/ 1021 w 2041"/>
              <a:gd name="T1" fmla="*/ 61 h 2301"/>
              <a:gd name="T2" fmla="*/ 1021 w 2041"/>
              <a:gd name="T3" fmla="*/ 61 h 2301"/>
              <a:gd name="T4" fmla="*/ 944 w 2041"/>
              <a:gd name="T5" fmla="*/ 81 h 2301"/>
              <a:gd name="T6" fmla="*/ 944 w 2041"/>
              <a:gd name="T7" fmla="*/ 81 h 2301"/>
              <a:gd name="T8" fmla="*/ 128 w 2041"/>
              <a:gd name="T9" fmla="*/ 552 h 2301"/>
              <a:gd name="T10" fmla="*/ 128 w 2041"/>
              <a:gd name="T11" fmla="*/ 552 h 2301"/>
              <a:gd name="T12" fmla="*/ 52 w 2041"/>
              <a:gd name="T13" fmla="*/ 685 h 2301"/>
              <a:gd name="T14" fmla="*/ 52 w 2041"/>
              <a:gd name="T15" fmla="*/ 1625 h 2301"/>
              <a:gd name="T16" fmla="*/ 52 w 2041"/>
              <a:gd name="T17" fmla="*/ 1625 h 2301"/>
              <a:gd name="T18" fmla="*/ 128 w 2041"/>
              <a:gd name="T19" fmla="*/ 1757 h 2301"/>
              <a:gd name="T20" fmla="*/ 944 w 2041"/>
              <a:gd name="T21" fmla="*/ 2228 h 2301"/>
              <a:gd name="T22" fmla="*/ 944 w 2041"/>
              <a:gd name="T23" fmla="*/ 2228 h 2301"/>
              <a:gd name="T24" fmla="*/ 1097 w 2041"/>
              <a:gd name="T25" fmla="*/ 2228 h 2301"/>
              <a:gd name="T26" fmla="*/ 1912 w 2041"/>
              <a:gd name="T27" fmla="*/ 1757 h 2301"/>
              <a:gd name="T28" fmla="*/ 1912 w 2041"/>
              <a:gd name="T29" fmla="*/ 1757 h 2301"/>
              <a:gd name="T30" fmla="*/ 1989 w 2041"/>
              <a:gd name="T31" fmla="*/ 1625 h 2301"/>
              <a:gd name="T32" fmla="*/ 1989 w 2041"/>
              <a:gd name="T33" fmla="*/ 685 h 2301"/>
              <a:gd name="T34" fmla="*/ 1989 w 2041"/>
              <a:gd name="T35" fmla="*/ 685 h 2301"/>
              <a:gd name="T36" fmla="*/ 1912 w 2041"/>
              <a:gd name="T37" fmla="*/ 552 h 2301"/>
              <a:gd name="T38" fmla="*/ 1097 w 2041"/>
              <a:gd name="T39" fmla="*/ 81 h 2301"/>
              <a:gd name="T40" fmla="*/ 1097 w 2041"/>
              <a:gd name="T41" fmla="*/ 81 h 2301"/>
              <a:gd name="T42" fmla="*/ 1021 w 2041"/>
              <a:gd name="T43" fmla="*/ 61 h 2301"/>
              <a:gd name="T44" fmla="*/ 1021 w 2041"/>
              <a:gd name="T45" fmla="*/ 2300 h 2301"/>
              <a:gd name="T46" fmla="*/ 1021 w 2041"/>
              <a:gd name="T47" fmla="*/ 2300 h 2301"/>
              <a:gd name="T48" fmla="*/ 918 w 2041"/>
              <a:gd name="T49" fmla="*/ 2272 h 2301"/>
              <a:gd name="T50" fmla="*/ 103 w 2041"/>
              <a:gd name="T51" fmla="*/ 1801 h 2301"/>
              <a:gd name="T52" fmla="*/ 103 w 2041"/>
              <a:gd name="T53" fmla="*/ 1801 h 2301"/>
              <a:gd name="T54" fmla="*/ 0 w 2041"/>
              <a:gd name="T55" fmla="*/ 1625 h 2301"/>
              <a:gd name="T56" fmla="*/ 0 w 2041"/>
              <a:gd name="T57" fmla="*/ 685 h 2301"/>
              <a:gd name="T58" fmla="*/ 0 w 2041"/>
              <a:gd name="T59" fmla="*/ 685 h 2301"/>
              <a:gd name="T60" fmla="*/ 103 w 2041"/>
              <a:gd name="T61" fmla="*/ 508 h 2301"/>
              <a:gd name="T62" fmla="*/ 918 w 2041"/>
              <a:gd name="T63" fmla="*/ 37 h 2301"/>
              <a:gd name="T64" fmla="*/ 918 w 2041"/>
              <a:gd name="T65" fmla="*/ 37 h 2301"/>
              <a:gd name="T66" fmla="*/ 918 w 2041"/>
              <a:gd name="T67" fmla="*/ 37 h 2301"/>
              <a:gd name="T68" fmla="*/ 1122 w 2041"/>
              <a:gd name="T69" fmla="*/ 37 h 2301"/>
              <a:gd name="T70" fmla="*/ 1938 w 2041"/>
              <a:gd name="T71" fmla="*/ 508 h 2301"/>
              <a:gd name="T72" fmla="*/ 1938 w 2041"/>
              <a:gd name="T73" fmla="*/ 508 h 2301"/>
              <a:gd name="T74" fmla="*/ 2040 w 2041"/>
              <a:gd name="T75" fmla="*/ 685 h 2301"/>
              <a:gd name="T76" fmla="*/ 2040 w 2041"/>
              <a:gd name="T77" fmla="*/ 1625 h 2301"/>
              <a:gd name="T78" fmla="*/ 2040 w 2041"/>
              <a:gd name="T79" fmla="*/ 1625 h 2301"/>
              <a:gd name="T80" fmla="*/ 1938 w 2041"/>
              <a:gd name="T81" fmla="*/ 1801 h 2301"/>
              <a:gd name="T82" fmla="*/ 1122 w 2041"/>
              <a:gd name="T83" fmla="*/ 2272 h 2301"/>
              <a:gd name="T84" fmla="*/ 1122 w 2041"/>
              <a:gd name="T85" fmla="*/ 2272 h 2301"/>
              <a:gd name="T86" fmla="*/ 1021 w 2041"/>
              <a:gd name="T87" fmla="*/ 2300 h 2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41" h="2301">
                <a:moveTo>
                  <a:pt x="1021" y="61"/>
                </a:moveTo>
                <a:lnTo>
                  <a:pt x="1021" y="61"/>
                </a:lnTo>
                <a:cubicBezTo>
                  <a:pt x="994" y="61"/>
                  <a:pt x="968" y="67"/>
                  <a:pt x="944" y="81"/>
                </a:cubicBezTo>
                <a:lnTo>
                  <a:pt x="944" y="81"/>
                </a:lnTo>
                <a:lnTo>
                  <a:pt x="128" y="552"/>
                </a:lnTo>
                <a:lnTo>
                  <a:pt x="128" y="552"/>
                </a:lnTo>
                <a:cubicBezTo>
                  <a:pt x="81" y="579"/>
                  <a:pt x="52" y="630"/>
                  <a:pt x="52" y="685"/>
                </a:cubicBezTo>
                <a:lnTo>
                  <a:pt x="52" y="1625"/>
                </a:lnTo>
                <a:lnTo>
                  <a:pt x="52" y="1625"/>
                </a:lnTo>
                <a:cubicBezTo>
                  <a:pt x="52" y="1680"/>
                  <a:pt x="81" y="1731"/>
                  <a:pt x="128" y="1757"/>
                </a:cubicBezTo>
                <a:lnTo>
                  <a:pt x="944" y="2228"/>
                </a:lnTo>
                <a:lnTo>
                  <a:pt x="944" y="2228"/>
                </a:lnTo>
                <a:cubicBezTo>
                  <a:pt x="991" y="2256"/>
                  <a:pt x="1050" y="2256"/>
                  <a:pt x="1097" y="2228"/>
                </a:cubicBezTo>
                <a:lnTo>
                  <a:pt x="1912" y="1757"/>
                </a:lnTo>
                <a:lnTo>
                  <a:pt x="1912" y="1757"/>
                </a:lnTo>
                <a:cubicBezTo>
                  <a:pt x="1960" y="1731"/>
                  <a:pt x="1989" y="1680"/>
                  <a:pt x="1989" y="1625"/>
                </a:cubicBezTo>
                <a:lnTo>
                  <a:pt x="1989" y="685"/>
                </a:lnTo>
                <a:lnTo>
                  <a:pt x="1989" y="685"/>
                </a:lnTo>
                <a:cubicBezTo>
                  <a:pt x="1989" y="630"/>
                  <a:pt x="1960" y="579"/>
                  <a:pt x="1912" y="552"/>
                </a:cubicBezTo>
                <a:lnTo>
                  <a:pt x="1097" y="81"/>
                </a:lnTo>
                <a:lnTo>
                  <a:pt x="1097" y="81"/>
                </a:lnTo>
                <a:cubicBezTo>
                  <a:pt x="1073" y="67"/>
                  <a:pt x="1047" y="61"/>
                  <a:pt x="1021" y="61"/>
                </a:cubicBezTo>
                <a:close/>
                <a:moveTo>
                  <a:pt x="1021" y="2300"/>
                </a:moveTo>
                <a:lnTo>
                  <a:pt x="1021" y="2300"/>
                </a:lnTo>
                <a:cubicBezTo>
                  <a:pt x="985" y="2300"/>
                  <a:pt x="950" y="2291"/>
                  <a:pt x="918" y="2272"/>
                </a:cubicBezTo>
                <a:lnTo>
                  <a:pt x="103" y="1801"/>
                </a:lnTo>
                <a:lnTo>
                  <a:pt x="103" y="1801"/>
                </a:lnTo>
                <a:cubicBezTo>
                  <a:pt x="40" y="1765"/>
                  <a:pt x="0" y="1697"/>
                  <a:pt x="0" y="1625"/>
                </a:cubicBezTo>
                <a:lnTo>
                  <a:pt x="0" y="685"/>
                </a:lnTo>
                <a:lnTo>
                  <a:pt x="0" y="685"/>
                </a:lnTo>
                <a:cubicBezTo>
                  <a:pt x="0" y="612"/>
                  <a:pt x="40" y="544"/>
                  <a:pt x="103" y="508"/>
                </a:cubicBezTo>
                <a:lnTo>
                  <a:pt x="918" y="37"/>
                </a:lnTo>
                <a:lnTo>
                  <a:pt x="918" y="37"/>
                </a:lnTo>
                <a:lnTo>
                  <a:pt x="918" y="37"/>
                </a:lnTo>
                <a:cubicBezTo>
                  <a:pt x="981" y="0"/>
                  <a:pt x="1060" y="0"/>
                  <a:pt x="1122" y="37"/>
                </a:cubicBezTo>
                <a:lnTo>
                  <a:pt x="1938" y="508"/>
                </a:lnTo>
                <a:lnTo>
                  <a:pt x="1938" y="508"/>
                </a:lnTo>
                <a:cubicBezTo>
                  <a:pt x="2001" y="544"/>
                  <a:pt x="2040" y="612"/>
                  <a:pt x="2040" y="685"/>
                </a:cubicBezTo>
                <a:lnTo>
                  <a:pt x="2040" y="1625"/>
                </a:lnTo>
                <a:lnTo>
                  <a:pt x="2040" y="1625"/>
                </a:lnTo>
                <a:cubicBezTo>
                  <a:pt x="2040" y="1697"/>
                  <a:pt x="2001" y="1765"/>
                  <a:pt x="1938" y="1801"/>
                </a:cubicBezTo>
                <a:lnTo>
                  <a:pt x="1122" y="2272"/>
                </a:lnTo>
                <a:lnTo>
                  <a:pt x="1122" y="2272"/>
                </a:lnTo>
                <a:cubicBezTo>
                  <a:pt x="1091" y="2291"/>
                  <a:pt x="1056" y="2300"/>
                  <a:pt x="1021" y="2300"/>
                </a:cubicBezTo>
                <a:close/>
              </a:path>
            </a:pathLst>
          </a:custGeom>
          <a:solidFill>
            <a:schemeClr val="accent3"/>
          </a:solidFill>
          <a:ln>
            <a:noFill/>
          </a:ln>
          <a:effectLst/>
        </p:spPr>
        <p:txBody>
          <a:bodyPr wrap="none" anchor="ctr"/>
          <a:lstStyle/>
          <a:p>
            <a:endParaRPr lang="en-US" sz="3265">
              <a:latin typeface="Lato Light" panose="020F0502020204030203" pitchFamily="34" charset="0"/>
            </a:endParaRPr>
          </a:p>
        </p:txBody>
      </p:sp>
      <p:sp>
        <p:nvSpPr>
          <p:cNvPr id="22" name="Freeform 4">
            <a:extLst>
              <a:ext uri="{FF2B5EF4-FFF2-40B4-BE49-F238E27FC236}">
                <a16:creationId xmlns:a16="http://schemas.microsoft.com/office/drawing/2014/main" id="{AAA3EB23-7F94-3A4E-8DA1-814B30FE30BF}"/>
              </a:ext>
            </a:extLst>
          </p:cNvPr>
          <p:cNvSpPr>
            <a:spLocks noChangeArrowheads="1"/>
          </p:cNvSpPr>
          <p:nvPr/>
        </p:nvSpPr>
        <p:spPr bwMode="auto">
          <a:xfrm>
            <a:off x="9535361" y="2060265"/>
            <a:ext cx="1271774" cy="1433834"/>
          </a:xfrm>
          <a:custGeom>
            <a:avLst/>
            <a:gdLst>
              <a:gd name="T0" fmla="*/ 1020 w 2041"/>
              <a:gd name="T1" fmla="*/ 61 h 2301"/>
              <a:gd name="T2" fmla="*/ 1020 w 2041"/>
              <a:gd name="T3" fmla="*/ 61 h 2301"/>
              <a:gd name="T4" fmla="*/ 944 w 2041"/>
              <a:gd name="T5" fmla="*/ 81 h 2301"/>
              <a:gd name="T6" fmla="*/ 944 w 2041"/>
              <a:gd name="T7" fmla="*/ 81 h 2301"/>
              <a:gd name="T8" fmla="*/ 128 w 2041"/>
              <a:gd name="T9" fmla="*/ 552 h 2301"/>
              <a:gd name="T10" fmla="*/ 128 w 2041"/>
              <a:gd name="T11" fmla="*/ 552 h 2301"/>
              <a:gd name="T12" fmla="*/ 51 w 2041"/>
              <a:gd name="T13" fmla="*/ 685 h 2301"/>
              <a:gd name="T14" fmla="*/ 51 w 2041"/>
              <a:gd name="T15" fmla="*/ 1625 h 2301"/>
              <a:gd name="T16" fmla="*/ 51 w 2041"/>
              <a:gd name="T17" fmla="*/ 1625 h 2301"/>
              <a:gd name="T18" fmla="*/ 128 w 2041"/>
              <a:gd name="T19" fmla="*/ 1757 h 2301"/>
              <a:gd name="T20" fmla="*/ 944 w 2041"/>
              <a:gd name="T21" fmla="*/ 2228 h 2301"/>
              <a:gd name="T22" fmla="*/ 944 w 2041"/>
              <a:gd name="T23" fmla="*/ 2228 h 2301"/>
              <a:gd name="T24" fmla="*/ 1096 w 2041"/>
              <a:gd name="T25" fmla="*/ 2228 h 2301"/>
              <a:gd name="T26" fmla="*/ 1912 w 2041"/>
              <a:gd name="T27" fmla="*/ 1757 h 2301"/>
              <a:gd name="T28" fmla="*/ 1912 w 2041"/>
              <a:gd name="T29" fmla="*/ 1757 h 2301"/>
              <a:gd name="T30" fmla="*/ 1988 w 2041"/>
              <a:gd name="T31" fmla="*/ 1625 h 2301"/>
              <a:gd name="T32" fmla="*/ 1988 w 2041"/>
              <a:gd name="T33" fmla="*/ 685 h 2301"/>
              <a:gd name="T34" fmla="*/ 1988 w 2041"/>
              <a:gd name="T35" fmla="*/ 685 h 2301"/>
              <a:gd name="T36" fmla="*/ 1912 w 2041"/>
              <a:gd name="T37" fmla="*/ 552 h 2301"/>
              <a:gd name="T38" fmla="*/ 1096 w 2041"/>
              <a:gd name="T39" fmla="*/ 81 h 2301"/>
              <a:gd name="T40" fmla="*/ 1096 w 2041"/>
              <a:gd name="T41" fmla="*/ 81 h 2301"/>
              <a:gd name="T42" fmla="*/ 1020 w 2041"/>
              <a:gd name="T43" fmla="*/ 61 h 2301"/>
              <a:gd name="T44" fmla="*/ 1020 w 2041"/>
              <a:gd name="T45" fmla="*/ 2300 h 2301"/>
              <a:gd name="T46" fmla="*/ 1020 w 2041"/>
              <a:gd name="T47" fmla="*/ 2300 h 2301"/>
              <a:gd name="T48" fmla="*/ 918 w 2041"/>
              <a:gd name="T49" fmla="*/ 2272 h 2301"/>
              <a:gd name="T50" fmla="*/ 102 w 2041"/>
              <a:gd name="T51" fmla="*/ 1801 h 2301"/>
              <a:gd name="T52" fmla="*/ 102 w 2041"/>
              <a:gd name="T53" fmla="*/ 1801 h 2301"/>
              <a:gd name="T54" fmla="*/ 0 w 2041"/>
              <a:gd name="T55" fmla="*/ 1625 h 2301"/>
              <a:gd name="T56" fmla="*/ 0 w 2041"/>
              <a:gd name="T57" fmla="*/ 685 h 2301"/>
              <a:gd name="T58" fmla="*/ 0 w 2041"/>
              <a:gd name="T59" fmla="*/ 685 h 2301"/>
              <a:gd name="T60" fmla="*/ 102 w 2041"/>
              <a:gd name="T61" fmla="*/ 508 h 2301"/>
              <a:gd name="T62" fmla="*/ 918 w 2041"/>
              <a:gd name="T63" fmla="*/ 37 h 2301"/>
              <a:gd name="T64" fmla="*/ 918 w 2041"/>
              <a:gd name="T65" fmla="*/ 37 h 2301"/>
              <a:gd name="T66" fmla="*/ 918 w 2041"/>
              <a:gd name="T67" fmla="*/ 37 h 2301"/>
              <a:gd name="T68" fmla="*/ 1122 w 2041"/>
              <a:gd name="T69" fmla="*/ 37 h 2301"/>
              <a:gd name="T70" fmla="*/ 1937 w 2041"/>
              <a:gd name="T71" fmla="*/ 508 h 2301"/>
              <a:gd name="T72" fmla="*/ 1937 w 2041"/>
              <a:gd name="T73" fmla="*/ 508 h 2301"/>
              <a:gd name="T74" fmla="*/ 2040 w 2041"/>
              <a:gd name="T75" fmla="*/ 685 h 2301"/>
              <a:gd name="T76" fmla="*/ 2040 w 2041"/>
              <a:gd name="T77" fmla="*/ 1625 h 2301"/>
              <a:gd name="T78" fmla="*/ 2040 w 2041"/>
              <a:gd name="T79" fmla="*/ 1625 h 2301"/>
              <a:gd name="T80" fmla="*/ 1937 w 2041"/>
              <a:gd name="T81" fmla="*/ 1801 h 2301"/>
              <a:gd name="T82" fmla="*/ 1122 w 2041"/>
              <a:gd name="T83" fmla="*/ 2272 h 2301"/>
              <a:gd name="T84" fmla="*/ 1122 w 2041"/>
              <a:gd name="T85" fmla="*/ 2272 h 2301"/>
              <a:gd name="T86" fmla="*/ 1020 w 2041"/>
              <a:gd name="T87" fmla="*/ 2300 h 23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2041" h="2301">
                <a:moveTo>
                  <a:pt x="1020" y="61"/>
                </a:moveTo>
                <a:lnTo>
                  <a:pt x="1020" y="61"/>
                </a:lnTo>
                <a:cubicBezTo>
                  <a:pt x="993" y="61"/>
                  <a:pt x="967" y="67"/>
                  <a:pt x="944" y="81"/>
                </a:cubicBezTo>
                <a:lnTo>
                  <a:pt x="944" y="81"/>
                </a:lnTo>
                <a:lnTo>
                  <a:pt x="128" y="552"/>
                </a:lnTo>
                <a:lnTo>
                  <a:pt x="128" y="552"/>
                </a:lnTo>
                <a:cubicBezTo>
                  <a:pt x="81" y="579"/>
                  <a:pt x="51" y="630"/>
                  <a:pt x="51" y="685"/>
                </a:cubicBezTo>
                <a:lnTo>
                  <a:pt x="51" y="1625"/>
                </a:lnTo>
                <a:lnTo>
                  <a:pt x="51" y="1625"/>
                </a:lnTo>
                <a:cubicBezTo>
                  <a:pt x="51" y="1680"/>
                  <a:pt x="81" y="1731"/>
                  <a:pt x="128" y="1757"/>
                </a:cubicBezTo>
                <a:lnTo>
                  <a:pt x="944" y="2228"/>
                </a:lnTo>
                <a:lnTo>
                  <a:pt x="944" y="2228"/>
                </a:lnTo>
                <a:cubicBezTo>
                  <a:pt x="991" y="2256"/>
                  <a:pt x="1049" y="2256"/>
                  <a:pt x="1096" y="2228"/>
                </a:cubicBezTo>
                <a:lnTo>
                  <a:pt x="1912" y="1757"/>
                </a:lnTo>
                <a:lnTo>
                  <a:pt x="1912" y="1757"/>
                </a:lnTo>
                <a:cubicBezTo>
                  <a:pt x="1959" y="1731"/>
                  <a:pt x="1988" y="1680"/>
                  <a:pt x="1988" y="1625"/>
                </a:cubicBezTo>
                <a:lnTo>
                  <a:pt x="1988" y="685"/>
                </a:lnTo>
                <a:lnTo>
                  <a:pt x="1988" y="685"/>
                </a:lnTo>
                <a:cubicBezTo>
                  <a:pt x="1988" y="630"/>
                  <a:pt x="1959" y="579"/>
                  <a:pt x="1912" y="552"/>
                </a:cubicBezTo>
                <a:lnTo>
                  <a:pt x="1096" y="81"/>
                </a:lnTo>
                <a:lnTo>
                  <a:pt x="1096" y="81"/>
                </a:lnTo>
                <a:cubicBezTo>
                  <a:pt x="1073" y="67"/>
                  <a:pt x="1046" y="61"/>
                  <a:pt x="1020" y="61"/>
                </a:cubicBezTo>
                <a:close/>
                <a:moveTo>
                  <a:pt x="1020" y="2300"/>
                </a:moveTo>
                <a:lnTo>
                  <a:pt x="1020" y="2300"/>
                </a:lnTo>
                <a:cubicBezTo>
                  <a:pt x="985" y="2300"/>
                  <a:pt x="949" y="2291"/>
                  <a:pt x="918" y="2272"/>
                </a:cubicBezTo>
                <a:lnTo>
                  <a:pt x="102" y="1801"/>
                </a:lnTo>
                <a:lnTo>
                  <a:pt x="102" y="1801"/>
                </a:lnTo>
                <a:cubicBezTo>
                  <a:pt x="39" y="1765"/>
                  <a:pt x="0" y="1697"/>
                  <a:pt x="0" y="1625"/>
                </a:cubicBezTo>
                <a:lnTo>
                  <a:pt x="0" y="685"/>
                </a:lnTo>
                <a:lnTo>
                  <a:pt x="0" y="685"/>
                </a:lnTo>
                <a:cubicBezTo>
                  <a:pt x="0" y="612"/>
                  <a:pt x="39" y="544"/>
                  <a:pt x="102" y="508"/>
                </a:cubicBezTo>
                <a:lnTo>
                  <a:pt x="918" y="37"/>
                </a:lnTo>
                <a:lnTo>
                  <a:pt x="918" y="37"/>
                </a:lnTo>
                <a:lnTo>
                  <a:pt x="918" y="37"/>
                </a:lnTo>
                <a:cubicBezTo>
                  <a:pt x="981" y="0"/>
                  <a:pt x="1059" y="0"/>
                  <a:pt x="1122" y="37"/>
                </a:cubicBezTo>
                <a:lnTo>
                  <a:pt x="1937" y="508"/>
                </a:lnTo>
                <a:lnTo>
                  <a:pt x="1937" y="508"/>
                </a:lnTo>
                <a:cubicBezTo>
                  <a:pt x="2000" y="544"/>
                  <a:pt x="2040" y="612"/>
                  <a:pt x="2040" y="685"/>
                </a:cubicBezTo>
                <a:lnTo>
                  <a:pt x="2040" y="1625"/>
                </a:lnTo>
                <a:lnTo>
                  <a:pt x="2040" y="1625"/>
                </a:lnTo>
                <a:cubicBezTo>
                  <a:pt x="2040" y="1697"/>
                  <a:pt x="2000" y="1765"/>
                  <a:pt x="1937" y="1801"/>
                </a:cubicBezTo>
                <a:lnTo>
                  <a:pt x="1122" y="2272"/>
                </a:lnTo>
                <a:lnTo>
                  <a:pt x="1122" y="2272"/>
                </a:lnTo>
                <a:cubicBezTo>
                  <a:pt x="1090" y="2291"/>
                  <a:pt x="1055" y="2300"/>
                  <a:pt x="1020" y="2300"/>
                </a:cubicBezTo>
                <a:close/>
              </a:path>
            </a:pathLst>
          </a:custGeom>
          <a:solidFill>
            <a:schemeClr val="accent4"/>
          </a:solidFill>
          <a:ln>
            <a:noFill/>
          </a:ln>
          <a:effectLst/>
        </p:spPr>
        <p:txBody>
          <a:bodyPr wrap="none" anchor="ctr"/>
          <a:lstStyle/>
          <a:p>
            <a:endParaRPr lang="en-US" sz="3265">
              <a:latin typeface="Lato Light" panose="020F0502020204030203" pitchFamily="34" charset="0"/>
            </a:endParaRPr>
          </a:p>
        </p:txBody>
      </p:sp>
      <p:sp>
        <p:nvSpPr>
          <p:cNvPr id="23" name="Rectangle 22">
            <a:extLst>
              <a:ext uri="{FF2B5EF4-FFF2-40B4-BE49-F238E27FC236}">
                <a16:creationId xmlns:a16="http://schemas.microsoft.com/office/drawing/2014/main" id="{0B95B206-23B2-F64A-AC02-E2B6E7106D81}"/>
              </a:ext>
            </a:extLst>
          </p:cNvPr>
          <p:cNvSpPr>
            <a:spLocks noChangeArrowheads="1"/>
          </p:cNvSpPr>
          <p:nvPr/>
        </p:nvSpPr>
        <p:spPr bwMode="auto">
          <a:xfrm>
            <a:off x="1588" y="4083239"/>
            <a:ext cx="12188952" cy="29388"/>
          </a:xfrm>
          <a:prstGeom prst="rect">
            <a:avLst/>
          </a:prstGeom>
          <a:gradFill>
            <a:gsLst>
              <a:gs pos="15000">
                <a:schemeClr val="accent1"/>
              </a:gs>
              <a:gs pos="33000">
                <a:schemeClr val="accent2"/>
              </a:gs>
              <a:gs pos="66000">
                <a:schemeClr val="accent3"/>
              </a:gs>
              <a:gs pos="85000">
                <a:schemeClr val="accent4"/>
              </a:gs>
            </a:gsLst>
            <a:lin ang="0" scaled="0"/>
          </a:gradFill>
          <a:ln>
            <a:noFill/>
          </a:ln>
          <a:effectLst/>
        </p:spPr>
        <p:txBody>
          <a:bodyPr wrap="square" anchor="ctr">
            <a:noAutofit/>
          </a:bodyPr>
          <a:lstStyle/>
          <a:p>
            <a:endParaRPr lang="en-US" sz="3265">
              <a:latin typeface="Lato Light" panose="020F0502020204030203" pitchFamily="34" charset="0"/>
            </a:endParaRPr>
          </a:p>
        </p:txBody>
      </p:sp>
      <p:sp>
        <p:nvSpPr>
          <p:cNvPr id="28" name="Freeform 7">
            <a:extLst>
              <a:ext uri="{FF2B5EF4-FFF2-40B4-BE49-F238E27FC236}">
                <a16:creationId xmlns:a16="http://schemas.microsoft.com/office/drawing/2014/main" id="{A0296B10-5267-4845-B151-82818F4A7DDF}"/>
              </a:ext>
            </a:extLst>
          </p:cNvPr>
          <p:cNvSpPr>
            <a:spLocks noChangeArrowheads="1"/>
          </p:cNvSpPr>
          <p:nvPr/>
        </p:nvSpPr>
        <p:spPr bwMode="auto">
          <a:xfrm>
            <a:off x="1812896" y="3968006"/>
            <a:ext cx="259854" cy="259854"/>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bg1"/>
          </a:solidFill>
          <a:ln>
            <a:noFill/>
          </a:ln>
          <a:effectLst/>
        </p:spPr>
        <p:txBody>
          <a:bodyPr wrap="none" anchor="ctr"/>
          <a:lstStyle/>
          <a:p>
            <a:endParaRPr lang="en-US" sz="3265">
              <a:latin typeface="Lato Light" panose="020F0502020204030203" pitchFamily="34" charset="0"/>
            </a:endParaRPr>
          </a:p>
        </p:txBody>
      </p:sp>
      <p:sp>
        <p:nvSpPr>
          <p:cNvPr id="29" name="Freeform 7">
            <a:extLst>
              <a:ext uri="{FF2B5EF4-FFF2-40B4-BE49-F238E27FC236}">
                <a16:creationId xmlns:a16="http://schemas.microsoft.com/office/drawing/2014/main" id="{5E16A826-516A-C248-B444-A314598A4CEB}"/>
              </a:ext>
            </a:extLst>
          </p:cNvPr>
          <p:cNvSpPr>
            <a:spLocks noChangeArrowheads="1"/>
          </p:cNvSpPr>
          <p:nvPr/>
        </p:nvSpPr>
        <p:spPr bwMode="auto">
          <a:xfrm>
            <a:off x="4555941" y="3968006"/>
            <a:ext cx="259854" cy="259854"/>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bg1"/>
          </a:solidFill>
          <a:ln>
            <a:noFill/>
          </a:ln>
          <a:effectLst/>
        </p:spPr>
        <p:txBody>
          <a:bodyPr wrap="none" anchor="ctr"/>
          <a:lstStyle/>
          <a:p>
            <a:endParaRPr lang="en-US" sz="3265">
              <a:latin typeface="Lato Light" panose="020F0502020204030203" pitchFamily="34" charset="0"/>
            </a:endParaRPr>
          </a:p>
        </p:txBody>
      </p:sp>
      <p:sp>
        <p:nvSpPr>
          <p:cNvPr id="30" name="Freeform 7">
            <a:extLst>
              <a:ext uri="{FF2B5EF4-FFF2-40B4-BE49-F238E27FC236}">
                <a16:creationId xmlns:a16="http://schemas.microsoft.com/office/drawing/2014/main" id="{8DCD2A15-DBD2-D341-84FC-F736224524D4}"/>
              </a:ext>
            </a:extLst>
          </p:cNvPr>
          <p:cNvSpPr>
            <a:spLocks noChangeArrowheads="1"/>
          </p:cNvSpPr>
          <p:nvPr/>
        </p:nvSpPr>
        <p:spPr bwMode="auto">
          <a:xfrm>
            <a:off x="7297256" y="3968006"/>
            <a:ext cx="259854" cy="259854"/>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bg1"/>
          </a:solidFill>
          <a:ln>
            <a:noFill/>
          </a:ln>
          <a:effectLst/>
        </p:spPr>
        <p:txBody>
          <a:bodyPr wrap="none" anchor="ctr"/>
          <a:lstStyle/>
          <a:p>
            <a:endParaRPr lang="en-US" sz="3265">
              <a:latin typeface="Lato Light" panose="020F0502020204030203" pitchFamily="34" charset="0"/>
            </a:endParaRPr>
          </a:p>
        </p:txBody>
      </p:sp>
      <p:sp>
        <p:nvSpPr>
          <p:cNvPr id="31" name="Freeform 7">
            <a:extLst>
              <a:ext uri="{FF2B5EF4-FFF2-40B4-BE49-F238E27FC236}">
                <a16:creationId xmlns:a16="http://schemas.microsoft.com/office/drawing/2014/main" id="{609F2806-9715-DC46-9076-5C29665F304D}"/>
              </a:ext>
            </a:extLst>
          </p:cNvPr>
          <p:cNvSpPr>
            <a:spLocks noChangeArrowheads="1"/>
          </p:cNvSpPr>
          <p:nvPr/>
        </p:nvSpPr>
        <p:spPr bwMode="auto">
          <a:xfrm>
            <a:off x="10041321" y="3968006"/>
            <a:ext cx="259854" cy="259854"/>
          </a:xfrm>
          <a:custGeom>
            <a:avLst/>
            <a:gdLst>
              <a:gd name="T0" fmla="*/ 229 w 459"/>
              <a:gd name="T1" fmla="*/ 0 h 459"/>
              <a:gd name="T2" fmla="*/ 229 w 459"/>
              <a:gd name="T3" fmla="*/ 0 h 459"/>
              <a:gd name="T4" fmla="*/ 458 w 459"/>
              <a:gd name="T5" fmla="*/ 229 h 459"/>
              <a:gd name="T6" fmla="*/ 458 w 459"/>
              <a:gd name="T7" fmla="*/ 229 h 459"/>
              <a:gd name="T8" fmla="*/ 229 w 459"/>
              <a:gd name="T9" fmla="*/ 458 h 459"/>
              <a:gd name="T10" fmla="*/ 229 w 459"/>
              <a:gd name="T11" fmla="*/ 458 h 459"/>
              <a:gd name="T12" fmla="*/ 0 w 459"/>
              <a:gd name="T13" fmla="*/ 229 h 459"/>
              <a:gd name="T14" fmla="*/ 0 w 459"/>
              <a:gd name="T15" fmla="*/ 229 h 459"/>
              <a:gd name="T16" fmla="*/ 229 w 459"/>
              <a:gd name="T17" fmla="*/ 0 h 45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59" h="459">
                <a:moveTo>
                  <a:pt x="229" y="0"/>
                </a:moveTo>
                <a:lnTo>
                  <a:pt x="229" y="0"/>
                </a:lnTo>
                <a:cubicBezTo>
                  <a:pt x="356" y="0"/>
                  <a:pt x="458" y="103"/>
                  <a:pt x="458" y="229"/>
                </a:cubicBezTo>
                <a:lnTo>
                  <a:pt x="458" y="229"/>
                </a:lnTo>
                <a:cubicBezTo>
                  <a:pt x="458" y="356"/>
                  <a:pt x="356" y="458"/>
                  <a:pt x="229" y="458"/>
                </a:cubicBezTo>
                <a:lnTo>
                  <a:pt x="229" y="458"/>
                </a:lnTo>
                <a:cubicBezTo>
                  <a:pt x="103" y="458"/>
                  <a:pt x="0" y="356"/>
                  <a:pt x="0" y="229"/>
                </a:cubicBezTo>
                <a:lnTo>
                  <a:pt x="0" y="229"/>
                </a:lnTo>
                <a:cubicBezTo>
                  <a:pt x="0" y="103"/>
                  <a:pt x="103" y="0"/>
                  <a:pt x="229" y="0"/>
                </a:cubicBezTo>
              </a:path>
            </a:pathLst>
          </a:custGeom>
          <a:solidFill>
            <a:schemeClr val="bg1"/>
          </a:solidFill>
          <a:ln>
            <a:noFill/>
          </a:ln>
          <a:effectLst/>
        </p:spPr>
        <p:txBody>
          <a:bodyPr wrap="none" anchor="ctr"/>
          <a:lstStyle/>
          <a:p>
            <a:endParaRPr lang="en-US" sz="3265">
              <a:latin typeface="Lato Light" panose="020F0502020204030203" pitchFamily="34" charset="0"/>
            </a:endParaRPr>
          </a:p>
        </p:txBody>
      </p:sp>
      <p:sp>
        <p:nvSpPr>
          <p:cNvPr id="33" name="TextBox 32">
            <a:extLst>
              <a:ext uri="{FF2B5EF4-FFF2-40B4-BE49-F238E27FC236}">
                <a16:creationId xmlns:a16="http://schemas.microsoft.com/office/drawing/2014/main" id="{110AA845-A083-2445-8603-929A4FD52FCE}"/>
              </a:ext>
            </a:extLst>
          </p:cNvPr>
          <p:cNvSpPr txBox="1"/>
          <p:nvPr/>
        </p:nvSpPr>
        <p:spPr>
          <a:xfrm>
            <a:off x="1474585" y="2546349"/>
            <a:ext cx="936475" cy="461665"/>
          </a:xfrm>
          <a:prstGeom prst="rect">
            <a:avLst/>
          </a:prstGeom>
          <a:noFill/>
        </p:spPr>
        <p:txBody>
          <a:bodyPr wrap="none" rtlCol="0" anchor="ctr">
            <a:spAutoFit/>
          </a:bodyPr>
          <a:lstStyle/>
          <a:p>
            <a:pPr algn="ctr"/>
            <a:r>
              <a:rPr lang="en-US" sz="2400" b="1">
                <a:solidFill>
                  <a:schemeClr val="tx2"/>
                </a:solidFill>
                <a:latin typeface="Poppins" pitchFamily="2" charset="77"/>
              </a:rPr>
              <a:t>2018</a:t>
            </a:r>
            <a:r>
              <a:rPr lang="en-US" sz="1600"/>
              <a:t> </a:t>
            </a:r>
            <a:endParaRPr lang="en-US" sz="1600" b="1">
              <a:solidFill>
                <a:schemeClr val="tx2"/>
              </a:solidFill>
              <a:latin typeface="Poppins" pitchFamily="2" charset="77"/>
              <a:ea typeface="League Spartan" charset="0"/>
              <a:cs typeface="Poppins" pitchFamily="2" charset="77"/>
            </a:endParaRPr>
          </a:p>
        </p:txBody>
      </p:sp>
      <p:sp>
        <p:nvSpPr>
          <p:cNvPr id="38" name="TextBox 37">
            <a:extLst>
              <a:ext uri="{FF2B5EF4-FFF2-40B4-BE49-F238E27FC236}">
                <a16:creationId xmlns:a16="http://schemas.microsoft.com/office/drawing/2014/main" id="{8A1D67E4-02D3-8549-9794-8FCE3E8957F2}"/>
              </a:ext>
            </a:extLst>
          </p:cNvPr>
          <p:cNvSpPr txBox="1"/>
          <p:nvPr/>
        </p:nvSpPr>
        <p:spPr>
          <a:xfrm>
            <a:off x="4240874" y="2546349"/>
            <a:ext cx="889988" cy="461665"/>
          </a:xfrm>
          <a:prstGeom prst="rect">
            <a:avLst/>
          </a:prstGeom>
          <a:noFill/>
        </p:spPr>
        <p:txBody>
          <a:bodyPr wrap="none" rtlCol="0" anchor="ctr">
            <a:spAutoFit/>
          </a:bodyPr>
          <a:lstStyle/>
          <a:p>
            <a:pPr algn="ctr"/>
            <a:r>
              <a:rPr lang="en-US" sz="2400" b="1">
                <a:solidFill>
                  <a:schemeClr val="tx2"/>
                </a:solidFill>
                <a:latin typeface="Poppins" pitchFamily="2" charset="77"/>
                <a:cs typeface="Poppins" pitchFamily="2" charset="77"/>
              </a:rPr>
              <a:t>2019</a:t>
            </a:r>
          </a:p>
        </p:txBody>
      </p:sp>
      <p:sp>
        <p:nvSpPr>
          <p:cNvPr id="39" name="TextBox 38">
            <a:extLst>
              <a:ext uri="{FF2B5EF4-FFF2-40B4-BE49-F238E27FC236}">
                <a16:creationId xmlns:a16="http://schemas.microsoft.com/office/drawing/2014/main" id="{66862596-03C1-3942-9F70-AE53D3C3B52A}"/>
              </a:ext>
            </a:extLst>
          </p:cNvPr>
          <p:cNvSpPr txBox="1"/>
          <p:nvPr/>
        </p:nvSpPr>
        <p:spPr>
          <a:xfrm>
            <a:off x="6982188" y="2546349"/>
            <a:ext cx="889988" cy="461665"/>
          </a:xfrm>
          <a:prstGeom prst="rect">
            <a:avLst/>
          </a:prstGeom>
          <a:noFill/>
        </p:spPr>
        <p:txBody>
          <a:bodyPr wrap="none" rtlCol="0" anchor="ctr">
            <a:spAutoFit/>
          </a:bodyPr>
          <a:lstStyle/>
          <a:p>
            <a:pPr algn="ctr"/>
            <a:r>
              <a:rPr lang="en-US" sz="2400" b="1">
                <a:solidFill>
                  <a:schemeClr val="tx2"/>
                </a:solidFill>
                <a:latin typeface="Poppins" pitchFamily="2" charset="77"/>
                <a:cs typeface="Poppins" pitchFamily="2" charset="77"/>
              </a:rPr>
              <a:t>2020</a:t>
            </a:r>
          </a:p>
        </p:txBody>
      </p:sp>
      <p:sp>
        <p:nvSpPr>
          <p:cNvPr id="40" name="TextBox 39">
            <a:extLst>
              <a:ext uri="{FF2B5EF4-FFF2-40B4-BE49-F238E27FC236}">
                <a16:creationId xmlns:a16="http://schemas.microsoft.com/office/drawing/2014/main" id="{505E62AA-018E-1C4D-ABB5-286F8B1A68F1}"/>
              </a:ext>
            </a:extLst>
          </p:cNvPr>
          <p:cNvSpPr txBox="1"/>
          <p:nvPr/>
        </p:nvSpPr>
        <p:spPr>
          <a:xfrm>
            <a:off x="9726254" y="2546349"/>
            <a:ext cx="889988" cy="461665"/>
          </a:xfrm>
          <a:prstGeom prst="rect">
            <a:avLst/>
          </a:prstGeom>
          <a:noFill/>
        </p:spPr>
        <p:txBody>
          <a:bodyPr wrap="none" rtlCol="0" anchor="ctr">
            <a:spAutoFit/>
          </a:bodyPr>
          <a:lstStyle/>
          <a:p>
            <a:pPr algn="ctr"/>
            <a:r>
              <a:rPr lang="en-US" sz="2400" b="1">
                <a:solidFill>
                  <a:schemeClr val="tx2"/>
                </a:solidFill>
                <a:latin typeface="Poppins" pitchFamily="2" charset="77"/>
                <a:cs typeface="Poppins" pitchFamily="2" charset="77"/>
              </a:rPr>
              <a:t>2021</a:t>
            </a:r>
          </a:p>
        </p:txBody>
      </p:sp>
      <p:sp>
        <p:nvSpPr>
          <p:cNvPr id="41" name="Subtitle 2">
            <a:extLst>
              <a:ext uri="{FF2B5EF4-FFF2-40B4-BE49-F238E27FC236}">
                <a16:creationId xmlns:a16="http://schemas.microsoft.com/office/drawing/2014/main" id="{74C1C193-4160-CD4D-B6F4-0AC2F1A882F7}"/>
              </a:ext>
            </a:extLst>
          </p:cNvPr>
          <p:cNvSpPr txBox="1">
            <a:spLocks/>
          </p:cNvSpPr>
          <p:nvPr/>
        </p:nvSpPr>
        <p:spPr>
          <a:xfrm>
            <a:off x="794656" y="4955662"/>
            <a:ext cx="2296332" cy="52187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INSR: $6,000,000 </a:t>
            </a:r>
          </a:p>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SWG: $6,000,000</a:t>
            </a:r>
          </a:p>
        </p:txBody>
      </p:sp>
      <p:sp>
        <p:nvSpPr>
          <p:cNvPr id="42" name="TextBox 41">
            <a:extLst>
              <a:ext uri="{FF2B5EF4-FFF2-40B4-BE49-F238E27FC236}">
                <a16:creationId xmlns:a16="http://schemas.microsoft.com/office/drawing/2014/main" id="{ACB3B291-F11F-2C40-822A-E87737BE1F0D}"/>
              </a:ext>
            </a:extLst>
          </p:cNvPr>
          <p:cNvSpPr txBox="1"/>
          <p:nvPr/>
        </p:nvSpPr>
        <p:spPr>
          <a:xfrm>
            <a:off x="1238140" y="4587752"/>
            <a:ext cx="1409361" cy="369332"/>
          </a:xfrm>
          <a:prstGeom prst="rect">
            <a:avLst/>
          </a:prstGeom>
          <a:noFill/>
        </p:spPr>
        <p:txBody>
          <a:bodyPr wrap="none" rtlCol="0" anchor="b" anchorCtr="0">
            <a:spAutoFit/>
          </a:bodyPr>
          <a:lstStyle/>
          <a:p>
            <a:pPr algn="ctr"/>
            <a:r>
              <a:rPr lang="en-US" b="1">
                <a:solidFill>
                  <a:schemeClr val="tx2"/>
                </a:solidFill>
                <a:latin typeface="Poppins" pitchFamily="2" charset="77"/>
              </a:rPr>
              <a:t>$12,000,000</a:t>
            </a:r>
            <a:r>
              <a:rPr lang="en-US"/>
              <a:t> </a:t>
            </a:r>
            <a:endParaRPr lang="en-US" b="1">
              <a:solidFill>
                <a:schemeClr val="tx2"/>
              </a:solidFill>
              <a:latin typeface="Poppins" pitchFamily="2" charset="77"/>
              <a:ea typeface="League Spartan" charset="0"/>
              <a:cs typeface="Poppins" pitchFamily="2" charset="77"/>
            </a:endParaRPr>
          </a:p>
        </p:txBody>
      </p:sp>
      <p:sp>
        <p:nvSpPr>
          <p:cNvPr id="45" name="Subtitle 2">
            <a:extLst>
              <a:ext uri="{FF2B5EF4-FFF2-40B4-BE49-F238E27FC236}">
                <a16:creationId xmlns:a16="http://schemas.microsoft.com/office/drawing/2014/main" id="{342DA236-1D7E-6B4E-B65F-E450E5335A77}"/>
              </a:ext>
            </a:extLst>
          </p:cNvPr>
          <p:cNvSpPr txBox="1">
            <a:spLocks/>
          </p:cNvSpPr>
          <p:nvPr/>
        </p:nvSpPr>
        <p:spPr>
          <a:xfrm>
            <a:off x="3537702" y="4955662"/>
            <a:ext cx="2296332" cy="52187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INSR: $6,00,0000</a:t>
            </a:r>
          </a:p>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SWG: $6,000,000 </a:t>
            </a:r>
          </a:p>
        </p:txBody>
      </p:sp>
      <p:sp>
        <p:nvSpPr>
          <p:cNvPr id="46" name="TextBox 45">
            <a:extLst>
              <a:ext uri="{FF2B5EF4-FFF2-40B4-BE49-F238E27FC236}">
                <a16:creationId xmlns:a16="http://schemas.microsoft.com/office/drawing/2014/main" id="{951FA9D0-BC36-E842-A82D-A0F54DF05377}"/>
              </a:ext>
            </a:extLst>
          </p:cNvPr>
          <p:cNvSpPr txBox="1"/>
          <p:nvPr/>
        </p:nvSpPr>
        <p:spPr>
          <a:xfrm>
            <a:off x="3984391" y="4587752"/>
            <a:ext cx="1402949" cy="369332"/>
          </a:xfrm>
          <a:prstGeom prst="rect">
            <a:avLst/>
          </a:prstGeom>
          <a:noFill/>
        </p:spPr>
        <p:txBody>
          <a:bodyPr wrap="none" rtlCol="0" anchor="b" anchorCtr="0">
            <a:spAutoFit/>
          </a:bodyPr>
          <a:lstStyle/>
          <a:p>
            <a:pPr algn="ctr"/>
            <a:r>
              <a:rPr lang="en-US" b="1">
                <a:solidFill>
                  <a:schemeClr val="tx2"/>
                </a:solidFill>
                <a:latin typeface="Poppins" pitchFamily="2" charset="77"/>
              </a:rPr>
              <a:t>$12,000,000</a:t>
            </a:r>
            <a:r>
              <a:rPr lang="en-US" sz="1600"/>
              <a:t> </a:t>
            </a:r>
            <a:endParaRPr lang="en-US" sz="1600" b="1">
              <a:solidFill>
                <a:schemeClr val="tx2"/>
              </a:solidFill>
              <a:latin typeface="Poppins" pitchFamily="2" charset="77"/>
              <a:ea typeface="League Spartan" charset="0"/>
              <a:cs typeface="Poppins" pitchFamily="2" charset="77"/>
            </a:endParaRPr>
          </a:p>
        </p:txBody>
      </p:sp>
      <p:sp>
        <p:nvSpPr>
          <p:cNvPr id="48" name="Subtitle 2">
            <a:extLst>
              <a:ext uri="{FF2B5EF4-FFF2-40B4-BE49-F238E27FC236}">
                <a16:creationId xmlns:a16="http://schemas.microsoft.com/office/drawing/2014/main" id="{B25F47DB-13AB-6F46-BE8F-972EC72F1CBF}"/>
              </a:ext>
            </a:extLst>
          </p:cNvPr>
          <p:cNvSpPr txBox="1">
            <a:spLocks/>
          </p:cNvSpPr>
          <p:nvPr/>
        </p:nvSpPr>
        <p:spPr>
          <a:xfrm>
            <a:off x="6279017" y="4955662"/>
            <a:ext cx="2296332" cy="52187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INSR: $9,000,000 </a:t>
            </a:r>
          </a:p>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SWG: $9,000,000</a:t>
            </a:r>
          </a:p>
        </p:txBody>
      </p:sp>
      <p:sp>
        <p:nvSpPr>
          <p:cNvPr id="49" name="TextBox 48">
            <a:extLst>
              <a:ext uri="{FF2B5EF4-FFF2-40B4-BE49-F238E27FC236}">
                <a16:creationId xmlns:a16="http://schemas.microsoft.com/office/drawing/2014/main" id="{B67D7738-152B-1443-B810-990CDC512172}"/>
              </a:ext>
            </a:extLst>
          </p:cNvPr>
          <p:cNvSpPr txBox="1"/>
          <p:nvPr/>
        </p:nvSpPr>
        <p:spPr>
          <a:xfrm>
            <a:off x="6628726" y="4587752"/>
            <a:ext cx="1596912" cy="369332"/>
          </a:xfrm>
          <a:prstGeom prst="rect">
            <a:avLst/>
          </a:prstGeom>
          <a:noFill/>
        </p:spPr>
        <p:txBody>
          <a:bodyPr wrap="none" rtlCol="0" anchor="b" anchorCtr="0">
            <a:spAutoFit/>
          </a:bodyPr>
          <a:lstStyle/>
          <a:p>
            <a:pPr algn="ctr"/>
            <a:r>
              <a:rPr lang="en-US" b="1">
                <a:solidFill>
                  <a:schemeClr val="tx2"/>
                </a:solidFill>
                <a:latin typeface="Poppins" pitchFamily="2" charset="77"/>
              </a:rPr>
              <a:t>$18,000,000 </a:t>
            </a:r>
          </a:p>
        </p:txBody>
      </p:sp>
      <p:sp>
        <p:nvSpPr>
          <p:cNvPr id="51" name="Subtitle 2">
            <a:extLst>
              <a:ext uri="{FF2B5EF4-FFF2-40B4-BE49-F238E27FC236}">
                <a16:creationId xmlns:a16="http://schemas.microsoft.com/office/drawing/2014/main" id="{64BDE9CB-18E9-4E4A-B2B2-105737E1B319}"/>
              </a:ext>
            </a:extLst>
          </p:cNvPr>
          <p:cNvSpPr txBox="1">
            <a:spLocks/>
          </p:cNvSpPr>
          <p:nvPr/>
        </p:nvSpPr>
        <p:spPr>
          <a:xfrm>
            <a:off x="9023082" y="4955662"/>
            <a:ext cx="2296332" cy="521874"/>
          </a:xfrm>
          <a:prstGeom prst="rect">
            <a:avLst/>
          </a:prstGeom>
        </p:spPr>
        <p:txBody>
          <a:bodyPr vert="horz" wrap="square" lIns="45720" tIns="22860" rIns="45720" bIns="22860" rtlCol="0">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INSR: $9,625,000 </a:t>
            </a:r>
          </a:p>
          <a:p>
            <a:pPr>
              <a:lnSpc>
                <a:spcPts val="1750"/>
              </a:lnSpc>
            </a:pPr>
            <a:r>
              <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rPr>
              <a:t>SWG: $9,625,000</a:t>
            </a:r>
          </a:p>
        </p:txBody>
      </p:sp>
      <p:sp>
        <p:nvSpPr>
          <p:cNvPr id="52" name="TextBox 51">
            <a:extLst>
              <a:ext uri="{FF2B5EF4-FFF2-40B4-BE49-F238E27FC236}">
                <a16:creationId xmlns:a16="http://schemas.microsoft.com/office/drawing/2014/main" id="{0660C917-D760-254A-9553-7AA0F39C2FE6}"/>
              </a:ext>
            </a:extLst>
          </p:cNvPr>
          <p:cNvSpPr txBox="1"/>
          <p:nvPr/>
        </p:nvSpPr>
        <p:spPr>
          <a:xfrm>
            <a:off x="9404855" y="4587752"/>
            <a:ext cx="1532792" cy="369332"/>
          </a:xfrm>
          <a:prstGeom prst="rect">
            <a:avLst/>
          </a:prstGeom>
          <a:noFill/>
        </p:spPr>
        <p:txBody>
          <a:bodyPr wrap="none" rtlCol="0" anchor="b" anchorCtr="0">
            <a:spAutoFit/>
          </a:bodyPr>
          <a:lstStyle/>
          <a:p>
            <a:pPr algn="ctr"/>
            <a:r>
              <a:rPr lang="en-US" b="1">
                <a:solidFill>
                  <a:schemeClr val="tx2"/>
                </a:solidFill>
                <a:latin typeface="Poppins" pitchFamily="2" charset="77"/>
                <a:ea typeface="League Spartan" charset="0"/>
                <a:cs typeface="Poppins" pitchFamily="2" charset="77"/>
              </a:rPr>
              <a:t>$19,250,000</a:t>
            </a:r>
            <a:endParaRPr lang="en-US" sz="1600" b="1">
              <a:solidFill>
                <a:schemeClr val="tx2"/>
              </a:solidFill>
              <a:latin typeface="Poppins" pitchFamily="2" charset="77"/>
              <a:ea typeface="League Spartan" charset="0"/>
              <a:cs typeface="Poppins" pitchFamily="2" charset="77"/>
            </a:endParaRPr>
          </a:p>
        </p:txBody>
      </p:sp>
      <p:sp>
        <p:nvSpPr>
          <p:cNvPr id="32" name="TextBox 31">
            <a:extLst>
              <a:ext uri="{FF2B5EF4-FFF2-40B4-BE49-F238E27FC236}">
                <a16:creationId xmlns:a16="http://schemas.microsoft.com/office/drawing/2014/main" id="{3F1ACE9E-20C9-4314-9592-501BE80BF43A}"/>
              </a:ext>
            </a:extLst>
          </p:cNvPr>
          <p:cNvSpPr txBox="1"/>
          <p:nvPr/>
        </p:nvSpPr>
        <p:spPr>
          <a:xfrm>
            <a:off x="1152019" y="830277"/>
            <a:ext cx="9887963" cy="461665"/>
          </a:xfrm>
          <a:prstGeom prst="rect">
            <a:avLst/>
          </a:prstGeom>
          <a:noFill/>
        </p:spPr>
        <p:txBody>
          <a:bodyPr wrap="none" rtlCol="0">
            <a:spAutoFit/>
          </a:bodyPr>
          <a:lstStyle/>
          <a:p>
            <a:pPr algn="ctr"/>
            <a:r>
              <a:rPr lang="en-US" sz="2400" b="1">
                <a:solidFill>
                  <a:schemeClr val="tx2"/>
                </a:solidFill>
                <a:latin typeface="Poppins" pitchFamily="2" charset="77"/>
                <a:cs typeface="Poppins" pitchFamily="2" charset="77"/>
              </a:rPr>
              <a:t>Innovative Nutrient &amp; Sediment Reduction Grants | Small Watershed Grants</a:t>
            </a:r>
          </a:p>
        </p:txBody>
      </p:sp>
      <p:sp>
        <p:nvSpPr>
          <p:cNvPr id="43" name="TextBox 42">
            <a:extLst>
              <a:ext uri="{FF2B5EF4-FFF2-40B4-BE49-F238E27FC236}">
                <a16:creationId xmlns:a16="http://schemas.microsoft.com/office/drawing/2014/main" id="{1605A7F1-C0F0-4810-AEA3-A08CD28C0BE5}"/>
              </a:ext>
            </a:extLst>
          </p:cNvPr>
          <p:cNvSpPr txBox="1"/>
          <p:nvPr/>
        </p:nvSpPr>
        <p:spPr>
          <a:xfrm>
            <a:off x="121346" y="5986496"/>
            <a:ext cx="1780552" cy="276999"/>
          </a:xfrm>
          <a:prstGeom prst="rect">
            <a:avLst/>
          </a:prstGeom>
          <a:noFill/>
        </p:spPr>
        <p:txBody>
          <a:bodyPr wrap="none" rtlCol="0">
            <a:spAutoFit/>
          </a:bodyPr>
          <a:lstStyle/>
          <a:p>
            <a:r>
              <a:rPr lang="en-US" sz="1200"/>
              <a:t>Statute: CWA Section 117</a:t>
            </a:r>
          </a:p>
        </p:txBody>
      </p:sp>
    </p:spTree>
    <p:extLst>
      <p:ext uri="{BB962C8B-B14F-4D97-AF65-F5344CB8AC3E}">
        <p14:creationId xmlns:p14="http://schemas.microsoft.com/office/powerpoint/2010/main" val="29826426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AE903BD-DD63-4F9E-BB01-DB63FA7BC71E}"/>
              </a:ext>
            </a:extLst>
          </p:cNvPr>
          <p:cNvSpPr txBox="1">
            <a:spLocks/>
          </p:cNvSpPr>
          <p:nvPr/>
        </p:nvSpPr>
        <p:spPr>
          <a:xfrm>
            <a:off x="880778" y="1829071"/>
            <a:ext cx="10656798" cy="4786882"/>
          </a:xfrm>
          <a:prstGeom prst="rect">
            <a:avLst/>
          </a:prstGeom>
        </p:spPr>
        <p:txBody>
          <a:bodyPr lIns="91440" tIns="45720" rIns="91440" bIns="45720" anchor="t"/>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a:buClr>
                <a:srgbClr val="344068"/>
              </a:buClr>
              <a:buFont typeface="Arial" panose="020B0604020202020204" pitchFamily="34" charset="0"/>
              <a:buChar char="•"/>
              <a:defRPr/>
            </a:pPr>
            <a:r>
              <a:rPr kumimoji="0" lang="en-US" b="0" i="0" u="none" strike="noStrike" kern="1200" cap="none" spc="0" normalizeH="0" baseline="0" noProof="0">
                <a:ln>
                  <a:noFill/>
                </a:ln>
                <a:solidFill>
                  <a:prstClr val="black"/>
                </a:solidFill>
                <a:effectLst/>
                <a:uLnTx/>
                <a:uFillTx/>
                <a:latin typeface="Poppins"/>
                <a:ea typeface="+mn-ea"/>
                <a:cs typeface="+mn-cs"/>
              </a:rPr>
              <a:t>  Fiscal Year 2022 begins on October 1, 2021</a:t>
            </a:r>
          </a:p>
          <a:p>
            <a:pPr marL="91440" marR="0" lvl="0" indent="-91440" algn="l" defTabSz="914400" rtl="0" eaLnBrk="1" fontAlgn="auto" latinLnBrk="0" hangingPunct="1">
              <a:lnSpc>
                <a:spcPct val="90000"/>
              </a:lnSpc>
              <a:spcBef>
                <a:spcPts val="1200"/>
              </a:spcBef>
              <a:spcAft>
                <a:spcPts val="200"/>
              </a:spcAft>
              <a:buClr>
                <a:srgbClr val="344068"/>
              </a:buClr>
              <a:buSzPct val="100000"/>
              <a:buFont typeface="Arial" panose="020B0604020202020204" pitchFamily="34" charset="0"/>
              <a:buChar char="•"/>
              <a:tabLst/>
              <a:defRPr/>
            </a:pPr>
            <a:r>
              <a:rPr kumimoji="0" lang="en-US" b="0" i="0" u="none" strike="noStrike" kern="1200" cap="none" spc="0" normalizeH="0" baseline="0" noProof="0">
                <a:ln>
                  <a:noFill/>
                </a:ln>
                <a:solidFill>
                  <a:prstClr val="black"/>
                </a:solidFill>
                <a:effectLst/>
                <a:uLnTx/>
                <a:uFillTx/>
                <a:latin typeface="Poppins"/>
                <a:ea typeface="+mn-ea"/>
                <a:cs typeface="+mn-cs"/>
              </a:rPr>
              <a:t>  Appropriations, Reconciliation, and Infrastructure Bills </a:t>
            </a:r>
          </a:p>
          <a:p>
            <a:pPr>
              <a:buClr>
                <a:srgbClr val="344068"/>
              </a:buClr>
              <a:buFont typeface="Arial" panose="020B0604020202020204" pitchFamily="34" charset="0"/>
              <a:buChar char="•"/>
              <a:defRPr/>
            </a:pPr>
            <a:r>
              <a:rPr lang="en-US" sz="1800">
                <a:latin typeface="Poppins"/>
              </a:rPr>
              <a:t> </a:t>
            </a:r>
            <a:r>
              <a:rPr kumimoji="0" lang="en-US" b="0" i="0" u="none" strike="noStrike" kern="1200" cap="none" spc="0" normalizeH="0" baseline="0" noProof="0">
                <a:ln>
                  <a:noFill/>
                </a:ln>
                <a:effectLst/>
                <a:uLnTx/>
                <a:uFillTx/>
                <a:latin typeface="Poppins"/>
                <a:ea typeface="+mn-ea"/>
                <a:cs typeface="+mn-cs"/>
              </a:rPr>
              <a:t> Other Federal </a:t>
            </a:r>
            <a:r>
              <a:rPr lang="en-US">
                <a:latin typeface="Poppins"/>
              </a:rPr>
              <a:t>Agency Bills</a:t>
            </a:r>
            <a:endParaRPr lang="en-US" b="0" i="0" u="none" strike="noStrike" kern="1200" cap="none" spc="0" normalizeH="0" baseline="0" noProof="0">
              <a:ln>
                <a:noFill/>
              </a:ln>
              <a:effectLst/>
              <a:uLnTx/>
              <a:uFillTx/>
              <a:latin typeface="Poppins"/>
              <a:cs typeface="Poppins"/>
            </a:endParaRPr>
          </a:p>
          <a:p>
            <a:pPr marL="91440" marR="0" lvl="0" indent="-91440" algn="l" defTabSz="914400" rtl="0" eaLnBrk="1" fontAlgn="auto" latinLnBrk="0" hangingPunct="1">
              <a:lnSpc>
                <a:spcPct val="90000"/>
              </a:lnSpc>
              <a:spcBef>
                <a:spcPts val="1200"/>
              </a:spcBef>
              <a:spcAft>
                <a:spcPts val="200"/>
              </a:spcAft>
              <a:buClr>
                <a:srgbClr val="344068"/>
              </a:buClr>
              <a:buSzPct val="100000"/>
              <a:buFont typeface="Arial" panose="020B0604020202020204" pitchFamily="34" charset="0"/>
              <a:buChar char="•"/>
              <a:tabLst/>
              <a:defRPr/>
            </a:pPr>
            <a:r>
              <a:rPr lang="en-US">
                <a:solidFill>
                  <a:prstClr val="black"/>
                </a:solidFill>
                <a:latin typeface="Poppins"/>
              </a:rPr>
              <a:t>  ARPA enactment</a:t>
            </a:r>
            <a:endParaRPr kumimoji="0" lang="en-US" sz="1800" b="0" i="0" u="none" strike="noStrike" kern="1200" cap="none" spc="0" normalizeH="0" baseline="0" noProof="0">
              <a:ln>
                <a:noFill/>
              </a:ln>
              <a:solidFill>
                <a:prstClr val="black"/>
              </a:solidFill>
              <a:effectLst/>
              <a:uLnTx/>
              <a:uFillTx/>
              <a:latin typeface="Poppins"/>
              <a:ea typeface="+mn-ea"/>
              <a:cs typeface="+mn-cs"/>
            </a:endParaRPr>
          </a:p>
        </p:txBody>
      </p:sp>
      <p:sp>
        <p:nvSpPr>
          <p:cNvPr id="19" name="TextBox 18">
            <a:extLst>
              <a:ext uri="{FF2B5EF4-FFF2-40B4-BE49-F238E27FC236}">
                <a16:creationId xmlns:a16="http://schemas.microsoft.com/office/drawing/2014/main" id="{537A76EB-9AAE-4576-994B-3A777872F858}"/>
              </a:ext>
            </a:extLst>
          </p:cNvPr>
          <p:cNvSpPr txBox="1"/>
          <p:nvPr/>
        </p:nvSpPr>
        <p:spPr>
          <a:xfrm>
            <a:off x="3630419" y="876488"/>
            <a:ext cx="4931158" cy="553998"/>
          </a:xfrm>
          <a:prstGeom prst="rect">
            <a:avLst/>
          </a:prstGeom>
          <a:noFill/>
        </p:spPr>
        <p:txBody>
          <a:bodyPr wrap="non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a:ln>
                  <a:noFill/>
                </a:ln>
                <a:solidFill>
                  <a:srgbClr val="344068"/>
                </a:solidFill>
                <a:effectLst/>
                <a:uLnTx/>
                <a:uFillTx/>
                <a:latin typeface="Poppins" pitchFamily="2" charset="77"/>
                <a:ea typeface="+mn-ea"/>
                <a:cs typeface="Poppins" pitchFamily="2" charset="77"/>
              </a:rPr>
              <a:t>Looking Ahead to FY 2022</a:t>
            </a:r>
          </a:p>
        </p:txBody>
      </p:sp>
    </p:spTree>
    <p:extLst>
      <p:ext uri="{BB962C8B-B14F-4D97-AF65-F5344CB8AC3E}">
        <p14:creationId xmlns:p14="http://schemas.microsoft.com/office/powerpoint/2010/main" val="12062858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35000"/>
            <a:lum/>
          </a:blip>
          <a:srcRect/>
          <a:stretch>
            <a:fillRect l="-6000" r="-6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C5A72-A4B3-4DBB-8D90-93439143696A}"/>
              </a:ext>
            </a:extLst>
          </p:cNvPr>
          <p:cNvSpPr>
            <a:spLocks noGrp="1"/>
          </p:cNvSpPr>
          <p:nvPr>
            <p:ph type="title"/>
          </p:nvPr>
        </p:nvSpPr>
        <p:spPr>
          <a:xfrm>
            <a:off x="2363190" y="2290763"/>
            <a:ext cx="9828808" cy="2276474"/>
          </a:xfrm>
          <a:solidFill>
            <a:srgbClr val="1D385B"/>
          </a:solidFill>
        </p:spPr>
        <p:txBody>
          <a:bodyPr/>
          <a:lstStyle/>
          <a:p>
            <a:pPr>
              <a:lnSpc>
                <a:spcPct val="70000"/>
              </a:lnSpc>
            </a:pPr>
            <a:r>
              <a:rPr lang="en-US" sz="3200">
                <a:solidFill>
                  <a:schemeClr val="bg1"/>
                </a:solidFill>
              </a:rPr>
              <a:t>	</a:t>
            </a:r>
            <a:r>
              <a:rPr lang="en-US" sz="3200">
                <a:solidFill>
                  <a:schemeClr val="bg1"/>
                </a:solidFill>
                <a:latin typeface="Poppins"/>
              </a:rPr>
              <a:t>Questions?</a:t>
            </a:r>
            <a:br>
              <a:rPr lang="en-US"/>
            </a:br>
            <a:r>
              <a:rPr lang="en-US"/>
              <a:t>	</a:t>
            </a:r>
            <a:r>
              <a:rPr lang="en-US" sz="2100" i="1">
                <a:solidFill>
                  <a:schemeClr val="bg1"/>
                </a:solidFill>
                <a:latin typeface="Poppins"/>
              </a:rPr>
              <a:t>Martha Shimkin, shimkin.martha@epa.gov</a:t>
            </a:r>
          </a:p>
        </p:txBody>
      </p:sp>
      <p:pic>
        <p:nvPicPr>
          <p:cNvPr id="5" name="Picture 4" descr="Logo&#10;&#10;Description automatically generated">
            <a:extLst>
              <a:ext uri="{FF2B5EF4-FFF2-40B4-BE49-F238E27FC236}">
                <a16:creationId xmlns:a16="http://schemas.microsoft.com/office/drawing/2014/main" id="{74439219-364D-47F9-945F-1F64ABEC9B3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570551" y="2853200"/>
            <a:ext cx="1373676" cy="1151598"/>
          </a:xfrm>
          <a:prstGeom prst="rect">
            <a:avLst/>
          </a:prstGeom>
        </p:spPr>
      </p:pic>
      <p:pic>
        <p:nvPicPr>
          <p:cNvPr id="4" name="Picture 3" descr="Logo&#10;&#10;Description automatically generated">
            <a:extLst>
              <a:ext uri="{FF2B5EF4-FFF2-40B4-BE49-F238E27FC236}">
                <a16:creationId xmlns:a16="http://schemas.microsoft.com/office/drawing/2014/main" id="{D308774A-B539-4EEF-939E-F22130E9372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087100" y="2853200"/>
            <a:ext cx="962025" cy="962025"/>
          </a:xfrm>
          <a:prstGeom prst="rect">
            <a:avLst/>
          </a:prstGeom>
        </p:spPr>
      </p:pic>
    </p:spTree>
    <p:extLst>
      <p:ext uri="{BB962C8B-B14F-4D97-AF65-F5344CB8AC3E}">
        <p14:creationId xmlns:p14="http://schemas.microsoft.com/office/powerpoint/2010/main" val="1684882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Placeholder 19" descr="A large body of water&#10;&#10;Description automatically generated">
            <a:extLst>
              <a:ext uri="{FF2B5EF4-FFF2-40B4-BE49-F238E27FC236}">
                <a16:creationId xmlns:a16="http://schemas.microsoft.com/office/drawing/2014/main" id="{8EEA77DB-40B4-4898-B82E-9E0D39B80DA1}"/>
              </a:ext>
            </a:extLst>
          </p:cNvPr>
          <p:cNvPicPr>
            <a:picLocks noGrp="1" noChangeAspect="1"/>
          </p:cNvPicPr>
          <p:nvPr>
            <p:ph type="pic" sz="quarter" idx="10"/>
          </p:nvPr>
        </p:nvPicPr>
        <p:blipFill>
          <a:blip r:embed="rId3">
            <a:extLst>
              <a:ext uri="{28A0092B-C50C-407E-A947-70E740481C1C}">
                <a14:useLocalDpi xmlns:a14="http://schemas.microsoft.com/office/drawing/2010/main" val="0"/>
              </a:ext>
            </a:extLst>
          </a:blip>
          <a:srcRect l="30293" r="30293"/>
          <a:stretch>
            <a:fillRect/>
          </a:stretch>
        </p:blipFill>
        <p:spPr>
          <a:xfrm>
            <a:off x="-1" y="0"/>
            <a:ext cx="4850635" cy="6858000"/>
          </a:xfrm>
        </p:spPr>
      </p:pic>
      <p:sp>
        <p:nvSpPr>
          <p:cNvPr id="5" name="Rectangle 4">
            <a:extLst>
              <a:ext uri="{FF2B5EF4-FFF2-40B4-BE49-F238E27FC236}">
                <a16:creationId xmlns:a16="http://schemas.microsoft.com/office/drawing/2014/main" id="{05E6BD02-ADAF-634B-8F36-58770B3B1D53}"/>
              </a:ext>
            </a:extLst>
          </p:cNvPr>
          <p:cNvSpPr/>
          <p:nvPr/>
        </p:nvSpPr>
        <p:spPr>
          <a:xfrm>
            <a:off x="10484" y="0"/>
            <a:ext cx="4812044" cy="6858000"/>
          </a:xfrm>
          <a:prstGeom prst="rect">
            <a:avLst/>
          </a:prstGeom>
          <a:solidFill>
            <a:schemeClr val="accent6">
              <a:lumMod val="5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217"/>
            <a:endParaRPr lang="en-US">
              <a:solidFill>
                <a:srgbClr val="FFFFFF"/>
              </a:solidFill>
              <a:latin typeface="Calibri" panose="020F0502020204030204"/>
            </a:endParaRPr>
          </a:p>
        </p:txBody>
      </p:sp>
      <p:sp>
        <p:nvSpPr>
          <p:cNvPr id="15" name="TextBox 14">
            <a:extLst>
              <a:ext uri="{FF2B5EF4-FFF2-40B4-BE49-F238E27FC236}">
                <a16:creationId xmlns:a16="http://schemas.microsoft.com/office/drawing/2014/main" id="{683459D4-4AF6-6F47-8BB4-1CA1BBA68B26}"/>
              </a:ext>
            </a:extLst>
          </p:cNvPr>
          <p:cNvSpPr txBox="1"/>
          <p:nvPr/>
        </p:nvSpPr>
        <p:spPr>
          <a:xfrm>
            <a:off x="6744912" y="2371722"/>
            <a:ext cx="4083169" cy="477054"/>
          </a:xfrm>
          <a:prstGeom prst="rect">
            <a:avLst/>
          </a:prstGeom>
          <a:noFill/>
        </p:spPr>
        <p:txBody>
          <a:bodyPr wrap="none" lIns="91440" tIns="45720" rIns="91440" bIns="45720" rtlCol="0" anchor="b" anchorCtr="0">
            <a:spAutoFit/>
          </a:bodyPr>
          <a:lstStyle/>
          <a:p>
            <a:pPr defTabSz="914217"/>
            <a:r>
              <a:rPr lang="en-US" sz="2500" dirty="0">
                <a:solidFill>
                  <a:srgbClr val="272829"/>
                </a:solidFill>
                <a:latin typeface="Poppins"/>
                <a:cs typeface="Poppins"/>
              </a:rPr>
              <a:t>FY 2021 Budget Overview</a:t>
            </a:r>
          </a:p>
        </p:txBody>
      </p:sp>
      <p:sp>
        <p:nvSpPr>
          <p:cNvPr id="18" name="TextBox 17">
            <a:extLst>
              <a:ext uri="{FF2B5EF4-FFF2-40B4-BE49-F238E27FC236}">
                <a16:creationId xmlns:a16="http://schemas.microsoft.com/office/drawing/2014/main" id="{B91323FD-D35D-8B4C-A558-83041901AC81}"/>
              </a:ext>
            </a:extLst>
          </p:cNvPr>
          <p:cNvSpPr txBox="1"/>
          <p:nvPr/>
        </p:nvSpPr>
        <p:spPr>
          <a:xfrm>
            <a:off x="6720058" y="3086327"/>
            <a:ext cx="2273379" cy="477054"/>
          </a:xfrm>
          <a:prstGeom prst="rect">
            <a:avLst/>
          </a:prstGeom>
          <a:noFill/>
        </p:spPr>
        <p:txBody>
          <a:bodyPr wrap="none" lIns="91440" tIns="45720" rIns="91440" bIns="45720" rtlCol="0" anchor="b" anchorCtr="0">
            <a:spAutoFit/>
          </a:bodyPr>
          <a:lstStyle/>
          <a:p>
            <a:pPr defTabSz="914217"/>
            <a:r>
              <a:rPr lang="en-US" sz="2500">
                <a:solidFill>
                  <a:srgbClr val="272829"/>
                </a:solidFill>
                <a:latin typeface="Poppins"/>
                <a:ea typeface="League Spartan" charset="0"/>
                <a:cs typeface="Poppins"/>
              </a:rPr>
              <a:t>Some Details</a:t>
            </a:r>
            <a:endParaRPr lang="en-US" sz="2500">
              <a:solidFill>
                <a:srgbClr val="272829"/>
              </a:solidFill>
              <a:latin typeface="Poppins" pitchFamily="2" charset="77"/>
              <a:ea typeface="League Spartan" charset="0"/>
              <a:cs typeface="Poppins" pitchFamily="2" charset="77"/>
            </a:endParaRPr>
          </a:p>
        </p:txBody>
      </p:sp>
      <p:sp>
        <p:nvSpPr>
          <p:cNvPr id="48" name="TextBox 47">
            <a:extLst>
              <a:ext uri="{FF2B5EF4-FFF2-40B4-BE49-F238E27FC236}">
                <a16:creationId xmlns:a16="http://schemas.microsoft.com/office/drawing/2014/main" id="{1B06ED2E-2986-4F8F-8CB5-7CCB9FFF6419}"/>
              </a:ext>
            </a:extLst>
          </p:cNvPr>
          <p:cNvSpPr txBox="1"/>
          <p:nvPr/>
        </p:nvSpPr>
        <p:spPr>
          <a:xfrm>
            <a:off x="6611228" y="5927204"/>
            <a:ext cx="184731" cy="477054"/>
          </a:xfrm>
          <a:prstGeom prst="rect">
            <a:avLst/>
          </a:prstGeom>
          <a:noFill/>
        </p:spPr>
        <p:txBody>
          <a:bodyPr wrap="none" lIns="91440" tIns="45720" rIns="91440" bIns="45720" rtlCol="0" anchor="b" anchorCtr="0">
            <a:spAutoFit/>
          </a:bodyPr>
          <a:lstStyle/>
          <a:p>
            <a:pPr defTabSz="914217"/>
            <a:endParaRPr lang="en-US" sz="2500">
              <a:solidFill>
                <a:srgbClr val="272829"/>
              </a:solidFill>
              <a:latin typeface="Poppins" pitchFamily="2" charset="77"/>
              <a:ea typeface="League Spartan" charset="0"/>
              <a:cs typeface="Poppins" pitchFamily="2" charset="77"/>
            </a:endParaRPr>
          </a:p>
        </p:txBody>
      </p:sp>
      <p:sp>
        <p:nvSpPr>
          <p:cNvPr id="71" name="TextBox 70">
            <a:extLst>
              <a:ext uri="{FF2B5EF4-FFF2-40B4-BE49-F238E27FC236}">
                <a16:creationId xmlns:a16="http://schemas.microsoft.com/office/drawing/2014/main" id="{5719C442-7782-4018-934A-0A9F56404D38}"/>
              </a:ext>
            </a:extLst>
          </p:cNvPr>
          <p:cNvSpPr txBox="1"/>
          <p:nvPr/>
        </p:nvSpPr>
        <p:spPr>
          <a:xfrm>
            <a:off x="-642693" y="2934882"/>
            <a:ext cx="6031250" cy="938719"/>
          </a:xfrm>
          <a:prstGeom prst="rect">
            <a:avLst/>
          </a:prstGeom>
          <a:noFill/>
        </p:spPr>
        <p:txBody>
          <a:bodyPr wrap="square" rtlCol="0" anchor="ctr">
            <a:spAutoFit/>
          </a:bodyPr>
          <a:lstStyle/>
          <a:p>
            <a:pPr algn="ctr"/>
            <a:r>
              <a:rPr lang="en-US" sz="5500" b="1">
                <a:solidFill>
                  <a:schemeClr val="bg1"/>
                </a:solidFill>
                <a:latin typeface="Poppins" pitchFamily="2" charset="77"/>
                <a:cs typeface="Poppins" pitchFamily="2" charset="77"/>
              </a:rPr>
              <a:t>AGENDA</a:t>
            </a:r>
          </a:p>
        </p:txBody>
      </p:sp>
      <p:sp>
        <p:nvSpPr>
          <p:cNvPr id="19" name="TextBox 18">
            <a:extLst>
              <a:ext uri="{FF2B5EF4-FFF2-40B4-BE49-F238E27FC236}">
                <a16:creationId xmlns:a16="http://schemas.microsoft.com/office/drawing/2014/main" id="{F9F2F8E1-20D8-4712-B91B-D62AD93B0BA8}"/>
              </a:ext>
            </a:extLst>
          </p:cNvPr>
          <p:cNvSpPr txBox="1"/>
          <p:nvPr/>
        </p:nvSpPr>
        <p:spPr>
          <a:xfrm>
            <a:off x="6715539" y="3800932"/>
            <a:ext cx="3746538" cy="477054"/>
          </a:xfrm>
          <a:prstGeom prst="rect">
            <a:avLst/>
          </a:prstGeom>
          <a:noFill/>
        </p:spPr>
        <p:txBody>
          <a:bodyPr wrap="none" lIns="91440" tIns="45720" rIns="91440" bIns="45720" rtlCol="0" anchor="b" anchorCtr="0">
            <a:spAutoFit/>
          </a:bodyPr>
          <a:lstStyle/>
          <a:p>
            <a:pPr defTabSz="914217"/>
            <a:r>
              <a:rPr lang="en-US" sz="2500" dirty="0">
                <a:solidFill>
                  <a:srgbClr val="272829"/>
                </a:solidFill>
                <a:latin typeface="Poppins"/>
                <a:cs typeface="Poppins"/>
              </a:rPr>
              <a:t>Looking Ahead to FY22</a:t>
            </a:r>
            <a:endParaRPr lang="en-US" dirty="0"/>
          </a:p>
        </p:txBody>
      </p:sp>
      <p:sp>
        <p:nvSpPr>
          <p:cNvPr id="23" name="TextBox 22">
            <a:extLst>
              <a:ext uri="{FF2B5EF4-FFF2-40B4-BE49-F238E27FC236}">
                <a16:creationId xmlns:a16="http://schemas.microsoft.com/office/drawing/2014/main" id="{DC893B62-BF53-47D0-B2F7-54913DE313EA}"/>
              </a:ext>
            </a:extLst>
          </p:cNvPr>
          <p:cNvSpPr txBox="1"/>
          <p:nvPr/>
        </p:nvSpPr>
        <p:spPr>
          <a:xfrm>
            <a:off x="6744912" y="4515537"/>
            <a:ext cx="184731" cy="477054"/>
          </a:xfrm>
          <a:prstGeom prst="rect">
            <a:avLst/>
          </a:prstGeom>
          <a:noFill/>
        </p:spPr>
        <p:txBody>
          <a:bodyPr wrap="none" lIns="91440" tIns="45720" rIns="91440" bIns="45720" rtlCol="0" anchor="b" anchorCtr="0">
            <a:spAutoFit/>
          </a:bodyPr>
          <a:lstStyle/>
          <a:p>
            <a:pPr defTabSz="914217"/>
            <a:endParaRPr lang="en-US" sz="2500">
              <a:solidFill>
                <a:srgbClr val="272829"/>
              </a:solidFill>
              <a:latin typeface="Poppins" pitchFamily="2" charset="77"/>
              <a:ea typeface="League Spartan" charset="0"/>
              <a:cs typeface="Poppins" pitchFamily="2" charset="77"/>
            </a:endParaRPr>
          </a:p>
        </p:txBody>
      </p:sp>
      <p:sp>
        <p:nvSpPr>
          <p:cNvPr id="14" name="TextBox 13">
            <a:extLst>
              <a:ext uri="{FF2B5EF4-FFF2-40B4-BE49-F238E27FC236}">
                <a16:creationId xmlns:a16="http://schemas.microsoft.com/office/drawing/2014/main" id="{CDCC27B5-F558-434C-9257-C64E8B0386B8}"/>
              </a:ext>
            </a:extLst>
          </p:cNvPr>
          <p:cNvSpPr txBox="1"/>
          <p:nvPr/>
        </p:nvSpPr>
        <p:spPr>
          <a:xfrm>
            <a:off x="6703593" y="1674660"/>
            <a:ext cx="3448380" cy="477054"/>
          </a:xfrm>
          <a:prstGeom prst="rect">
            <a:avLst/>
          </a:prstGeom>
          <a:noFill/>
        </p:spPr>
        <p:txBody>
          <a:bodyPr wrap="none" lIns="91440" tIns="45720" rIns="91440" bIns="45720" rtlCol="0" anchor="b" anchorCtr="0">
            <a:spAutoFit/>
          </a:bodyPr>
          <a:lstStyle/>
          <a:p>
            <a:pPr defTabSz="914217"/>
            <a:r>
              <a:rPr lang="en-US" sz="2500" dirty="0">
                <a:solidFill>
                  <a:srgbClr val="272829"/>
                </a:solidFill>
                <a:latin typeface="Poppins"/>
                <a:cs typeface="Poppins"/>
              </a:rPr>
              <a:t>Partnership Updates</a:t>
            </a:r>
          </a:p>
        </p:txBody>
      </p:sp>
    </p:spTree>
    <p:extLst>
      <p:ext uri="{BB962C8B-B14F-4D97-AF65-F5344CB8AC3E}">
        <p14:creationId xmlns:p14="http://schemas.microsoft.com/office/powerpoint/2010/main" val="3010930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809A9-E20D-4B66-A8D7-29E9D8114E91}"/>
              </a:ext>
            </a:extLst>
          </p:cNvPr>
          <p:cNvSpPr txBox="1">
            <a:spLocks/>
          </p:cNvSpPr>
          <p:nvPr/>
        </p:nvSpPr>
        <p:spPr>
          <a:xfrm>
            <a:off x="1054768" y="470618"/>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sz="4000" dirty="0"/>
              <a:t>Principals’ Staff Committee Meeting – </a:t>
            </a:r>
          </a:p>
          <a:p>
            <a:r>
              <a:rPr lang="en-US" sz="4000" dirty="0"/>
              <a:t>September 21</a:t>
            </a:r>
          </a:p>
        </p:txBody>
      </p:sp>
      <p:sp>
        <p:nvSpPr>
          <p:cNvPr id="3" name="Content Placeholder 2">
            <a:extLst>
              <a:ext uri="{FF2B5EF4-FFF2-40B4-BE49-F238E27FC236}">
                <a16:creationId xmlns:a16="http://schemas.microsoft.com/office/drawing/2014/main" id="{8FB78BA1-0D18-4769-99FA-AF7BEA671FAC}"/>
              </a:ext>
            </a:extLst>
          </p:cNvPr>
          <p:cNvSpPr txBox="1">
            <a:spLocks/>
          </p:cNvSpPr>
          <p:nvPr/>
        </p:nvSpPr>
        <p:spPr>
          <a:xfrm>
            <a:off x="946485" y="2036044"/>
            <a:ext cx="10515600" cy="4351338"/>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buFont typeface="Courier New" panose="02070309020205020404" pitchFamily="49" charset="0"/>
              <a:buChar char="o"/>
              <a:tabLst>
                <a:tab pos="349250" algn="l"/>
              </a:tabLst>
            </a:pPr>
            <a:r>
              <a:rPr lang="en-US" sz="2400" dirty="0"/>
              <a:t>Plastics Pollution Action Team Update</a:t>
            </a:r>
          </a:p>
          <a:p>
            <a:pPr marL="457200" indent="-457200">
              <a:buFont typeface="Courier New" panose="02070309020205020404" pitchFamily="49" charset="0"/>
              <a:buChar char="o"/>
              <a:tabLst>
                <a:tab pos="349250" algn="l"/>
              </a:tabLst>
            </a:pPr>
            <a:r>
              <a:rPr lang="en-US" sz="2400" dirty="0"/>
              <a:t>Phase I Conowingo WIP Financing Implementation Strategy Update</a:t>
            </a:r>
          </a:p>
          <a:p>
            <a:pPr marL="457200" indent="-457200">
              <a:buFont typeface="Courier New" panose="02070309020205020404" pitchFamily="49" charset="0"/>
              <a:buChar char="o"/>
              <a:tabLst>
                <a:tab pos="349250" algn="l"/>
              </a:tabLst>
            </a:pPr>
            <a:r>
              <a:rPr lang="en-US" sz="2400" dirty="0"/>
              <a:t>EC Meeting Planning</a:t>
            </a:r>
          </a:p>
          <a:p>
            <a:pPr marL="457200" indent="-457200">
              <a:buFont typeface="Courier New" panose="02070309020205020404" pitchFamily="49" charset="0"/>
              <a:buChar char="o"/>
              <a:tabLst>
                <a:tab pos="349250" algn="l"/>
              </a:tabLst>
            </a:pPr>
            <a:r>
              <a:rPr lang="fr-FR" sz="2400" dirty="0"/>
              <a:t>DEIJ Implementation Plan Update</a:t>
            </a:r>
          </a:p>
          <a:p>
            <a:pPr marL="457200" indent="-457200">
              <a:buFont typeface="Courier New" panose="02070309020205020404" pitchFamily="49" charset="0"/>
              <a:buChar char="o"/>
              <a:tabLst>
                <a:tab pos="349250" algn="l"/>
              </a:tabLst>
            </a:pPr>
            <a:r>
              <a:rPr lang="fr-FR" sz="2400" dirty="0"/>
              <a:t>Chesapeake Bay Program Budget Overview</a:t>
            </a:r>
          </a:p>
          <a:p>
            <a:pPr marL="457200" indent="-457200">
              <a:buFont typeface="Courier New" panose="02070309020205020404" pitchFamily="49" charset="0"/>
              <a:buChar char="o"/>
              <a:tabLst>
                <a:tab pos="349250" algn="l"/>
              </a:tabLst>
            </a:pPr>
            <a:r>
              <a:rPr lang="en-US" sz="2400" dirty="0"/>
              <a:t>Biennial Strategy Review System Report-out and Watershed Agreement Progress</a:t>
            </a:r>
            <a:endParaRPr lang="fr-FR" sz="2400" dirty="0"/>
          </a:p>
          <a:p>
            <a:pPr marL="457200" indent="-457200">
              <a:buFont typeface="Courier New" panose="02070309020205020404" pitchFamily="49" charset="0"/>
              <a:buChar char="o"/>
              <a:tabLst>
                <a:tab pos="349250" algn="l"/>
              </a:tabLst>
            </a:pPr>
            <a:r>
              <a:rPr lang="en-US" sz="2400" dirty="0"/>
              <a:t>Round Robin: How Federal Funding is Being Used for Bay Needs</a:t>
            </a:r>
          </a:p>
        </p:txBody>
      </p:sp>
    </p:spTree>
    <p:extLst>
      <p:ext uri="{BB962C8B-B14F-4D97-AF65-F5344CB8AC3E}">
        <p14:creationId xmlns:p14="http://schemas.microsoft.com/office/powerpoint/2010/main" val="18740699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1FFA57-6784-46B7-9FA1-362CFC85207C}"/>
              </a:ext>
            </a:extLst>
          </p:cNvPr>
          <p:cNvSpPr txBox="1">
            <a:spLocks/>
          </p:cNvSpPr>
          <p:nvPr/>
        </p:nvSpPr>
        <p:spPr>
          <a:xfrm>
            <a:off x="1042737" y="921669"/>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t>Executive Council Meeting – October 1st</a:t>
            </a:r>
          </a:p>
        </p:txBody>
      </p:sp>
      <p:sp>
        <p:nvSpPr>
          <p:cNvPr id="3" name="Content Placeholder 2">
            <a:extLst>
              <a:ext uri="{FF2B5EF4-FFF2-40B4-BE49-F238E27FC236}">
                <a16:creationId xmlns:a16="http://schemas.microsoft.com/office/drawing/2014/main" id="{5C7402C8-822D-4A33-B762-D5151DD70C69}"/>
              </a:ext>
            </a:extLst>
          </p:cNvPr>
          <p:cNvSpPr txBox="1">
            <a:spLocks/>
          </p:cNvSpPr>
          <p:nvPr/>
        </p:nvSpPr>
        <p:spPr>
          <a:xfrm>
            <a:off x="1163053" y="2102351"/>
            <a:ext cx="10515600" cy="4351338"/>
          </a:xfrm>
          <a:prstGeom prst="rect">
            <a:avLst/>
          </a:prstGeom>
        </p:spPr>
        <p:txBody>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lvl="1" indent="-401638">
              <a:spcBef>
                <a:spcPts val="0"/>
              </a:spcBef>
              <a:spcAft>
                <a:spcPts val="0"/>
              </a:spcAft>
            </a:pPr>
            <a:r>
              <a:rPr lang="en-US" sz="2800" dirty="0"/>
              <a:t>Brock Environmental Center, Virginia Beach, Virginia</a:t>
            </a:r>
          </a:p>
          <a:p>
            <a:pPr marL="284162" lvl="1" indent="0">
              <a:spcBef>
                <a:spcPts val="0"/>
              </a:spcBef>
              <a:spcAft>
                <a:spcPts val="0"/>
              </a:spcAft>
              <a:buFont typeface="Calibri" pitchFamily="34" charset="0"/>
              <a:buNone/>
            </a:pPr>
            <a:endParaRPr lang="en-US" sz="2800" dirty="0"/>
          </a:p>
          <a:p>
            <a:pPr lvl="1" indent="-401638">
              <a:spcBef>
                <a:spcPts val="0"/>
              </a:spcBef>
              <a:spcAft>
                <a:spcPts val="0"/>
              </a:spcAft>
            </a:pPr>
            <a:r>
              <a:rPr lang="en-US" sz="2800" dirty="0"/>
              <a:t>Agenda</a:t>
            </a:r>
          </a:p>
          <a:p>
            <a:pPr marL="1200150" lvl="2" indent="-285750">
              <a:spcBef>
                <a:spcPts val="0"/>
              </a:spcBef>
              <a:buFont typeface="Arial" panose="020B0604020202020204" pitchFamily="34" charset="0"/>
              <a:buChar char="○"/>
            </a:pPr>
            <a:r>
              <a:rPr lang="en-US" sz="2800" dirty="0"/>
              <a:t>Watershed Education Experience</a:t>
            </a:r>
          </a:p>
          <a:p>
            <a:pPr marL="1200150" lvl="2" indent="-285750">
              <a:spcBef>
                <a:spcPts val="0"/>
              </a:spcBef>
              <a:buFont typeface="Arial" panose="020B0604020202020204" pitchFamily="34" charset="0"/>
              <a:buChar char="○"/>
            </a:pPr>
            <a:r>
              <a:rPr lang="en-US" sz="2800" dirty="0"/>
              <a:t>Ceremonial Signing of Climate Directive</a:t>
            </a:r>
          </a:p>
          <a:p>
            <a:pPr marL="1200150" lvl="2" indent="-285750">
              <a:spcBef>
                <a:spcPts val="0"/>
              </a:spcBef>
              <a:buFont typeface="Arial" panose="020B0604020202020204" pitchFamily="34" charset="0"/>
              <a:buChar char="○"/>
            </a:pPr>
            <a:r>
              <a:rPr lang="en-US" sz="2800" dirty="0"/>
              <a:t>Press Event</a:t>
            </a:r>
          </a:p>
          <a:p>
            <a:pPr marL="1200150" lvl="2" indent="-285750">
              <a:spcBef>
                <a:spcPts val="0"/>
              </a:spcBef>
              <a:buFont typeface="Arial" panose="020B0604020202020204" pitchFamily="34" charset="0"/>
              <a:buChar char="○"/>
            </a:pPr>
            <a:endParaRPr lang="en-US" dirty="0"/>
          </a:p>
        </p:txBody>
      </p:sp>
    </p:spTree>
    <p:extLst>
      <p:ext uri="{BB962C8B-B14F-4D97-AF65-F5344CB8AC3E}">
        <p14:creationId xmlns:p14="http://schemas.microsoft.com/office/powerpoint/2010/main" val="11232092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B5BC0C-12F4-4165-929C-E9ADBFA0D2D7}"/>
              </a:ext>
            </a:extLst>
          </p:cNvPr>
          <p:cNvSpPr txBox="1">
            <a:spLocks/>
          </p:cNvSpPr>
          <p:nvPr/>
        </p:nvSpPr>
        <p:spPr>
          <a:xfrm>
            <a:off x="1042737" y="786231"/>
            <a:ext cx="10515600" cy="1325563"/>
          </a:xfrm>
          <a:prstGeom prst="rect">
            <a:avLst/>
          </a:prstGeom>
        </p:spPr>
        <p:txBody>
          <a:bodyPr/>
          <a:lst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a:lstStyle>
          <a:p>
            <a:r>
              <a:rPr lang="en-US" dirty="0"/>
              <a:t>Executive Council – December </a:t>
            </a:r>
          </a:p>
        </p:txBody>
      </p:sp>
      <p:sp>
        <p:nvSpPr>
          <p:cNvPr id="4" name="Content Placeholder 2">
            <a:extLst>
              <a:ext uri="{FF2B5EF4-FFF2-40B4-BE49-F238E27FC236}">
                <a16:creationId xmlns:a16="http://schemas.microsoft.com/office/drawing/2014/main" id="{B0BF0905-82F3-41C9-8BF1-B0C6E8A99F7C}"/>
              </a:ext>
            </a:extLst>
          </p:cNvPr>
          <p:cNvSpPr txBox="1">
            <a:spLocks/>
          </p:cNvSpPr>
          <p:nvPr/>
        </p:nvSpPr>
        <p:spPr>
          <a:xfrm>
            <a:off x="1042737" y="2111794"/>
            <a:ext cx="10515600" cy="4351338"/>
          </a:xfrm>
          <a:prstGeom prst="rect">
            <a:avLst/>
          </a:prstGeom>
        </p:spPr>
        <p:txBody>
          <a:bodyPr>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457200" indent="-457200">
              <a:lnSpc>
                <a:spcPct val="150000"/>
              </a:lnSpc>
              <a:buFont typeface="Courier New" panose="02070309020205020404" pitchFamily="49" charset="0"/>
              <a:buChar char="o"/>
            </a:pPr>
            <a:r>
              <a:rPr lang="en-US" sz="3200" dirty="0"/>
              <a:t>Next Executive Council meeting to be held in December 2021.</a:t>
            </a:r>
          </a:p>
          <a:p>
            <a:pPr marL="457200" indent="-457200">
              <a:lnSpc>
                <a:spcPct val="150000"/>
              </a:lnSpc>
              <a:buFont typeface="Courier New" panose="02070309020205020404" pitchFamily="49" charset="0"/>
              <a:buChar char="o"/>
            </a:pPr>
            <a:r>
              <a:rPr lang="en-US" sz="3200" dirty="0"/>
              <a:t>Exact dates TBD.</a:t>
            </a:r>
          </a:p>
          <a:p>
            <a:pPr marL="457200" indent="-457200">
              <a:lnSpc>
                <a:spcPct val="150000"/>
              </a:lnSpc>
              <a:buFont typeface="Courier New" panose="02070309020205020404" pitchFamily="49" charset="0"/>
              <a:buChar char="o"/>
            </a:pPr>
            <a:r>
              <a:rPr lang="en-US" sz="3200" dirty="0"/>
              <a:t>Meeting will be held in Richmond, Virginia.</a:t>
            </a:r>
          </a:p>
        </p:txBody>
      </p:sp>
    </p:spTree>
    <p:extLst>
      <p:ext uri="{BB962C8B-B14F-4D97-AF65-F5344CB8AC3E}">
        <p14:creationId xmlns:p14="http://schemas.microsoft.com/office/powerpoint/2010/main" val="2205914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TextBox 70">
            <a:extLst>
              <a:ext uri="{FF2B5EF4-FFF2-40B4-BE49-F238E27FC236}">
                <a16:creationId xmlns:a16="http://schemas.microsoft.com/office/drawing/2014/main" id="{5719C442-7782-4018-934A-0A9F56404D38}"/>
              </a:ext>
            </a:extLst>
          </p:cNvPr>
          <p:cNvSpPr txBox="1"/>
          <p:nvPr/>
        </p:nvSpPr>
        <p:spPr>
          <a:xfrm>
            <a:off x="-642693" y="2934882"/>
            <a:ext cx="6031250" cy="938719"/>
          </a:xfrm>
          <a:prstGeom prst="rect">
            <a:avLst/>
          </a:prstGeom>
          <a:noFill/>
        </p:spPr>
        <p:txBody>
          <a:bodyPr wrap="square" rtlCol="0" anchor="ctr">
            <a:spAutoFit/>
          </a:bodyPr>
          <a:lstStyle/>
          <a:p>
            <a:pPr algn="ctr"/>
            <a:r>
              <a:rPr lang="en-US" sz="5500" b="1">
                <a:solidFill>
                  <a:schemeClr val="bg1"/>
                </a:solidFill>
                <a:latin typeface="Poppins" pitchFamily="2" charset="77"/>
                <a:cs typeface="Poppins" pitchFamily="2" charset="77"/>
              </a:rPr>
              <a:t>AGENDA</a:t>
            </a:r>
          </a:p>
        </p:txBody>
      </p:sp>
      <p:graphicFrame>
        <p:nvGraphicFramePr>
          <p:cNvPr id="28" name="Table 27">
            <a:extLst>
              <a:ext uri="{FF2B5EF4-FFF2-40B4-BE49-F238E27FC236}">
                <a16:creationId xmlns:a16="http://schemas.microsoft.com/office/drawing/2014/main" id="{27EEA029-7462-434A-9248-A889DCD61D3C}"/>
              </a:ext>
            </a:extLst>
          </p:cNvPr>
          <p:cNvGraphicFramePr>
            <a:graphicFrameLocks noGrp="1"/>
          </p:cNvGraphicFramePr>
          <p:nvPr>
            <p:extLst>
              <p:ext uri="{D42A27DB-BD31-4B8C-83A1-F6EECF244321}">
                <p14:modId xmlns:p14="http://schemas.microsoft.com/office/powerpoint/2010/main" val="3553097434"/>
              </p:ext>
            </p:extLst>
          </p:nvPr>
        </p:nvGraphicFramePr>
        <p:xfrm>
          <a:off x="840769" y="729463"/>
          <a:ext cx="10510463" cy="5857973"/>
        </p:xfrm>
        <a:graphic>
          <a:graphicData uri="http://schemas.openxmlformats.org/drawingml/2006/table">
            <a:tbl>
              <a:tblPr>
                <a:tableStyleId>{8EC20E35-A176-4012-BC5E-935CFFF8708E}</a:tableStyleId>
              </a:tblPr>
              <a:tblGrid>
                <a:gridCol w="6855687">
                  <a:extLst>
                    <a:ext uri="{9D8B030D-6E8A-4147-A177-3AD203B41FA5}">
                      <a16:colId xmlns:a16="http://schemas.microsoft.com/office/drawing/2014/main" val="3726562474"/>
                    </a:ext>
                  </a:extLst>
                </a:gridCol>
                <a:gridCol w="3654776">
                  <a:extLst>
                    <a:ext uri="{9D8B030D-6E8A-4147-A177-3AD203B41FA5}">
                      <a16:colId xmlns:a16="http://schemas.microsoft.com/office/drawing/2014/main" val="1003657110"/>
                    </a:ext>
                  </a:extLst>
                </a:gridCol>
              </a:tblGrid>
              <a:tr h="936184">
                <a:tc gridSpan="2">
                  <a:txBody>
                    <a:bodyPr/>
                    <a:lstStyle/>
                    <a:p>
                      <a:pPr algn="ctr" fontAlgn="ctr"/>
                      <a:r>
                        <a:rPr lang="en-US" sz="2400" b="1" i="0" u="none" strike="noStrike">
                          <a:solidFill>
                            <a:schemeClr val="bg1"/>
                          </a:solidFill>
                          <a:effectLst/>
                          <a:latin typeface="+mn-lt"/>
                        </a:rPr>
                        <a:t>FY 2021 Chesapeake Bay Program Budget</a:t>
                      </a:r>
                    </a:p>
                    <a:p>
                      <a:pPr algn="ctr" fontAlgn="ctr"/>
                      <a:r>
                        <a:rPr lang="en-US" sz="2000" b="0" i="0" u="none" strike="noStrike">
                          <a:solidFill>
                            <a:schemeClr val="bg1"/>
                          </a:solidFill>
                          <a:effectLst/>
                          <a:latin typeface="Calibri" panose="020F0502020204030204" pitchFamily="34" charset="0"/>
                        </a:rPr>
                        <a:t>Funding Categories*</a:t>
                      </a:r>
                    </a:p>
                  </a:txBody>
                  <a:tcPr marL="6350" marR="6350" marT="6350" marB="0" anchor="ctr">
                    <a:solidFill>
                      <a:srgbClr val="32616C"/>
                    </a:solidFill>
                  </a:tcPr>
                </a:tc>
                <a:tc hMerge="1">
                  <a:txBody>
                    <a:bodyPr/>
                    <a:lstStyle/>
                    <a:p>
                      <a:pPr algn="ctr" fontAlgn="ctr"/>
                      <a:endParaRPr lang="en-US" sz="1200" b="1" i="0" u="none" strike="noStrike">
                        <a:solidFill>
                          <a:schemeClr val="bg1"/>
                        </a:solidFill>
                        <a:effectLst/>
                        <a:latin typeface="Calibri" panose="020F0502020204030204" pitchFamily="34" charset="0"/>
                      </a:endParaRPr>
                    </a:p>
                  </a:txBody>
                  <a:tcPr marL="6350" marR="6350" marT="6350" marB="0" anchor="ctr">
                    <a:solidFill>
                      <a:srgbClr val="32616C"/>
                    </a:solidFill>
                  </a:tcPr>
                </a:tc>
                <a:extLst>
                  <a:ext uri="{0D108BD9-81ED-4DB2-BD59-A6C34878D82A}">
                    <a16:rowId xmlns:a16="http://schemas.microsoft.com/office/drawing/2014/main" val="493566398"/>
                  </a:ext>
                </a:extLst>
              </a:tr>
              <a:tr h="389184">
                <a:tc>
                  <a:txBody>
                    <a:bodyPr/>
                    <a:lstStyle/>
                    <a:p>
                      <a:pPr algn="l" fontAlgn="ctr"/>
                      <a:r>
                        <a:rPr lang="en-US" sz="1200" u="none" strike="noStrike">
                          <a:effectLst/>
                        </a:rPr>
                        <a:t> </a:t>
                      </a:r>
                      <a:endParaRPr lang="en-US" sz="1200" b="0" i="0" u="none" strike="noStrike">
                        <a:solidFill>
                          <a:srgbClr val="000000"/>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tc>
                  <a:txBody>
                    <a:bodyPr/>
                    <a:lstStyle/>
                    <a:p>
                      <a:pPr algn="ctr" fontAlgn="ctr"/>
                      <a:r>
                        <a:rPr lang="en-US" sz="1700" b="1" u="none" strike="noStrike">
                          <a:solidFill>
                            <a:schemeClr val="tx2"/>
                          </a:solidFill>
                          <a:effectLst/>
                        </a:rPr>
                        <a:t>FY 2021 Enacted Budget</a:t>
                      </a:r>
                    </a:p>
                    <a:p>
                      <a:pPr algn="ctr" fontAlgn="ctr"/>
                      <a:r>
                        <a:rPr lang="en-US" sz="1700" b="1" u="none" strike="noStrike">
                          <a:solidFill>
                            <a:schemeClr val="tx2"/>
                          </a:solidFill>
                          <a:effectLst/>
                        </a:rPr>
                        <a:t> </a:t>
                      </a:r>
                      <a:r>
                        <a:rPr lang="en-US" sz="1400" b="0" u="none" strike="noStrike">
                          <a:solidFill>
                            <a:schemeClr val="tx2"/>
                          </a:solidFill>
                          <a:effectLst/>
                        </a:rPr>
                        <a:t>(Dollars in thousands)</a:t>
                      </a:r>
                      <a:endParaRPr lang="en-US" sz="1400" b="0" i="0" u="none" strike="noStrike">
                        <a:solidFill>
                          <a:schemeClr val="tx2"/>
                        </a:solidFill>
                        <a:effectLst/>
                        <a:latin typeface="Calibri" panose="020F0502020204030204" pitchFamily="34" charset="0"/>
                      </a:endParaRPr>
                    </a:p>
                  </a:txBody>
                  <a:tcPr marL="6350" marR="6350" marT="6350" marB="0"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8454902"/>
                  </a:ext>
                </a:extLst>
              </a:tr>
              <a:tr h="337646">
                <a:tc>
                  <a:txBody>
                    <a:bodyPr/>
                    <a:lstStyle/>
                    <a:p>
                      <a:pPr algn="l" fontAlgn="b"/>
                      <a:r>
                        <a:rPr lang="en-US" sz="1600" b="1" u="none" strike="noStrike">
                          <a:effectLst/>
                        </a:rPr>
                        <a:t>Program Operations &amp; Support</a:t>
                      </a:r>
                      <a:endParaRPr lang="en-US" sz="1600" b="1" i="0" u="none" strike="noStrike">
                        <a:solidFill>
                          <a:srgbClr val="000000"/>
                        </a:solidFill>
                        <a:effectLst/>
                        <a:latin typeface="Calibri" panose="020F0502020204030204" pitchFamily="34" charset="0"/>
                      </a:endParaRPr>
                    </a:p>
                  </a:txBody>
                  <a:tcPr marL="6350" marR="6350" marT="6350" marB="0" anchor="ctr">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bg2">
                        <a:lumMod val="95000"/>
                      </a:schemeClr>
                    </a:solidFill>
                  </a:tcPr>
                </a:tc>
                <a:tc>
                  <a:txBody>
                    <a:bodyPr/>
                    <a:lstStyle/>
                    <a:p>
                      <a:pPr algn="ctr" fontAlgn="b"/>
                      <a:r>
                        <a:rPr lang="en-US" sz="1600" u="none" strike="noStrike">
                          <a:effectLst/>
                        </a:rPr>
                        <a:t>$6,958</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bg2">
                        <a:lumMod val="95000"/>
                      </a:schemeClr>
                    </a:solidFill>
                  </a:tcPr>
                </a:tc>
                <a:extLst>
                  <a:ext uri="{0D108BD9-81ED-4DB2-BD59-A6C34878D82A}">
                    <a16:rowId xmlns:a16="http://schemas.microsoft.com/office/drawing/2014/main" val="3944303895"/>
                  </a:ext>
                </a:extLst>
              </a:tr>
              <a:tr h="591684">
                <a:tc>
                  <a:txBody>
                    <a:bodyPr/>
                    <a:lstStyle/>
                    <a:p>
                      <a:pPr algn="l" fontAlgn="t"/>
                      <a:r>
                        <a:rPr lang="en-US" sz="1600" b="1" u="none" strike="noStrike" kern="1200">
                          <a:solidFill>
                            <a:schemeClr val="dk1"/>
                          </a:solidFill>
                          <a:effectLst/>
                          <a:latin typeface="+mn-lt"/>
                          <a:ea typeface="+mn-ea"/>
                          <a:cs typeface="+mn-cs"/>
                        </a:rPr>
                        <a:t>Partnership &amp; Data Management Support</a:t>
                      </a:r>
                    </a:p>
                  </a:txBody>
                  <a:tcPr marL="6350" marR="6350" marT="6350" marB="0" anchor="ctr">
                    <a:lnR w="12700" cap="flat" cmpd="sng" algn="ctr">
                      <a:noFill/>
                      <a:prstDash val="solid"/>
                      <a:round/>
                      <a:headEnd type="none" w="med" len="med"/>
                      <a:tailEnd type="none" w="med" len="med"/>
                    </a:lnR>
                  </a:tcPr>
                </a:tc>
                <a:tc>
                  <a:txBody>
                    <a:bodyPr/>
                    <a:lstStyle/>
                    <a:p>
                      <a:pPr algn="ctr" fontAlgn="b"/>
                      <a:r>
                        <a:rPr lang="en-US" sz="1600" u="none" strike="noStrike">
                          <a:effectLst/>
                        </a:rPr>
                        <a:t>$10,135</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tcPr>
                </a:tc>
                <a:extLst>
                  <a:ext uri="{0D108BD9-81ED-4DB2-BD59-A6C34878D82A}">
                    <a16:rowId xmlns:a16="http://schemas.microsoft.com/office/drawing/2014/main" val="3237893517"/>
                  </a:ext>
                </a:extLst>
              </a:tr>
              <a:tr h="337646">
                <a:tc>
                  <a:txBody>
                    <a:bodyPr/>
                    <a:lstStyle/>
                    <a:p>
                      <a:pPr algn="l" fontAlgn="b"/>
                      <a:r>
                        <a:rPr lang="en-US" sz="1600" b="1" u="none" strike="noStrike" kern="1200">
                          <a:solidFill>
                            <a:schemeClr val="dk1"/>
                          </a:solidFill>
                          <a:effectLst/>
                          <a:latin typeface="+mn-lt"/>
                          <a:ea typeface="+mn-ea"/>
                          <a:cs typeface="+mn-cs"/>
                        </a:rPr>
                        <a:t>WQ Monitoring Grants</a:t>
                      </a:r>
                    </a:p>
                  </a:txBody>
                  <a:tcPr marL="6350" marR="6350" marT="6350" marB="0" anchor="ctr">
                    <a:lnR w="12700" cap="flat" cmpd="sng" algn="ctr">
                      <a:noFill/>
                      <a:prstDash val="solid"/>
                      <a:round/>
                      <a:headEnd type="none" w="med" len="med"/>
                      <a:tailEnd type="none" w="med" len="med"/>
                    </a:lnR>
                    <a:solidFill>
                      <a:schemeClr val="bg2">
                        <a:lumMod val="95000"/>
                      </a:schemeClr>
                    </a:solidFill>
                  </a:tcPr>
                </a:tc>
                <a:tc>
                  <a:txBody>
                    <a:bodyPr/>
                    <a:lstStyle/>
                    <a:p>
                      <a:pPr algn="ctr" fontAlgn="b"/>
                      <a:r>
                        <a:rPr lang="en-US" sz="1600" u="none" strike="noStrike">
                          <a:effectLst/>
                        </a:rPr>
                        <a:t>$5,000</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solidFill>
                      <a:schemeClr val="bg2">
                        <a:lumMod val="95000"/>
                      </a:schemeClr>
                    </a:solidFill>
                  </a:tcPr>
                </a:tc>
                <a:extLst>
                  <a:ext uri="{0D108BD9-81ED-4DB2-BD59-A6C34878D82A}">
                    <a16:rowId xmlns:a16="http://schemas.microsoft.com/office/drawing/2014/main" val="1065497955"/>
                  </a:ext>
                </a:extLst>
              </a:tr>
              <a:tr h="337646">
                <a:tc>
                  <a:txBody>
                    <a:bodyPr/>
                    <a:lstStyle/>
                    <a:p>
                      <a:pPr marL="0" algn="l" defTabSz="914172" rtl="0" eaLnBrk="1" fontAlgn="t" latinLnBrk="0" hangingPunct="1"/>
                      <a:r>
                        <a:rPr lang="en-US" sz="1600" b="1" u="none" strike="noStrike" kern="1200">
                          <a:solidFill>
                            <a:schemeClr val="dk1"/>
                          </a:solidFill>
                          <a:effectLst/>
                          <a:latin typeface="+mn-lt"/>
                          <a:ea typeface="+mn-ea"/>
                          <a:cs typeface="+mn-cs"/>
                        </a:rPr>
                        <a:t>TMDL Implementation &amp; Analysis</a:t>
                      </a:r>
                    </a:p>
                  </a:txBody>
                  <a:tcPr marL="6350" marR="6350" marT="6350" marB="0" anchor="ctr">
                    <a:lnR w="12700" cap="flat" cmpd="sng" algn="ctr">
                      <a:noFill/>
                      <a:prstDash val="solid"/>
                      <a:round/>
                      <a:headEnd type="none" w="med" len="med"/>
                      <a:tailEnd type="none" w="med" len="med"/>
                    </a:lnR>
                  </a:tcPr>
                </a:tc>
                <a:tc>
                  <a:txBody>
                    <a:bodyPr/>
                    <a:lstStyle/>
                    <a:p>
                      <a:pPr algn="ctr" fontAlgn="b"/>
                      <a:r>
                        <a:rPr lang="en-US" sz="1600" u="none" strike="noStrike">
                          <a:effectLst/>
                        </a:rPr>
                        <a:t>$1,777</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tcPr>
                </a:tc>
                <a:extLst>
                  <a:ext uri="{0D108BD9-81ED-4DB2-BD59-A6C34878D82A}">
                    <a16:rowId xmlns:a16="http://schemas.microsoft.com/office/drawing/2014/main" val="213459739"/>
                  </a:ext>
                </a:extLst>
              </a:tr>
              <a:tr h="337646">
                <a:tc>
                  <a:txBody>
                    <a:bodyPr/>
                    <a:lstStyle/>
                    <a:p>
                      <a:pPr marL="0" algn="l" defTabSz="914172" rtl="0" eaLnBrk="1" fontAlgn="t" latinLnBrk="0" hangingPunct="1"/>
                      <a:r>
                        <a:rPr lang="en-US" sz="1600" b="1" u="none" strike="noStrike" kern="1200">
                          <a:solidFill>
                            <a:schemeClr val="dk1"/>
                          </a:solidFill>
                          <a:effectLst/>
                          <a:latin typeface="+mn-lt"/>
                          <a:ea typeface="+mn-ea"/>
                          <a:cs typeface="+mn-cs"/>
                        </a:rPr>
                        <a:t>Reporting &amp; Accountability</a:t>
                      </a:r>
                    </a:p>
                  </a:txBody>
                  <a:tcPr marL="6350" marR="6350" marT="6350" marB="0" anchor="ctr">
                    <a:lnR w="12700" cap="flat" cmpd="sng" algn="ctr">
                      <a:noFill/>
                      <a:prstDash val="solid"/>
                      <a:round/>
                      <a:headEnd type="none" w="med" len="med"/>
                      <a:tailEnd type="none" w="med" len="med"/>
                    </a:lnR>
                    <a:solidFill>
                      <a:schemeClr val="bg2">
                        <a:lumMod val="95000"/>
                      </a:schemeClr>
                    </a:solidFill>
                  </a:tcPr>
                </a:tc>
                <a:tc>
                  <a:txBody>
                    <a:bodyPr/>
                    <a:lstStyle/>
                    <a:p>
                      <a:pPr algn="ctr" fontAlgn="b"/>
                      <a:r>
                        <a:rPr lang="en-US" sz="1600" u="none" strike="noStrike">
                          <a:effectLst/>
                        </a:rPr>
                        <a:t>$1,920</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solidFill>
                      <a:schemeClr val="bg2">
                        <a:lumMod val="95000"/>
                      </a:schemeClr>
                    </a:solidFill>
                  </a:tcPr>
                </a:tc>
                <a:extLst>
                  <a:ext uri="{0D108BD9-81ED-4DB2-BD59-A6C34878D82A}">
                    <a16:rowId xmlns:a16="http://schemas.microsoft.com/office/drawing/2014/main" val="2864224104"/>
                  </a:ext>
                </a:extLst>
              </a:tr>
              <a:tr h="458519">
                <a:tc>
                  <a:txBody>
                    <a:bodyPr/>
                    <a:lstStyle/>
                    <a:p>
                      <a:pPr algn="l" fontAlgn="t"/>
                      <a:r>
                        <a:rPr lang="en-US" sz="1600" b="1" u="none" strike="noStrike">
                          <a:effectLst/>
                        </a:rPr>
                        <a:t>Permit Review and Rule Development, Guidance &amp; Implementation</a:t>
                      </a:r>
                      <a:endParaRPr lang="en-US" sz="1600" b="1" i="0" u="none" strike="noStrike">
                        <a:solidFill>
                          <a:srgbClr val="000000"/>
                        </a:solidFill>
                        <a:effectLst/>
                        <a:latin typeface="Calibri" panose="020F0502020204030204" pitchFamily="34" charset="0"/>
                      </a:endParaRPr>
                    </a:p>
                  </a:txBody>
                  <a:tcPr marL="6350" marR="6350" marT="6350" marB="0" anchor="ctr">
                    <a:lnR w="12700" cap="flat" cmpd="sng" algn="ctr">
                      <a:noFill/>
                      <a:prstDash val="solid"/>
                      <a:round/>
                      <a:headEnd type="none" w="med" len="med"/>
                      <a:tailEnd type="none" w="med" len="med"/>
                    </a:lnR>
                  </a:tcPr>
                </a:tc>
                <a:tc>
                  <a:txBody>
                    <a:bodyPr/>
                    <a:lstStyle/>
                    <a:p>
                      <a:pPr algn="ctr" fontAlgn="b"/>
                      <a:r>
                        <a:rPr lang="en-US" sz="1600" u="none" strike="noStrike">
                          <a:effectLst/>
                        </a:rPr>
                        <a:t>$3,844</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tcPr>
                </a:tc>
                <a:extLst>
                  <a:ext uri="{0D108BD9-81ED-4DB2-BD59-A6C34878D82A}">
                    <a16:rowId xmlns:a16="http://schemas.microsoft.com/office/drawing/2014/main" val="2307805372"/>
                  </a:ext>
                </a:extLst>
              </a:tr>
              <a:tr h="337646">
                <a:tc>
                  <a:txBody>
                    <a:bodyPr/>
                    <a:lstStyle/>
                    <a:p>
                      <a:pPr algn="l" fontAlgn="b"/>
                      <a:r>
                        <a:rPr lang="en-US" sz="1600" b="1" u="none" strike="noStrike">
                          <a:effectLst/>
                        </a:rPr>
                        <a:t>Enforcement</a:t>
                      </a:r>
                      <a:endParaRPr lang="en-US" sz="1600" b="1" i="0" u="none" strike="noStrike">
                        <a:solidFill>
                          <a:srgbClr val="000000"/>
                        </a:solidFill>
                        <a:effectLst/>
                        <a:latin typeface="Calibri" panose="020F0502020204030204" pitchFamily="34" charset="0"/>
                      </a:endParaRPr>
                    </a:p>
                  </a:txBody>
                  <a:tcPr marL="6350" marR="6350" marT="6350" marB="0" anchor="ctr">
                    <a:lnR w="12700" cap="flat" cmpd="sng" algn="ctr">
                      <a:noFill/>
                      <a:prstDash val="solid"/>
                      <a:round/>
                      <a:headEnd type="none" w="med" len="med"/>
                      <a:tailEnd type="none" w="med" len="med"/>
                    </a:lnR>
                    <a:solidFill>
                      <a:schemeClr val="bg2">
                        <a:lumMod val="95000"/>
                      </a:schemeClr>
                    </a:solidFill>
                  </a:tcPr>
                </a:tc>
                <a:tc>
                  <a:txBody>
                    <a:bodyPr/>
                    <a:lstStyle/>
                    <a:p>
                      <a:pPr algn="ctr" fontAlgn="b"/>
                      <a:r>
                        <a:rPr lang="en-US" sz="1600" u="none" strike="noStrike">
                          <a:effectLst/>
                        </a:rPr>
                        <a:t>$1,794</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solidFill>
                      <a:schemeClr val="bg2">
                        <a:lumMod val="95000"/>
                      </a:schemeClr>
                    </a:solidFill>
                  </a:tcPr>
                </a:tc>
                <a:extLst>
                  <a:ext uri="{0D108BD9-81ED-4DB2-BD59-A6C34878D82A}">
                    <a16:rowId xmlns:a16="http://schemas.microsoft.com/office/drawing/2014/main" val="3670543853"/>
                  </a:ext>
                </a:extLst>
              </a:tr>
              <a:tr h="337646">
                <a:tc>
                  <a:txBody>
                    <a:bodyPr/>
                    <a:lstStyle/>
                    <a:p>
                      <a:pPr marL="0" algn="l" defTabSz="914172" rtl="0" eaLnBrk="1" fontAlgn="t" latinLnBrk="0" hangingPunct="1"/>
                      <a:r>
                        <a:rPr lang="en-US" sz="1600" b="1" u="none" strike="noStrike" kern="1200">
                          <a:solidFill>
                            <a:schemeClr val="dk1"/>
                          </a:solidFill>
                          <a:effectLst/>
                          <a:latin typeface="+mn-lt"/>
                          <a:ea typeface="+mn-ea"/>
                          <a:cs typeface="+mn-cs"/>
                        </a:rPr>
                        <a:t>Small Watershed Grant Program</a:t>
                      </a:r>
                    </a:p>
                  </a:txBody>
                  <a:tcPr marL="6350" marR="6350" marT="6350" marB="0" anchor="ctr">
                    <a:lnR w="12700" cap="flat" cmpd="sng" algn="ctr">
                      <a:noFill/>
                      <a:prstDash val="solid"/>
                      <a:round/>
                      <a:headEnd type="none" w="med" len="med"/>
                      <a:tailEnd type="none" w="med" len="med"/>
                    </a:lnR>
                  </a:tcPr>
                </a:tc>
                <a:tc>
                  <a:txBody>
                    <a:bodyPr/>
                    <a:lstStyle/>
                    <a:p>
                      <a:pPr algn="ctr" fontAlgn="b"/>
                      <a:r>
                        <a:rPr lang="en-US" sz="1600" u="none" strike="noStrike">
                          <a:effectLst/>
                        </a:rPr>
                        <a:t>$9,625</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tcPr>
                </a:tc>
                <a:extLst>
                  <a:ext uri="{0D108BD9-81ED-4DB2-BD59-A6C34878D82A}">
                    <a16:rowId xmlns:a16="http://schemas.microsoft.com/office/drawing/2014/main" val="1937235624"/>
                  </a:ext>
                </a:extLst>
              </a:tr>
              <a:tr h="635016">
                <a:tc>
                  <a:txBody>
                    <a:bodyPr/>
                    <a:lstStyle/>
                    <a:p>
                      <a:pPr marL="0" algn="l" defTabSz="914172" rtl="0" eaLnBrk="1" fontAlgn="t" latinLnBrk="0" hangingPunct="1"/>
                      <a:r>
                        <a:rPr lang="fr-FR" sz="1600" b="1" u="none" strike="noStrike" kern="1200">
                          <a:solidFill>
                            <a:schemeClr val="dk1"/>
                          </a:solidFill>
                          <a:effectLst/>
                          <a:latin typeface="+mn-lt"/>
                          <a:ea typeface="+mn-ea"/>
                          <a:cs typeface="+mn-cs"/>
                        </a:rPr>
                        <a:t>Innovative Nutrient Sediment Reduction Grants</a:t>
                      </a:r>
                    </a:p>
                  </a:txBody>
                  <a:tcPr marL="6350" marR="6350" marT="6350" marB="0" anchor="ctr">
                    <a:lnR w="12700" cap="flat" cmpd="sng" algn="ctr">
                      <a:noFill/>
                      <a:prstDash val="solid"/>
                      <a:round/>
                      <a:headEnd type="none" w="med" len="med"/>
                      <a:tailEnd type="none" w="med" len="med"/>
                    </a:lnR>
                    <a:lnB>
                      <a:noFill/>
                    </a:lnB>
                    <a:solidFill>
                      <a:schemeClr val="bg2">
                        <a:lumMod val="95000"/>
                      </a:schemeClr>
                    </a:solidFill>
                  </a:tcPr>
                </a:tc>
                <a:tc>
                  <a:txBody>
                    <a:bodyPr/>
                    <a:lstStyle/>
                    <a:p>
                      <a:pPr algn="ctr" fontAlgn="b"/>
                      <a:r>
                        <a:rPr lang="en-US" sz="1600" u="none" strike="noStrike">
                          <a:effectLst/>
                        </a:rPr>
                        <a:t>$9,625</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lnB>
                      <a:noFill/>
                    </a:lnB>
                    <a:solidFill>
                      <a:schemeClr val="bg2">
                        <a:lumMod val="95000"/>
                      </a:schemeClr>
                    </a:solidFill>
                  </a:tcPr>
                </a:tc>
                <a:extLst>
                  <a:ext uri="{0D108BD9-81ED-4DB2-BD59-A6C34878D82A}">
                    <a16:rowId xmlns:a16="http://schemas.microsoft.com/office/drawing/2014/main" val="3757633757"/>
                  </a:ext>
                </a:extLst>
              </a:tr>
              <a:tr h="348538">
                <a:tc>
                  <a:txBody>
                    <a:bodyPr/>
                    <a:lstStyle/>
                    <a:p>
                      <a:pPr marL="0" algn="l" defTabSz="914172" rtl="0" eaLnBrk="1" fontAlgn="t" latinLnBrk="0" hangingPunct="1"/>
                      <a:r>
                        <a:rPr lang="en-US" sz="1600" b="1" u="none" strike="noStrike" kern="1200">
                          <a:solidFill>
                            <a:schemeClr val="dk1"/>
                          </a:solidFill>
                          <a:effectLst/>
                          <a:latin typeface="+mn-lt"/>
                          <a:ea typeface="+mn-ea"/>
                          <a:cs typeface="+mn-cs"/>
                        </a:rPr>
                        <a:t>State Implementation Grants</a:t>
                      </a:r>
                    </a:p>
                  </a:txBody>
                  <a:tcPr marL="6350" marR="6350" marT="6350" marB="0" anchor="ctr">
                    <a:lnL>
                      <a:noFill/>
                    </a:lnL>
                    <a:lnR w="12700" cap="flat" cmpd="sng" algn="ctr">
                      <a:no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fontAlgn="ctr"/>
                      <a:r>
                        <a:rPr lang="en-US" sz="1600" u="none" strike="noStrike">
                          <a:effectLst/>
                        </a:rPr>
                        <a:t>$36,822</a:t>
                      </a:r>
                      <a:endParaRPr lang="en-US" sz="1600" b="0" i="0" u="none" strike="noStrike">
                        <a:solidFill>
                          <a:srgbClr val="000000"/>
                        </a:solidFill>
                        <a:effectLst/>
                        <a:latin typeface="Calibri" panose="020F0502020204030204" pitchFamily="34" charset="0"/>
                      </a:endParaRPr>
                    </a:p>
                  </a:txBody>
                  <a:tcPr marL="6350" marR="6350" marT="6350" marB="0" anchor="ctr">
                    <a:lnL w="12700" cap="flat" cmpd="sng" algn="ctr">
                      <a:noFill/>
                      <a:prstDash val="solid"/>
                      <a:round/>
                      <a:headEnd type="none" w="med" len="med"/>
                      <a:tailEnd type="none" w="med" len="med"/>
                    </a:lnL>
                    <a:lnR>
                      <a:noFill/>
                    </a:lnR>
                    <a:lnT>
                      <a:noFill/>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29294218"/>
                  </a:ext>
                </a:extLst>
              </a:tr>
              <a:tr h="337646">
                <a:tc>
                  <a:txBody>
                    <a:bodyPr/>
                    <a:lstStyle/>
                    <a:p>
                      <a:pPr algn="l" fontAlgn="ctr"/>
                      <a:r>
                        <a:rPr lang="en-US" sz="1600" b="1" u="none" strike="noStrike">
                          <a:solidFill>
                            <a:schemeClr val="tx2"/>
                          </a:solidFill>
                          <a:effectLst/>
                        </a:rPr>
                        <a:t>Chesapeake Bay Funding Totals</a:t>
                      </a:r>
                      <a:endParaRPr lang="en-US" sz="1600" b="1" i="0" u="none" strike="noStrike">
                        <a:solidFill>
                          <a:schemeClr val="tx2"/>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solidFill>
                      <a:schemeClr val="bg2">
                        <a:lumMod val="95000"/>
                      </a:schemeClr>
                    </a:solidFill>
                  </a:tcPr>
                </a:tc>
                <a:tc>
                  <a:txBody>
                    <a:bodyPr/>
                    <a:lstStyle/>
                    <a:p>
                      <a:pPr algn="ctr" fontAlgn="b"/>
                      <a:r>
                        <a:rPr lang="en-US" sz="1600" b="1" u="none" strike="noStrike" dirty="0">
                          <a:solidFill>
                            <a:schemeClr val="tx2"/>
                          </a:solidFill>
                          <a:effectLst/>
                        </a:rPr>
                        <a:t>$87,500</a:t>
                      </a:r>
                      <a:endParaRPr lang="en-US" sz="1600" b="1" i="0" u="none" strike="noStrike" dirty="0">
                        <a:solidFill>
                          <a:schemeClr val="tx2"/>
                        </a:solidFill>
                        <a:effectLst/>
                        <a:latin typeface="Calibri" panose="020F0502020204030204" pitchFamily="34" charset="0"/>
                      </a:endParaRPr>
                    </a:p>
                  </a:txBody>
                  <a:tcPr marL="6350" marR="6350" marT="6350" marB="0" anchor="ctr">
                    <a:lnT w="12700" cap="flat" cmpd="sng" algn="ctr">
                      <a:solidFill>
                        <a:schemeClr val="tx1"/>
                      </a:solidFill>
                      <a:prstDash val="solid"/>
                      <a:round/>
                      <a:headEnd type="none" w="med" len="med"/>
                      <a:tailEnd type="none" w="med" len="med"/>
                    </a:lnT>
                    <a:solidFill>
                      <a:schemeClr val="bg2">
                        <a:lumMod val="95000"/>
                      </a:schemeClr>
                    </a:solidFill>
                  </a:tcPr>
                </a:tc>
                <a:extLst>
                  <a:ext uri="{0D108BD9-81ED-4DB2-BD59-A6C34878D82A}">
                    <a16:rowId xmlns:a16="http://schemas.microsoft.com/office/drawing/2014/main" val="3720179015"/>
                  </a:ext>
                </a:extLst>
              </a:tr>
            </a:tbl>
          </a:graphicData>
        </a:graphic>
      </p:graphicFrame>
      <p:sp>
        <p:nvSpPr>
          <p:cNvPr id="2" name="TextBox 1">
            <a:extLst>
              <a:ext uri="{FF2B5EF4-FFF2-40B4-BE49-F238E27FC236}">
                <a16:creationId xmlns:a16="http://schemas.microsoft.com/office/drawing/2014/main" id="{EB4BEAAF-C2B6-494A-9989-E00A172B1695}"/>
              </a:ext>
            </a:extLst>
          </p:cNvPr>
          <p:cNvSpPr txBox="1"/>
          <p:nvPr/>
        </p:nvSpPr>
        <p:spPr>
          <a:xfrm>
            <a:off x="8157241" y="6581001"/>
            <a:ext cx="4034759" cy="276999"/>
          </a:xfrm>
          <a:prstGeom prst="rect">
            <a:avLst/>
          </a:prstGeom>
          <a:noFill/>
        </p:spPr>
        <p:txBody>
          <a:bodyPr wrap="none" rtlCol="0">
            <a:spAutoFit/>
          </a:bodyPr>
          <a:lstStyle/>
          <a:p>
            <a:r>
              <a:rPr lang="en-US" sz="1200"/>
              <a:t>*Funding categories used in annual congressional justification</a:t>
            </a:r>
          </a:p>
        </p:txBody>
      </p:sp>
    </p:spTree>
    <p:extLst>
      <p:ext uri="{BB962C8B-B14F-4D97-AF65-F5344CB8AC3E}">
        <p14:creationId xmlns:p14="http://schemas.microsoft.com/office/powerpoint/2010/main" val="13437378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34CC964-F5D4-464D-877F-7068520DD07D}"/>
              </a:ext>
            </a:extLst>
          </p:cNvPr>
          <p:cNvSpPr txBox="1"/>
          <p:nvPr/>
        </p:nvSpPr>
        <p:spPr>
          <a:xfrm>
            <a:off x="2280128" y="745047"/>
            <a:ext cx="7718780" cy="553998"/>
          </a:xfrm>
          <a:prstGeom prst="rect">
            <a:avLst/>
          </a:prstGeom>
          <a:noFill/>
        </p:spPr>
        <p:txBody>
          <a:bodyPr wrap="none" rtlCol="0">
            <a:spAutoFit/>
          </a:bodyPr>
          <a:lstStyle/>
          <a:p>
            <a:pPr algn="ctr"/>
            <a:r>
              <a:rPr lang="en-US" sz="3000" b="1">
                <a:solidFill>
                  <a:schemeClr val="tx2"/>
                </a:solidFill>
                <a:latin typeface="Poppins" pitchFamily="2" charset="77"/>
                <a:cs typeface="Poppins" pitchFamily="2" charset="77"/>
              </a:rPr>
              <a:t>FY 2021 Chesapeake Bay Program Budget</a:t>
            </a:r>
          </a:p>
        </p:txBody>
      </p:sp>
      <p:sp>
        <p:nvSpPr>
          <p:cNvPr id="6" name="Subtitle 2">
            <a:extLst>
              <a:ext uri="{FF2B5EF4-FFF2-40B4-BE49-F238E27FC236}">
                <a16:creationId xmlns:a16="http://schemas.microsoft.com/office/drawing/2014/main" id="{57458A71-E13E-4575-B286-72FFF6947BF3}"/>
              </a:ext>
            </a:extLst>
          </p:cNvPr>
          <p:cNvSpPr txBox="1">
            <a:spLocks/>
          </p:cNvSpPr>
          <p:nvPr/>
        </p:nvSpPr>
        <p:spPr>
          <a:xfrm>
            <a:off x="3194152" y="1321740"/>
            <a:ext cx="5890731" cy="29379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2200" spc="150">
                <a:solidFill>
                  <a:schemeClr val="bg1">
                    <a:lumMod val="50000"/>
                  </a:schemeClr>
                </a:solidFill>
                <a:latin typeface="Poppins Light" pitchFamily="2" charset="77"/>
              </a:rPr>
              <a:t>Funding by Category</a:t>
            </a:r>
          </a:p>
        </p:txBody>
      </p:sp>
      <p:graphicFrame>
        <p:nvGraphicFramePr>
          <p:cNvPr id="8" name="Chart 7">
            <a:extLst>
              <a:ext uri="{FF2B5EF4-FFF2-40B4-BE49-F238E27FC236}">
                <a16:creationId xmlns:a16="http://schemas.microsoft.com/office/drawing/2014/main" id="{95205794-E61A-4475-A0FD-E9B216B9ACA6}"/>
              </a:ext>
            </a:extLst>
          </p:cNvPr>
          <p:cNvGraphicFramePr>
            <a:graphicFrameLocks/>
          </p:cNvGraphicFramePr>
          <p:nvPr>
            <p:extLst>
              <p:ext uri="{D42A27DB-BD31-4B8C-83A1-F6EECF244321}">
                <p14:modId xmlns:p14="http://schemas.microsoft.com/office/powerpoint/2010/main" val="271797323"/>
              </p:ext>
            </p:extLst>
          </p:nvPr>
        </p:nvGraphicFramePr>
        <p:xfrm>
          <a:off x="2244817" y="1829381"/>
          <a:ext cx="8092552" cy="4624622"/>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4E371187-5A31-4386-BC4F-49A64C557573}"/>
              </a:ext>
            </a:extLst>
          </p:cNvPr>
          <p:cNvSpPr txBox="1"/>
          <p:nvPr/>
        </p:nvSpPr>
        <p:spPr>
          <a:xfrm>
            <a:off x="121346" y="5986496"/>
            <a:ext cx="1528560" cy="276999"/>
          </a:xfrm>
          <a:prstGeom prst="rect">
            <a:avLst/>
          </a:prstGeom>
          <a:noFill/>
        </p:spPr>
        <p:txBody>
          <a:bodyPr wrap="none" rtlCol="0">
            <a:spAutoFit/>
          </a:bodyPr>
          <a:lstStyle/>
          <a:p>
            <a:r>
              <a:rPr lang="en-US" sz="1200"/>
              <a:t>*Dollars in thousands</a:t>
            </a:r>
          </a:p>
        </p:txBody>
      </p:sp>
      <p:sp>
        <p:nvSpPr>
          <p:cNvPr id="9" name="TextBox 8">
            <a:extLst>
              <a:ext uri="{FF2B5EF4-FFF2-40B4-BE49-F238E27FC236}">
                <a16:creationId xmlns:a16="http://schemas.microsoft.com/office/drawing/2014/main" id="{3851EF5D-F6F0-409C-895B-394F5A8F1653}"/>
              </a:ext>
            </a:extLst>
          </p:cNvPr>
          <p:cNvSpPr txBox="1"/>
          <p:nvPr/>
        </p:nvSpPr>
        <p:spPr>
          <a:xfrm>
            <a:off x="-518660" y="3644095"/>
            <a:ext cx="3335658" cy="430887"/>
          </a:xfrm>
          <a:prstGeom prst="rect">
            <a:avLst/>
          </a:prstGeom>
          <a:noFill/>
        </p:spPr>
        <p:txBody>
          <a:bodyPr wrap="square" rtlCol="0" anchor="b">
            <a:spAutoFit/>
          </a:bodyPr>
          <a:lstStyle/>
          <a:p>
            <a:pPr algn="r"/>
            <a:r>
              <a:rPr lang="en-US" sz="2200" b="1">
                <a:solidFill>
                  <a:srgbClr val="C00000"/>
                </a:solidFill>
                <a:latin typeface="Poppins" pitchFamily="2" charset="77"/>
                <a:cs typeface="Poppins" pitchFamily="2" charset="77"/>
              </a:rPr>
              <a:t>&gt;70% to Grants  </a:t>
            </a:r>
            <a:endParaRPr lang="en-US" sz="2200" b="1" u="sng">
              <a:solidFill>
                <a:srgbClr val="C00000"/>
              </a:solidFill>
              <a:latin typeface="Poppins" pitchFamily="2" charset="77"/>
              <a:cs typeface="Poppins" pitchFamily="2" charset="77"/>
            </a:endParaRPr>
          </a:p>
        </p:txBody>
      </p:sp>
      <p:sp>
        <p:nvSpPr>
          <p:cNvPr id="11" name="Partial Circle 10">
            <a:extLst>
              <a:ext uri="{FF2B5EF4-FFF2-40B4-BE49-F238E27FC236}">
                <a16:creationId xmlns:a16="http://schemas.microsoft.com/office/drawing/2014/main" id="{A71389BE-A5D6-47EF-B94A-68CE4FA1E048}"/>
              </a:ext>
            </a:extLst>
          </p:cNvPr>
          <p:cNvSpPr/>
          <p:nvPr/>
        </p:nvSpPr>
        <p:spPr>
          <a:xfrm>
            <a:off x="2889504" y="1956816"/>
            <a:ext cx="4142231" cy="4156137"/>
          </a:xfrm>
          <a:prstGeom prst="pie">
            <a:avLst>
              <a:gd name="adj1" fmla="val 547178"/>
              <a:gd name="adj2" fmla="val 16226934"/>
            </a:avLst>
          </a:prstGeom>
          <a:noFill/>
          <a:ln w="381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a:solidFill>
                <a:schemeClr val="tx1"/>
              </a:solidFill>
            </a:endParaRPr>
          </a:p>
        </p:txBody>
      </p:sp>
    </p:spTree>
    <p:extLst>
      <p:ext uri="{BB962C8B-B14F-4D97-AF65-F5344CB8AC3E}">
        <p14:creationId xmlns:p14="http://schemas.microsoft.com/office/powerpoint/2010/main" val="19047611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allout: Bent Line with Accent Bar 11">
            <a:extLst>
              <a:ext uri="{FF2B5EF4-FFF2-40B4-BE49-F238E27FC236}">
                <a16:creationId xmlns:a16="http://schemas.microsoft.com/office/drawing/2014/main" id="{DFC23EE5-7646-42FB-A390-B810680FA2AD}"/>
              </a:ext>
            </a:extLst>
          </p:cNvPr>
          <p:cNvSpPr/>
          <p:nvPr/>
        </p:nvSpPr>
        <p:spPr>
          <a:xfrm>
            <a:off x="6522720" y="2296160"/>
            <a:ext cx="6532880" cy="3352800"/>
          </a:xfrm>
          <a:prstGeom prst="accentCallout2">
            <a:avLst>
              <a:gd name="adj1" fmla="val 52083"/>
              <a:gd name="adj2" fmla="val -8333"/>
              <a:gd name="adj3" fmla="val 51478"/>
              <a:gd name="adj4" fmla="val -9046"/>
              <a:gd name="adj5" fmla="val 51154"/>
              <a:gd name="adj6" fmla="val -23708"/>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2"/>
              </a:solidFill>
            </a:endParaRPr>
          </a:p>
        </p:txBody>
      </p:sp>
      <p:graphicFrame>
        <p:nvGraphicFramePr>
          <p:cNvPr id="7" name="Chart 6">
            <a:extLst>
              <a:ext uri="{FF2B5EF4-FFF2-40B4-BE49-F238E27FC236}">
                <a16:creationId xmlns:a16="http://schemas.microsoft.com/office/drawing/2014/main" id="{F44C5FDC-9BC3-4CE2-B771-9A3203E44283}"/>
              </a:ext>
            </a:extLst>
          </p:cNvPr>
          <p:cNvGraphicFramePr>
            <a:graphicFrameLocks/>
          </p:cNvGraphicFramePr>
          <p:nvPr>
            <p:extLst>
              <p:ext uri="{D42A27DB-BD31-4B8C-83A1-F6EECF244321}">
                <p14:modId xmlns:p14="http://schemas.microsoft.com/office/powerpoint/2010/main" val="1785979210"/>
              </p:ext>
            </p:extLst>
          </p:nvPr>
        </p:nvGraphicFramePr>
        <p:xfrm>
          <a:off x="359534" y="1854868"/>
          <a:ext cx="7601802" cy="43240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334CC964-F5D4-464D-877F-7068520DD07D}"/>
              </a:ext>
            </a:extLst>
          </p:cNvPr>
          <p:cNvSpPr txBox="1"/>
          <p:nvPr/>
        </p:nvSpPr>
        <p:spPr>
          <a:xfrm>
            <a:off x="1049035" y="733891"/>
            <a:ext cx="10180992" cy="553998"/>
          </a:xfrm>
          <a:prstGeom prst="rect">
            <a:avLst/>
          </a:prstGeom>
          <a:noFill/>
        </p:spPr>
        <p:txBody>
          <a:bodyPr wrap="none" rtlCol="0">
            <a:spAutoFit/>
          </a:bodyPr>
          <a:lstStyle/>
          <a:p>
            <a:pPr algn="ctr"/>
            <a:r>
              <a:rPr lang="en-US" sz="3000">
                <a:solidFill>
                  <a:schemeClr val="tx2"/>
                </a:solidFill>
                <a:latin typeface="Poppins" pitchFamily="2" charset="77"/>
                <a:cs typeface="Poppins" pitchFamily="2" charset="77"/>
              </a:rPr>
              <a:t>FY 2021 Partnership and Data Management Support</a:t>
            </a:r>
          </a:p>
        </p:txBody>
      </p:sp>
      <p:sp>
        <p:nvSpPr>
          <p:cNvPr id="6" name="Subtitle 2">
            <a:extLst>
              <a:ext uri="{FF2B5EF4-FFF2-40B4-BE49-F238E27FC236}">
                <a16:creationId xmlns:a16="http://schemas.microsoft.com/office/drawing/2014/main" id="{57458A71-E13E-4575-B286-72FFF6947BF3}"/>
              </a:ext>
            </a:extLst>
          </p:cNvPr>
          <p:cNvSpPr txBox="1">
            <a:spLocks/>
          </p:cNvSpPr>
          <p:nvPr/>
        </p:nvSpPr>
        <p:spPr>
          <a:xfrm>
            <a:off x="3194153" y="1340823"/>
            <a:ext cx="5890731" cy="29379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nSpc>
                <a:spcPts val="1750"/>
              </a:lnSpc>
            </a:pPr>
            <a:r>
              <a:rPr lang="en-US" sz="2200" spc="150">
                <a:solidFill>
                  <a:schemeClr val="bg1">
                    <a:lumMod val="50000"/>
                  </a:schemeClr>
                </a:solidFill>
                <a:latin typeface="Poppins Light" pitchFamily="2" charset="77"/>
              </a:rPr>
              <a:t>Funding by Category</a:t>
            </a:r>
          </a:p>
        </p:txBody>
      </p:sp>
      <p:graphicFrame>
        <p:nvGraphicFramePr>
          <p:cNvPr id="10" name="Table 10">
            <a:extLst>
              <a:ext uri="{FF2B5EF4-FFF2-40B4-BE49-F238E27FC236}">
                <a16:creationId xmlns:a16="http://schemas.microsoft.com/office/drawing/2014/main" id="{F70DE28D-FC73-4E0A-B65B-D920F150F492}"/>
              </a:ext>
            </a:extLst>
          </p:cNvPr>
          <p:cNvGraphicFramePr>
            <a:graphicFrameLocks noGrp="1"/>
          </p:cNvGraphicFramePr>
          <p:nvPr>
            <p:extLst>
              <p:ext uri="{D42A27DB-BD31-4B8C-83A1-F6EECF244321}">
                <p14:modId xmlns:p14="http://schemas.microsoft.com/office/powerpoint/2010/main" val="613880551"/>
              </p:ext>
            </p:extLst>
          </p:nvPr>
        </p:nvGraphicFramePr>
        <p:xfrm>
          <a:off x="6139518" y="2194804"/>
          <a:ext cx="5219700" cy="3550976"/>
        </p:xfrm>
        <a:graphic>
          <a:graphicData uri="http://schemas.openxmlformats.org/drawingml/2006/table">
            <a:tbl>
              <a:tblPr firstRow="1" bandRow="1">
                <a:tableStyleId>{5C22544A-7EE6-4342-B048-85BDC9FD1C3A}</a:tableStyleId>
              </a:tblPr>
              <a:tblGrid>
                <a:gridCol w="3661707">
                  <a:extLst>
                    <a:ext uri="{9D8B030D-6E8A-4147-A177-3AD203B41FA5}">
                      <a16:colId xmlns:a16="http://schemas.microsoft.com/office/drawing/2014/main" val="2037662586"/>
                    </a:ext>
                  </a:extLst>
                </a:gridCol>
                <a:gridCol w="1557993">
                  <a:extLst>
                    <a:ext uri="{9D8B030D-6E8A-4147-A177-3AD203B41FA5}">
                      <a16:colId xmlns:a16="http://schemas.microsoft.com/office/drawing/2014/main" val="2828070664"/>
                    </a:ext>
                  </a:extLst>
                </a:gridCol>
              </a:tblGrid>
              <a:tr h="516548">
                <a:tc gridSpan="2">
                  <a:txBody>
                    <a:bodyPr/>
                    <a:lstStyle/>
                    <a:p>
                      <a:r>
                        <a:rPr lang="en-US" sz="1400"/>
                        <a:t>Examples of Partnership and Data Management Support </a:t>
                      </a:r>
                    </a:p>
                  </a:txBody>
                  <a:tcPr anchor="ctr"/>
                </a:tc>
                <a:tc hMerge="1">
                  <a:txBody>
                    <a:bodyPr/>
                    <a:lstStyle/>
                    <a:p>
                      <a:endParaRPr lang="en-US"/>
                    </a:p>
                  </a:txBody>
                  <a:tcPr/>
                </a:tc>
                <a:extLst>
                  <a:ext uri="{0D108BD9-81ED-4DB2-BD59-A6C34878D82A}">
                    <a16:rowId xmlns:a16="http://schemas.microsoft.com/office/drawing/2014/main" val="1796882065"/>
                  </a:ext>
                </a:extLst>
              </a:tr>
              <a:tr h="326241">
                <a:tc>
                  <a:txBody>
                    <a:bodyPr/>
                    <a:lstStyle/>
                    <a:p>
                      <a:pPr marL="0" algn="l" defTabSz="914400" rtl="0" eaLnBrk="1" latinLnBrk="0" hangingPunct="1"/>
                      <a:r>
                        <a:rPr lang="en-US" sz="1200" b="1" kern="1200">
                          <a:solidFill>
                            <a:schemeClr val="accent1"/>
                          </a:solidFill>
                          <a:effectLst/>
                          <a:latin typeface="+mn-lt"/>
                          <a:ea typeface="+mn-ea"/>
                          <a:cs typeface="+mn-cs"/>
                        </a:rPr>
                        <a:t>Advisory Committees </a:t>
                      </a:r>
                    </a:p>
                  </a:txBody>
                  <a:tcPr/>
                </a:tc>
                <a:tc>
                  <a:txBody>
                    <a:bodyPr/>
                    <a:lstStyle/>
                    <a:p>
                      <a:endParaRPr lang="en-US">
                        <a:solidFill>
                          <a:schemeClr val="accent1"/>
                        </a:solidFill>
                      </a:endParaRPr>
                    </a:p>
                  </a:txBody>
                  <a:tcPr/>
                </a:tc>
                <a:extLst>
                  <a:ext uri="{0D108BD9-81ED-4DB2-BD59-A6C34878D82A}">
                    <a16:rowId xmlns:a16="http://schemas.microsoft.com/office/drawing/2014/main" val="3786447399"/>
                  </a:ext>
                </a:extLst>
              </a:tr>
              <a:tr h="261390">
                <a:tc>
                  <a:txBody>
                    <a:bodyPr/>
                    <a:lstStyle/>
                    <a:p>
                      <a:pPr marL="457200" marR="0" lvl="2" indent="0" algn="l" defTabSz="914400" rtl="0" eaLnBrk="1" fontAlgn="auto" latinLnBrk="0" hangingPunct="1">
                        <a:lnSpc>
                          <a:spcPct val="100000"/>
                        </a:lnSpc>
                        <a:spcBef>
                          <a:spcPts val="0"/>
                        </a:spcBef>
                        <a:spcAft>
                          <a:spcPts val="0"/>
                        </a:spcAft>
                        <a:buClrTx/>
                        <a:buSzTx/>
                        <a:buFontTx/>
                        <a:buNone/>
                        <a:tabLst/>
                        <a:defRPr/>
                      </a:pPr>
                      <a:r>
                        <a:rPr lang="en-US" sz="1100" b="1" kern="1200">
                          <a:solidFill>
                            <a:schemeClr val="accent1"/>
                          </a:solidFill>
                          <a:effectLst/>
                          <a:latin typeface="+mn-lt"/>
                          <a:ea typeface="+mn-ea"/>
                          <a:cs typeface="+mn-cs"/>
                        </a:rPr>
                        <a:t>CAC/LGAC</a:t>
                      </a:r>
                    </a:p>
                  </a:txBody>
                  <a:tcPr/>
                </a:tc>
                <a:tc>
                  <a:txBody>
                    <a:bodyPr/>
                    <a:lstStyle/>
                    <a:p>
                      <a:pPr lvl="0" algn="ctr"/>
                      <a:r>
                        <a:rPr lang="en-US" sz="1200" kern="1200">
                          <a:solidFill>
                            <a:schemeClr val="accent1"/>
                          </a:solidFill>
                          <a:latin typeface="+mn-lt"/>
                          <a:ea typeface="+mn-ea"/>
                          <a:cs typeface="+mn-cs"/>
                        </a:rPr>
                        <a:t>~$300 K each</a:t>
                      </a:r>
                    </a:p>
                  </a:txBody>
                  <a:tcPr anchor="ctr"/>
                </a:tc>
                <a:extLst>
                  <a:ext uri="{0D108BD9-81ED-4DB2-BD59-A6C34878D82A}">
                    <a16:rowId xmlns:a16="http://schemas.microsoft.com/office/drawing/2014/main" val="3124331544"/>
                  </a:ext>
                </a:extLst>
              </a:tr>
              <a:tr h="261390">
                <a:tc>
                  <a:txBody>
                    <a:bodyPr/>
                    <a:lstStyle/>
                    <a:p>
                      <a:pPr marL="457200" lvl="2" algn="l" defTabSz="914400" rtl="0" eaLnBrk="1" latinLnBrk="0" hangingPunct="1"/>
                      <a:r>
                        <a:rPr lang="en-US" sz="1100" b="1" kern="1200">
                          <a:solidFill>
                            <a:schemeClr val="accent1"/>
                          </a:solidFill>
                          <a:effectLst/>
                          <a:latin typeface="+mn-lt"/>
                          <a:ea typeface="+mn-ea"/>
                          <a:cs typeface="+mn-cs"/>
                        </a:rPr>
                        <a:t>STAC</a:t>
                      </a:r>
                    </a:p>
                  </a:txBody>
                  <a:tcPr/>
                </a:tc>
                <a:tc>
                  <a:txBody>
                    <a:bodyPr/>
                    <a:lstStyle/>
                    <a:p>
                      <a:pPr algn="ctr"/>
                      <a:r>
                        <a:rPr lang="en-US" sz="1200" kern="1200">
                          <a:solidFill>
                            <a:schemeClr val="accent1"/>
                          </a:solidFill>
                          <a:latin typeface="+mn-lt"/>
                          <a:ea typeface="+mn-ea"/>
                          <a:cs typeface="+mn-cs"/>
                        </a:rPr>
                        <a:t>~$400 K</a:t>
                      </a:r>
                    </a:p>
                  </a:txBody>
                  <a:tcPr anchor="ctr"/>
                </a:tc>
                <a:extLst>
                  <a:ext uri="{0D108BD9-81ED-4DB2-BD59-A6C34878D82A}">
                    <a16:rowId xmlns:a16="http://schemas.microsoft.com/office/drawing/2014/main" val="193644241"/>
                  </a:ext>
                </a:extLst>
              </a:tr>
              <a:tr h="261390">
                <a:tc>
                  <a:txBody>
                    <a:bodyPr/>
                    <a:lstStyle/>
                    <a:p>
                      <a:pPr marL="0" algn="l" defTabSz="914400" rtl="0" eaLnBrk="1" latinLnBrk="0" hangingPunct="1"/>
                      <a:r>
                        <a:rPr lang="en-US" sz="1200" b="1" kern="1200">
                          <a:solidFill>
                            <a:schemeClr val="accent1"/>
                          </a:solidFill>
                          <a:effectLst/>
                          <a:latin typeface="+mn-lt"/>
                          <a:ea typeface="+mn-ea"/>
                          <a:cs typeface="+mn-cs"/>
                        </a:rPr>
                        <a:t>CRC Staffer Support</a:t>
                      </a:r>
                    </a:p>
                  </a:txBody>
                  <a:tcPr/>
                </a:tc>
                <a:tc>
                  <a:txBody>
                    <a:bodyPr/>
                    <a:lstStyle/>
                    <a:p>
                      <a:pPr algn="ctr"/>
                      <a:r>
                        <a:rPr lang="en-US" sz="1200">
                          <a:solidFill>
                            <a:schemeClr val="accent1"/>
                          </a:solidFill>
                        </a:rPr>
                        <a:t>~$900 K</a:t>
                      </a:r>
                    </a:p>
                  </a:txBody>
                  <a:tcPr anchor="ctr"/>
                </a:tc>
                <a:extLst>
                  <a:ext uri="{0D108BD9-81ED-4DB2-BD59-A6C34878D82A}">
                    <a16:rowId xmlns:a16="http://schemas.microsoft.com/office/drawing/2014/main" val="2591447665"/>
                  </a:ext>
                </a:extLst>
              </a:tr>
              <a:tr h="290599">
                <a:tc>
                  <a:txBody>
                    <a:bodyPr/>
                    <a:lstStyle/>
                    <a:p>
                      <a:pPr marL="0" algn="l" defTabSz="914400" rtl="0" eaLnBrk="1" latinLnBrk="0" hangingPunct="1"/>
                      <a:r>
                        <a:rPr lang="en-US" sz="1200" b="1" kern="1200">
                          <a:solidFill>
                            <a:schemeClr val="accent1"/>
                          </a:solidFill>
                          <a:effectLst/>
                          <a:latin typeface="+mn-lt"/>
                          <a:ea typeface="+mn-ea"/>
                          <a:cs typeface="+mn-cs"/>
                        </a:rPr>
                        <a:t>Goal Team Funding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accent1"/>
                          </a:solidFill>
                        </a:rPr>
                        <a:t>~$900 K</a:t>
                      </a:r>
                    </a:p>
                  </a:txBody>
                  <a:tcPr anchor="ctr"/>
                </a:tc>
                <a:extLst>
                  <a:ext uri="{0D108BD9-81ED-4DB2-BD59-A6C34878D82A}">
                    <a16:rowId xmlns:a16="http://schemas.microsoft.com/office/drawing/2014/main" val="1426681395"/>
                  </a:ext>
                </a:extLst>
              </a:tr>
              <a:tr h="261390">
                <a:tc>
                  <a:txBody>
                    <a:bodyPr/>
                    <a:lstStyle/>
                    <a:p>
                      <a:pPr marL="0" algn="l" defTabSz="914400" rtl="0" eaLnBrk="1" latinLnBrk="0" hangingPunct="1"/>
                      <a:r>
                        <a:rPr lang="en-US" sz="1200" b="1" kern="1200">
                          <a:solidFill>
                            <a:schemeClr val="accent1"/>
                          </a:solidFill>
                          <a:effectLst/>
                          <a:latin typeface="+mn-lt"/>
                          <a:ea typeface="+mn-ea"/>
                          <a:cs typeface="+mn-cs"/>
                        </a:rPr>
                        <a:t>GIT Coordinator Positions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accent1"/>
                          </a:solidFill>
                        </a:rPr>
                        <a:t>~$800 K</a:t>
                      </a:r>
                    </a:p>
                  </a:txBody>
                  <a:tcPr anchor="ctr"/>
                </a:tc>
                <a:extLst>
                  <a:ext uri="{0D108BD9-81ED-4DB2-BD59-A6C34878D82A}">
                    <a16:rowId xmlns:a16="http://schemas.microsoft.com/office/drawing/2014/main" val="2641029517"/>
                  </a:ext>
                </a:extLst>
              </a:tr>
              <a:tr h="261390">
                <a:tc>
                  <a:txBody>
                    <a:bodyPr/>
                    <a:lstStyle/>
                    <a:p>
                      <a:pPr marL="0" algn="l" defTabSz="914400" rtl="0" eaLnBrk="1" latinLnBrk="0" hangingPunct="1"/>
                      <a:r>
                        <a:rPr lang="en-US" sz="1200" b="1" kern="1200">
                          <a:solidFill>
                            <a:schemeClr val="accent1"/>
                          </a:solidFill>
                          <a:effectLst/>
                          <a:latin typeface="+mn-lt"/>
                          <a:ea typeface="+mn-ea"/>
                          <a:cs typeface="+mn-cs"/>
                        </a:rPr>
                        <a:t>SAV Monitoring and Analysis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accent1"/>
                          </a:solidFill>
                        </a:rPr>
                        <a:t>~$400 K</a:t>
                      </a:r>
                    </a:p>
                  </a:txBody>
                  <a:tcPr anchor="ctr"/>
                </a:tc>
                <a:extLst>
                  <a:ext uri="{0D108BD9-81ED-4DB2-BD59-A6C34878D82A}">
                    <a16:rowId xmlns:a16="http://schemas.microsoft.com/office/drawing/2014/main" val="3128616591"/>
                  </a:ext>
                </a:extLst>
              </a:tr>
              <a:tr h="554977">
                <a:tc>
                  <a:txBody>
                    <a:bodyPr/>
                    <a:lstStyle/>
                    <a:p>
                      <a:pPr marL="0" algn="l" defTabSz="914400" rtl="0" eaLnBrk="1" latinLnBrk="0" hangingPunct="1"/>
                      <a:r>
                        <a:rPr lang="en-US" sz="1200" b="1" u="none" strike="noStrike" kern="1200">
                          <a:solidFill>
                            <a:schemeClr val="accent1"/>
                          </a:solidFill>
                          <a:effectLst/>
                          <a:latin typeface="+mn-lt"/>
                          <a:ea typeface="+mn-ea"/>
                          <a:cs typeface="+mn-cs"/>
                        </a:rPr>
                        <a:t>Technical Program Support (QA, monitoring, modeling, data analysis, GIS, high-resolution land cover, etc.)</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accent1"/>
                          </a:solidFill>
                        </a:rPr>
                        <a:t>~$3.95 M</a:t>
                      </a:r>
                    </a:p>
                  </a:txBody>
                  <a:tcPr anchor="ctr"/>
                </a:tc>
                <a:extLst>
                  <a:ext uri="{0D108BD9-81ED-4DB2-BD59-A6C34878D82A}">
                    <a16:rowId xmlns:a16="http://schemas.microsoft.com/office/drawing/2014/main" val="1523982669"/>
                  </a:ext>
                </a:extLst>
              </a:tr>
              <a:tr h="451492">
                <a:tc>
                  <a:txBody>
                    <a:bodyPr/>
                    <a:lstStyle/>
                    <a:p>
                      <a:pPr marL="0" algn="l" defTabSz="914400" rtl="0" eaLnBrk="1" latinLnBrk="0" hangingPunct="1"/>
                      <a:r>
                        <a:rPr lang="en-US" sz="1200" b="1" kern="1200">
                          <a:solidFill>
                            <a:schemeClr val="accent1"/>
                          </a:solidFill>
                          <a:effectLst/>
                          <a:latin typeface="+mn-lt"/>
                          <a:ea typeface="+mn-ea"/>
                          <a:cs typeface="+mn-cs"/>
                        </a:rPr>
                        <a:t>Mission Support Contracts (Tetra Tech and ERG)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chemeClr val="accent1"/>
                          </a:solidFill>
                        </a:rPr>
                        <a:t>~$1.0 M</a:t>
                      </a:r>
                    </a:p>
                  </a:txBody>
                  <a:tcPr anchor="ctr"/>
                </a:tc>
                <a:extLst>
                  <a:ext uri="{0D108BD9-81ED-4DB2-BD59-A6C34878D82A}">
                    <a16:rowId xmlns:a16="http://schemas.microsoft.com/office/drawing/2014/main" val="917947762"/>
                  </a:ext>
                </a:extLst>
              </a:tr>
            </a:tbl>
          </a:graphicData>
        </a:graphic>
      </p:graphicFrame>
    </p:spTree>
    <p:extLst>
      <p:ext uri="{BB962C8B-B14F-4D97-AF65-F5344CB8AC3E}">
        <p14:creationId xmlns:p14="http://schemas.microsoft.com/office/powerpoint/2010/main" val="31478683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C47BAF2-1D31-E24F-B17C-72B997DA9401}"/>
              </a:ext>
            </a:extLst>
          </p:cNvPr>
          <p:cNvSpPr txBox="1"/>
          <p:nvPr/>
        </p:nvSpPr>
        <p:spPr>
          <a:xfrm>
            <a:off x="2151653" y="675979"/>
            <a:ext cx="7888698" cy="553998"/>
          </a:xfrm>
          <a:prstGeom prst="rect">
            <a:avLst/>
          </a:prstGeom>
          <a:noFill/>
        </p:spPr>
        <p:txBody>
          <a:bodyPr wrap="none" rtlCol="0">
            <a:spAutoFit/>
          </a:bodyPr>
          <a:lstStyle/>
          <a:p>
            <a:pPr algn="ctr"/>
            <a:r>
              <a:rPr lang="en-US" sz="3000" b="1">
                <a:solidFill>
                  <a:schemeClr val="tx2"/>
                </a:solidFill>
                <a:latin typeface="Poppins" pitchFamily="2" charset="77"/>
                <a:cs typeface="Poppins" pitchFamily="2" charset="77"/>
              </a:rPr>
              <a:t>FY 2021 Chesapeake Bay Program Funding</a:t>
            </a:r>
          </a:p>
        </p:txBody>
      </p:sp>
      <p:graphicFrame>
        <p:nvGraphicFramePr>
          <p:cNvPr id="4" name="Chart 3">
            <a:extLst>
              <a:ext uri="{FF2B5EF4-FFF2-40B4-BE49-F238E27FC236}">
                <a16:creationId xmlns:a16="http://schemas.microsoft.com/office/drawing/2014/main" id="{10F0EBA7-A0D4-B74B-95EC-8E34A3B2FE8A}"/>
              </a:ext>
            </a:extLst>
          </p:cNvPr>
          <p:cNvGraphicFramePr/>
          <p:nvPr>
            <p:extLst>
              <p:ext uri="{D42A27DB-BD31-4B8C-83A1-F6EECF244321}">
                <p14:modId xmlns:p14="http://schemas.microsoft.com/office/powerpoint/2010/main" val="4058700896"/>
              </p:ext>
            </p:extLst>
          </p:nvPr>
        </p:nvGraphicFramePr>
        <p:xfrm>
          <a:off x="6319619" y="2501262"/>
          <a:ext cx="3006167" cy="30135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29644DA6-382B-DD43-9279-0A3CC5ECC7D8}"/>
              </a:ext>
            </a:extLst>
          </p:cNvPr>
          <p:cNvSpPr txBox="1"/>
          <p:nvPr/>
        </p:nvSpPr>
        <p:spPr>
          <a:xfrm>
            <a:off x="9274024" y="3083069"/>
            <a:ext cx="1008418" cy="369332"/>
          </a:xfrm>
          <a:prstGeom prst="rect">
            <a:avLst/>
          </a:prstGeom>
          <a:noFill/>
        </p:spPr>
        <p:txBody>
          <a:bodyPr wrap="none" rtlCol="0" anchor="b" anchorCtr="0">
            <a:spAutoFit/>
          </a:bodyPr>
          <a:lstStyle/>
          <a:p>
            <a:r>
              <a:rPr lang="en-US" b="1">
                <a:solidFill>
                  <a:schemeClr val="tx2"/>
                </a:solidFill>
                <a:latin typeface="Poppins" pitchFamily="2" charset="77"/>
                <a:ea typeface="League Spartan" charset="0"/>
                <a:cs typeface="Poppins" pitchFamily="2" charset="77"/>
              </a:rPr>
              <a:t>Region 3</a:t>
            </a:r>
          </a:p>
        </p:txBody>
      </p:sp>
      <p:sp>
        <p:nvSpPr>
          <p:cNvPr id="6" name="Subtitle 2">
            <a:extLst>
              <a:ext uri="{FF2B5EF4-FFF2-40B4-BE49-F238E27FC236}">
                <a16:creationId xmlns:a16="http://schemas.microsoft.com/office/drawing/2014/main" id="{F2453822-B285-6C4A-82DB-8F293502FADD}"/>
              </a:ext>
            </a:extLst>
          </p:cNvPr>
          <p:cNvSpPr txBox="1">
            <a:spLocks/>
          </p:cNvSpPr>
          <p:nvPr/>
        </p:nvSpPr>
        <p:spPr>
          <a:xfrm>
            <a:off x="9274024" y="3419338"/>
            <a:ext cx="2355033" cy="1177438"/>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Chesapeake Bay Program Office, Water Division, Office of Regional Counsel, Enforcement and Compliance Assurance Divison, Regional Administrator’s Office. </a:t>
            </a:r>
          </a:p>
        </p:txBody>
      </p:sp>
      <p:graphicFrame>
        <p:nvGraphicFramePr>
          <p:cNvPr id="11" name="Chart 10">
            <a:extLst>
              <a:ext uri="{FF2B5EF4-FFF2-40B4-BE49-F238E27FC236}">
                <a16:creationId xmlns:a16="http://schemas.microsoft.com/office/drawing/2014/main" id="{DDC9F6E5-F7B8-5742-B28D-FB928CBFD6D6}"/>
              </a:ext>
            </a:extLst>
          </p:cNvPr>
          <p:cNvGraphicFramePr/>
          <p:nvPr>
            <p:extLst>
              <p:ext uri="{D42A27DB-BD31-4B8C-83A1-F6EECF244321}">
                <p14:modId xmlns:p14="http://schemas.microsoft.com/office/powerpoint/2010/main" val="612054208"/>
              </p:ext>
            </p:extLst>
          </p:nvPr>
        </p:nvGraphicFramePr>
        <p:xfrm>
          <a:off x="1807198" y="4190787"/>
          <a:ext cx="2121571" cy="2109029"/>
        </p:xfrm>
        <a:graphic>
          <a:graphicData uri="http://schemas.openxmlformats.org/drawingml/2006/chart">
            <c:chart xmlns:c="http://schemas.openxmlformats.org/drawingml/2006/chart" xmlns:r="http://schemas.openxmlformats.org/officeDocument/2006/relationships" r:id="rId4"/>
          </a:graphicData>
        </a:graphic>
      </p:graphicFrame>
      <p:sp>
        <p:nvSpPr>
          <p:cNvPr id="14" name="TextBox 13">
            <a:extLst>
              <a:ext uri="{FF2B5EF4-FFF2-40B4-BE49-F238E27FC236}">
                <a16:creationId xmlns:a16="http://schemas.microsoft.com/office/drawing/2014/main" id="{B38E95F6-E97F-D746-83D6-458B8181EC4A}"/>
              </a:ext>
            </a:extLst>
          </p:cNvPr>
          <p:cNvSpPr txBox="1"/>
          <p:nvPr/>
        </p:nvSpPr>
        <p:spPr>
          <a:xfrm>
            <a:off x="3928767" y="4660527"/>
            <a:ext cx="1008418" cy="369332"/>
          </a:xfrm>
          <a:prstGeom prst="rect">
            <a:avLst/>
          </a:prstGeom>
          <a:noFill/>
        </p:spPr>
        <p:txBody>
          <a:bodyPr wrap="none" rtlCol="0" anchor="b" anchorCtr="0">
            <a:spAutoFit/>
          </a:bodyPr>
          <a:lstStyle/>
          <a:p>
            <a:r>
              <a:rPr lang="en-US" b="1">
                <a:solidFill>
                  <a:schemeClr val="tx2"/>
                </a:solidFill>
                <a:latin typeface="Poppins" pitchFamily="2" charset="77"/>
                <a:ea typeface="League Spartan" charset="0"/>
                <a:cs typeface="Poppins" pitchFamily="2" charset="77"/>
              </a:rPr>
              <a:t>Region 2</a:t>
            </a:r>
          </a:p>
        </p:txBody>
      </p:sp>
      <p:sp>
        <p:nvSpPr>
          <p:cNvPr id="15" name="Subtitle 2">
            <a:extLst>
              <a:ext uri="{FF2B5EF4-FFF2-40B4-BE49-F238E27FC236}">
                <a16:creationId xmlns:a16="http://schemas.microsoft.com/office/drawing/2014/main" id="{914E3C68-B0B4-BE46-A72E-DA8DBDAEBDAF}"/>
              </a:ext>
            </a:extLst>
          </p:cNvPr>
          <p:cNvSpPr txBox="1">
            <a:spLocks/>
          </p:cNvSpPr>
          <p:nvPr/>
        </p:nvSpPr>
        <p:spPr>
          <a:xfrm>
            <a:off x="3942532" y="5030518"/>
            <a:ext cx="2729273" cy="25410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a:solidFill>
                  <a:schemeClr val="tx1"/>
                </a:solidFill>
                <a:latin typeface="Lato Light" panose="020F0502020204030203" pitchFamily="34" charset="0"/>
              </a:rPr>
              <a:t>Water Division. </a:t>
            </a:r>
            <a:endParaRPr lang="en-US" sz="1200">
              <a:solidFill>
                <a:schemeClr val="tx1"/>
              </a:solidFill>
              <a:latin typeface="Lato Light" panose="020F0502020204030203" pitchFamily="34" charset="0"/>
              <a:ea typeface="Lato Light" panose="020F0502020204030203" pitchFamily="34" charset="0"/>
              <a:cs typeface="Mukta ExtraLight" panose="020B0000000000000000" pitchFamily="34" charset="77"/>
            </a:endParaRPr>
          </a:p>
        </p:txBody>
      </p:sp>
      <p:graphicFrame>
        <p:nvGraphicFramePr>
          <p:cNvPr id="17" name="Chart 16">
            <a:extLst>
              <a:ext uri="{FF2B5EF4-FFF2-40B4-BE49-F238E27FC236}">
                <a16:creationId xmlns:a16="http://schemas.microsoft.com/office/drawing/2014/main" id="{34511CE3-AC4F-5348-8E6C-0C21A5A33277}"/>
              </a:ext>
            </a:extLst>
          </p:cNvPr>
          <p:cNvGraphicFramePr/>
          <p:nvPr>
            <p:extLst>
              <p:ext uri="{D42A27DB-BD31-4B8C-83A1-F6EECF244321}">
                <p14:modId xmlns:p14="http://schemas.microsoft.com/office/powerpoint/2010/main" val="281698235"/>
              </p:ext>
            </p:extLst>
          </p:nvPr>
        </p:nvGraphicFramePr>
        <p:xfrm>
          <a:off x="1861089" y="1959563"/>
          <a:ext cx="2121571" cy="2109029"/>
        </p:xfrm>
        <a:graphic>
          <a:graphicData uri="http://schemas.openxmlformats.org/drawingml/2006/chart">
            <c:chart xmlns:c="http://schemas.openxmlformats.org/drawingml/2006/chart" xmlns:r="http://schemas.openxmlformats.org/officeDocument/2006/relationships" r:id="rId5"/>
          </a:graphicData>
        </a:graphic>
      </p:graphicFrame>
      <p:sp>
        <p:nvSpPr>
          <p:cNvPr id="20" name="TextBox 19">
            <a:extLst>
              <a:ext uri="{FF2B5EF4-FFF2-40B4-BE49-F238E27FC236}">
                <a16:creationId xmlns:a16="http://schemas.microsoft.com/office/drawing/2014/main" id="{3D38CE85-7822-714C-B155-E213DDBE3FEC}"/>
              </a:ext>
            </a:extLst>
          </p:cNvPr>
          <p:cNvSpPr txBox="1"/>
          <p:nvPr/>
        </p:nvSpPr>
        <p:spPr>
          <a:xfrm>
            <a:off x="3960805" y="2192465"/>
            <a:ext cx="1488677" cy="369332"/>
          </a:xfrm>
          <a:prstGeom prst="rect">
            <a:avLst/>
          </a:prstGeom>
          <a:noFill/>
        </p:spPr>
        <p:txBody>
          <a:bodyPr wrap="none" rtlCol="0" anchor="b" anchorCtr="0">
            <a:spAutoFit/>
          </a:bodyPr>
          <a:lstStyle/>
          <a:p>
            <a:r>
              <a:rPr lang="en-US" b="1">
                <a:solidFill>
                  <a:schemeClr val="tx2"/>
                </a:solidFill>
                <a:latin typeface="Poppins" pitchFamily="2" charset="77"/>
                <a:ea typeface="League Spartan" charset="0"/>
                <a:cs typeface="Poppins" pitchFamily="2" charset="77"/>
              </a:rPr>
              <a:t>Headquarters</a:t>
            </a:r>
          </a:p>
        </p:txBody>
      </p:sp>
      <p:sp>
        <p:nvSpPr>
          <p:cNvPr id="21" name="Subtitle 2">
            <a:extLst>
              <a:ext uri="{FF2B5EF4-FFF2-40B4-BE49-F238E27FC236}">
                <a16:creationId xmlns:a16="http://schemas.microsoft.com/office/drawing/2014/main" id="{FC818402-CE6B-C745-BDAD-9A9BCA0ED107}"/>
              </a:ext>
            </a:extLst>
          </p:cNvPr>
          <p:cNvSpPr txBox="1">
            <a:spLocks/>
          </p:cNvSpPr>
          <p:nvPr/>
        </p:nvSpPr>
        <p:spPr>
          <a:xfrm>
            <a:off x="3982661" y="2556848"/>
            <a:ext cx="2227640" cy="1406219"/>
          </a:xfrm>
          <a:prstGeom prst="rect">
            <a:avLst/>
          </a:prstGeom>
        </p:spPr>
        <p:txBody>
          <a:bodyPr vert="horz" wrap="square" lIns="45720" tIns="22860" rIns="45720" bIns="22860" rtlCol="0" anchor="t">
            <a:spAutoFit/>
          </a:bodyPr>
          <a:lstStyle>
            <a:lvl1pPr marL="0" indent="0" algn="ctr" defTabSz="1087636" rtl="0" eaLnBrk="1" latinLnBrk="0" hangingPunct="1">
              <a:lnSpc>
                <a:spcPct val="120000"/>
              </a:lnSpc>
              <a:spcBef>
                <a:spcPct val="20000"/>
              </a:spcBef>
              <a:buFont typeface="Arial"/>
              <a:buNone/>
              <a:defRPr sz="2400" kern="1200">
                <a:solidFill>
                  <a:schemeClr val="tx2"/>
                </a:solidFill>
                <a:latin typeface="Open Sans Light"/>
                <a:ea typeface="+mn-ea"/>
                <a:cs typeface="Open Sans Light"/>
              </a:defRPr>
            </a:lvl1pPr>
            <a:lvl2pPr marL="108763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2pPr>
            <a:lvl3pPr marL="2175271"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3pPr>
            <a:lvl4pPr marL="3262912"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4pPr>
            <a:lvl5pPr marL="4350546" indent="0" algn="ctr" defTabSz="1087636" rtl="0" eaLnBrk="1" latinLnBrk="0" hangingPunct="1">
              <a:lnSpc>
                <a:spcPct val="130000"/>
              </a:lnSpc>
              <a:spcBef>
                <a:spcPct val="20000"/>
              </a:spcBef>
              <a:buFont typeface="Arial"/>
              <a:buNone/>
              <a:defRPr sz="3200" kern="1200">
                <a:solidFill>
                  <a:schemeClr val="tx1">
                    <a:tint val="75000"/>
                  </a:schemeClr>
                </a:solidFill>
                <a:latin typeface="Open Sans"/>
                <a:ea typeface="+mn-ea"/>
                <a:cs typeface="Open Sans"/>
              </a:defRPr>
            </a:lvl5pPr>
            <a:lvl6pPr marL="5438184"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6pPr>
            <a:lvl7pPr marL="6525820"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7pPr>
            <a:lvl8pPr marL="7613455"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8pPr>
            <a:lvl9pPr marL="8701091" indent="0" algn="ctr" defTabSz="1087636" rtl="0" eaLnBrk="1" latinLnBrk="0" hangingPunct="1">
              <a:spcBef>
                <a:spcPct val="20000"/>
              </a:spcBef>
              <a:buFont typeface="Arial"/>
              <a:buNone/>
              <a:defRPr sz="4800" kern="1200">
                <a:solidFill>
                  <a:schemeClr val="tx1">
                    <a:tint val="75000"/>
                  </a:schemeClr>
                </a:solidFill>
                <a:latin typeface="+mn-lt"/>
                <a:ea typeface="+mn-ea"/>
                <a:cs typeface="+mn-cs"/>
              </a:defRPr>
            </a:lvl9pPr>
          </a:lstStyle>
          <a:p>
            <a:pPr algn="l">
              <a:lnSpc>
                <a:spcPts val="1750"/>
              </a:lnSpc>
            </a:pPr>
            <a:r>
              <a:rPr lang="en-US" sz="1200">
                <a:solidFill>
                  <a:schemeClr val="tx1"/>
                </a:solidFill>
                <a:latin typeface="Lato Light" panose="020F0502020204030203" pitchFamily="34" charset="0"/>
                <a:ea typeface="Open Sans Light" panose="020B0306030504020204" pitchFamily="34" charset="0"/>
                <a:cs typeface="Open Sans Light" panose="020B0306030504020204" pitchFamily="34" charset="0"/>
              </a:rPr>
              <a:t>Office of General Counsel, Office of Water, Office of Mission Support, Office of Administration, Office Enforcement and Compliance Assurance.</a:t>
            </a:r>
          </a:p>
        </p:txBody>
      </p:sp>
      <p:sp>
        <p:nvSpPr>
          <p:cNvPr id="16" name="TextBox 15">
            <a:extLst>
              <a:ext uri="{FF2B5EF4-FFF2-40B4-BE49-F238E27FC236}">
                <a16:creationId xmlns:a16="http://schemas.microsoft.com/office/drawing/2014/main" id="{EA5EF98A-4560-4C41-9F81-003CAE8BE4E5}"/>
              </a:ext>
            </a:extLst>
          </p:cNvPr>
          <p:cNvSpPr txBox="1"/>
          <p:nvPr/>
        </p:nvSpPr>
        <p:spPr>
          <a:xfrm>
            <a:off x="7144471" y="3837759"/>
            <a:ext cx="1356462" cy="461665"/>
          </a:xfrm>
          <a:prstGeom prst="rect">
            <a:avLst/>
          </a:prstGeom>
          <a:noFill/>
        </p:spPr>
        <p:txBody>
          <a:bodyPr wrap="none" rtlCol="0" anchor="ctr" anchorCtr="0">
            <a:spAutoFit/>
          </a:bodyPr>
          <a:lstStyle/>
          <a:p>
            <a:pPr algn="ctr"/>
            <a:r>
              <a:rPr lang="en-US" sz="2400" b="1">
                <a:solidFill>
                  <a:schemeClr val="tx2"/>
                </a:solidFill>
                <a:latin typeface="Poppins" pitchFamily="2" charset="77"/>
                <a:ea typeface="League Spartan" charset="0"/>
                <a:cs typeface="Poppins" pitchFamily="2" charset="77"/>
              </a:rPr>
              <a:t>$82,723</a:t>
            </a:r>
          </a:p>
        </p:txBody>
      </p:sp>
      <p:sp>
        <p:nvSpPr>
          <p:cNvPr id="18" name="TextBox 17">
            <a:extLst>
              <a:ext uri="{FF2B5EF4-FFF2-40B4-BE49-F238E27FC236}">
                <a16:creationId xmlns:a16="http://schemas.microsoft.com/office/drawing/2014/main" id="{0382799C-AD95-4FBE-8E70-4E5225D56801}"/>
              </a:ext>
            </a:extLst>
          </p:cNvPr>
          <p:cNvSpPr txBox="1"/>
          <p:nvPr/>
        </p:nvSpPr>
        <p:spPr>
          <a:xfrm>
            <a:off x="2439820" y="5029859"/>
            <a:ext cx="856325" cy="430887"/>
          </a:xfrm>
          <a:prstGeom prst="rect">
            <a:avLst/>
          </a:prstGeom>
          <a:noFill/>
        </p:spPr>
        <p:txBody>
          <a:bodyPr wrap="none" rtlCol="0" anchor="ctr" anchorCtr="0">
            <a:spAutoFit/>
          </a:bodyPr>
          <a:lstStyle/>
          <a:p>
            <a:pPr algn="ctr"/>
            <a:r>
              <a:rPr lang="en-US" sz="2200" b="1">
                <a:solidFill>
                  <a:schemeClr val="accent1"/>
                </a:solidFill>
                <a:latin typeface="Poppins" pitchFamily="2" charset="77"/>
                <a:ea typeface="League Spartan" charset="0"/>
                <a:cs typeface="Poppins" pitchFamily="2" charset="77"/>
              </a:rPr>
              <a:t>$229</a:t>
            </a:r>
          </a:p>
        </p:txBody>
      </p:sp>
      <p:sp>
        <p:nvSpPr>
          <p:cNvPr id="19" name="TextBox 18">
            <a:extLst>
              <a:ext uri="{FF2B5EF4-FFF2-40B4-BE49-F238E27FC236}">
                <a16:creationId xmlns:a16="http://schemas.microsoft.com/office/drawing/2014/main" id="{D108DCFA-6B2D-4480-A0F0-E6D0A15D2EE9}"/>
              </a:ext>
            </a:extLst>
          </p:cNvPr>
          <p:cNvSpPr txBox="1"/>
          <p:nvPr/>
        </p:nvSpPr>
        <p:spPr>
          <a:xfrm>
            <a:off x="4627489" y="5694490"/>
            <a:ext cx="3794629" cy="523220"/>
          </a:xfrm>
          <a:prstGeom prst="rect">
            <a:avLst/>
          </a:prstGeom>
          <a:noFill/>
        </p:spPr>
        <p:txBody>
          <a:bodyPr wrap="none" rtlCol="0" anchor="ctr" anchorCtr="0">
            <a:spAutoFit/>
          </a:bodyPr>
          <a:lstStyle/>
          <a:p>
            <a:r>
              <a:rPr lang="en-US" sz="2800">
                <a:solidFill>
                  <a:srgbClr val="C00000"/>
                </a:solidFill>
                <a:latin typeface="Poppins" pitchFamily="2" charset="77"/>
                <a:ea typeface="League Spartan" charset="0"/>
                <a:cs typeface="Poppins" pitchFamily="2" charset="77"/>
              </a:rPr>
              <a:t>FY 2021 CBP: $87,500</a:t>
            </a:r>
          </a:p>
        </p:txBody>
      </p:sp>
      <p:sp>
        <p:nvSpPr>
          <p:cNvPr id="22" name="TextBox 21">
            <a:extLst>
              <a:ext uri="{FF2B5EF4-FFF2-40B4-BE49-F238E27FC236}">
                <a16:creationId xmlns:a16="http://schemas.microsoft.com/office/drawing/2014/main" id="{8F88A179-8193-4D1F-900E-DFC53FF963FF}"/>
              </a:ext>
            </a:extLst>
          </p:cNvPr>
          <p:cNvSpPr txBox="1"/>
          <p:nvPr/>
        </p:nvSpPr>
        <p:spPr>
          <a:xfrm>
            <a:off x="4847577" y="1136712"/>
            <a:ext cx="3568008" cy="646331"/>
          </a:xfrm>
          <a:prstGeom prst="rect">
            <a:avLst/>
          </a:prstGeom>
          <a:noFill/>
        </p:spPr>
        <p:txBody>
          <a:bodyPr wrap="square" lIns="91440" tIns="45720" rIns="91440" bIns="45720" rtlCol="0" anchor="t">
            <a:spAutoFit/>
          </a:bodyPr>
          <a:lstStyle/>
          <a:p>
            <a:pPr algn="ctr"/>
            <a:r>
              <a:rPr lang="en-US" sz="2200" spc="150">
                <a:solidFill>
                  <a:schemeClr val="bg1">
                    <a:lumMod val="50000"/>
                  </a:schemeClr>
                </a:solidFill>
                <a:latin typeface="Poppins Light"/>
                <a:cs typeface="Poppins Light"/>
              </a:rPr>
              <a:t>Funding by Office</a:t>
            </a:r>
          </a:p>
          <a:p>
            <a:pPr algn="ctr"/>
            <a:r>
              <a:rPr lang="en-US" sz="1400" spc="150">
                <a:solidFill>
                  <a:schemeClr val="bg1">
                    <a:lumMod val="50000"/>
                  </a:schemeClr>
                </a:solidFill>
                <a:latin typeface="Poppins Light"/>
                <a:cs typeface="Poppins Light"/>
              </a:rPr>
              <a:t>(dollars in thousands)</a:t>
            </a:r>
            <a:endParaRPr lang="en-US" sz="1400" spc="150">
              <a:solidFill>
                <a:schemeClr val="bg1">
                  <a:lumMod val="50000"/>
                </a:schemeClr>
              </a:solidFill>
              <a:latin typeface="Poppins Light" pitchFamily="2" charset="77"/>
              <a:cs typeface="Poppins Light"/>
            </a:endParaRPr>
          </a:p>
        </p:txBody>
      </p:sp>
      <p:sp>
        <p:nvSpPr>
          <p:cNvPr id="23" name="TextBox 22">
            <a:extLst>
              <a:ext uri="{FF2B5EF4-FFF2-40B4-BE49-F238E27FC236}">
                <a16:creationId xmlns:a16="http://schemas.microsoft.com/office/drawing/2014/main" id="{2260ABA9-66F6-4B14-85E8-FF8DC757891B}"/>
              </a:ext>
            </a:extLst>
          </p:cNvPr>
          <p:cNvSpPr txBox="1"/>
          <p:nvPr/>
        </p:nvSpPr>
        <p:spPr>
          <a:xfrm>
            <a:off x="121346" y="5986496"/>
            <a:ext cx="1528560" cy="276999"/>
          </a:xfrm>
          <a:prstGeom prst="rect">
            <a:avLst/>
          </a:prstGeom>
          <a:noFill/>
        </p:spPr>
        <p:txBody>
          <a:bodyPr wrap="none" rtlCol="0">
            <a:spAutoFit/>
          </a:bodyPr>
          <a:lstStyle/>
          <a:p>
            <a:r>
              <a:rPr lang="en-US" sz="1200"/>
              <a:t>*Dollars in thousands</a:t>
            </a:r>
          </a:p>
        </p:txBody>
      </p:sp>
    </p:spTree>
    <p:extLst>
      <p:ext uri="{BB962C8B-B14F-4D97-AF65-F5344CB8AC3E}">
        <p14:creationId xmlns:p14="http://schemas.microsoft.com/office/powerpoint/2010/main" val="83550594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Theme blue">
      <a:dk1>
        <a:srgbClr val="898989"/>
      </a:dk1>
      <a:lt1>
        <a:srgbClr val="FFFFFF"/>
      </a:lt1>
      <a:dk2>
        <a:srgbClr val="272829"/>
      </a:dk2>
      <a:lt2>
        <a:srgbClr val="FFFFFF"/>
      </a:lt2>
      <a:accent1>
        <a:srgbClr val="23C35E"/>
      </a:accent1>
      <a:accent2>
        <a:srgbClr val="159596"/>
      </a:accent2>
      <a:accent3>
        <a:srgbClr val="1264C3"/>
      </a:accent3>
      <a:accent4>
        <a:srgbClr val="0547A3"/>
      </a:accent4>
      <a:accent5>
        <a:srgbClr val="153789"/>
      </a:accent5>
      <a:accent6>
        <a:srgbClr val="A4ACB5"/>
      </a:accent6>
      <a:hlink>
        <a:srgbClr val="32A79F"/>
      </a:hlink>
      <a:folHlink>
        <a:srgbClr val="89E1DE"/>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3.xml><?xml version="1.0" encoding="utf-8"?>
<a:theme xmlns:a="http://schemas.openxmlformats.org/drawingml/2006/main" name="Retrospect">
  <a:themeElements>
    <a:clrScheme name="Custom 5">
      <a:dk1>
        <a:sysClr val="windowText" lastClr="000000"/>
      </a:dk1>
      <a:lt1>
        <a:sysClr val="window" lastClr="FFFFFF"/>
      </a:lt1>
      <a:dk2>
        <a:srgbClr val="344068"/>
      </a:dk2>
      <a:lt2>
        <a:srgbClr val="D9E0E6"/>
      </a:lt2>
      <a:accent1>
        <a:srgbClr val="344068"/>
      </a:accent1>
      <a:accent2>
        <a:srgbClr val="32616C"/>
      </a:accent2>
      <a:accent3>
        <a:srgbClr val="595959"/>
      </a:accent3>
      <a:accent4>
        <a:srgbClr val="595959"/>
      </a:accent4>
      <a:accent5>
        <a:srgbClr val="3E8853"/>
      </a:accent5>
      <a:accent6>
        <a:srgbClr val="62A39F"/>
      </a:accent6>
      <a:hlink>
        <a:srgbClr val="6EAC1C"/>
      </a:hlink>
      <a:folHlink>
        <a:srgbClr val="B26B0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9CC26709-368C-4D72-9060-94E5B3FF3CD6}"/>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Source xmlns="http://schemas.microsoft.com/sharepoint/v3/fields" xsi:nil="true"/>
    <Language xmlns="http://schemas.microsoft.com/sharepoint/v3">English</Language>
    <j747ac98061d40f0aa7bd47e1db5675d xmlns="4ffa91fb-a0ff-4ac5-b2db-65c790d184a4">
      <Terms xmlns="http://schemas.microsoft.com/office/infopath/2007/PartnerControls"/>
    </j747ac98061d40f0aa7bd47e1db5675d>
    <External_x0020_Contributor xmlns="4ffa91fb-a0ff-4ac5-b2db-65c790d184a4" xsi:nil="true"/>
    <TaxKeywordTaxHTField xmlns="4ffa91fb-a0ff-4ac5-b2db-65c790d184a4">
      <Terms xmlns="http://schemas.microsoft.com/office/infopath/2007/PartnerControls"/>
    </TaxKeywordTaxHTField>
    <Record xmlns="4ffa91fb-a0ff-4ac5-b2db-65c790d184a4">Shared</Record>
    <Rights xmlns="4ffa91fb-a0ff-4ac5-b2db-65c790d184a4" xsi:nil="true"/>
    <Document_x0020_Creation_x0020_Date xmlns="4ffa91fb-a0ff-4ac5-b2db-65c790d184a4">2020-09-04T18:01:08+00:00</Document_x0020_Creation_x0020_Date>
    <EPA_x0020_Office xmlns="4ffa91fb-a0ff-4ac5-b2db-65c790d184a4" xsi:nil="true"/>
    <CategoryDescription xmlns="http://schemas.microsoft.com/sharepoint.v3" xsi:nil="true"/>
    <Identifier xmlns="4ffa91fb-a0ff-4ac5-b2db-65c790d184a4" xsi:nil="true"/>
    <_Coverage xmlns="http://schemas.microsoft.com/sharepoint/v3/fields" xsi:nil="true"/>
    <Creator xmlns="4ffa91fb-a0ff-4ac5-b2db-65c790d184a4">
      <UserInfo>
        <DisplayName/>
        <AccountId xsi:nil="true"/>
        <AccountType/>
      </UserInfo>
    </Creator>
    <EPA_x0020_Related_x0020_Documents xmlns="4ffa91fb-a0ff-4ac5-b2db-65c790d184a4" xsi:nil="true"/>
    <EPA_x0020_Contributor xmlns="4ffa91fb-a0ff-4ac5-b2db-65c790d184a4">
      <UserInfo>
        <DisplayName/>
        <AccountId xsi:nil="true"/>
        <AccountType/>
      </UserInfo>
    </EPA_x0020_Contributor>
    <TaxCatchAll xmlns="4ffa91fb-a0ff-4ac5-b2db-65c790d184a4"/>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E7AE4184E88514BBDD320BFFFE90DE4" ma:contentTypeVersion="6" ma:contentTypeDescription="Create a new document." ma:contentTypeScope="" ma:versionID="e9ac8bf3f071cbc6de4c0b06f329067b">
  <xsd:schema xmlns:xsd="http://www.w3.org/2001/XMLSchema" xmlns:xs="http://www.w3.org/2001/XMLSchema" xmlns:p="http://schemas.microsoft.com/office/2006/metadata/properties" xmlns:ns1="http://schemas.microsoft.com/sharepoint/v3" xmlns:ns2="4ffa91fb-a0ff-4ac5-b2db-65c790d184a4" xmlns:ns3="http://schemas.microsoft.com/sharepoint.v3" xmlns:ns4="http://schemas.microsoft.com/sharepoint/v3/fields" xmlns:ns5="098a6926-8f38-43c1-9fc4-741587df910b" xmlns:ns6="fd90c4ed-3fbb-4f75-9b15-00060eb5a58c" targetNamespace="http://schemas.microsoft.com/office/2006/metadata/properties" ma:root="true" ma:fieldsID="b4bd646d545f9a08e8821f8021b23367" ns1:_="" ns2:_="" ns3:_="" ns4:_="" ns5:_="" ns6:_="">
    <xsd:import namespace="http://schemas.microsoft.com/sharepoint/v3"/>
    <xsd:import namespace="4ffa91fb-a0ff-4ac5-b2db-65c790d184a4"/>
    <xsd:import namespace="http://schemas.microsoft.com/sharepoint.v3"/>
    <xsd:import namespace="http://schemas.microsoft.com/sharepoint/v3/fields"/>
    <xsd:import namespace="098a6926-8f38-43c1-9fc4-741587df910b"/>
    <xsd:import namespace="fd90c4ed-3fbb-4f75-9b15-00060eb5a58c"/>
    <xsd:element name="properties">
      <xsd:complexType>
        <xsd:sequence>
          <xsd:element name="documentManagement">
            <xsd:complexType>
              <xsd:all>
                <xsd:element ref="ns2:Document_x0020_Creation_x0020_Date" minOccurs="0"/>
                <xsd:element ref="ns2:Creator" minOccurs="0"/>
                <xsd:element ref="ns2:EPA_x0020_Office" minOccurs="0"/>
                <xsd:element ref="ns2:Record" minOccurs="0"/>
                <xsd:element ref="ns3:CategoryDescription" minOccurs="0"/>
                <xsd:element ref="ns2:Identifier" minOccurs="0"/>
                <xsd:element ref="ns2:EPA_x0020_Contributor" minOccurs="0"/>
                <xsd:element ref="ns2:External_x0020_Contributor" minOccurs="0"/>
                <xsd:element ref="ns4:_Coverage" minOccurs="0"/>
                <xsd:element ref="ns2:EPA_x0020_Related_x0020_Documents" minOccurs="0"/>
                <xsd:element ref="ns4:_Source" minOccurs="0"/>
                <xsd:element ref="ns2:Rights" minOccurs="0"/>
                <xsd:element ref="ns1:Language" minOccurs="0"/>
                <xsd:element ref="ns2:j747ac98061d40f0aa7bd47e1db5675d" minOccurs="0"/>
                <xsd:element ref="ns2:TaxKeywordTaxHTField" minOccurs="0"/>
                <xsd:element ref="ns2:TaxCatchAllLabel" minOccurs="0"/>
                <xsd:element ref="ns2:TaxCatchAll" minOccurs="0"/>
                <xsd:element ref="ns5:MediaServiceMetadata" minOccurs="0"/>
                <xsd:element ref="ns5:MediaServiceFastMetadata" minOccurs="0"/>
                <xsd:element ref="ns6:SharedWithUsers" minOccurs="0"/>
                <xsd:element ref="ns6: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Language" ma:index="17" nillable="true" ma:displayName="Language" ma:default="English" ma:description="Select the document language from the drop down." ma:format="Dropdown" ma:internalName="Language" ma:readOnly="false">
      <xsd:simpleType>
        <xsd:restriction base="dms:Choice">
          <xsd:enumeration value="Arabic (Saudi Arabia)"/>
          <xsd:enumeration value="Bulgarian (Bulgaria)"/>
          <xsd:enumeration value="Chinese (Hong Kong S.A.R.)"/>
          <xsd:enumeration value="Chinese (People's Republic of China)"/>
          <xsd:enumeration value="Chinese (Taiwan)"/>
          <xsd:enumeration value="Croatian (Croatia)"/>
          <xsd:enumeration value="Czech (Czech Republic)"/>
          <xsd:enumeration value="Danish (Denmark)"/>
          <xsd:enumeration value="Dutch (Netherlands)"/>
          <xsd:enumeration value="English"/>
          <xsd:enumeration value="Estonian (Estonia)"/>
          <xsd:enumeration value="Finnish (Finland)"/>
          <xsd:enumeration value="French (France)"/>
          <xsd:enumeration value="German (Germany)"/>
          <xsd:enumeration value="Greek (Greece)"/>
          <xsd:enumeration value="Hebrew (Israel)"/>
          <xsd:enumeration value="Hindi (India)"/>
          <xsd:enumeration value="Hungarian (Hungary)"/>
          <xsd:enumeration value="Indonesian (Indonesia)"/>
          <xsd:enumeration value="Italian (Italy)"/>
          <xsd:enumeration value="Japanese (Japan)"/>
          <xsd:enumeration value="Korean (Korea)"/>
          <xsd:enumeration value="Latvian (Latvia)"/>
          <xsd:enumeration value="Lithuanian (Lithuania)"/>
          <xsd:enumeration value="Malay (Malaysia)"/>
          <xsd:enumeration value="Norwegian (Bokmal) (Norway)"/>
          <xsd:enumeration value="Polish (Poland)"/>
          <xsd:enumeration value="Portuguese (Brazil)"/>
          <xsd:enumeration value="Portuguese (Portugal)"/>
          <xsd:enumeration value="Romanian (Romania)"/>
          <xsd:enumeration value="Russian (Russia)"/>
          <xsd:enumeration value="Serbian (Latin) (Serbia)"/>
          <xsd:enumeration value="Slovak (Slovakia)"/>
          <xsd:enumeration value="Slovenian (Slovenia)"/>
          <xsd:enumeration value="Spanish (Spain)"/>
          <xsd:enumeration value="Swedish (Sweden)"/>
          <xsd:enumeration value="Thai (Thailand)"/>
          <xsd:enumeration value="Turkish (Turkey)"/>
          <xsd:enumeration value="Ukrainian (Ukraine)"/>
          <xsd:enumeration value="Urdu (Islamic Republic of Pakistan)"/>
          <xsd:enumeration value="Vietnamese (Vietnam)"/>
        </xsd:restriction>
      </xsd:simpleType>
    </xsd:element>
  </xsd:schema>
  <xsd:schema xmlns:xsd="http://www.w3.org/2001/XMLSchema" xmlns:xs="http://www.w3.org/2001/XMLSchema" xmlns:dms="http://schemas.microsoft.com/office/2006/documentManagement/types" xmlns:pc="http://schemas.microsoft.com/office/infopath/2007/PartnerControls" targetNamespace="4ffa91fb-a0ff-4ac5-b2db-65c790d184a4" elementFormDefault="qualified">
    <xsd:import namespace="http://schemas.microsoft.com/office/2006/documentManagement/types"/>
    <xsd:import namespace="http://schemas.microsoft.com/office/infopath/2007/PartnerControls"/>
    <xsd:element name="Document_x0020_Creation_x0020_Date" ma:index="2" nillable="true" ma:displayName="Document Date" ma:default="[today]" ma:description="Enter the date this document was last modified. The upload date has been entered by default." ma:format="DateOnly" ma:internalName="Document_x0020_Creation_x0020_Date" ma:readOnly="false">
      <xsd:simpleType>
        <xsd:restriction base="dms:DateTime"/>
      </xsd:simpleType>
    </xsd:element>
    <xsd:element name="Creator" ma:index="3" nillable="true" ma:displayName="Creator" ma:description="Enter the person primarily responsible for the document. The name of the person uploading the document has been entered by default." ma:list="UserInfo" ma:SharePointGroup="0" ma:internalName="Crea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PA_x0020_Office" ma:index="4" nillable="true" ma:displayName="EPA Office" ma:description="Enter the EPA organization primarily responsible for the document. The office of the person uploading the document has been entered by default." ma:internalName="EPA_x0020_Office" ma:readOnly="false">
      <xsd:simpleType>
        <xsd:restriction base="dms:Text">
          <xsd:maxLength value="255"/>
        </xsd:restriction>
      </xsd:simpleType>
    </xsd:element>
    <xsd:element name="Record" ma:index="5" nillable="true" ma:displayName="Record" ma:default="Shared" ma:description="For documents that provide evidence of EPA decisions and actions, select &quot;Shared&quot; (open access) or &quot;Private&quot; (restricted access)." ma:format="Dropdown" ma:internalName="Record">
      <xsd:simpleType>
        <xsd:restriction base="dms:Choice">
          <xsd:enumeration value="None"/>
          <xsd:enumeration value="Shared"/>
          <xsd:enumeration value="Private"/>
        </xsd:restriction>
      </xsd:simpleType>
    </xsd:element>
    <xsd:element name="Identifier" ma:index="9" nillable="true" ma:displayName="Identifier" ma:description="Enter all EPA identification numbers applicable to this document, one on each line." ma:internalName="Identifier" ma:readOnly="false">
      <xsd:simpleType>
        <xsd:restriction base="dms:Note">
          <xsd:maxLength value="255"/>
        </xsd:restriction>
      </xsd:simpleType>
    </xsd:element>
    <xsd:element name="EPA_x0020_Contributor" ma:index="11" nillable="true" ma:displayName="EPA Contributor" ma:description="Enter an EPA person who contributed to the creation of the document but is not the primary author." ma:list="UserInfo" ma:SharePointGroup="0" ma:internalName="EPA_x0020_Contributor"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External_x0020_Contributor" ma:index="12" nillable="true" ma:displayName="External Contributor" ma:description="Enter a non-EPA person who contributed to the creation of the document but is not the primary author." ma:internalName="External_x0020_Contributor" ma:readOnly="false">
      <xsd:simpleType>
        <xsd:restriction base="dms:Note">
          <xsd:maxLength value="255"/>
        </xsd:restriction>
      </xsd:simpleType>
    </xsd:element>
    <xsd:element name="EPA_x0020_Related_x0020_Documents" ma:index="14" nillable="true" ma:displayName="Other Related Documents" ma:description="Enter any related document." ma:internalName="EPA_x0020_Related_x0020_Documents" ma:readOnly="false">
      <xsd:simpleType>
        <xsd:restriction base="dms:Note">
          <xsd:maxLength value="255"/>
        </xsd:restriction>
      </xsd:simpleType>
    </xsd:element>
    <xsd:element name="Rights" ma:index="16" nillable="true" ma:displayName="Rights" ma:description="Enter information about intellectual property rights held over the document (e.g. copyright, patent, trademark)." ma:internalName="Rights" ma:readOnly="false">
      <xsd:simpleType>
        <xsd:restriction base="dms:Note">
          <xsd:maxLength value="255"/>
        </xsd:restriction>
      </xsd:simpleType>
    </xsd:element>
    <xsd:element name="j747ac98061d40f0aa7bd47e1db5675d" ma:index="19" nillable="true" ma:taxonomy="true" ma:internalName="j747ac98061d40f0aa7bd47e1db5675d" ma:taxonomyFieldName="Document_x0020_Type" ma:displayName="Document Type" ma:readOnly="false" ma:default="" ma:fieldId="{3747ac98-061d-40f0-aa7b-d47e1db5675d}" ma:sspId="29f62856-1543-49d4-a736-4569d363f533" ma:termSetId="e06cd6a9-a175-4da0-81cb-8dba7aa394ab" ma:anchorId="00000000-0000-0000-0000-000000000000" ma:open="false" ma:isKeyword="false">
      <xsd:complexType>
        <xsd:sequence>
          <xsd:element ref="pc:Terms" minOccurs="0" maxOccurs="1"/>
        </xsd:sequence>
      </xsd:complexType>
    </xsd:element>
    <xsd:element name="TaxKeywordTaxHTField" ma:index="21" nillable="true" ma:taxonomy="true" ma:internalName="TaxKeywordTaxHTField" ma:taxonomyFieldName="TaxKeyword" ma:displayName="Enterprise Keywords" ma:readOnly="false" ma:fieldId="{23f27201-bee3-471e-b2e7-b64fd8b7ca38}" ma:taxonomyMulti="true" ma:sspId="29f62856-1543-49d4-a736-4569d363f533" ma:termSetId="00000000-0000-0000-0000-000000000000" ma:anchorId="00000000-0000-0000-0000-000000000000" ma:open="true" ma:isKeyword="true">
      <xsd:complexType>
        <xsd:sequence>
          <xsd:element ref="pc:Terms" minOccurs="0" maxOccurs="1"/>
        </xsd:sequence>
      </xsd:complexType>
    </xsd:element>
    <xsd:element name="TaxCatchAllLabel" ma:index="23" nillable="true" ma:displayName="Taxonomy Catch All Column1" ma:hidden="true" ma:list="{cf0119da-c5ad-4e13-98ae-766acf893510}" ma:internalName="TaxCatchAllLabel" ma:readOnly="true" ma:showField="CatchAllDataLabel" ma:web="fd90c4ed-3fbb-4f75-9b15-00060eb5a58c">
      <xsd:complexType>
        <xsd:complexContent>
          <xsd:extension base="dms:MultiChoiceLookup">
            <xsd:sequence>
              <xsd:element name="Value" type="dms:Lookup" maxOccurs="unbounded" minOccurs="0" nillable="true"/>
            </xsd:sequence>
          </xsd:extension>
        </xsd:complexContent>
      </xsd:complexType>
    </xsd:element>
    <xsd:element name="TaxCatchAll" ma:index="24" nillable="true" ma:displayName="Taxonomy Catch All Column" ma:hidden="true" ma:list="{cf0119da-c5ad-4e13-98ae-766acf893510}" ma:internalName="TaxCatchAll" ma:showField="CatchAllData" ma:web="fd90c4ed-3fbb-4f75-9b15-00060eb5a58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ategoryDescription" ma:index="6" nillable="true" ma:displayName="Description" ma:description="Enter a brief description." ma:internalName="CategoryDescription"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Coverage" ma:index="13" nillable="true" ma:displayName="Coverage" ma:description="Enter the geographic location, jurisdiction, or time period for which the document is relevant." ma:internalName="_Coverage" ma:readOnly="false">
      <xsd:simpleType>
        <xsd:restriction base="dms:Text">
          <xsd:maxLength value="255"/>
        </xsd:restriction>
      </xsd:simpleType>
    </xsd:element>
    <xsd:element name="_Source" ma:index="15" nillable="true" ma:displayName="Source" ma:description="Enter a source from which the document is derived." ma:internalName="_Source" ma:readOnly="fals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98a6926-8f38-43c1-9fc4-741587df910b" elementFormDefault="qualified">
    <xsd:import namespace="http://schemas.microsoft.com/office/2006/documentManagement/types"/>
    <xsd:import namespace="http://schemas.microsoft.com/office/infopath/2007/PartnerControls"/>
    <xsd:element name="MediaServiceMetadata" ma:index="28" nillable="true" ma:displayName="MediaServiceMetadata" ma:hidden="true" ma:internalName="MediaServiceMetadata" ma:readOnly="true">
      <xsd:simpleType>
        <xsd:restriction base="dms:Note"/>
      </xsd:simpleType>
    </xsd:element>
    <xsd:element name="MediaServiceFastMetadata" ma:index="29" nillable="true" ma:displayName="MediaServiceFastMetadata" ma:hidden="true" ma:internalName="MediaServiceFast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90c4ed-3fbb-4f75-9b15-00060eb5a58c" elementFormDefault="qualified">
    <xsd:import namespace="http://schemas.microsoft.com/office/2006/documentManagement/types"/>
    <xsd:import namespace="http://schemas.microsoft.com/office/infopath/2007/PartnerControls"/>
    <xsd:element name="SharedWithUsers" ma:index="3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3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haredContentType xmlns="Microsoft.SharePoint.Taxonomy.ContentTypeSync" SourceId="29f62856-1543-49d4-a736-4569d363f533" ContentTypeId="0x0101" PreviousValue="false"/>
</file>

<file path=customXml/itemProps1.xml><?xml version="1.0" encoding="utf-8"?>
<ds:datastoreItem xmlns:ds="http://schemas.openxmlformats.org/officeDocument/2006/customXml" ds:itemID="{DD36E9C0-8935-48C7-BDD7-5B2FA17AE5F4}">
  <ds:schemaRefs>
    <ds:schemaRef ds:uri="098a6926-8f38-43c1-9fc4-741587df910b"/>
    <ds:schemaRef ds:uri="4ffa91fb-a0ff-4ac5-b2db-65c790d184a4"/>
    <ds:schemaRef ds:uri="fd90c4ed-3fbb-4f75-9b15-00060eb5a58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B46BAB7D-9CCA-4594-9A50-F5C9112B195B}">
  <ds:schemaRefs>
    <ds:schemaRef ds:uri="098a6926-8f38-43c1-9fc4-741587df910b"/>
    <ds:schemaRef ds:uri="4ffa91fb-a0ff-4ac5-b2db-65c790d184a4"/>
    <ds:schemaRef ds:uri="fd90c4ed-3fbb-4f75-9b15-00060eb5a58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microsoft.com/sharepoint/v3"/>
    <ds:schemaRef ds:uri="http://schemas.microsoft.com/sharepoint/v3/field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2106EF0-F96F-43DD-B249-CD3DDD792AF6}">
  <ds:schemaRefs>
    <ds:schemaRef ds:uri="http://schemas.microsoft.com/sharepoint/v3/contenttype/forms"/>
  </ds:schemaRefs>
</ds:datastoreItem>
</file>

<file path=customXml/itemProps4.xml><?xml version="1.0" encoding="utf-8"?>
<ds:datastoreItem xmlns:ds="http://schemas.openxmlformats.org/officeDocument/2006/customXml" ds:itemID="{9795E960-3E06-49E2-8EE1-D41FB5F9AEDD}">
  <ds:schemaRefs>
    <ds:schemaRef ds:uri="Microsoft.SharePoint.Taxonomy.ContentTypeSync"/>
  </ds:schemaRefs>
</ds:datastoreItem>
</file>

<file path=docProps/app.xml><?xml version="1.0" encoding="utf-8"?>
<Properties xmlns="http://schemas.openxmlformats.org/officeDocument/2006/extended-properties" xmlns:vt="http://schemas.openxmlformats.org/officeDocument/2006/docPropsVTypes">
  <Template>Office Theme</Template>
  <TotalTime>17</TotalTime>
  <Words>1264</Words>
  <Application>Microsoft Office PowerPoint</Application>
  <PresentationFormat>Widescreen</PresentationFormat>
  <Paragraphs>255</Paragraphs>
  <Slides>18</Slides>
  <Notes>15</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18</vt:i4>
      </vt:variant>
    </vt:vector>
  </HeadingPairs>
  <TitlesOfParts>
    <vt:vector size="31" baseType="lpstr">
      <vt:lpstr>Arial</vt:lpstr>
      <vt:lpstr>Calibri</vt:lpstr>
      <vt:lpstr>Calibri Light</vt:lpstr>
      <vt:lpstr>Courier New</vt:lpstr>
      <vt:lpstr>Lato Light</vt:lpstr>
      <vt:lpstr>Open Sans Light</vt:lpstr>
      <vt:lpstr>Poppins</vt:lpstr>
      <vt:lpstr>Poppins Light</vt:lpstr>
      <vt:lpstr>Poppins Medium</vt:lpstr>
      <vt:lpstr>Times New Roman</vt:lpstr>
      <vt:lpstr>Office Theme</vt:lpstr>
      <vt:lpstr>1_Office Theme</vt:lpstr>
      <vt:lpstr>Retrospect</vt:lpstr>
      <vt:lpstr> Chesapeake Bay Program Updates  Citizens Advisory Committee Quarterly—September 2021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Local Government Implementation Funding</vt:lpstr>
      <vt:lpstr>PowerPoint Presentation</vt:lpstr>
      <vt:lpstr>PowerPoint Presentation</vt:lpstr>
      <vt:lpstr>PowerPoint Presentation</vt:lpstr>
      <vt:lpstr>PowerPoint Presentation</vt:lpstr>
      <vt:lpstr>PowerPoint Presentation</vt:lpstr>
      <vt:lpstr> Questions?  Martha Shimkin, shimkin.martha@epa.gov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Williams, Bo (James)</dc:creator>
  <cp:lastModifiedBy>Handen, Amy</cp:lastModifiedBy>
  <cp:revision>8</cp:revision>
  <dcterms:created xsi:type="dcterms:W3CDTF">2020-09-04T14:25:48Z</dcterms:created>
  <dcterms:modified xsi:type="dcterms:W3CDTF">2021-09-16T00:11:29Z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0x010100AE7AE4184E88514BBDD320BFFFE90DE4</vt:lpwstr>
  </property>
  <property fmtid="{D5CDD505-2E9C-101B-9397-08002B2CF9AE}" pid="3" name="TaxKeyword">
    <vt:lpwstr/>
  </property>
  <property fmtid="{D5CDD505-2E9C-101B-9397-08002B2CF9AE}" pid="4" name="Document Type">
    <vt:lpwstr/>
  </property>
  <property fmtid="{D5CDD505-2E9C-101B-9397-08002B2CF9AE}" pid="5" name="e3f09c3df709400db2417a7161762d62">
    <vt:lpwstr/>
  </property>
  <property fmtid="{D5CDD505-2E9C-101B-9397-08002B2CF9AE}" pid="6" name="EPA_x0020_Subject">
    <vt:lpwstr/>
  </property>
  <property fmtid="{D5CDD505-2E9C-101B-9397-08002B2CF9AE}" pid="7" name="EPA Subject">
    <vt:lpwstr/>
  </property>
</Properties>
</file>