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95F"/>
    <a:srgbClr val="33CC33"/>
    <a:srgbClr val="A3EDA3"/>
    <a:srgbClr val="5A93DC"/>
    <a:srgbClr val="74A6EA"/>
    <a:srgbClr val="D4D4D4"/>
    <a:srgbClr val="C8C8C8"/>
    <a:srgbClr val="EAEAEA"/>
    <a:srgbClr val="E4E4E4"/>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788" autoAdjust="0"/>
  </p:normalViewPr>
  <p:slideViewPr>
    <p:cSldViewPr snapToGrid="0" snapToObjects="1">
      <p:cViewPr>
        <p:scale>
          <a:sx n="69" d="100"/>
          <a:sy n="69" d="100"/>
        </p:scale>
        <p:origin x="48" y="-636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ycintron:Documents:Universidad%202015:Segundo%20Semestre%202014-2015:Research:PCB%20area&amp;RT%20(vers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cintron:Documents:Universidad%202015:Segundo%20Semestre%202014-2015:Research:PCB%20area&amp;RT%20(version%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ycintron:Downloads:Copy%20of%20Rachel's%20Spreadsheet%20wtih%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Graph 2. Concentration </a:t>
            </a:r>
            <a:r>
              <a:rPr lang="en-US" dirty="0"/>
              <a:t>of PCB in each Menhaden fish sample</a:t>
            </a:r>
          </a:p>
        </c:rich>
      </c:tx>
      <c:layout/>
      <c:overlay val="0"/>
    </c:title>
    <c:autoTitleDeleted val="0"/>
    <c:plotArea>
      <c:layout/>
      <c:barChart>
        <c:barDir val="col"/>
        <c:grouping val="clustered"/>
        <c:varyColors val="0"/>
        <c:ser>
          <c:idx val="0"/>
          <c:order val="0"/>
          <c:invertIfNegative val="0"/>
          <c:errBars>
            <c:errBarType val="both"/>
            <c:errValType val="cust"/>
            <c:noEndCap val="0"/>
            <c:plus>
              <c:numRef>
                <c:f>'Final Conc'!$H$73:$H$85</c:f>
                <c:numCache>
                  <c:formatCode>General</c:formatCode>
                  <c:ptCount val="13"/>
                  <c:pt idx="9">
                    <c:v>11.292031316472389</c:v>
                  </c:pt>
                  <c:pt idx="10">
                    <c:v>9.6312884409139095</c:v>
                  </c:pt>
                </c:numCache>
              </c:numRef>
            </c:plus>
            <c:minus>
              <c:numRef>
                <c:f>'Final Conc'!$H$73:$H$85</c:f>
                <c:numCache>
                  <c:formatCode>General</c:formatCode>
                  <c:ptCount val="13"/>
                  <c:pt idx="9">
                    <c:v>11.292031316472389</c:v>
                  </c:pt>
                  <c:pt idx="10">
                    <c:v>9.6312884409139095</c:v>
                  </c:pt>
                </c:numCache>
              </c:numRef>
            </c:minus>
          </c:errBars>
          <c:cat>
            <c:strRef>
              <c:f>'Final Conc'!$F$73:$F$85</c:f>
              <c:strCache>
                <c:ptCount val="13"/>
                <c:pt idx="0">
                  <c:v>F1</c:v>
                </c:pt>
                <c:pt idx="1">
                  <c:v>F2</c:v>
                </c:pt>
                <c:pt idx="2">
                  <c:v>F3</c:v>
                </c:pt>
                <c:pt idx="3">
                  <c:v>F4</c:v>
                </c:pt>
                <c:pt idx="4">
                  <c:v>F5</c:v>
                </c:pt>
                <c:pt idx="5">
                  <c:v>F6</c:v>
                </c:pt>
                <c:pt idx="6">
                  <c:v>F7</c:v>
                </c:pt>
                <c:pt idx="7">
                  <c:v>F8</c:v>
                </c:pt>
                <c:pt idx="8">
                  <c:v>F9</c:v>
                </c:pt>
                <c:pt idx="9">
                  <c:v>F10</c:v>
                </c:pt>
                <c:pt idx="10">
                  <c:v>F11</c:v>
                </c:pt>
                <c:pt idx="11">
                  <c:v>F12</c:v>
                </c:pt>
                <c:pt idx="12">
                  <c:v>Fishoil</c:v>
                </c:pt>
              </c:strCache>
            </c:strRef>
          </c:cat>
          <c:val>
            <c:numRef>
              <c:f>'Final Conc'!$G$73:$G$85</c:f>
              <c:numCache>
                <c:formatCode>General</c:formatCode>
                <c:ptCount val="13"/>
                <c:pt idx="0">
                  <c:v>41.459436019172635</c:v>
                </c:pt>
                <c:pt idx="1">
                  <c:v>45.772414713220208</c:v>
                </c:pt>
                <c:pt idx="2">
                  <c:v>49.333854046882095</c:v>
                </c:pt>
                <c:pt idx="3">
                  <c:v>57.236164744321314</c:v>
                </c:pt>
                <c:pt idx="4">
                  <c:v>71.657544355856757</c:v>
                </c:pt>
                <c:pt idx="5">
                  <c:v>73.710577253496865</c:v>
                </c:pt>
                <c:pt idx="6">
                  <c:v>79.609287089500214</c:v>
                </c:pt>
                <c:pt idx="7">
                  <c:v>81.293093431210238</c:v>
                </c:pt>
                <c:pt idx="8">
                  <c:v>81.582798040286775</c:v>
                </c:pt>
                <c:pt idx="9">
                  <c:v>84.864150568415866</c:v>
                </c:pt>
                <c:pt idx="10">
                  <c:v>91.626649709743404</c:v>
                </c:pt>
                <c:pt idx="11">
                  <c:v>92.605454288279901</c:v>
                </c:pt>
                <c:pt idx="12">
                  <c:v>47.641637714244439</c:v>
                </c:pt>
              </c:numCache>
            </c:numRef>
          </c:val>
        </c:ser>
        <c:dLbls>
          <c:showLegendKey val="0"/>
          <c:showVal val="0"/>
          <c:showCatName val="0"/>
          <c:showSerName val="0"/>
          <c:showPercent val="0"/>
          <c:showBubbleSize val="0"/>
        </c:dLbls>
        <c:gapWidth val="150"/>
        <c:axId val="164367456"/>
        <c:axId val="164383200"/>
      </c:barChart>
      <c:catAx>
        <c:axId val="164367456"/>
        <c:scaling>
          <c:orientation val="minMax"/>
        </c:scaling>
        <c:delete val="0"/>
        <c:axPos val="b"/>
        <c:title>
          <c:tx>
            <c:rich>
              <a:bodyPr/>
              <a:lstStyle/>
              <a:p>
                <a:pPr>
                  <a:defRPr sz="1600"/>
                </a:pPr>
                <a:r>
                  <a:rPr lang="en-US" sz="1600"/>
                  <a:t>Fish Samples</a:t>
                </a:r>
              </a:p>
            </c:rich>
          </c:tx>
          <c:layout>
            <c:manualLayout>
              <c:xMode val="edge"/>
              <c:yMode val="edge"/>
              <c:x val="0.45200757764443206"/>
              <c:y val="0.89421273371756294"/>
            </c:manualLayout>
          </c:layout>
          <c:overlay val="0"/>
        </c:title>
        <c:numFmt formatCode="General" sourceLinked="0"/>
        <c:majorTickMark val="out"/>
        <c:minorTickMark val="none"/>
        <c:tickLblPos val="nextTo"/>
        <c:crossAx val="164383200"/>
        <c:crosses val="autoZero"/>
        <c:auto val="1"/>
        <c:lblAlgn val="ctr"/>
        <c:lblOffset val="100"/>
        <c:noMultiLvlLbl val="0"/>
      </c:catAx>
      <c:valAx>
        <c:axId val="164383200"/>
        <c:scaling>
          <c:orientation val="minMax"/>
        </c:scaling>
        <c:delete val="0"/>
        <c:axPos val="l"/>
        <c:majorGridlines/>
        <c:title>
          <c:tx>
            <c:rich>
              <a:bodyPr rot="-5400000" vert="horz"/>
              <a:lstStyle/>
              <a:p>
                <a:pPr>
                  <a:defRPr sz="1600"/>
                </a:pPr>
                <a:r>
                  <a:rPr lang="en-US" sz="1600"/>
                  <a:t>Concentration (ng t-PCB/g fish)</a:t>
                </a:r>
              </a:p>
            </c:rich>
          </c:tx>
          <c:layout>
            <c:manualLayout>
              <c:xMode val="edge"/>
              <c:yMode val="edge"/>
              <c:x val="1.2462226196024001E-2"/>
              <c:y val="0.126307600725167"/>
            </c:manualLayout>
          </c:layout>
          <c:overlay val="0"/>
        </c:title>
        <c:numFmt formatCode="General" sourceLinked="1"/>
        <c:majorTickMark val="out"/>
        <c:minorTickMark val="none"/>
        <c:tickLblPos val="nextTo"/>
        <c:crossAx val="164367456"/>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Graph 1. Comparison </a:t>
            </a:r>
            <a:r>
              <a:rPr lang="en-US" dirty="0"/>
              <a:t>of Standard Reference Materials (SRM) values between our values and NIST values</a:t>
            </a:r>
          </a:p>
        </c:rich>
      </c:tx>
      <c:layout/>
      <c:overlay val="0"/>
    </c:title>
    <c:autoTitleDeleted val="0"/>
    <c:plotArea>
      <c:layout/>
      <c:barChart>
        <c:barDir val="col"/>
        <c:grouping val="clustered"/>
        <c:varyColors val="0"/>
        <c:ser>
          <c:idx val="1"/>
          <c:order val="0"/>
          <c:tx>
            <c:v>Ours</c:v>
          </c:tx>
          <c:spPr>
            <a:solidFill>
              <a:srgbClr val="5FC95F"/>
            </a:solidFill>
          </c:spPr>
          <c:invertIfNegative val="0"/>
          <c:cat>
            <c:strRef>
              <c:f>SRMs!$J$19:$J$34</c:f>
              <c:strCache>
                <c:ptCount val="16"/>
                <c:pt idx="0">
                  <c:v>31+28</c:v>
                </c:pt>
                <c:pt idx="1">
                  <c:v>52</c:v>
                </c:pt>
                <c:pt idx="2">
                  <c:v>44</c:v>
                </c:pt>
                <c:pt idx="3">
                  <c:v>63</c:v>
                </c:pt>
                <c:pt idx="4">
                  <c:v>95</c:v>
                </c:pt>
                <c:pt idx="5">
                  <c:v>101</c:v>
                </c:pt>
                <c:pt idx="6">
                  <c:v>149</c:v>
                </c:pt>
                <c:pt idx="7">
                  <c:v>118</c:v>
                </c:pt>
                <c:pt idx="8">
                  <c:v>183</c:v>
                </c:pt>
                <c:pt idx="9">
                  <c:v>174</c:v>
                </c:pt>
                <c:pt idx="10">
                  <c:v>180</c:v>
                </c:pt>
                <c:pt idx="11">
                  <c:v>193</c:v>
                </c:pt>
                <c:pt idx="12">
                  <c:v>201</c:v>
                </c:pt>
                <c:pt idx="13">
                  <c:v>194</c:v>
                </c:pt>
                <c:pt idx="14">
                  <c:v>206</c:v>
                </c:pt>
                <c:pt idx="15">
                  <c:v>209</c:v>
                </c:pt>
              </c:strCache>
            </c:strRef>
          </c:cat>
          <c:val>
            <c:numRef>
              <c:f>SRMs!$K$19:$K$34</c:f>
              <c:numCache>
                <c:formatCode>0.000</c:formatCode>
                <c:ptCount val="16"/>
                <c:pt idx="0">
                  <c:v>3.4230995375688131</c:v>
                </c:pt>
                <c:pt idx="1">
                  <c:v>4.9249534586941301</c:v>
                </c:pt>
                <c:pt idx="2">
                  <c:v>5.8689723024467018</c:v>
                </c:pt>
                <c:pt idx="3">
                  <c:v>12.756847850169274</c:v>
                </c:pt>
                <c:pt idx="4">
                  <c:v>42.645583219720521</c:v>
                </c:pt>
                <c:pt idx="5">
                  <c:v>23.520706776311677</c:v>
                </c:pt>
                <c:pt idx="6">
                  <c:v>27.446196488240069</c:v>
                </c:pt>
                <c:pt idx="7">
                  <c:v>40.233734744442643</c:v>
                </c:pt>
                <c:pt idx="8">
                  <c:v>46.464439419672289</c:v>
                </c:pt>
                <c:pt idx="9">
                  <c:v>10.167238100862219</c:v>
                </c:pt>
                <c:pt idx="10">
                  <c:v>97.047516127552669</c:v>
                </c:pt>
                <c:pt idx="11">
                  <c:v>13.127591380495108</c:v>
                </c:pt>
                <c:pt idx="12">
                  <c:v>27.476175010418331</c:v>
                </c:pt>
                <c:pt idx="13">
                  <c:v>13.857415048298559</c:v>
                </c:pt>
                <c:pt idx="14">
                  <c:v>9.2510832594559123</c:v>
                </c:pt>
                <c:pt idx="15">
                  <c:v>0.97837940326872519</c:v>
                </c:pt>
              </c:numCache>
            </c:numRef>
          </c:val>
        </c:ser>
        <c:ser>
          <c:idx val="2"/>
          <c:order val="1"/>
          <c:tx>
            <c:v>NIST</c:v>
          </c:tx>
          <c:spPr>
            <a:solidFill>
              <a:srgbClr val="74A6EA"/>
            </a:solidFill>
          </c:spPr>
          <c:invertIfNegative val="0"/>
          <c:cat>
            <c:strRef>
              <c:f>SRMs!$J$19:$J$34</c:f>
              <c:strCache>
                <c:ptCount val="16"/>
                <c:pt idx="0">
                  <c:v>31+28</c:v>
                </c:pt>
                <c:pt idx="1">
                  <c:v>52</c:v>
                </c:pt>
                <c:pt idx="2">
                  <c:v>44</c:v>
                </c:pt>
                <c:pt idx="3">
                  <c:v>63</c:v>
                </c:pt>
                <c:pt idx="4">
                  <c:v>95</c:v>
                </c:pt>
                <c:pt idx="5">
                  <c:v>101</c:v>
                </c:pt>
                <c:pt idx="6">
                  <c:v>149</c:v>
                </c:pt>
                <c:pt idx="7">
                  <c:v>118</c:v>
                </c:pt>
                <c:pt idx="8">
                  <c:v>183</c:v>
                </c:pt>
                <c:pt idx="9">
                  <c:v>174</c:v>
                </c:pt>
                <c:pt idx="10">
                  <c:v>180</c:v>
                </c:pt>
                <c:pt idx="11">
                  <c:v>193</c:v>
                </c:pt>
                <c:pt idx="12">
                  <c:v>201</c:v>
                </c:pt>
                <c:pt idx="13">
                  <c:v>194</c:v>
                </c:pt>
                <c:pt idx="14">
                  <c:v>206</c:v>
                </c:pt>
                <c:pt idx="15">
                  <c:v>209</c:v>
                </c:pt>
              </c:strCache>
            </c:strRef>
          </c:cat>
          <c:val>
            <c:numRef>
              <c:f>SRMs!$L$19:$L$34</c:f>
              <c:numCache>
                <c:formatCode>0.000</c:formatCode>
                <c:ptCount val="16"/>
                <c:pt idx="0" formatCode="General">
                  <c:v>3.46</c:v>
                </c:pt>
                <c:pt idx="1">
                  <c:v>8.1</c:v>
                </c:pt>
                <c:pt idx="2">
                  <c:v>4.6599999999999966</c:v>
                </c:pt>
                <c:pt idx="3">
                  <c:v>1.28</c:v>
                </c:pt>
                <c:pt idx="4">
                  <c:v>11.4</c:v>
                </c:pt>
                <c:pt idx="5">
                  <c:v>34.6</c:v>
                </c:pt>
                <c:pt idx="6">
                  <c:v>26.3</c:v>
                </c:pt>
                <c:pt idx="7">
                  <c:v>52.1</c:v>
                </c:pt>
                <c:pt idx="8">
                  <c:v>21.9</c:v>
                </c:pt>
                <c:pt idx="9">
                  <c:v>9.3000000000000007</c:v>
                </c:pt>
                <c:pt idx="10">
                  <c:v>74.400000000000006</c:v>
                </c:pt>
                <c:pt idx="11">
                  <c:v>5.78</c:v>
                </c:pt>
                <c:pt idx="12">
                  <c:v>2.8299999999999987</c:v>
                </c:pt>
                <c:pt idx="13">
                  <c:v>13</c:v>
                </c:pt>
                <c:pt idx="14">
                  <c:v>5.4</c:v>
                </c:pt>
                <c:pt idx="15">
                  <c:v>1.3</c:v>
                </c:pt>
              </c:numCache>
            </c:numRef>
          </c:val>
        </c:ser>
        <c:dLbls>
          <c:showLegendKey val="0"/>
          <c:showVal val="0"/>
          <c:showCatName val="0"/>
          <c:showSerName val="0"/>
          <c:showPercent val="0"/>
          <c:showBubbleSize val="0"/>
        </c:dLbls>
        <c:gapWidth val="150"/>
        <c:axId val="164484632"/>
        <c:axId val="164485016"/>
      </c:barChart>
      <c:catAx>
        <c:axId val="164484632"/>
        <c:scaling>
          <c:orientation val="minMax"/>
        </c:scaling>
        <c:delete val="0"/>
        <c:axPos val="b"/>
        <c:title>
          <c:tx>
            <c:rich>
              <a:bodyPr/>
              <a:lstStyle/>
              <a:p>
                <a:pPr>
                  <a:defRPr/>
                </a:pPr>
                <a:r>
                  <a:rPr lang="en-US"/>
                  <a:t>PCB Congener</a:t>
                </a:r>
              </a:p>
            </c:rich>
          </c:tx>
          <c:layout>
            <c:manualLayout>
              <c:xMode val="edge"/>
              <c:yMode val="edge"/>
              <c:x val="0.46108423057725806"/>
              <c:y val="0.90656721251745798"/>
            </c:manualLayout>
          </c:layout>
          <c:overlay val="0"/>
        </c:title>
        <c:numFmt formatCode="General" sourceLinked="0"/>
        <c:majorTickMark val="out"/>
        <c:minorTickMark val="none"/>
        <c:tickLblPos val="nextTo"/>
        <c:crossAx val="164485016"/>
        <c:crosses val="autoZero"/>
        <c:auto val="1"/>
        <c:lblAlgn val="ctr"/>
        <c:lblOffset val="100"/>
        <c:noMultiLvlLbl val="0"/>
      </c:catAx>
      <c:valAx>
        <c:axId val="164485016"/>
        <c:scaling>
          <c:orientation val="minMax"/>
        </c:scaling>
        <c:delete val="0"/>
        <c:axPos val="l"/>
        <c:majorGridlines/>
        <c:title>
          <c:tx>
            <c:rich>
              <a:bodyPr rot="-5400000" vert="horz"/>
              <a:lstStyle/>
              <a:p>
                <a:pPr>
                  <a:defRPr/>
                </a:pPr>
                <a:r>
                  <a:rPr lang="en-US"/>
                  <a:t>Concentration (ng t-PCBs/ g fish)</a:t>
                </a:r>
              </a:p>
            </c:rich>
          </c:tx>
          <c:layout>
            <c:manualLayout>
              <c:xMode val="edge"/>
              <c:yMode val="edge"/>
              <c:x val="1.2936610608020699E-2"/>
              <c:y val="0.20892132056757703"/>
            </c:manualLayout>
          </c:layout>
          <c:overlay val="0"/>
        </c:title>
        <c:numFmt formatCode="0" sourceLinked="0"/>
        <c:majorTickMark val="out"/>
        <c:minorTickMark val="none"/>
        <c:tickLblPos val="nextTo"/>
        <c:crossAx val="164484632"/>
        <c:crosses val="autoZero"/>
        <c:crossBetween val="between"/>
      </c:valAx>
    </c:plotArea>
    <c:legend>
      <c:legendPos val="r"/>
      <c:layout>
        <c:manualLayout>
          <c:xMode val="edge"/>
          <c:yMode val="edge"/>
          <c:x val="0.85799676075419395"/>
          <c:y val="0.28728700686193093"/>
          <c:w val="0.12130466227297301"/>
          <c:h val="0.19406351840981298"/>
        </c:manualLayout>
      </c:layout>
      <c:overlay val="1"/>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Graph 3.</a:t>
            </a:r>
            <a:r>
              <a:rPr lang="en-US" baseline="0" dirty="0" smtClean="0"/>
              <a:t> </a:t>
            </a:r>
            <a:r>
              <a:rPr lang="en-US" dirty="0" smtClean="0"/>
              <a:t>Estimated </a:t>
            </a:r>
            <a:r>
              <a:rPr lang="en-US" dirty="0"/>
              <a:t>annual catch of Menhaden from the Chesapeake Bay (right y-axis) and annual estimated PCB removal by the commercial fishery (left y-axis) </a:t>
            </a:r>
            <a:endParaRPr lang="en-US" dirty="0" smtClean="0"/>
          </a:p>
          <a:p>
            <a:pPr>
              <a:defRPr/>
            </a:pPr>
            <a:r>
              <a:rPr lang="en-US" dirty="0" smtClean="0"/>
              <a:t>from </a:t>
            </a:r>
            <a:r>
              <a:rPr lang="en-US" dirty="0"/>
              <a:t>2004-2013 assuming [t-PCBs] = 71 ng/g</a:t>
            </a:r>
          </a:p>
        </c:rich>
      </c:tx>
      <c:layout>
        <c:manualLayout>
          <c:xMode val="edge"/>
          <c:yMode val="edge"/>
          <c:x val="0.10228412599678342"/>
          <c:y val="1.9453893219954412E-2"/>
        </c:manualLayout>
      </c:layout>
      <c:overlay val="0"/>
    </c:title>
    <c:autoTitleDeleted val="0"/>
    <c:plotArea>
      <c:layout>
        <c:manualLayout>
          <c:layoutTarget val="inner"/>
          <c:xMode val="edge"/>
          <c:yMode val="edge"/>
          <c:x val="7.7423093037292265E-2"/>
          <c:y val="0.20919636847894874"/>
          <c:w val="0.82978898568152437"/>
          <c:h val="0.62155035657492763"/>
        </c:manualLayout>
      </c:layout>
      <c:barChart>
        <c:barDir val="col"/>
        <c:grouping val="clustered"/>
        <c:varyColors val="0"/>
        <c:ser>
          <c:idx val="1"/>
          <c:order val="0"/>
          <c:tx>
            <c:v>median</c:v>
          </c:tx>
          <c:spPr>
            <a:solidFill>
              <a:srgbClr val="33CC33">
                <a:alpha val="69000"/>
              </a:srgbClr>
            </a:solidFill>
          </c:spPr>
          <c:invertIfNegative val="0"/>
          <c:errBars>
            <c:errBarType val="both"/>
            <c:errValType val="cust"/>
            <c:noEndCap val="0"/>
            <c:plus>
              <c:numRef>
                <c:f>'[Copy of Rachel%27s Spreadsheet wtih Graph.xlsx]Kg PCBs Removed'!$J$6:$J$15</c:f>
                <c:numCache>
                  <c:formatCode>General</c:formatCode>
                  <c:ptCount val="10"/>
                  <c:pt idx="0">
                    <c:v>3.4332479999999985</c:v>
                  </c:pt>
                  <c:pt idx="1">
                    <c:v>2.749968</c:v>
                  </c:pt>
                  <c:pt idx="2">
                    <c:v>2.9465279999999998</c:v>
                  </c:pt>
                  <c:pt idx="3">
                    <c:v>3.2666399999999998</c:v>
                  </c:pt>
                  <c:pt idx="4">
                    <c:v>2.6413920000000002</c:v>
                  </c:pt>
                  <c:pt idx="5">
                    <c:v>2.6919360000000001</c:v>
                  </c:pt>
                  <c:pt idx="6">
                    <c:v>3.427632</c:v>
                  </c:pt>
                  <c:pt idx="7">
                    <c:v>3.2572800000000002</c:v>
                  </c:pt>
                  <c:pt idx="8">
                    <c:v>3.0064319999999998</c:v>
                  </c:pt>
                  <c:pt idx="9">
                    <c:v>2.4523199999999994</c:v>
                  </c:pt>
                </c:numCache>
              </c:numRef>
            </c:plus>
            <c:minus>
              <c:numRef>
                <c:f>'[Copy of Rachel%27s Spreadsheet wtih Graph.xlsx]Kg PCBs Removed'!$J$6:$J$15</c:f>
                <c:numCache>
                  <c:formatCode>General</c:formatCode>
                  <c:ptCount val="10"/>
                  <c:pt idx="0">
                    <c:v>3.4332479999999985</c:v>
                  </c:pt>
                  <c:pt idx="1">
                    <c:v>2.749968</c:v>
                  </c:pt>
                  <c:pt idx="2">
                    <c:v>2.9465279999999998</c:v>
                  </c:pt>
                  <c:pt idx="3">
                    <c:v>3.2666399999999998</c:v>
                  </c:pt>
                  <c:pt idx="4">
                    <c:v>2.6413920000000002</c:v>
                  </c:pt>
                  <c:pt idx="5">
                    <c:v>2.6919360000000001</c:v>
                  </c:pt>
                  <c:pt idx="6">
                    <c:v>3.427632</c:v>
                  </c:pt>
                  <c:pt idx="7">
                    <c:v>3.2572800000000002</c:v>
                  </c:pt>
                  <c:pt idx="8">
                    <c:v>3.0064319999999998</c:v>
                  </c:pt>
                  <c:pt idx="9">
                    <c:v>2.4523199999999994</c:v>
                  </c:pt>
                </c:numCache>
              </c:numRef>
            </c:minus>
          </c:errBars>
          <c:cat>
            <c:numRef>
              <c:f>'[Copy of Rachel%27s Spreadsheet wtih Graph.xlsx]Kg PCBs Removed'!$A$6:$A$15</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'[Copy of Rachel%27s Spreadsheet wtih Graph.xlsx]Kg PCBs Removed'!$F$6:$F$15</c:f>
              <c:numCache>
                <c:formatCode>General</c:formatCode>
                <c:ptCount val="10"/>
                <c:pt idx="0">
                  <c:v>14.305200000000003</c:v>
                </c:pt>
                <c:pt idx="1">
                  <c:v>11.4582</c:v>
                </c:pt>
                <c:pt idx="2">
                  <c:v>12.277200000000001</c:v>
                </c:pt>
                <c:pt idx="3">
                  <c:v>13.611000000000001</c:v>
                </c:pt>
                <c:pt idx="4">
                  <c:v>11.005800000000002</c:v>
                </c:pt>
                <c:pt idx="5">
                  <c:v>11.2164</c:v>
                </c:pt>
                <c:pt idx="6">
                  <c:v>14.281799999999999</c:v>
                </c:pt>
                <c:pt idx="7">
                  <c:v>13.572000000000001</c:v>
                </c:pt>
                <c:pt idx="8">
                  <c:v>12.5268</c:v>
                </c:pt>
                <c:pt idx="9">
                  <c:v>10.217999999999998</c:v>
                </c:pt>
              </c:numCache>
            </c:numRef>
          </c:val>
        </c:ser>
        <c:dLbls>
          <c:showLegendKey val="0"/>
          <c:showVal val="0"/>
          <c:showCatName val="0"/>
          <c:showSerName val="0"/>
          <c:showPercent val="0"/>
          <c:showBubbleSize val="0"/>
        </c:dLbls>
        <c:gapWidth val="205"/>
        <c:axId val="164604768"/>
        <c:axId val="164611296"/>
      </c:barChart>
      <c:barChart>
        <c:barDir val="col"/>
        <c:grouping val="clustered"/>
        <c:varyColors val="0"/>
        <c:ser>
          <c:idx val="2"/>
          <c:order val="1"/>
          <c:tx>
            <c:v>blank1</c:v>
          </c:tx>
          <c:invertIfNegative val="0"/>
          <c:val>
            <c:numLit>
              <c:formatCode>General</c:formatCode>
              <c:ptCount val="1"/>
              <c:pt idx="0">
                <c:v>0</c:v>
              </c:pt>
            </c:numLit>
          </c:val>
        </c:ser>
        <c:ser>
          <c:idx val="3"/>
          <c:order val="2"/>
          <c:tx>
            <c:v>blank2</c:v>
          </c:tx>
          <c:invertIfNegative val="0"/>
          <c:val>
            <c:numLit>
              <c:formatCode>General</c:formatCode>
              <c:ptCount val="1"/>
              <c:pt idx="0">
                <c:v>0</c:v>
              </c:pt>
            </c:numLit>
          </c:val>
        </c:ser>
        <c:ser>
          <c:idx val="0"/>
          <c:order val="3"/>
          <c:tx>
            <c:strRef>
              <c:f>'[Copy of Rachel%27s Spreadsheet wtih Graph.xlsx]Kg PCBs Removed'!$C$5</c:f>
              <c:strCache>
                <c:ptCount val="1"/>
                <c:pt idx="0">
                  <c:v>Estimate of Removals by Reduction Fishery from Chesapeake Bay</c:v>
                </c:pt>
              </c:strCache>
            </c:strRef>
          </c:tx>
          <c:invertIfNegative val="0"/>
          <c:cat>
            <c:numRef>
              <c:f>'[Copy of Rachel%27s Spreadsheet wtih Graph.xlsx]Kg PCBs Removed'!$A$6:$A$15</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'[Copy of Rachel%27s Spreadsheet wtih Graph.xlsx]Kg PCBs Removed'!$E$6:$E$15</c:f>
              <c:numCache>
                <c:formatCode>General</c:formatCode>
                <c:ptCount val="10"/>
                <c:pt idx="0">
                  <c:v>95.281000000000006</c:v>
                </c:pt>
                <c:pt idx="1">
                  <c:v>97.654999999999987</c:v>
                </c:pt>
                <c:pt idx="2">
                  <c:v>64.254999999999995</c:v>
                </c:pt>
                <c:pt idx="3">
                  <c:v>85.343999999999994</c:v>
                </c:pt>
                <c:pt idx="4">
                  <c:v>84.562000000000012</c:v>
                </c:pt>
                <c:pt idx="5">
                  <c:v>85.072999999999979</c:v>
                </c:pt>
                <c:pt idx="6">
                  <c:v>86.815000000000012</c:v>
                </c:pt>
                <c:pt idx="7">
                  <c:v>46.259</c:v>
                </c:pt>
                <c:pt idx="8">
                  <c:v>81.012</c:v>
                </c:pt>
                <c:pt idx="9">
                  <c:v>37.115000000000002</c:v>
                </c:pt>
              </c:numCache>
            </c:numRef>
          </c:val>
        </c:ser>
        <c:dLbls>
          <c:showLegendKey val="0"/>
          <c:showVal val="0"/>
          <c:showCatName val="0"/>
          <c:showSerName val="0"/>
          <c:showPercent val="0"/>
          <c:showBubbleSize val="0"/>
        </c:dLbls>
        <c:gapWidth val="0"/>
        <c:axId val="164618208"/>
        <c:axId val="164613728"/>
      </c:barChart>
      <c:catAx>
        <c:axId val="164604768"/>
        <c:scaling>
          <c:orientation val="minMax"/>
        </c:scaling>
        <c:delete val="0"/>
        <c:axPos val="b"/>
        <c:title>
          <c:tx>
            <c:rich>
              <a:bodyPr/>
              <a:lstStyle/>
              <a:p>
                <a:pPr>
                  <a:defRPr sz="2000"/>
                </a:pPr>
                <a:r>
                  <a:rPr lang="en-US" sz="2000"/>
                  <a:t>Year</a:t>
                </a:r>
              </a:p>
            </c:rich>
          </c:tx>
          <c:layout/>
          <c:overlay val="0"/>
        </c:title>
        <c:numFmt formatCode="General" sourceLinked="1"/>
        <c:majorTickMark val="out"/>
        <c:minorTickMark val="none"/>
        <c:tickLblPos val="nextTo"/>
        <c:txPr>
          <a:bodyPr/>
          <a:lstStyle/>
          <a:p>
            <a:pPr>
              <a:defRPr sz="1600"/>
            </a:pPr>
            <a:endParaRPr lang="en-US"/>
          </a:p>
        </c:txPr>
        <c:crossAx val="164611296"/>
        <c:crosses val="autoZero"/>
        <c:auto val="1"/>
        <c:lblAlgn val="ctr"/>
        <c:lblOffset val="100"/>
        <c:noMultiLvlLbl val="0"/>
      </c:catAx>
      <c:valAx>
        <c:axId val="164611296"/>
        <c:scaling>
          <c:orientation val="minMax"/>
        </c:scaling>
        <c:delete val="0"/>
        <c:axPos val="l"/>
        <c:majorGridlines/>
        <c:title>
          <c:tx>
            <c:rich>
              <a:bodyPr/>
              <a:lstStyle/>
              <a:p>
                <a:pPr>
                  <a:defRPr sz="1600">
                    <a:solidFill>
                      <a:srgbClr val="A3EDA3"/>
                    </a:solidFill>
                  </a:defRPr>
                </a:pPr>
                <a:r>
                  <a:rPr lang="en-US" sz="1600" dirty="0">
                    <a:solidFill>
                      <a:srgbClr val="33CC33"/>
                    </a:solidFill>
                  </a:rPr>
                  <a:t>Average t-PCBs Removed from Bay </a:t>
                </a:r>
              </a:p>
              <a:p>
                <a:pPr>
                  <a:defRPr sz="1600">
                    <a:solidFill>
                      <a:srgbClr val="A3EDA3"/>
                    </a:solidFill>
                  </a:defRPr>
                </a:pPr>
                <a:r>
                  <a:rPr lang="en-US" sz="1600" dirty="0">
                    <a:solidFill>
                      <a:srgbClr val="33CC33"/>
                    </a:solidFill>
                  </a:rPr>
                  <a:t>by Fishery (Kg/year)</a:t>
                </a:r>
              </a:p>
            </c:rich>
          </c:tx>
          <c:layout>
            <c:manualLayout>
              <c:xMode val="edge"/>
              <c:yMode val="edge"/>
              <c:x val="1.2078851179745999E-2"/>
              <c:y val="0.25051521223603895"/>
            </c:manualLayout>
          </c:layout>
          <c:overlay val="0"/>
        </c:title>
        <c:numFmt formatCode="General" sourceLinked="1"/>
        <c:majorTickMark val="out"/>
        <c:minorTickMark val="none"/>
        <c:tickLblPos val="nextTo"/>
        <c:crossAx val="164604768"/>
        <c:crosses val="autoZero"/>
        <c:crossBetween val="between"/>
      </c:valAx>
      <c:valAx>
        <c:axId val="164613728"/>
        <c:scaling>
          <c:orientation val="minMax"/>
        </c:scaling>
        <c:delete val="0"/>
        <c:axPos val="r"/>
        <c:title>
          <c:tx>
            <c:rich>
              <a:bodyPr/>
              <a:lstStyle/>
              <a:p>
                <a:pPr>
                  <a:defRPr sz="1600">
                    <a:solidFill>
                      <a:srgbClr val="5A93DC"/>
                    </a:solidFill>
                  </a:defRPr>
                </a:pPr>
                <a:r>
                  <a:rPr lang="en-US" sz="1600">
                    <a:solidFill>
                      <a:srgbClr val="5A93DC"/>
                    </a:solidFill>
                  </a:rPr>
                  <a:t>Estimated  Mass of Menhaden Removals by reduction fishery (Ktonnes/Year)</a:t>
                </a:r>
              </a:p>
            </c:rich>
          </c:tx>
          <c:layout>
            <c:manualLayout>
              <c:xMode val="edge"/>
              <c:yMode val="edge"/>
              <c:x val="0.94101599012150905"/>
              <c:y val="0.16244000838661901"/>
            </c:manualLayout>
          </c:layout>
          <c:overlay val="0"/>
        </c:title>
        <c:numFmt formatCode="General" sourceLinked="1"/>
        <c:majorTickMark val="out"/>
        <c:minorTickMark val="none"/>
        <c:tickLblPos val="nextTo"/>
        <c:crossAx val="164618208"/>
        <c:crosses val="max"/>
        <c:crossBetween val="between"/>
      </c:valAx>
      <c:catAx>
        <c:axId val="164618208"/>
        <c:scaling>
          <c:orientation val="minMax"/>
        </c:scaling>
        <c:delete val="1"/>
        <c:axPos val="b"/>
        <c:numFmt formatCode="General" sourceLinked="1"/>
        <c:majorTickMark val="out"/>
        <c:minorTickMark val="none"/>
        <c:tickLblPos val="none"/>
        <c:crossAx val="164613728"/>
        <c:crosses val="autoZero"/>
        <c:auto val="1"/>
        <c:lblAlgn val="ctr"/>
        <c:lblOffset val="100"/>
        <c:noMultiLvlLbl val="0"/>
      </c:cat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3E4E7-1F6B-4F62-8F2D-575451E6DD37}"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57A97AE6-95CF-4B7A-898D-28AE1D73C9B1}">
      <dgm:prSet phldrT="[Text]" custT="1"/>
      <dgm:spPr>
        <a:solidFill>
          <a:srgbClr val="D4D4D4"/>
        </a:solidFill>
      </dgm:spPr>
      <dgm:t>
        <a:bodyPr/>
        <a:lstStyle/>
        <a:p>
          <a:r>
            <a:rPr lang="en-US" sz="2400" dirty="0" smtClean="0">
              <a:solidFill>
                <a:schemeClr val="tx1"/>
              </a:solidFill>
            </a:rPr>
            <a:t>Weighed 5g of each homogenized fish sample </a:t>
          </a:r>
          <a:endParaRPr lang="en-US" sz="2400" dirty="0">
            <a:solidFill>
              <a:schemeClr val="tx1"/>
            </a:solidFill>
          </a:endParaRPr>
        </a:p>
      </dgm:t>
    </dgm:pt>
    <dgm:pt modelId="{428C44F4-6D41-4173-9A68-0DC50C309460}" type="parTrans" cxnId="{5FBE5FAF-3261-432F-84A9-FC0505333F54}">
      <dgm:prSet/>
      <dgm:spPr/>
      <dgm:t>
        <a:bodyPr/>
        <a:lstStyle/>
        <a:p>
          <a:endParaRPr lang="en-US"/>
        </a:p>
      </dgm:t>
    </dgm:pt>
    <dgm:pt modelId="{577B88D0-E19F-47DD-BAED-403BD5BCDA6C}" type="sibTrans" cxnId="{5FBE5FAF-3261-432F-84A9-FC0505333F54}">
      <dgm:prSet custT="1"/>
      <dgm:spPr>
        <a:ln>
          <a:solidFill>
            <a:schemeClr val="tx1"/>
          </a:solidFill>
        </a:ln>
      </dgm:spPr>
      <dgm:t>
        <a:bodyPr/>
        <a:lstStyle/>
        <a:p>
          <a:endParaRPr lang="en-US" sz="2400">
            <a:solidFill>
              <a:schemeClr val="tx1"/>
            </a:solidFill>
          </a:endParaRPr>
        </a:p>
      </dgm:t>
    </dgm:pt>
    <dgm:pt modelId="{D6D7EE3A-C6D2-483A-977E-15AD7DC544B2}">
      <dgm:prSet custT="1"/>
      <dgm:spPr>
        <a:solidFill>
          <a:srgbClr val="D4D4D4"/>
        </a:solidFill>
      </dgm:spPr>
      <dgm:t>
        <a:bodyPr/>
        <a:lstStyle/>
        <a:p>
          <a:r>
            <a:rPr lang="en-US" sz="2400" dirty="0" smtClean="0">
              <a:solidFill>
                <a:schemeClr val="tx1"/>
              </a:solidFill>
            </a:rPr>
            <a:t>Added 10:1 portions of Na</a:t>
          </a:r>
          <a:r>
            <a:rPr lang="en-US" sz="2400" baseline="-25000" dirty="0" smtClean="0">
              <a:solidFill>
                <a:schemeClr val="tx1"/>
              </a:solidFill>
            </a:rPr>
            <a:t>2</a:t>
          </a:r>
          <a:r>
            <a:rPr lang="en-US" sz="2400" dirty="0" smtClean="0">
              <a:solidFill>
                <a:schemeClr val="tx1"/>
              </a:solidFill>
            </a:rPr>
            <a:t>SO</a:t>
          </a:r>
          <a:r>
            <a:rPr lang="en-US" sz="2400" baseline="-25000" dirty="0" smtClean="0">
              <a:solidFill>
                <a:schemeClr val="tx1"/>
              </a:solidFill>
            </a:rPr>
            <a:t>4</a:t>
          </a:r>
          <a:r>
            <a:rPr lang="en-US" sz="2400" dirty="0" smtClean="0">
              <a:solidFill>
                <a:schemeClr val="tx1"/>
              </a:solidFill>
            </a:rPr>
            <a:t> to each sample</a:t>
          </a:r>
          <a:endParaRPr lang="en-US" sz="2400" dirty="0">
            <a:solidFill>
              <a:schemeClr val="tx1"/>
            </a:solidFill>
          </a:endParaRPr>
        </a:p>
      </dgm:t>
    </dgm:pt>
    <dgm:pt modelId="{C4356F5E-3AE7-4131-8B6E-B14EA48CCE38}" type="parTrans" cxnId="{675B15D6-1194-4059-8359-C61BAC92C4EA}">
      <dgm:prSet/>
      <dgm:spPr/>
      <dgm:t>
        <a:bodyPr/>
        <a:lstStyle/>
        <a:p>
          <a:endParaRPr lang="en-US"/>
        </a:p>
      </dgm:t>
    </dgm:pt>
    <dgm:pt modelId="{CA7AEF35-E732-4E01-9696-B448180B9DF2}" type="sibTrans" cxnId="{675B15D6-1194-4059-8359-C61BAC92C4EA}">
      <dgm:prSet custT="1"/>
      <dgm:spPr>
        <a:ln>
          <a:solidFill>
            <a:schemeClr val="tx1"/>
          </a:solidFill>
        </a:ln>
      </dgm:spPr>
      <dgm:t>
        <a:bodyPr/>
        <a:lstStyle/>
        <a:p>
          <a:endParaRPr lang="en-US" sz="2400">
            <a:solidFill>
              <a:schemeClr val="tx1"/>
            </a:solidFill>
          </a:endParaRPr>
        </a:p>
      </dgm:t>
    </dgm:pt>
    <dgm:pt modelId="{DCEA585B-C014-49DF-BF7A-780BDD5CBDBC}">
      <dgm:prSet custT="1"/>
      <dgm:spPr>
        <a:solidFill>
          <a:srgbClr val="D4D4D4"/>
        </a:solidFill>
      </dgm:spPr>
      <dgm:t>
        <a:bodyPr/>
        <a:lstStyle/>
        <a:p>
          <a:r>
            <a:rPr lang="en-US" sz="2400" dirty="0" smtClean="0">
              <a:solidFill>
                <a:schemeClr val="tx1"/>
              </a:solidFill>
            </a:rPr>
            <a:t>Dry fish was transferred to a Soxhlet Extractor and 3 PCB surrogates (14, 65 and 166)  were added</a:t>
          </a:r>
          <a:endParaRPr lang="en-US" sz="2400" dirty="0">
            <a:solidFill>
              <a:schemeClr val="tx1"/>
            </a:solidFill>
          </a:endParaRPr>
        </a:p>
      </dgm:t>
    </dgm:pt>
    <dgm:pt modelId="{E7E28DC9-E502-4CCE-B6FE-9B2072819BC8}" type="parTrans" cxnId="{85959FB8-C882-4BA7-98FE-DF34D3381338}">
      <dgm:prSet/>
      <dgm:spPr/>
      <dgm:t>
        <a:bodyPr/>
        <a:lstStyle/>
        <a:p>
          <a:endParaRPr lang="en-US"/>
        </a:p>
      </dgm:t>
    </dgm:pt>
    <dgm:pt modelId="{30124426-CA64-4F52-9ADF-B197333ABC83}" type="sibTrans" cxnId="{85959FB8-C882-4BA7-98FE-DF34D3381338}">
      <dgm:prSet custT="1"/>
      <dgm:spPr>
        <a:ln>
          <a:solidFill>
            <a:schemeClr val="tx1"/>
          </a:solidFill>
        </a:ln>
      </dgm:spPr>
      <dgm:t>
        <a:bodyPr/>
        <a:lstStyle/>
        <a:p>
          <a:endParaRPr lang="en-US" sz="2400">
            <a:solidFill>
              <a:schemeClr val="tx1"/>
            </a:solidFill>
          </a:endParaRPr>
        </a:p>
      </dgm:t>
    </dgm:pt>
    <dgm:pt modelId="{7200D382-298C-4E42-9CFD-FD6B71D9BEFB}">
      <dgm:prSet custT="1"/>
      <dgm:spPr>
        <a:solidFill>
          <a:srgbClr val="D4D4D4"/>
        </a:solidFill>
      </dgm:spPr>
      <dgm:t>
        <a:bodyPr/>
        <a:lstStyle/>
        <a:p>
          <a:r>
            <a:rPr lang="en-US" sz="2400" dirty="0" smtClean="0">
              <a:solidFill>
                <a:schemeClr val="tx1"/>
              </a:solidFill>
            </a:rPr>
            <a:t>Soxhlet Extracted with 50:50 </a:t>
          </a:r>
          <a:r>
            <a:rPr lang="en-US" sz="2400" dirty="0" err="1" smtClean="0">
              <a:solidFill>
                <a:schemeClr val="tx1"/>
              </a:solidFill>
            </a:rPr>
            <a:t>Hexane:Acetone</a:t>
          </a:r>
          <a:r>
            <a:rPr lang="en-US" sz="2400" dirty="0" smtClean="0">
              <a:solidFill>
                <a:schemeClr val="tx1"/>
              </a:solidFill>
            </a:rPr>
            <a:t> for 24 hours</a:t>
          </a:r>
          <a:endParaRPr lang="en-US" sz="2400" dirty="0">
            <a:solidFill>
              <a:schemeClr val="tx1"/>
            </a:solidFill>
          </a:endParaRPr>
        </a:p>
      </dgm:t>
    </dgm:pt>
    <dgm:pt modelId="{F05AD839-73E9-4FE4-A858-B6C353D30F25}" type="parTrans" cxnId="{91EC2F5B-2C26-415A-98CD-31E79B657B8A}">
      <dgm:prSet/>
      <dgm:spPr/>
      <dgm:t>
        <a:bodyPr/>
        <a:lstStyle/>
        <a:p>
          <a:endParaRPr lang="en-US"/>
        </a:p>
      </dgm:t>
    </dgm:pt>
    <dgm:pt modelId="{28AAB67F-9259-41F0-B3B2-A7E978FA7670}" type="sibTrans" cxnId="{91EC2F5B-2C26-415A-98CD-31E79B657B8A}">
      <dgm:prSet custT="1"/>
      <dgm:spPr>
        <a:ln>
          <a:solidFill>
            <a:schemeClr val="tx1"/>
          </a:solidFill>
        </a:ln>
      </dgm:spPr>
      <dgm:t>
        <a:bodyPr/>
        <a:lstStyle/>
        <a:p>
          <a:endParaRPr lang="en-US" sz="2400">
            <a:solidFill>
              <a:schemeClr val="tx1"/>
            </a:solidFill>
          </a:endParaRPr>
        </a:p>
      </dgm:t>
    </dgm:pt>
    <dgm:pt modelId="{CA04C96B-54A4-4D5E-9352-54E3820CFEAC}">
      <dgm:prSet custT="1"/>
      <dgm:spPr>
        <a:solidFill>
          <a:srgbClr val="D4D4D4"/>
        </a:solidFill>
      </dgm:spPr>
      <dgm:t>
        <a:bodyPr/>
        <a:lstStyle/>
        <a:p>
          <a:r>
            <a:rPr lang="en-US" sz="2400" dirty="0" smtClean="0">
              <a:solidFill>
                <a:schemeClr val="tx1"/>
              </a:solidFill>
            </a:rPr>
            <a:t>1 mL aliquot were transferred to a tarred Al pan and the remaining 9 mL were reduced to 2 mL</a:t>
          </a:r>
          <a:endParaRPr lang="en-US" sz="2400" dirty="0">
            <a:solidFill>
              <a:schemeClr val="tx1"/>
            </a:solidFill>
          </a:endParaRPr>
        </a:p>
      </dgm:t>
    </dgm:pt>
    <dgm:pt modelId="{CDD33559-491A-4A3F-8416-13BE1CAA5D6C}" type="parTrans" cxnId="{08F50C6A-2C65-42E4-A5A9-A7AF3E808630}">
      <dgm:prSet/>
      <dgm:spPr/>
      <dgm:t>
        <a:bodyPr/>
        <a:lstStyle/>
        <a:p>
          <a:endParaRPr lang="en-US"/>
        </a:p>
      </dgm:t>
    </dgm:pt>
    <dgm:pt modelId="{23A91DD5-72AD-4A3C-8DAE-124A67ACBE89}" type="sibTrans" cxnId="{08F50C6A-2C65-42E4-A5A9-A7AF3E808630}">
      <dgm:prSet custT="1"/>
      <dgm:spPr>
        <a:ln>
          <a:solidFill>
            <a:schemeClr val="tx1"/>
          </a:solidFill>
        </a:ln>
      </dgm:spPr>
      <dgm:t>
        <a:bodyPr/>
        <a:lstStyle/>
        <a:p>
          <a:endParaRPr lang="en-US" sz="2400">
            <a:solidFill>
              <a:schemeClr val="tx1"/>
            </a:solidFill>
          </a:endParaRPr>
        </a:p>
      </dgm:t>
    </dgm:pt>
    <dgm:pt modelId="{35D61A82-BD16-4B0B-B589-B7EBA6B675FC}">
      <dgm:prSet custT="1"/>
      <dgm:spPr>
        <a:solidFill>
          <a:srgbClr val="D4D4D4"/>
        </a:solidFill>
      </dgm:spPr>
      <dgm:t>
        <a:bodyPr/>
        <a:lstStyle/>
        <a:p>
          <a:r>
            <a:rPr lang="en-US" sz="2400" dirty="0" smtClean="0">
              <a:solidFill>
                <a:schemeClr val="tx1"/>
              </a:solidFill>
            </a:rPr>
            <a:t>2 mL of conc. H</a:t>
          </a:r>
          <a:r>
            <a:rPr lang="en-US" sz="2400" baseline="-25000" dirty="0" smtClean="0">
              <a:solidFill>
                <a:schemeClr val="tx1"/>
              </a:solidFill>
            </a:rPr>
            <a:t>2</a:t>
          </a:r>
          <a:r>
            <a:rPr lang="en-US" sz="2400" dirty="0" smtClean="0">
              <a:solidFill>
                <a:schemeClr val="tx1"/>
              </a:solidFill>
            </a:rPr>
            <a:t>SO</a:t>
          </a:r>
          <a:r>
            <a:rPr lang="en-US" sz="2400" baseline="-25000" dirty="0" smtClean="0">
              <a:solidFill>
                <a:schemeClr val="tx1"/>
              </a:solidFill>
            </a:rPr>
            <a:t>4</a:t>
          </a:r>
          <a:r>
            <a:rPr lang="en-US" sz="2400" dirty="0" smtClean="0">
              <a:solidFill>
                <a:schemeClr val="tx1"/>
              </a:solidFill>
            </a:rPr>
            <a:t> were added to hydrolyze lipid</a:t>
          </a:r>
          <a:endParaRPr lang="en-US" sz="2400" dirty="0">
            <a:solidFill>
              <a:schemeClr val="tx1"/>
            </a:solidFill>
          </a:endParaRPr>
        </a:p>
      </dgm:t>
    </dgm:pt>
    <dgm:pt modelId="{BABEF859-F904-4737-8788-6E022A46F151}" type="parTrans" cxnId="{AE59139B-D392-439E-A2FC-E78BB0279AE1}">
      <dgm:prSet/>
      <dgm:spPr/>
      <dgm:t>
        <a:bodyPr/>
        <a:lstStyle/>
        <a:p>
          <a:endParaRPr lang="en-US"/>
        </a:p>
      </dgm:t>
    </dgm:pt>
    <dgm:pt modelId="{57C8BED9-5B73-4231-9CA6-B2E5821C18FE}" type="sibTrans" cxnId="{AE59139B-D392-439E-A2FC-E78BB0279AE1}">
      <dgm:prSet custT="1"/>
      <dgm:spPr>
        <a:ln>
          <a:solidFill>
            <a:schemeClr val="tx1"/>
          </a:solidFill>
        </a:ln>
      </dgm:spPr>
      <dgm:t>
        <a:bodyPr/>
        <a:lstStyle/>
        <a:p>
          <a:endParaRPr lang="en-US" sz="2400">
            <a:solidFill>
              <a:schemeClr val="tx1"/>
            </a:solidFill>
          </a:endParaRPr>
        </a:p>
      </dgm:t>
    </dgm:pt>
    <dgm:pt modelId="{15376D4E-04DD-494A-A9FC-3ED0EB345C2E}">
      <dgm:prSet custT="1"/>
      <dgm:spPr>
        <a:solidFill>
          <a:srgbClr val="D4D4D4"/>
        </a:solidFill>
      </dgm:spPr>
      <dgm:t>
        <a:bodyPr/>
        <a:lstStyle/>
        <a:p>
          <a:r>
            <a:rPr lang="en-US" sz="2400" dirty="0" smtClean="0">
              <a:solidFill>
                <a:schemeClr val="tx1"/>
              </a:solidFill>
            </a:rPr>
            <a:t>Organic layer was removed and transferred into a clean test tube and reduced to 1 mL</a:t>
          </a:r>
          <a:endParaRPr lang="en-US" sz="2400" dirty="0">
            <a:solidFill>
              <a:schemeClr val="tx1"/>
            </a:solidFill>
          </a:endParaRPr>
        </a:p>
      </dgm:t>
    </dgm:pt>
    <dgm:pt modelId="{B3631F37-10C2-4677-9379-BFA6FC83BE96}" type="parTrans" cxnId="{5BBDC4BC-7A70-4114-85F6-BBD025EE0DBB}">
      <dgm:prSet/>
      <dgm:spPr/>
      <dgm:t>
        <a:bodyPr/>
        <a:lstStyle/>
        <a:p>
          <a:endParaRPr lang="en-US"/>
        </a:p>
      </dgm:t>
    </dgm:pt>
    <dgm:pt modelId="{C1F2DDBE-7541-49AD-9A08-5A11197B5EB9}" type="sibTrans" cxnId="{5BBDC4BC-7A70-4114-85F6-BBD025EE0DBB}">
      <dgm:prSet custT="1"/>
      <dgm:spPr>
        <a:ln>
          <a:solidFill>
            <a:schemeClr val="tx1"/>
          </a:solidFill>
        </a:ln>
      </dgm:spPr>
      <dgm:t>
        <a:bodyPr/>
        <a:lstStyle/>
        <a:p>
          <a:endParaRPr lang="en-US" sz="2400">
            <a:solidFill>
              <a:schemeClr val="tx1"/>
            </a:solidFill>
          </a:endParaRPr>
        </a:p>
      </dgm:t>
    </dgm:pt>
    <dgm:pt modelId="{FB97B080-2829-4EA1-A34D-06195271D563}">
      <dgm:prSet custT="1"/>
      <dgm:spPr>
        <a:solidFill>
          <a:srgbClr val="D4D4D4"/>
        </a:solidFill>
      </dgm:spPr>
      <dgm:t>
        <a:bodyPr/>
        <a:lstStyle/>
        <a:p>
          <a:r>
            <a:rPr lang="en-US" sz="2400" dirty="0" smtClean="0">
              <a:solidFill>
                <a:schemeClr val="tx1"/>
              </a:solidFill>
            </a:rPr>
            <a:t>Cleaned up with solid-liquid chromatography (</a:t>
          </a:r>
          <a:r>
            <a:rPr lang="en-US" sz="2400" dirty="0" err="1" smtClean="0">
              <a:solidFill>
                <a:schemeClr val="tx1"/>
              </a:solidFill>
            </a:rPr>
            <a:t>Florisil</a:t>
          </a:r>
          <a:r>
            <a:rPr lang="en-US" sz="2400" dirty="0" smtClean="0">
              <a:solidFill>
                <a:schemeClr val="tx1"/>
              </a:solidFill>
            </a:rPr>
            <a:t>)</a:t>
          </a:r>
          <a:endParaRPr lang="en-US" sz="2400" dirty="0">
            <a:solidFill>
              <a:schemeClr val="tx1"/>
            </a:solidFill>
          </a:endParaRPr>
        </a:p>
      </dgm:t>
    </dgm:pt>
    <dgm:pt modelId="{523CD224-A93B-47BC-8EF3-B93CB89BC39B}" type="parTrans" cxnId="{C230BC56-308E-47E0-8025-67EACDCDBCA9}">
      <dgm:prSet/>
      <dgm:spPr/>
      <dgm:t>
        <a:bodyPr/>
        <a:lstStyle/>
        <a:p>
          <a:endParaRPr lang="en-US"/>
        </a:p>
      </dgm:t>
    </dgm:pt>
    <dgm:pt modelId="{8AE12A30-7663-4454-9B91-6B11B6730D30}" type="sibTrans" cxnId="{C230BC56-308E-47E0-8025-67EACDCDBCA9}">
      <dgm:prSet custT="1"/>
      <dgm:spPr>
        <a:ln>
          <a:solidFill>
            <a:schemeClr val="tx1"/>
          </a:solidFill>
        </a:ln>
      </dgm:spPr>
      <dgm:t>
        <a:bodyPr/>
        <a:lstStyle/>
        <a:p>
          <a:endParaRPr lang="en-US" sz="2400">
            <a:solidFill>
              <a:schemeClr val="tx1"/>
            </a:solidFill>
          </a:endParaRPr>
        </a:p>
      </dgm:t>
    </dgm:pt>
    <dgm:pt modelId="{A2AE883D-E398-463F-929E-4150E15F3129}">
      <dgm:prSet custT="1"/>
      <dgm:spPr>
        <a:solidFill>
          <a:srgbClr val="D4D4D4"/>
        </a:solidFill>
      </dgm:spPr>
      <dgm:t>
        <a:bodyPr/>
        <a:lstStyle/>
        <a:p>
          <a:r>
            <a:rPr lang="en-US" sz="2400" dirty="0" smtClean="0">
              <a:solidFill>
                <a:schemeClr val="tx1"/>
              </a:solidFill>
            </a:rPr>
            <a:t>Reduced volume to approximately 1mL</a:t>
          </a:r>
          <a:endParaRPr lang="en-US" sz="2400" dirty="0">
            <a:solidFill>
              <a:schemeClr val="tx1"/>
            </a:solidFill>
          </a:endParaRPr>
        </a:p>
      </dgm:t>
    </dgm:pt>
    <dgm:pt modelId="{6AE5AA75-D75D-4C7A-AF88-E726CC684803}" type="parTrans" cxnId="{C2E63E91-005A-4CC9-93BF-AE7E0BC0F4FF}">
      <dgm:prSet/>
      <dgm:spPr/>
      <dgm:t>
        <a:bodyPr/>
        <a:lstStyle/>
        <a:p>
          <a:endParaRPr lang="en-US"/>
        </a:p>
      </dgm:t>
    </dgm:pt>
    <dgm:pt modelId="{6D654FEE-256A-4EEE-A8BE-AF709B485C72}" type="sibTrans" cxnId="{C2E63E91-005A-4CC9-93BF-AE7E0BC0F4FF}">
      <dgm:prSet custT="1"/>
      <dgm:spPr>
        <a:ln>
          <a:solidFill>
            <a:schemeClr val="tx1"/>
          </a:solidFill>
        </a:ln>
      </dgm:spPr>
      <dgm:t>
        <a:bodyPr/>
        <a:lstStyle/>
        <a:p>
          <a:endParaRPr lang="en-US" sz="2400">
            <a:solidFill>
              <a:schemeClr val="tx1"/>
            </a:solidFill>
          </a:endParaRPr>
        </a:p>
      </dgm:t>
    </dgm:pt>
    <dgm:pt modelId="{71FE2EBA-FA21-4AB7-BF78-562C4159B1EA}">
      <dgm:prSet custT="1"/>
      <dgm:spPr>
        <a:solidFill>
          <a:srgbClr val="D4D4D4"/>
        </a:solidFill>
      </dgm:spPr>
      <dgm:t>
        <a:bodyPr/>
        <a:lstStyle/>
        <a:p>
          <a:r>
            <a:rPr lang="en-US" sz="2400" dirty="0" smtClean="0">
              <a:solidFill>
                <a:schemeClr val="tx1"/>
              </a:solidFill>
            </a:rPr>
            <a:t>Extracts were transferred to vials and 2 PCB internal standards were added</a:t>
          </a:r>
          <a:endParaRPr lang="en-US" sz="2400" dirty="0">
            <a:solidFill>
              <a:schemeClr val="tx1"/>
            </a:solidFill>
          </a:endParaRPr>
        </a:p>
      </dgm:t>
    </dgm:pt>
    <dgm:pt modelId="{618302F2-0AE7-4B29-8F01-002EF195BB8F}" type="parTrans" cxnId="{183560D8-422B-4BAA-947E-DEBBB92A21EF}">
      <dgm:prSet/>
      <dgm:spPr/>
      <dgm:t>
        <a:bodyPr/>
        <a:lstStyle/>
        <a:p>
          <a:endParaRPr lang="en-US"/>
        </a:p>
      </dgm:t>
    </dgm:pt>
    <dgm:pt modelId="{964290A4-5794-4C87-A21B-101B18BA0D45}" type="sibTrans" cxnId="{183560D8-422B-4BAA-947E-DEBBB92A21EF}">
      <dgm:prSet custT="1"/>
      <dgm:spPr>
        <a:ln>
          <a:solidFill>
            <a:schemeClr val="tx1"/>
          </a:solidFill>
        </a:ln>
      </dgm:spPr>
      <dgm:t>
        <a:bodyPr/>
        <a:lstStyle/>
        <a:p>
          <a:endParaRPr lang="en-US" sz="2400">
            <a:solidFill>
              <a:schemeClr val="tx1"/>
            </a:solidFill>
          </a:endParaRPr>
        </a:p>
      </dgm:t>
    </dgm:pt>
    <dgm:pt modelId="{9092A992-A7CE-4A7E-BC5A-03E3DE73A129}">
      <dgm:prSet custT="1"/>
      <dgm:spPr>
        <a:solidFill>
          <a:srgbClr val="D4D4D4"/>
        </a:solidFill>
      </dgm:spPr>
      <dgm:t>
        <a:bodyPr/>
        <a:lstStyle/>
        <a:p>
          <a:r>
            <a:rPr lang="en-US" sz="2400" dirty="0" smtClean="0">
              <a:solidFill>
                <a:schemeClr val="tx1"/>
              </a:solidFill>
            </a:rPr>
            <a:t>Extracts were analyzed by Gas Chromatography with an Electron Capture Detector</a:t>
          </a:r>
          <a:endParaRPr lang="en-US" sz="2400" dirty="0">
            <a:solidFill>
              <a:schemeClr val="tx1"/>
            </a:solidFill>
          </a:endParaRPr>
        </a:p>
      </dgm:t>
    </dgm:pt>
    <dgm:pt modelId="{B1CD5F20-6113-4848-9612-E6CCC181E11B}" type="parTrans" cxnId="{5A23A95E-B636-4B86-A114-0800701C15BE}">
      <dgm:prSet/>
      <dgm:spPr/>
      <dgm:t>
        <a:bodyPr/>
        <a:lstStyle/>
        <a:p>
          <a:endParaRPr lang="en-US"/>
        </a:p>
      </dgm:t>
    </dgm:pt>
    <dgm:pt modelId="{825A7B51-6FF2-45DA-990A-DF2025C84F25}" type="sibTrans" cxnId="{5A23A95E-B636-4B86-A114-0800701C15BE}">
      <dgm:prSet/>
      <dgm:spPr/>
      <dgm:t>
        <a:bodyPr/>
        <a:lstStyle/>
        <a:p>
          <a:endParaRPr lang="en-US"/>
        </a:p>
      </dgm:t>
    </dgm:pt>
    <dgm:pt modelId="{C05681A4-359D-40EC-8582-8CA0A63BEEEE}">
      <dgm:prSet custT="1"/>
      <dgm:spPr>
        <a:solidFill>
          <a:srgbClr val="D4D4D4"/>
        </a:solidFill>
      </dgm:spPr>
      <dgm:t>
        <a:bodyPr/>
        <a:lstStyle/>
        <a:p>
          <a:r>
            <a:rPr lang="en-US" sz="2400" dirty="0" smtClean="0">
              <a:solidFill>
                <a:schemeClr val="tx1"/>
              </a:solidFill>
            </a:rPr>
            <a:t>Roto-Evaporated to 2 mL and diluted to 10 mL with hexane</a:t>
          </a:r>
          <a:endParaRPr lang="en-US" sz="2400" dirty="0">
            <a:solidFill>
              <a:schemeClr val="tx1"/>
            </a:solidFill>
          </a:endParaRPr>
        </a:p>
      </dgm:t>
    </dgm:pt>
    <dgm:pt modelId="{EBB6422C-27E3-4DB0-8A9F-AC5A246C3270}" type="parTrans" cxnId="{434B4917-D612-4C99-B7DC-89DBA947699A}">
      <dgm:prSet/>
      <dgm:spPr/>
      <dgm:t>
        <a:bodyPr/>
        <a:lstStyle/>
        <a:p>
          <a:endParaRPr lang="en-US"/>
        </a:p>
      </dgm:t>
    </dgm:pt>
    <dgm:pt modelId="{A3AEFFA2-1B45-4684-ACC7-80E388C58422}" type="sibTrans" cxnId="{434B4917-D612-4C99-B7DC-89DBA947699A}">
      <dgm:prSet custT="1"/>
      <dgm:spPr>
        <a:ln>
          <a:solidFill>
            <a:schemeClr val="tx1"/>
          </a:solidFill>
        </a:ln>
      </dgm:spPr>
      <dgm:t>
        <a:bodyPr/>
        <a:lstStyle/>
        <a:p>
          <a:endParaRPr lang="en-US" sz="2400">
            <a:solidFill>
              <a:schemeClr val="tx1"/>
            </a:solidFill>
          </a:endParaRPr>
        </a:p>
      </dgm:t>
    </dgm:pt>
    <dgm:pt modelId="{2E19C45B-8462-449B-AA02-97BA7459A423}" type="pres">
      <dgm:prSet presAssocID="{F6F3E4E7-1F6B-4F62-8F2D-575451E6DD37}" presName="Name0" presStyleCnt="0">
        <dgm:presLayoutVars>
          <dgm:dir/>
          <dgm:resizeHandles val="exact"/>
        </dgm:presLayoutVars>
      </dgm:prSet>
      <dgm:spPr/>
      <dgm:t>
        <a:bodyPr/>
        <a:lstStyle/>
        <a:p>
          <a:endParaRPr lang="en-US"/>
        </a:p>
      </dgm:t>
    </dgm:pt>
    <dgm:pt modelId="{D621B74A-F545-4170-AD4A-1CEF5F3EE6A8}" type="pres">
      <dgm:prSet presAssocID="{57A97AE6-95CF-4B7A-898D-28AE1D73C9B1}" presName="node" presStyleLbl="node1" presStyleIdx="0" presStyleCnt="12" custScaleY="101433">
        <dgm:presLayoutVars>
          <dgm:bulletEnabled val="1"/>
        </dgm:presLayoutVars>
      </dgm:prSet>
      <dgm:spPr/>
      <dgm:t>
        <a:bodyPr/>
        <a:lstStyle/>
        <a:p>
          <a:endParaRPr lang="en-US"/>
        </a:p>
      </dgm:t>
    </dgm:pt>
    <dgm:pt modelId="{FE60EDAC-F514-4C9F-A3E2-DB7188DFA98D}" type="pres">
      <dgm:prSet presAssocID="{577B88D0-E19F-47DD-BAED-403BD5BCDA6C}" presName="sibTrans" presStyleLbl="sibTrans1D1" presStyleIdx="0" presStyleCnt="11"/>
      <dgm:spPr/>
      <dgm:t>
        <a:bodyPr/>
        <a:lstStyle/>
        <a:p>
          <a:endParaRPr lang="en-US"/>
        </a:p>
      </dgm:t>
    </dgm:pt>
    <dgm:pt modelId="{2B9835B6-FA79-4996-A6D1-C2A229F56E24}" type="pres">
      <dgm:prSet presAssocID="{577B88D0-E19F-47DD-BAED-403BD5BCDA6C}" presName="connectorText" presStyleLbl="sibTrans1D1" presStyleIdx="0" presStyleCnt="11"/>
      <dgm:spPr/>
      <dgm:t>
        <a:bodyPr/>
        <a:lstStyle/>
        <a:p>
          <a:endParaRPr lang="en-US"/>
        </a:p>
      </dgm:t>
    </dgm:pt>
    <dgm:pt modelId="{03D4FBE9-4A09-4B81-8C78-6651E64A736A}" type="pres">
      <dgm:prSet presAssocID="{D6D7EE3A-C6D2-483A-977E-15AD7DC544B2}" presName="node" presStyleLbl="node1" presStyleIdx="1" presStyleCnt="12" custScaleY="92325">
        <dgm:presLayoutVars>
          <dgm:bulletEnabled val="1"/>
        </dgm:presLayoutVars>
      </dgm:prSet>
      <dgm:spPr/>
      <dgm:t>
        <a:bodyPr/>
        <a:lstStyle/>
        <a:p>
          <a:endParaRPr lang="en-US"/>
        </a:p>
      </dgm:t>
    </dgm:pt>
    <dgm:pt modelId="{7F80F329-DFCB-4C6A-BA4F-0AB955316C39}" type="pres">
      <dgm:prSet presAssocID="{CA7AEF35-E732-4E01-9696-B448180B9DF2}" presName="sibTrans" presStyleLbl="sibTrans1D1" presStyleIdx="1" presStyleCnt="11"/>
      <dgm:spPr/>
      <dgm:t>
        <a:bodyPr/>
        <a:lstStyle/>
        <a:p>
          <a:endParaRPr lang="en-US"/>
        </a:p>
      </dgm:t>
    </dgm:pt>
    <dgm:pt modelId="{C856A30A-06C6-4AC7-935C-9F19D9E2A4AF}" type="pres">
      <dgm:prSet presAssocID="{CA7AEF35-E732-4E01-9696-B448180B9DF2}" presName="connectorText" presStyleLbl="sibTrans1D1" presStyleIdx="1" presStyleCnt="11"/>
      <dgm:spPr/>
      <dgm:t>
        <a:bodyPr/>
        <a:lstStyle/>
        <a:p>
          <a:endParaRPr lang="en-US"/>
        </a:p>
      </dgm:t>
    </dgm:pt>
    <dgm:pt modelId="{F30BE2DF-F220-47AA-A992-D7CA37D5D9F6}" type="pres">
      <dgm:prSet presAssocID="{DCEA585B-C014-49DF-BF7A-780BDD5CBDBC}" presName="node" presStyleLbl="node1" presStyleIdx="2" presStyleCnt="12" custScaleX="133858" custScaleY="91707">
        <dgm:presLayoutVars>
          <dgm:bulletEnabled val="1"/>
        </dgm:presLayoutVars>
      </dgm:prSet>
      <dgm:spPr/>
      <dgm:t>
        <a:bodyPr/>
        <a:lstStyle/>
        <a:p>
          <a:endParaRPr lang="en-US"/>
        </a:p>
      </dgm:t>
    </dgm:pt>
    <dgm:pt modelId="{97AFFB4F-E908-4B55-96F2-6F782A50F82C}" type="pres">
      <dgm:prSet presAssocID="{30124426-CA64-4F52-9ADF-B197333ABC83}" presName="sibTrans" presStyleLbl="sibTrans1D1" presStyleIdx="2" presStyleCnt="11"/>
      <dgm:spPr/>
      <dgm:t>
        <a:bodyPr/>
        <a:lstStyle/>
        <a:p>
          <a:endParaRPr lang="en-US"/>
        </a:p>
      </dgm:t>
    </dgm:pt>
    <dgm:pt modelId="{8046EB3F-4964-492F-ADD7-8D7E23123F5A}" type="pres">
      <dgm:prSet presAssocID="{30124426-CA64-4F52-9ADF-B197333ABC83}" presName="connectorText" presStyleLbl="sibTrans1D1" presStyleIdx="2" presStyleCnt="11"/>
      <dgm:spPr/>
      <dgm:t>
        <a:bodyPr/>
        <a:lstStyle/>
        <a:p>
          <a:endParaRPr lang="en-US"/>
        </a:p>
      </dgm:t>
    </dgm:pt>
    <dgm:pt modelId="{D8531A29-4250-4967-96C0-EF4CBB7558F9}" type="pres">
      <dgm:prSet presAssocID="{7200D382-298C-4E42-9CFD-FD6B71D9BEFB}" presName="node" presStyleLbl="node1" presStyleIdx="3" presStyleCnt="12" custScaleY="91707">
        <dgm:presLayoutVars>
          <dgm:bulletEnabled val="1"/>
        </dgm:presLayoutVars>
      </dgm:prSet>
      <dgm:spPr/>
      <dgm:t>
        <a:bodyPr/>
        <a:lstStyle/>
        <a:p>
          <a:endParaRPr lang="en-US"/>
        </a:p>
      </dgm:t>
    </dgm:pt>
    <dgm:pt modelId="{65ED45E2-C3BA-4B2E-8FF2-0FF148995F9C}" type="pres">
      <dgm:prSet presAssocID="{28AAB67F-9259-41F0-B3B2-A7E978FA7670}" presName="sibTrans" presStyleLbl="sibTrans1D1" presStyleIdx="3" presStyleCnt="11"/>
      <dgm:spPr/>
      <dgm:t>
        <a:bodyPr/>
        <a:lstStyle/>
        <a:p>
          <a:endParaRPr lang="en-US"/>
        </a:p>
      </dgm:t>
    </dgm:pt>
    <dgm:pt modelId="{C4CDD2A5-5653-4CF3-9DD2-F22F585C773E}" type="pres">
      <dgm:prSet presAssocID="{28AAB67F-9259-41F0-B3B2-A7E978FA7670}" presName="connectorText" presStyleLbl="sibTrans1D1" presStyleIdx="3" presStyleCnt="11"/>
      <dgm:spPr/>
      <dgm:t>
        <a:bodyPr/>
        <a:lstStyle/>
        <a:p>
          <a:endParaRPr lang="en-US"/>
        </a:p>
      </dgm:t>
    </dgm:pt>
    <dgm:pt modelId="{7DA3A6F2-B1C2-4969-B5E9-2B9C13E570B3}" type="pres">
      <dgm:prSet presAssocID="{C05681A4-359D-40EC-8582-8CA0A63BEEEE}" presName="node" presStyleLbl="node1" presStyleIdx="4" presStyleCnt="12" custScaleY="92325">
        <dgm:presLayoutVars>
          <dgm:bulletEnabled val="1"/>
        </dgm:presLayoutVars>
      </dgm:prSet>
      <dgm:spPr/>
      <dgm:t>
        <a:bodyPr/>
        <a:lstStyle/>
        <a:p>
          <a:endParaRPr lang="en-US"/>
        </a:p>
      </dgm:t>
    </dgm:pt>
    <dgm:pt modelId="{FC1114E1-2A6A-4442-A870-B08B803D5A7C}" type="pres">
      <dgm:prSet presAssocID="{A3AEFFA2-1B45-4684-ACC7-80E388C58422}" presName="sibTrans" presStyleLbl="sibTrans1D1" presStyleIdx="4" presStyleCnt="11"/>
      <dgm:spPr/>
      <dgm:t>
        <a:bodyPr/>
        <a:lstStyle/>
        <a:p>
          <a:endParaRPr lang="en-US"/>
        </a:p>
      </dgm:t>
    </dgm:pt>
    <dgm:pt modelId="{C8D6E6E0-148B-4858-938D-9C1FDD2008C8}" type="pres">
      <dgm:prSet presAssocID="{A3AEFFA2-1B45-4684-ACC7-80E388C58422}" presName="connectorText" presStyleLbl="sibTrans1D1" presStyleIdx="4" presStyleCnt="11"/>
      <dgm:spPr/>
      <dgm:t>
        <a:bodyPr/>
        <a:lstStyle/>
        <a:p>
          <a:endParaRPr lang="en-US"/>
        </a:p>
      </dgm:t>
    </dgm:pt>
    <dgm:pt modelId="{811A61C3-49A2-4764-BBB0-DFDA1E198CFF}" type="pres">
      <dgm:prSet presAssocID="{CA04C96B-54A4-4D5E-9352-54E3820CFEAC}" presName="node" presStyleLbl="node1" presStyleIdx="5" presStyleCnt="12" custScaleX="194694" custScaleY="92325">
        <dgm:presLayoutVars>
          <dgm:bulletEnabled val="1"/>
        </dgm:presLayoutVars>
      </dgm:prSet>
      <dgm:spPr/>
      <dgm:t>
        <a:bodyPr/>
        <a:lstStyle/>
        <a:p>
          <a:endParaRPr lang="en-US"/>
        </a:p>
      </dgm:t>
    </dgm:pt>
    <dgm:pt modelId="{4A724CE0-864F-49C9-9F50-E48956533089}" type="pres">
      <dgm:prSet presAssocID="{23A91DD5-72AD-4A3C-8DAE-124A67ACBE89}" presName="sibTrans" presStyleLbl="sibTrans1D1" presStyleIdx="5" presStyleCnt="11"/>
      <dgm:spPr/>
      <dgm:t>
        <a:bodyPr/>
        <a:lstStyle/>
        <a:p>
          <a:endParaRPr lang="en-US"/>
        </a:p>
      </dgm:t>
    </dgm:pt>
    <dgm:pt modelId="{1F628D33-D733-4631-884A-8C7D8A9E0566}" type="pres">
      <dgm:prSet presAssocID="{23A91DD5-72AD-4A3C-8DAE-124A67ACBE89}" presName="connectorText" presStyleLbl="sibTrans1D1" presStyleIdx="5" presStyleCnt="11"/>
      <dgm:spPr/>
      <dgm:t>
        <a:bodyPr/>
        <a:lstStyle/>
        <a:p>
          <a:endParaRPr lang="en-US"/>
        </a:p>
      </dgm:t>
    </dgm:pt>
    <dgm:pt modelId="{EBAC6ABE-01E7-4FF2-8A0C-B5C55D15DA77}" type="pres">
      <dgm:prSet presAssocID="{35D61A82-BD16-4B0B-B589-B7EBA6B675FC}" presName="node" presStyleLbl="node1" presStyleIdx="6" presStyleCnt="12" custScaleY="96706">
        <dgm:presLayoutVars>
          <dgm:bulletEnabled val="1"/>
        </dgm:presLayoutVars>
      </dgm:prSet>
      <dgm:spPr/>
      <dgm:t>
        <a:bodyPr/>
        <a:lstStyle/>
        <a:p>
          <a:endParaRPr lang="en-US"/>
        </a:p>
      </dgm:t>
    </dgm:pt>
    <dgm:pt modelId="{A76FA603-974C-46C9-91FE-5886CF0FBFD9}" type="pres">
      <dgm:prSet presAssocID="{57C8BED9-5B73-4231-9CA6-B2E5821C18FE}" presName="sibTrans" presStyleLbl="sibTrans1D1" presStyleIdx="6" presStyleCnt="11"/>
      <dgm:spPr/>
      <dgm:t>
        <a:bodyPr/>
        <a:lstStyle/>
        <a:p>
          <a:endParaRPr lang="en-US"/>
        </a:p>
      </dgm:t>
    </dgm:pt>
    <dgm:pt modelId="{1EE1A2E6-78B8-4230-95EF-70D4601F3E36}" type="pres">
      <dgm:prSet presAssocID="{57C8BED9-5B73-4231-9CA6-B2E5821C18FE}" presName="connectorText" presStyleLbl="sibTrans1D1" presStyleIdx="6" presStyleCnt="11"/>
      <dgm:spPr/>
      <dgm:t>
        <a:bodyPr/>
        <a:lstStyle/>
        <a:p>
          <a:endParaRPr lang="en-US"/>
        </a:p>
      </dgm:t>
    </dgm:pt>
    <dgm:pt modelId="{E1E64868-8587-41F9-88AE-3904F226211C}" type="pres">
      <dgm:prSet presAssocID="{15376D4E-04DD-494A-A9FC-3ED0EB345C2E}" presName="node" presStyleLbl="node1" presStyleIdx="7" presStyleCnt="12" custScaleX="120569">
        <dgm:presLayoutVars>
          <dgm:bulletEnabled val="1"/>
        </dgm:presLayoutVars>
      </dgm:prSet>
      <dgm:spPr/>
      <dgm:t>
        <a:bodyPr/>
        <a:lstStyle/>
        <a:p>
          <a:endParaRPr lang="en-US"/>
        </a:p>
      </dgm:t>
    </dgm:pt>
    <dgm:pt modelId="{E59C69F6-65F8-468D-A4D3-63EBC6DD90C9}" type="pres">
      <dgm:prSet presAssocID="{C1F2DDBE-7541-49AD-9A08-5A11197B5EB9}" presName="sibTrans" presStyleLbl="sibTrans1D1" presStyleIdx="7" presStyleCnt="11"/>
      <dgm:spPr/>
      <dgm:t>
        <a:bodyPr/>
        <a:lstStyle/>
        <a:p>
          <a:endParaRPr lang="en-US"/>
        </a:p>
      </dgm:t>
    </dgm:pt>
    <dgm:pt modelId="{84D65D09-8A08-4021-8274-50DBFA42B310}" type="pres">
      <dgm:prSet presAssocID="{C1F2DDBE-7541-49AD-9A08-5A11197B5EB9}" presName="connectorText" presStyleLbl="sibTrans1D1" presStyleIdx="7" presStyleCnt="11"/>
      <dgm:spPr/>
      <dgm:t>
        <a:bodyPr/>
        <a:lstStyle/>
        <a:p>
          <a:endParaRPr lang="en-US"/>
        </a:p>
      </dgm:t>
    </dgm:pt>
    <dgm:pt modelId="{9FFB3C23-E740-46DE-B496-94844EFBC01A}" type="pres">
      <dgm:prSet presAssocID="{FB97B080-2829-4EA1-A34D-06195271D563}" presName="node" presStyleLbl="node1" presStyleIdx="8" presStyleCnt="12" custScaleY="96706">
        <dgm:presLayoutVars>
          <dgm:bulletEnabled val="1"/>
        </dgm:presLayoutVars>
      </dgm:prSet>
      <dgm:spPr/>
      <dgm:t>
        <a:bodyPr/>
        <a:lstStyle/>
        <a:p>
          <a:endParaRPr lang="en-US"/>
        </a:p>
      </dgm:t>
    </dgm:pt>
    <dgm:pt modelId="{5089318F-7366-4906-840F-9C1CCF949040}" type="pres">
      <dgm:prSet presAssocID="{8AE12A30-7663-4454-9B91-6B11B6730D30}" presName="sibTrans" presStyleLbl="sibTrans1D1" presStyleIdx="8" presStyleCnt="11"/>
      <dgm:spPr/>
      <dgm:t>
        <a:bodyPr/>
        <a:lstStyle/>
        <a:p>
          <a:endParaRPr lang="en-US"/>
        </a:p>
      </dgm:t>
    </dgm:pt>
    <dgm:pt modelId="{1E688497-52AE-4718-AA40-515EE7AE3FD0}" type="pres">
      <dgm:prSet presAssocID="{8AE12A30-7663-4454-9B91-6B11B6730D30}" presName="connectorText" presStyleLbl="sibTrans1D1" presStyleIdx="8" presStyleCnt="11"/>
      <dgm:spPr/>
      <dgm:t>
        <a:bodyPr/>
        <a:lstStyle/>
        <a:p>
          <a:endParaRPr lang="en-US"/>
        </a:p>
      </dgm:t>
    </dgm:pt>
    <dgm:pt modelId="{F2D44FCC-165C-4666-A67C-1FAE5E7CC672}" type="pres">
      <dgm:prSet presAssocID="{A2AE883D-E398-463F-929E-4150E15F3129}" presName="node" presStyleLbl="node1" presStyleIdx="9" presStyleCnt="12" custScaleY="100672">
        <dgm:presLayoutVars>
          <dgm:bulletEnabled val="1"/>
        </dgm:presLayoutVars>
      </dgm:prSet>
      <dgm:spPr/>
      <dgm:t>
        <a:bodyPr/>
        <a:lstStyle/>
        <a:p>
          <a:endParaRPr lang="en-US"/>
        </a:p>
      </dgm:t>
    </dgm:pt>
    <dgm:pt modelId="{292F86AB-823B-42C1-AC5C-FFDC70D265DC}" type="pres">
      <dgm:prSet presAssocID="{6D654FEE-256A-4EEE-A8BE-AF709B485C72}" presName="sibTrans" presStyleLbl="sibTrans1D1" presStyleIdx="9" presStyleCnt="11"/>
      <dgm:spPr/>
      <dgm:t>
        <a:bodyPr/>
        <a:lstStyle/>
        <a:p>
          <a:endParaRPr lang="en-US"/>
        </a:p>
      </dgm:t>
    </dgm:pt>
    <dgm:pt modelId="{B1912BDC-F9F1-4208-BC54-0BF1E7C451E1}" type="pres">
      <dgm:prSet presAssocID="{6D654FEE-256A-4EEE-A8BE-AF709B485C72}" presName="connectorText" presStyleLbl="sibTrans1D1" presStyleIdx="9" presStyleCnt="11"/>
      <dgm:spPr/>
      <dgm:t>
        <a:bodyPr/>
        <a:lstStyle/>
        <a:p>
          <a:endParaRPr lang="en-US"/>
        </a:p>
      </dgm:t>
    </dgm:pt>
    <dgm:pt modelId="{1D2C8423-49A7-4259-84D2-C98789E15750}" type="pres">
      <dgm:prSet presAssocID="{71FE2EBA-FA21-4AB7-BF78-562C4159B1EA}" presName="node" presStyleLbl="node1" presStyleIdx="10" presStyleCnt="12" custScaleX="164613" custScaleY="100672">
        <dgm:presLayoutVars>
          <dgm:bulletEnabled val="1"/>
        </dgm:presLayoutVars>
      </dgm:prSet>
      <dgm:spPr/>
      <dgm:t>
        <a:bodyPr/>
        <a:lstStyle/>
        <a:p>
          <a:endParaRPr lang="en-US"/>
        </a:p>
      </dgm:t>
    </dgm:pt>
    <dgm:pt modelId="{D53D3376-A5AD-4B2F-BCA5-964D376D851A}" type="pres">
      <dgm:prSet presAssocID="{964290A4-5794-4C87-A21B-101B18BA0D45}" presName="sibTrans" presStyleLbl="sibTrans1D1" presStyleIdx="10" presStyleCnt="11"/>
      <dgm:spPr/>
      <dgm:t>
        <a:bodyPr/>
        <a:lstStyle/>
        <a:p>
          <a:endParaRPr lang="en-US"/>
        </a:p>
      </dgm:t>
    </dgm:pt>
    <dgm:pt modelId="{38E78889-80F4-4D03-B949-3BFDE153A5F9}" type="pres">
      <dgm:prSet presAssocID="{964290A4-5794-4C87-A21B-101B18BA0D45}" presName="connectorText" presStyleLbl="sibTrans1D1" presStyleIdx="10" presStyleCnt="11"/>
      <dgm:spPr/>
      <dgm:t>
        <a:bodyPr/>
        <a:lstStyle/>
        <a:p>
          <a:endParaRPr lang="en-US"/>
        </a:p>
      </dgm:t>
    </dgm:pt>
    <dgm:pt modelId="{5BC4D3D7-3763-4D3A-8AE1-339A96B7AD22}" type="pres">
      <dgm:prSet presAssocID="{9092A992-A7CE-4A7E-BC5A-03E3DE73A129}" presName="node" presStyleLbl="node1" presStyleIdx="11" presStyleCnt="12" custScaleX="144668" custScaleY="100672">
        <dgm:presLayoutVars>
          <dgm:bulletEnabled val="1"/>
        </dgm:presLayoutVars>
      </dgm:prSet>
      <dgm:spPr/>
      <dgm:t>
        <a:bodyPr/>
        <a:lstStyle/>
        <a:p>
          <a:endParaRPr lang="en-US"/>
        </a:p>
      </dgm:t>
    </dgm:pt>
  </dgm:ptLst>
  <dgm:cxnLst>
    <dgm:cxn modelId="{ECA19A1D-6D67-4DEC-B290-C066BFF6B84F}" type="presOf" srcId="{577B88D0-E19F-47DD-BAED-403BD5BCDA6C}" destId="{2B9835B6-FA79-4996-A6D1-C2A229F56E24}" srcOrd="1" destOrd="0" presId="urn:microsoft.com/office/officeart/2005/8/layout/bProcess3"/>
    <dgm:cxn modelId="{08F50C6A-2C65-42E4-A5A9-A7AF3E808630}" srcId="{F6F3E4E7-1F6B-4F62-8F2D-575451E6DD37}" destId="{CA04C96B-54A4-4D5E-9352-54E3820CFEAC}" srcOrd="5" destOrd="0" parTransId="{CDD33559-491A-4A3F-8416-13BE1CAA5D6C}" sibTransId="{23A91DD5-72AD-4A3C-8DAE-124A67ACBE89}"/>
    <dgm:cxn modelId="{6849342C-63B6-428F-9E3D-BC623CC10595}" type="presOf" srcId="{30124426-CA64-4F52-9ADF-B197333ABC83}" destId="{8046EB3F-4964-492F-ADD7-8D7E23123F5A}" srcOrd="1" destOrd="0" presId="urn:microsoft.com/office/officeart/2005/8/layout/bProcess3"/>
    <dgm:cxn modelId="{914941A0-7FB3-4958-BD85-515F0B361A3A}" type="presOf" srcId="{577B88D0-E19F-47DD-BAED-403BD5BCDA6C}" destId="{FE60EDAC-F514-4C9F-A3E2-DB7188DFA98D}" srcOrd="0" destOrd="0" presId="urn:microsoft.com/office/officeart/2005/8/layout/bProcess3"/>
    <dgm:cxn modelId="{918EE756-53A5-4A58-9565-CCDFF28F35A1}" type="presOf" srcId="{8AE12A30-7663-4454-9B91-6B11B6730D30}" destId="{1E688497-52AE-4718-AA40-515EE7AE3FD0}" srcOrd="1" destOrd="0" presId="urn:microsoft.com/office/officeart/2005/8/layout/bProcess3"/>
    <dgm:cxn modelId="{7C97E5C7-E736-467B-B253-1FD227BC26A1}" type="presOf" srcId="{23A91DD5-72AD-4A3C-8DAE-124A67ACBE89}" destId="{1F628D33-D733-4631-884A-8C7D8A9E0566}" srcOrd="1" destOrd="0" presId="urn:microsoft.com/office/officeart/2005/8/layout/bProcess3"/>
    <dgm:cxn modelId="{67895BA3-61D0-4E09-B8E8-0EBBB34BE85F}" type="presOf" srcId="{F6F3E4E7-1F6B-4F62-8F2D-575451E6DD37}" destId="{2E19C45B-8462-449B-AA02-97BA7459A423}" srcOrd="0" destOrd="0" presId="urn:microsoft.com/office/officeart/2005/8/layout/bProcess3"/>
    <dgm:cxn modelId="{ABE4F98E-975A-445C-A273-8A1DABD6A3E9}" type="presOf" srcId="{57A97AE6-95CF-4B7A-898D-28AE1D73C9B1}" destId="{D621B74A-F545-4170-AD4A-1CEF5F3EE6A8}" srcOrd="0" destOrd="0" presId="urn:microsoft.com/office/officeart/2005/8/layout/bProcess3"/>
    <dgm:cxn modelId="{D21E40E4-AE3C-454D-BFE9-B2D75EB56C0D}" type="presOf" srcId="{23A91DD5-72AD-4A3C-8DAE-124A67ACBE89}" destId="{4A724CE0-864F-49C9-9F50-E48956533089}" srcOrd="0" destOrd="0" presId="urn:microsoft.com/office/officeart/2005/8/layout/bProcess3"/>
    <dgm:cxn modelId="{5A23A95E-B636-4B86-A114-0800701C15BE}" srcId="{F6F3E4E7-1F6B-4F62-8F2D-575451E6DD37}" destId="{9092A992-A7CE-4A7E-BC5A-03E3DE73A129}" srcOrd="11" destOrd="0" parTransId="{B1CD5F20-6113-4848-9612-E6CCC181E11B}" sibTransId="{825A7B51-6FF2-45DA-990A-DF2025C84F25}"/>
    <dgm:cxn modelId="{85959FB8-C882-4BA7-98FE-DF34D3381338}" srcId="{F6F3E4E7-1F6B-4F62-8F2D-575451E6DD37}" destId="{DCEA585B-C014-49DF-BF7A-780BDD5CBDBC}" srcOrd="2" destOrd="0" parTransId="{E7E28DC9-E502-4CCE-B6FE-9B2072819BC8}" sibTransId="{30124426-CA64-4F52-9ADF-B197333ABC83}"/>
    <dgm:cxn modelId="{C2E63E91-005A-4CC9-93BF-AE7E0BC0F4FF}" srcId="{F6F3E4E7-1F6B-4F62-8F2D-575451E6DD37}" destId="{A2AE883D-E398-463F-929E-4150E15F3129}" srcOrd="9" destOrd="0" parTransId="{6AE5AA75-D75D-4C7A-AF88-E726CC684803}" sibTransId="{6D654FEE-256A-4EEE-A8BE-AF709B485C72}"/>
    <dgm:cxn modelId="{0B8CC817-4085-4C4A-B921-9F2FBF202CCE}" type="presOf" srcId="{15376D4E-04DD-494A-A9FC-3ED0EB345C2E}" destId="{E1E64868-8587-41F9-88AE-3904F226211C}" srcOrd="0" destOrd="0" presId="urn:microsoft.com/office/officeart/2005/8/layout/bProcess3"/>
    <dgm:cxn modelId="{183560D8-422B-4BAA-947E-DEBBB92A21EF}" srcId="{F6F3E4E7-1F6B-4F62-8F2D-575451E6DD37}" destId="{71FE2EBA-FA21-4AB7-BF78-562C4159B1EA}" srcOrd="10" destOrd="0" parTransId="{618302F2-0AE7-4B29-8F01-002EF195BB8F}" sibTransId="{964290A4-5794-4C87-A21B-101B18BA0D45}"/>
    <dgm:cxn modelId="{5FBE5FAF-3261-432F-84A9-FC0505333F54}" srcId="{F6F3E4E7-1F6B-4F62-8F2D-575451E6DD37}" destId="{57A97AE6-95CF-4B7A-898D-28AE1D73C9B1}" srcOrd="0" destOrd="0" parTransId="{428C44F4-6D41-4173-9A68-0DC50C309460}" sibTransId="{577B88D0-E19F-47DD-BAED-403BD5BCDA6C}"/>
    <dgm:cxn modelId="{C1BADF06-F741-4AAE-B08F-9904F390E2FA}" type="presOf" srcId="{7200D382-298C-4E42-9CFD-FD6B71D9BEFB}" destId="{D8531A29-4250-4967-96C0-EF4CBB7558F9}" srcOrd="0" destOrd="0" presId="urn:microsoft.com/office/officeart/2005/8/layout/bProcess3"/>
    <dgm:cxn modelId="{5D32FEE2-B3BD-4A84-B0C6-0CDE3FCDE62E}" type="presOf" srcId="{A3AEFFA2-1B45-4684-ACC7-80E388C58422}" destId="{FC1114E1-2A6A-4442-A870-B08B803D5A7C}" srcOrd="0" destOrd="0" presId="urn:microsoft.com/office/officeart/2005/8/layout/bProcess3"/>
    <dgm:cxn modelId="{D9021A70-5939-478E-97DE-67670557E9E6}" type="presOf" srcId="{30124426-CA64-4F52-9ADF-B197333ABC83}" destId="{97AFFB4F-E908-4B55-96F2-6F782A50F82C}" srcOrd="0" destOrd="0" presId="urn:microsoft.com/office/officeart/2005/8/layout/bProcess3"/>
    <dgm:cxn modelId="{02A10DF7-8E5C-4451-90AF-9DD096BB29E1}" type="presOf" srcId="{CA7AEF35-E732-4E01-9696-B448180B9DF2}" destId="{C856A30A-06C6-4AC7-935C-9F19D9E2A4AF}" srcOrd="1" destOrd="0" presId="urn:microsoft.com/office/officeart/2005/8/layout/bProcess3"/>
    <dgm:cxn modelId="{A4237C27-5011-41B8-AA1B-F178E3FFA561}" type="presOf" srcId="{71FE2EBA-FA21-4AB7-BF78-562C4159B1EA}" destId="{1D2C8423-49A7-4259-84D2-C98789E15750}" srcOrd="0" destOrd="0" presId="urn:microsoft.com/office/officeart/2005/8/layout/bProcess3"/>
    <dgm:cxn modelId="{2045A282-6D9F-4910-88BE-2FF6D36F4A7A}" type="presOf" srcId="{C05681A4-359D-40EC-8582-8CA0A63BEEEE}" destId="{7DA3A6F2-B1C2-4969-B5E9-2B9C13E570B3}" srcOrd="0" destOrd="0" presId="urn:microsoft.com/office/officeart/2005/8/layout/bProcess3"/>
    <dgm:cxn modelId="{2E655EAE-F60D-4E96-81AE-1B640F50DFAD}" type="presOf" srcId="{28AAB67F-9259-41F0-B3B2-A7E978FA7670}" destId="{65ED45E2-C3BA-4B2E-8FF2-0FF148995F9C}" srcOrd="0" destOrd="0" presId="urn:microsoft.com/office/officeart/2005/8/layout/bProcess3"/>
    <dgm:cxn modelId="{5BDBB8A0-4308-4A9B-A882-4ECE19667602}" type="presOf" srcId="{964290A4-5794-4C87-A21B-101B18BA0D45}" destId="{38E78889-80F4-4D03-B949-3BFDE153A5F9}" srcOrd="1" destOrd="0" presId="urn:microsoft.com/office/officeart/2005/8/layout/bProcess3"/>
    <dgm:cxn modelId="{BF795775-9F88-48A4-A6AB-776FFEECF8A8}" type="presOf" srcId="{C1F2DDBE-7541-49AD-9A08-5A11197B5EB9}" destId="{E59C69F6-65F8-468D-A4D3-63EBC6DD90C9}" srcOrd="0" destOrd="0" presId="urn:microsoft.com/office/officeart/2005/8/layout/bProcess3"/>
    <dgm:cxn modelId="{91EC2F5B-2C26-415A-98CD-31E79B657B8A}" srcId="{F6F3E4E7-1F6B-4F62-8F2D-575451E6DD37}" destId="{7200D382-298C-4E42-9CFD-FD6B71D9BEFB}" srcOrd="3" destOrd="0" parTransId="{F05AD839-73E9-4FE4-A858-B6C353D30F25}" sibTransId="{28AAB67F-9259-41F0-B3B2-A7E978FA7670}"/>
    <dgm:cxn modelId="{DCAE173D-F981-411E-9C3E-DBDB46543B72}" type="presOf" srcId="{D6D7EE3A-C6D2-483A-977E-15AD7DC544B2}" destId="{03D4FBE9-4A09-4B81-8C78-6651E64A736A}" srcOrd="0" destOrd="0" presId="urn:microsoft.com/office/officeart/2005/8/layout/bProcess3"/>
    <dgm:cxn modelId="{9F33CC2A-A0E2-4DAF-9C59-28BD13327D61}" type="presOf" srcId="{A2AE883D-E398-463F-929E-4150E15F3129}" destId="{F2D44FCC-165C-4666-A67C-1FAE5E7CC672}" srcOrd="0" destOrd="0" presId="urn:microsoft.com/office/officeart/2005/8/layout/bProcess3"/>
    <dgm:cxn modelId="{15DFB1EA-B334-4BD7-AF91-D7CB25368CC9}" type="presOf" srcId="{57C8BED9-5B73-4231-9CA6-B2E5821C18FE}" destId="{A76FA603-974C-46C9-91FE-5886CF0FBFD9}" srcOrd="0" destOrd="0" presId="urn:microsoft.com/office/officeart/2005/8/layout/bProcess3"/>
    <dgm:cxn modelId="{F14CBE06-CD41-43E1-8997-B9E75AAACD7F}" type="presOf" srcId="{FB97B080-2829-4EA1-A34D-06195271D563}" destId="{9FFB3C23-E740-46DE-B496-94844EFBC01A}" srcOrd="0" destOrd="0" presId="urn:microsoft.com/office/officeart/2005/8/layout/bProcess3"/>
    <dgm:cxn modelId="{8A1F6302-3963-4174-8B8B-D7886A10702B}" type="presOf" srcId="{28AAB67F-9259-41F0-B3B2-A7E978FA7670}" destId="{C4CDD2A5-5653-4CF3-9DD2-F22F585C773E}" srcOrd="1" destOrd="0" presId="urn:microsoft.com/office/officeart/2005/8/layout/bProcess3"/>
    <dgm:cxn modelId="{C230BC56-308E-47E0-8025-67EACDCDBCA9}" srcId="{F6F3E4E7-1F6B-4F62-8F2D-575451E6DD37}" destId="{FB97B080-2829-4EA1-A34D-06195271D563}" srcOrd="8" destOrd="0" parTransId="{523CD224-A93B-47BC-8EF3-B93CB89BC39B}" sibTransId="{8AE12A30-7663-4454-9B91-6B11B6730D30}"/>
    <dgm:cxn modelId="{AE59139B-D392-439E-A2FC-E78BB0279AE1}" srcId="{F6F3E4E7-1F6B-4F62-8F2D-575451E6DD37}" destId="{35D61A82-BD16-4B0B-B589-B7EBA6B675FC}" srcOrd="6" destOrd="0" parTransId="{BABEF859-F904-4737-8788-6E022A46F151}" sibTransId="{57C8BED9-5B73-4231-9CA6-B2E5821C18FE}"/>
    <dgm:cxn modelId="{5F8A43F6-234D-4394-A203-9B1A024E840E}" type="presOf" srcId="{6D654FEE-256A-4EEE-A8BE-AF709B485C72}" destId="{B1912BDC-F9F1-4208-BC54-0BF1E7C451E1}" srcOrd="1" destOrd="0" presId="urn:microsoft.com/office/officeart/2005/8/layout/bProcess3"/>
    <dgm:cxn modelId="{7F7526C2-B9E4-4791-990B-217311F32DEE}" type="presOf" srcId="{C1F2DDBE-7541-49AD-9A08-5A11197B5EB9}" destId="{84D65D09-8A08-4021-8274-50DBFA42B310}" srcOrd="1" destOrd="0" presId="urn:microsoft.com/office/officeart/2005/8/layout/bProcess3"/>
    <dgm:cxn modelId="{675B15D6-1194-4059-8359-C61BAC92C4EA}" srcId="{F6F3E4E7-1F6B-4F62-8F2D-575451E6DD37}" destId="{D6D7EE3A-C6D2-483A-977E-15AD7DC544B2}" srcOrd="1" destOrd="0" parTransId="{C4356F5E-3AE7-4131-8B6E-B14EA48CCE38}" sibTransId="{CA7AEF35-E732-4E01-9696-B448180B9DF2}"/>
    <dgm:cxn modelId="{E1BD5C25-5412-48D2-A282-84F67A42E86E}" type="presOf" srcId="{CA7AEF35-E732-4E01-9696-B448180B9DF2}" destId="{7F80F329-DFCB-4C6A-BA4F-0AB955316C39}" srcOrd="0" destOrd="0" presId="urn:microsoft.com/office/officeart/2005/8/layout/bProcess3"/>
    <dgm:cxn modelId="{2512321C-A8A9-4A67-8D9D-D46B1F8DF265}" type="presOf" srcId="{9092A992-A7CE-4A7E-BC5A-03E3DE73A129}" destId="{5BC4D3D7-3763-4D3A-8AE1-339A96B7AD22}" srcOrd="0" destOrd="0" presId="urn:microsoft.com/office/officeart/2005/8/layout/bProcess3"/>
    <dgm:cxn modelId="{9DF8C530-E696-42EC-8EFF-B432765BA90A}" type="presOf" srcId="{A3AEFFA2-1B45-4684-ACC7-80E388C58422}" destId="{C8D6E6E0-148B-4858-938D-9C1FDD2008C8}" srcOrd="1" destOrd="0" presId="urn:microsoft.com/office/officeart/2005/8/layout/bProcess3"/>
    <dgm:cxn modelId="{9690DE07-CD1F-461D-9211-1ABB78BC4492}" type="presOf" srcId="{DCEA585B-C014-49DF-BF7A-780BDD5CBDBC}" destId="{F30BE2DF-F220-47AA-A992-D7CA37D5D9F6}" srcOrd="0" destOrd="0" presId="urn:microsoft.com/office/officeart/2005/8/layout/bProcess3"/>
    <dgm:cxn modelId="{434B4917-D612-4C99-B7DC-89DBA947699A}" srcId="{F6F3E4E7-1F6B-4F62-8F2D-575451E6DD37}" destId="{C05681A4-359D-40EC-8582-8CA0A63BEEEE}" srcOrd="4" destOrd="0" parTransId="{EBB6422C-27E3-4DB0-8A9F-AC5A246C3270}" sibTransId="{A3AEFFA2-1B45-4684-ACC7-80E388C58422}"/>
    <dgm:cxn modelId="{12A72B30-D33F-42D8-B89A-C53F1283CE14}" type="presOf" srcId="{964290A4-5794-4C87-A21B-101B18BA0D45}" destId="{D53D3376-A5AD-4B2F-BCA5-964D376D851A}" srcOrd="0" destOrd="0" presId="urn:microsoft.com/office/officeart/2005/8/layout/bProcess3"/>
    <dgm:cxn modelId="{BD7EDC3E-21F6-4E5F-8D0A-2E6DDB56E19A}" type="presOf" srcId="{6D654FEE-256A-4EEE-A8BE-AF709B485C72}" destId="{292F86AB-823B-42C1-AC5C-FFDC70D265DC}" srcOrd="0" destOrd="0" presId="urn:microsoft.com/office/officeart/2005/8/layout/bProcess3"/>
    <dgm:cxn modelId="{E1B58E49-2789-4949-B4DE-80E571EFCD47}" type="presOf" srcId="{CA04C96B-54A4-4D5E-9352-54E3820CFEAC}" destId="{811A61C3-49A2-4764-BBB0-DFDA1E198CFF}" srcOrd="0" destOrd="0" presId="urn:microsoft.com/office/officeart/2005/8/layout/bProcess3"/>
    <dgm:cxn modelId="{949AC48B-F100-4678-AAC6-993837E120F6}" type="presOf" srcId="{57C8BED9-5B73-4231-9CA6-B2E5821C18FE}" destId="{1EE1A2E6-78B8-4230-95EF-70D4601F3E36}" srcOrd="1" destOrd="0" presId="urn:microsoft.com/office/officeart/2005/8/layout/bProcess3"/>
    <dgm:cxn modelId="{1FD482E5-3748-46DA-87E4-88A6C739F3D4}" type="presOf" srcId="{8AE12A30-7663-4454-9B91-6B11B6730D30}" destId="{5089318F-7366-4906-840F-9C1CCF949040}" srcOrd="0" destOrd="0" presId="urn:microsoft.com/office/officeart/2005/8/layout/bProcess3"/>
    <dgm:cxn modelId="{5BBDC4BC-7A70-4114-85F6-BBD025EE0DBB}" srcId="{F6F3E4E7-1F6B-4F62-8F2D-575451E6DD37}" destId="{15376D4E-04DD-494A-A9FC-3ED0EB345C2E}" srcOrd="7" destOrd="0" parTransId="{B3631F37-10C2-4677-9379-BFA6FC83BE96}" sibTransId="{C1F2DDBE-7541-49AD-9A08-5A11197B5EB9}"/>
    <dgm:cxn modelId="{DC5F09C2-E532-4C7E-8EA9-66475F2A82D1}" type="presOf" srcId="{35D61A82-BD16-4B0B-B589-B7EBA6B675FC}" destId="{EBAC6ABE-01E7-4FF2-8A0C-B5C55D15DA77}" srcOrd="0" destOrd="0" presId="urn:microsoft.com/office/officeart/2005/8/layout/bProcess3"/>
    <dgm:cxn modelId="{93D57575-5BE7-4856-89AB-9B46ACA3A4D8}" type="presParOf" srcId="{2E19C45B-8462-449B-AA02-97BA7459A423}" destId="{D621B74A-F545-4170-AD4A-1CEF5F3EE6A8}" srcOrd="0" destOrd="0" presId="urn:microsoft.com/office/officeart/2005/8/layout/bProcess3"/>
    <dgm:cxn modelId="{05F7FBF2-6A2C-4FAA-9910-1799B87FE754}" type="presParOf" srcId="{2E19C45B-8462-449B-AA02-97BA7459A423}" destId="{FE60EDAC-F514-4C9F-A3E2-DB7188DFA98D}" srcOrd="1" destOrd="0" presId="urn:microsoft.com/office/officeart/2005/8/layout/bProcess3"/>
    <dgm:cxn modelId="{11CD03C9-2CE3-4581-8B91-E5200068AB1A}" type="presParOf" srcId="{FE60EDAC-F514-4C9F-A3E2-DB7188DFA98D}" destId="{2B9835B6-FA79-4996-A6D1-C2A229F56E24}" srcOrd="0" destOrd="0" presId="urn:microsoft.com/office/officeart/2005/8/layout/bProcess3"/>
    <dgm:cxn modelId="{AFA7B846-E643-4BC4-81F8-4E6EC7839C4C}" type="presParOf" srcId="{2E19C45B-8462-449B-AA02-97BA7459A423}" destId="{03D4FBE9-4A09-4B81-8C78-6651E64A736A}" srcOrd="2" destOrd="0" presId="urn:microsoft.com/office/officeart/2005/8/layout/bProcess3"/>
    <dgm:cxn modelId="{7AD06624-DDD9-4EAB-B825-24E56641A837}" type="presParOf" srcId="{2E19C45B-8462-449B-AA02-97BA7459A423}" destId="{7F80F329-DFCB-4C6A-BA4F-0AB955316C39}" srcOrd="3" destOrd="0" presId="urn:microsoft.com/office/officeart/2005/8/layout/bProcess3"/>
    <dgm:cxn modelId="{E5591D73-F2B4-4282-A656-5907AF4AA897}" type="presParOf" srcId="{7F80F329-DFCB-4C6A-BA4F-0AB955316C39}" destId="{C856A30A-06C6-4AC7-935C-9F19D9E2A4AF}" srcOrd="0" destOrd="0" presId="urn:microsoft.com/office/officeart/2005/8/layout/bProcess3"/>
    <dgm:cxn modelId="{6104DFE5-F3A8-4E72-AACA-84528586F41A}" type="presParOf" srcId="{2E19C45B-8462-449B-AA02-97BA7459A423}" destId="{F30BE2DF-F220-47AA-A992-D7CA37D5D9F6}" srcOrd="4" destOrd="0" presId="urn:microsoft.com/office/officeart/2005/8/layout/bProcess3"/>
    <dgm:cxn modelId="{B4F51F78-6C0D-4256-9DA3-2A3C2FE3AE20}" type="presParOf" srcId="{2E19C45B-8462-449B-AA02-97BA7459A423}" destId="{97AFFB4F-E908-4B55-96F2-6F782A50F82C}" srcOrd="5" destOrd="0" presId="urn:microsoft.com/office/officeart/2005/8/layout/bProcess3"/>
    <dgm:cxn modelId="{E1330ED7-EA71-4445-92CB-2A8958F7461B}" type="presParOf" srcId="{97AFFB4F-E908-4B55-96F2-6F782A50F82C}" destId="{8046EB3F-4964-492F-ADD7-8D7E23123F5A}" srcOrd="0" destOrd="0" presId="urn:microsoft.com/office/officeart/2005/8/layout/bProcess3"/>
    <dgm:cxn modelId="{FA43824B-9446-46AA-9620-46D9C166DD3D}" type="presParOf" srcId="{2E19C45B-8462-449B-AA02-97BA7459A423}" destId="{D8531A29-4250-4967-96C0-EF4CBB7558F9}" srcOrd="6" destOrd="0" presId="urn:microsoft.com/office/officeart/2005/8/layout/bProcess3"/>
    <dgm:cxn modelId="{0A11ACC3-9E70-4E06-A1F2-AA96C44698EE}" type="presParOf" srcId="{2E19C45B-8462-449B-AA02-97BA7459A423}" destId="{65ED45E2-C3BA-4B2E-8FF2-0FF148995F9C}" srcOrd="7" destOrd="0" presId="urn:microsoft.com/office/officeart/2005/8/layout/bProcess3"/>
    <dgm:cxn modelId="{6034CDE2-0970-4434-8C1D-73AEF8EA933D}" type="presParOf" srcId="{65ED45E2-C3BA-4B2E-8FF2-0FF148995F9C}" destId="{C4CDD2A5-5653-4CF3-9DD2-F22F585C773E}" srcOrd="0" destOrd="0" presId="urn:microsoft.com/office/officeart/2005/8/layout/bProcess3"/>
    <dgm:cxn modelId="{C777B6B3-D398-4B92-BABC-EF97B60A4140}" type="presParOf" srcId="{2E19C45B-8462-449B-AA02-97BA7459A423}" destId="{7DA3A6F2-B1C2-4969-B5E9-2B9C13E570B3}" srcOrd="8" destOrd="0" presId="urn:microsoft.com/office/officeart/2005/8/layout/bProcess3"/>
    <dgm:cxn modelId="{56CB0879-9DFE-4695-B7C2-CEDBFD33F297}" type="presParOf" srcId="{2E19C45B-8462-449B-AA02-97BA7459A423}" destId="{FC1114E1-2A6A-4442-A870-B08B803D5A7C}" srcOrd="9" destOrd="0" presId="urn:microsoft.com/office/officeart/2005/8/layout/bProcess3"/>
    <dgm:cxn modelId="{575881BE-0662-40FF-9200-43720EEBFC46}" type="presParOf" srcId="{FC1114E1-2A6A-4442-A870-B08B803D5A7C}" destId="{C8D6E6E0-148B-4858-938D-9C1FDD2008C8}" srcOrd="0" destOrd="0" presId="urn:microsoft.com/office/officeart/2005/8/layout/bProcess3"/>
    <dgm:cxn modelId="{8C98E81E-17CF-45F7-A1B9-F5B84A73ECD4}" type="presParOf" srcId="{2E19C45B-8462-449B-AA02-97BA7459A423}" destId="{811A61C3-49A2-4764-BBB0-DFDA1E198CFF}" srcOrd="10" destOrd="0" presId="urn:microsoft.com/office/officeart/2005/8/layout/bProcess3"/>
    <dgm:cxn modelId="{460AB2B5-1469-4E48-8578-87F6A28376D6}" type="presParOf" srcId="{2E19C45B-8462-449B-AA02-97BA7459A423}" destId="{4A724CE0-864F-49C9-9F50-E48956533089}" srcOrd="11" destOrd="0" presId="urn:microsoft.com/office/officeart/2005/8/layout/bProcess3"/>
    <dgm:cxn modelId="{2F219F79-1FBE-4825-BC6B-B7E1B6CEEDB0}" type="presParOf" srcId="{4A724CE0-864F-49C9-9F50-E48956533089}" destId="{1F628D33-D733-4631-884A-8C7D8A9E0566}" srcOrd="0" destOrd="0" presId="urn:microsoft.com/office/officeart/2005/8/layout/bProcess3"/>
    <dgm:cxn modelId="{4CF3B724-DBB6-45C6-B393-326C768D0660}" type="presParOf" srcId="{2E19C45B-8462-449B-AA02-97BA7459A423}" destId="{EBAC6ABE-01E7-4FF2-8A0C-B5C55D15DA77}" srcOrd="12" destOrd="0" presId="urn:microsoft.com/office/officeart/2005/8/layout/bProcess3"/>
    <dgm:cxn modelId="{2AABD2C3-BA71-4576-8F1B-B8AE07F58AE8}" type="presParOf" srcId="{2E19C45B-8462-449B-AA02-97BA7459A423}" destId="{A76FA603-974C-46C9-91FE-5886CF0FBFD9}" srcOrd="13" destOrd="0" presId="urn:microsoft.com/office/officeart/2005/8/layout/bProcess3"/>
    <dgm:cxn modelId="{21456085-ED86-4BCD-BE95-524B6CD45C95}" type="presParOf" srcId="{A76FA603-974C-46C9-91FE-5886CF0FBFD9}" destId="{1EE1A2E6-78B8-4230-95EF-70D4601F3E36}" srcOrd="0" destOrd="0" presId="urn:microsoft.com/office/officeart/2005/8/layout/bProcess3"/>
    <dgm:cxn modelId="{53668D04-98B2-4A3E-895C-C120C78BF1F9}" type="presParOf" srcId="{2E19C45B-8462-449B-AA02-97BA7459A423}" destId="{E1E64868-8587-41F9-88AE-3904F226211C}" srcOrd="14" destOrd="0" presId="urn:microsoft.com/office/officeart/2005/8/layout/bProcess3"/>
    <dgm:cxn modelId="{5E932B24-98F5-449E-99B6-EE93C2621061}" type="presParOf" srcId="{2E19C45B-8462-449B-AA02-97BA7459A423}" destId="{E59C69F6-65F8-468D-A4D3-63EBC6DD90C9}" srcOrd="15" destOrd="0" presId="urn:microsoft.com/office/officeart/2005/8/layout/bProcess3"/>
    <dgm:cxn modelId="{A892F545-64D8-453C-BD7A-B0E6B8FBD74D}" type="presParOf" srcId="{E59C69F6-65F8-468D-A4D3-63EBC6DD90C9}" destId="{84D65D09-8A08-4021-8274-50DBFA42B310}" srcOrd="0" destOrd="0" presId="urn:microsoft.com/office/officeart/2005/8/layout/bProcess3"/>
    <dgm:cxn modelId="{30DDB0FC-D48C-4953-9D39-879B883C2A46}" type="presParOf" srcId="{2E19C45B-8462-449B-AA02-97BA7459A423}" destId="{9FFB3C23-E740-46DE-B496-94844EFBC01A}" srcOrd="16" destOrd="0" presId="urn:microsoft.com/office/officeart/2005/8/layout/bProcess3"/>
    <dgm:cxn modelId="{FE404487-96A2-4ABA-9836-84962FDA7C5D}" type="presParOf" srcId="{2E19C45B-8462-449B-AA02-97BA7459A423}" destId="{5089318F-7366-4906-840F-9C1CCF949040}" srcOrd="17" destOrd="0" presId="urn:microsoft.com/office/officeart/2005/8/layout/bProcess3"/>
    <dgm:cxn modelId="{8A65E58E-2F16-40B8-8DE5-6F2EBF4BA5FB}" type="presParOf" srcId="{5089318F-7366-4906-840F-9C1CCF949040}" destId="{1E688497-52AE-4718-AA40-515EE7AE3FD0}" srcOrd="0" destOrd="0" presId="urn:microsoft.com/office/officeart/2005/8/layout/bProcess3"/>
    <dgm:cxn modelId="{C70811B8-F3E8-4AF6-9CCF-3A1B6A969FF6}" type="presParOf" srcId="{2E19C45B-8462-449B-AA02-97BA7459A423}" destId="{F2D44FCC-165C-4666-A67C-1FAE5E7CC672}" srcOrd="18" destOrd="0" presId="urn:microsoft.com/office/officeart/2005/8/layout/bProcess3"/>
    <dgm:cxn modelId="{D83FC5D4-E1D5-4E08-A218-FA0DAF40E29A}" type="presParOf" srcId="{2E19C45B-8462-449B-AA02-97BA7459A423}" destId="{292F86AB-823B-42C1-AC5C-FFDC70D265DC}" srcOrd="19" destOrd="0" presId="urn:microsoft.com/office/officeart/2005/8/layout/bProcess3"/>
    <dgm:cxn modelId="{16D4A5B1-FDED-42E2-B0D7-DB1819FBCBC0}" type="presParOf" srcId="{292F86AB-823B-42C1-AC5C-FFDC70D265DC}" destId="{B1912BDC-F9F1-4208-BC54-0BF1E7C451E1}" srcOrd="0" destOrd="0" presId="urn:microsoft.com/office/officeart/2005/8/layout/bProcess3"/>
    <dgm:cxn modelId="{672C0FB5-794D-4DB5-8584-75ACD81218E0}" type="presParOf" srcId="{2E19C45B-8462-449B-AA02-97BA7459A423}" destId="{1D2C8423-49A7-4259-84D2-C98789E15750}" srcOrd="20" destOrd="0" presId="urn:microsoft.com/office/officeart/2005/8/layout/bProcess3"/>
    <dgm:cxn modelId="{090698DC-52A4-4EDA-9E2F-82888177E709}" type="presParOf" srcId="{2E19C45B-8462-449B-AA02-97BA7459A423}" destId="{D53D3376-A5AD-4B2F-BCA5-964D376D851A}" srcOrd="21" destOrd="0" presId="urn:microsoft.com/office/officeart/2005/8/layout/bProcess3"/>
    <dgm:cxn modelId="{88B9B88B-642A-4C60-B376-9DC99D877855}" type="presParOf" srcId="{D53D3376-A5AD-4B2F-BCA5-964D376D851A}" destId="{38E78889-80F4-4D03-B949-3BFDE153A5F9}" srcOrd="0" destOrd="0" presId="urn:microsoft.com/office/officeart/2005/8/layout/bProcess3"/>
    <dgm:cxn modelId="{00889AA2-5CDE-4124-A655-2DEF00CB5ACB}" type="presParOf" srcId="{2E19C45B-8462-449B-AA02-97BA7459A423}" destId="{5BC4D3D7-3763-4D3A-8AE1-339A96B7AD22}" srcOrd="22"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EDAC-F514-4C9F-A3E2-DB7188DFA98D}">
      <dsp:nvSpPr>
        <dsp:cNvPr id="0" name=""/>
        <dsp:cNvSpPr/>
      </dsp:nvSpPr>
      <dsp:spPr>
        <a:xfrm>
          <a:off x="3036569" y="1563410"/>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3350930" y="1605657"/>
        <a:ext cx="34701" cy="6947"/>
      </dsp:txXfrm>
    </dsp:sp>
    <dsp:sp modelId="{D621B74A-F545-4170-AD4A-1CEF5F3EE6A8}">
      <dsp:nvSpPr>
        <dsp:cNvPr id="0" name=""/>
        <dsp:cNvSpPr/>
      </dsp:nvSpPr>
      <dsp:spPr>
        <a:xfrm>
          <a:off x="20881" y="690912"/>
          <a:ext cx="3017487" cy="1836437"/>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Weighed 5g of each homogenized fish sample </a:t>
          </a:r>
          <a:endParaRPr lang="en-US" sz="2400" kern="1200" dirty="0">
            <a:solidFill>
              <a:schemeClr val="tx1"/>
            </a:solidFill>
          </a:endParaRPr>
        </a:p>
      </dsp:txBody>
      <dsp:txXfrm>
        <a:off x="20881" y="690912"/>
        <a:ext cx="3017487" cy="1836437"/>
      </dsp:txXfrm>
    </dsp:sp>
    <dsp:sp modelId="{7F80F329-DFCB-4C6A-BA4F-0AB955316C39}">
      <dsp:nvSpPr>
        <dsp:cNvPr id="0" name=""/>
        <dsp:cNvSpPr/>
      </dsp:nvSpPr>
      <dsp:spPr>
        <a:xfrm>
          <a:off x="6748079" y="1563410"/>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7062440" y="1605657"/>
        <a:ext cx="34701" cy="6947"/>
      </dsp:txXfrm>
    </dsp:sp>
    <dsp:sp modelId="{03D4FBE9-4A09-4B81-8C78-6651E64A736A}">
      <dsp:nvSpPr>
        <dsp:cNvPr id="0" name=""/>
        <dsp:cNvSpPr/>
      </dsp:nvSpPr>
      <dsp:spPr>
        <a:xfrm>
          <a:off x="3732391" y="773362"/>
          <a:ext cx="3017487" cy="1671537"/>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Added 10:1 portions of Na</a:t>
          </a:r>
          <a:r>
            <a:rPr lang="en-US" sz="2400" kern="1200" baseline="-25000" dirty="0" smtClean="0">
              <a:solidFill>
                <a:schemeClr val="tx1"/>
              </a:solidFill>
            </a:rPr>
            <a:t>2</a:t>
          </a:r>
          <a:r>
            <a:rPr lang="en-US" sz="2400" kern="1200" dirty="0" smtClean="0">
              <a:solidFill>
                <a:schemeClr val="tx1"/>
              </a:solidFill>
            </a:rPr>
            <a:t>SO</a:t>
          </a:r>
          <a:r>
            <a:rPr lang="en-US" sz="2400" kern="1200" baseline="-25000" dirty="0" smtClean="0">
              <a:solidFill>
                <a:schemeClr val="tx1"/>
              </a:solidFill>
            </a:rPr>
            <a:t>4</a:t>
          </a:r>
          <a:r>
            <a:rPr lang="en-US" sz="2400" kern="1200" dirty="0" smtClean="0">
              <a:solidFill>
                <a:schemeClr val="tx1"/>
              </a:solidFill>
            </a:rPr>
            <a:t> to each sample</a:t>
          </a:r>
          <a:endParaRPr lang="en-US" sz="2400" kern="1200" dirty="0">
            <a:solidFill>
              <a:schemeClr val="tx1"/>
            </a:solidFill>
          </a:endParaRPr>
        </a:p>
      </dsp:txBody>
      <dsp:txXfrm>
        <a:off x="3732391" y="773362"/>
        <a:ext cx="3017487" cy="1671537"/>
      </dsp:txXfrm>
    </dsp:sp>
    <dsp:sp modelId="{97AFFB4F-E908-4B55-96F2-6F782A50F82C}">
      <dsp:nvSpPr>
        <dsp:cNvPr id="0" name=""/>
        <dsp:cNvSpPr/>
      </dsp:nvSpPr>
      <dsp:spPr>
        <a:xfrm>
          <a:off x="11481250" y="1563410"/>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11795611" y="1605657"/>
        <a:ext cx="34701" cy="6947"/>
      </dsp:txXfrm>
    </dsp:sp>
    <dsp:sp modelId="{F30BE2DF-F220-47AA-A992-D7CA37D5D9F6}">
      <dsp:nvSpPr>
        <dsp:cNvPr id="0" name=""/>
        <dsp:cNvSpPr/>
      </dsp:nvSpPr>
      <dsp:spPr>
        <a:xfrm>
          <a:off x="7443901" y="778956"/>
          <a:ext cx="4039149" cy="1660348"/>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Dry fish was transferred to a Soxhlet Extractor and 3 PCB surrogates (14, 65 and 166)  were added</a:t>
          </a:r>
          <a:endParaRPr lang="en-US" sz="2400" kern="1200" dirty="0">
            <a:solidFill>
              <a:schemeClr val="tx1"/>
            </a:solidFill>
          </a:endParaRPr>
        </a:p>
      </dsp:txBody>
      <dsp:txXfrm>
        <a:off x="7443901" y="778956"/>
        <a:ext cx="4039149" cy="1660348"/>
      </dsp:txXfrm>
    </dsp:sp>
    <dsp:sp modelId="{65ED45E2-C3BA-4B2E-8FF2-0FF148995F9C}">
      <dsp:nvSpPr>
        <dsp:cNvPr id="0" name=""/>
        <dsp:cNvSpPr/>
      </dsp:nvSpPr>
      <dsp:spPr>
        <a:xfrm>
          <a:off x="15192761" y="1563410"/>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15507121" y="1605657"/>
        <a:ext cx="34701" cy="6947"/>
      </dsp:txXfrm>
    </dsp:sp>
    <dsp:sp modelId="{D8531A29-4250-4967-96C0-EF4CBB7558F9}">
      <dsp:nvSpPr>
        <dsp:cNvPr id="0" name=""/>
        <dsp:cNvSpPr/>
      </dsp:nvSpPr>
      <dsp:spPr>
        <a:xfrm>
          <a:off x="12177073" y="778956"/>
          <a:ext cx="3017487" cy="1660348"/>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Soxhlet Extracted with 50:50 </a:t>
          </a:r>
          <a:r>
            <a:rPr lang="en-US" sz="2400" kern="1200" dirty="0" err="1" smtClean="0">
              <a:solidFill>
                <a:schemeClr val="tx1"/>
              </a:solidFill>
            </a:rPr>
            <a:t>Hexane:Acetone</a:t>
          </a:r>
          <a:r>
            <a:rPr lang="en-US" sz="2400" kern="1200" dirty="0" smtClean="0">
              <a:solidFill>
                <a:schemeClr val="tx1"/>
              </a:solidFill>
            </a:rPr>
            <a:t> for 24 hours</a:t>
          </a:r>
          <a:endParaRPr lang="en-US" sz="2400" kern="1200" dirty="0">
            <a:solidFill>
              <a:schemeClr val="tx1"/>
            </a:solidFill>
          </a:endParaRPr>
        </a:p>
      </dsp:txBody>
      <dsp:txXfrm>
        <a:off x="12177073" y="778956"/>
        <a:ext cx="3017487" cy="1660348"/>
      </dsp:txXfrm>
    </dsp:sp>
    <dsp:sp modelId="{FC1114E1-2A6A-4442-A870-B08B803D5A7C}">
      <dsp:nvSpPr>
        <dsp:cNvPr id="0" name=""/>
        <dsp:cNvSpPr/>
      </dsp:nvSpPr>
      <dsp:spPr>
        <a:xfrm>
          <a:off x="18904271" y="1563410"/>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19218631" y="1605657"/>
        <a:ext cx="34701" cy="6947"/>
      </dsp:txXfrm>
    </dsp:sp>
    <dsp:sp modelId="{7DA3A6F2-B1C2-4969-B5E9-2B9C13E570B3}">
      <dsp:nvSpPr>
        <dsp:cNvPr id="0" name=""/>
        <dsp:cNvSpPr/>
      </dsp:nvSpPr>
      <dsp:spPr>
        <a:xfrm>
          <a:off x="15888583" y="773362"/>
          <a:ext cx="3017487" cy="1671537"/>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Roto-Evaporated to 2 mL and diluted to 10 mL with hexane</a:t>
          </a:r>
          <a:endParaRPr lang="en-US" sz="2400" kern="1200" dirty="0">
            <a:solidFill>
              <a:schemeClr val="tx1"/>
            </a:solidFill>
          </a:endParaRPr>
        </a:p>
      </dsp:txBody>
      <dsp:txXfrm>
        <a:off x="15888583" y="773362"/>
        <a:ext cx="3017487" cy="1671537"/>
      </dsp:txXfrm>
    </dsp:sp>
    <dsp:sp modelId="{4A724CE0-864F-49C9-9F50-E48956533089}">
      <dsp:nvSpPr>
        <dsp:cNvPr id="0" name=""/>
        <dsp:cNvSpPr/>
      </dsp:nvSpPr>
      <dsp:spPr>
        <a:xfrm>
          <a:off x="1529625" y="2443099"/>
          <a:ext cx="21007901" cy="781774"/>
        </a:xfrm>
        <a:custGeom>
          <a:avLst/>
          <a:gdLst/>
          <a:ahLst/>
          <a:cxnLst/>
          <a:rect l="0" t="0" r="0" b="0"/>
          <a:pathLst>
            <a:path>
              <a:moveTo>
                <a:pt x="21007901" y="0"/>
              </a:moveTo>
              <a:lnTo>
                <a:pt x="21007901" y="407987"/>
              </a:lnTo>
              <a:lnTo>
                <a:pt x="0" y="407987"/>
              </a:lnTo>
              <a:lnTo>
                <a:pt x="0" y="781774"/>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11507986" y="2830513"/>
        <a:ext cx="1051180" cy="6947"/>
      </dsp:txXfrm>
    </dsp:sp>
    <dsp:sp modelId="{811A61C3-49A2-4764-BBB0-DFDA1E198CFF}">
      <dsp:nvSpPr>
        <dsp:cNvPr id="0" name=""/>
        <dsp:cNvSpPr/>
      </dsp:nvSpPr>
      <dsp:spPr>
        <a:xfrm>
          <a:off x="19600093" y="773362"/>
          <a:ext cx="5874867" cy="1671537"/>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1 mL aliquot were transferred to a tarred Al pan and the remaining 9 mL were reduced to 2 mL</a:t>
          </a:r>
          <a:endParaRPr lang="en-US" sz="2400" kern="1200" dirty="0">
            <a:solidFill>
              <a:schemeClr val="tx1"/>
            </a:solidFill>
          </a:endParaRPr>
        </a:p>
      </dsp:txBody>
      <dsp:txXfrm>
        <a:off x="19600093" y="773362"/>
        <a:ext cx="5874867" cy="1671537"/>
      </dsp:txXfrm>
    </dsp:sp>
    <dsp:sp modelId="{A76FA603-974C-46C9-91FE-5886CF0FBFD9}">
      <dsp:nvSpPr>
        <dsp:cNvPr id="0" name=""/>
        <dsp:cNvSpPr/>
      </dsp:nvSpPr>
      <dsp:spPr>
        <a:xfrm>
          <a:off x="3036569" y="4086981"/>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3350930" y="4129227"/>
        <a:ext cx="34701" cy="6947"/>
      </dsp:txXfrm>
    </dsp:sp>
    <dsp:sp modelId="{EBAC6ABE-01E7-4FF2-8A0C-B5C55D15DA77}">
      <dsp:nvSpPr>
        <dsp:cNvPr id="0" name=""/>
        <dsp:cNvSpPr/>
      </dsp:nvSpPr>
      <dsp:spPr>
        <a:xfrm>
          <a:off x="20881" y="3257273"/>
          <a:ext cx="3017487" cy="1750855"/>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2 mL of conc. H</a:t>
          </a:r>
          <a:r>
            <a:rPr lang="en-US" sz="2400" kern="1200" baseline="-25000" dirty="0" smtClean="0">
              <a:solidFill>
                <a:schemeClr val="tx1"/>
              </a:solidFill>
            </a:rPr>
            <a:t>2</a:t>
          </a:r>
          <a:r>
            <a:rPr lang="en-US" sz="2400" kern="1200" dirty="0" smtClean="0">
              <a:solidFill>
                <a:schemeClr val="tx1"/>
              </a:solidFill>
            </a:rPr>
            <a:t>SO</a:t>
          </a:r>
          <a:r>
            <a:rPr lang="en-US" sz="2400" kern="1200" baseline="-25000" dirty="0" smtClean="0">
              <a:solidFill>
                <a:schemeClr val="tx1"/>
              </a:solidFill>
            </a:rPr>
            <a:t>4</a:t>
          </a:r>
          <a:r>
            <a:rPr lang="en-US" sz="2400" kern="1200" dirty="0" smtClean="0">
              <a:solidFill>
                <a:schemeClr val="tx1"/>
              </a:solidFill>
            </a:rPr>
            <a:t> were added to hydrolyze lipid</a:t>
          </a:r>
          <a:endParaRPr lang="en-US" sz="2400" kern="1200" dirty="0">
            <a:solidFill>
              <a:schemeClr val="tx1"/>
            </a:solidFill>
          </a:endParaRPr>
        </a:p>
      </dsp:txBody>
      <dsp:txXfrm>
        <a:off x="20881" y="3257273"/>
        <a:ext cx="3017487" cy="1750855"/>
      </dsp:txXfrm>
    </dsp:sp>
    <dsp:sp modelId="{E59C69F6-65F8-468D-A4D3-63EBC6DD90C9}">
      <dsp:nvSpPr>
        <dsp:cNvPr id="0" name=""/>
        <dsp:cNvSpPr/>
      </dsp:nvSpPr>
      <dsp:spPr>
        <a:xfrm>
          <a:off x="7368746" y="4086981"/>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7683107" y="4129227"/>
        <a:ext cx="34701" cy="6947"/>
      </dsp:txXfrm>
    </dsp:sp>
    <dsp:sp modelId="{E1E64868-8587-41F9-88AE-3904F226211C}">
      <dsp:nvSpPr>
        <dsp:cNvPr id="0" name=""/>
        <dsp:cNvSpPr/>
      </dsp:nvSpPr>
      <dsp:spPr>
        <a:xfrm>
          <a:off x="3732391" y="3227454"/>
          <a:ext cx="3638155" cy="1810492"/>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Organic layer was removed and transferred into a clean test tube and reduced to 1 mL</a:t>
          </a:r>
          <a:endParaRPr lang="en-US" sz="2400" kern="1200" dirty="0">
            <a:solidFill>
              <a:schemeClr val="tx1"/>
            </a:solidFill>
          </a:endParaRPr>
        </a:p>
      </dsp:txBody>
      <dsp:txXfrm>
        <a:off x="3732391" y="3227454"/>
        <a:ext cx="3638155" cy="1810492"/>
      </dsp:txXfrm>
    </dsp:sp>
    <dsp:sp modelId="{5089318F-7366-4906-840F-9C1CCF949040}">
      <dsp:nvSpPr>
        <dsp:cNvPr id="0" name=""/>
        <dsp:cNvSpPr/>
      </dsp:nvSpPr>
      <dsp:spPr>
        <a:xfrm>
          <a:off x="11080256" y="4086981"/>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11394617" y="4129227"/>
        <a:ext cx="34701" cy="6947"/>
      </dsp:txXfrm>
    </dsp:sp>
    <dsp:sp modelId="{9FFB3C23-E740-46DE-B496-94844EFBC01A}">
      <dsp:nvSpPr>
        <dsp:cNvPr id="0" name=""/>
        <dsp:cNvSpPr/>
      </dsp:nvSpPr>
      <dsp:spPr>
        <a:xfrm>
          <a:off x="8064568" y="3257273"/>
          <a:ext cx="3017487" cy="1750855"/>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Cleaned up with solid-liquid chromatography (</a:t>
          </a:r>
          <a:r>
            <a:rPr lang="en-US" sz="2400" kern="1200" dirty="0" err="1" smtClean="0">
              <a:solidFill>
                <a:schemeClr val="tx1"/>
              </a:solidFill>
            </a:rPr>
            <a:t>Florisil</a:t>
          </a:r>
          <a:r>
            <a:rPr lang="en-US" sz="2400" kern="1200" dirty="0" smtClean="0">
              <a:solidFill>
                <a:schemeClr val="tx1"/>
              </a:solidFill>
            </a:rPr>
            <a:t>)</a:t>
          </a:r>
          <a:endParaRPr lang="en-US" sz="2400" kern="1200" dirty="0">
            <a:solidFill>
              <a:schemeClr val="tx1"/>
            </a:solidFill>
          </a:endParaRPr>
        </a:p>
      </dsp:txBody>
      <dsp:txXfrm>
        <a:off x="8064568" y="3257273"/>
        <a:ext cx="3017487" cy="1750855"/>
      </dsp:txXfrm>
    </dsp:sp>
    <dsp:sp modelId="{292F86AB-823B-42C1-AC5C-FFDC70D265DC}">
      <dsp:nvSpPr>
        <dsp:cNvPr id="0" name=""/>
        <dsp:cNvSpPr/>
      </dsp:nvSpPr>
      <dsp:spPr>
        <a:xfrm>
          <a:off x="14791767" y="4086981"/>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15106127" y="4129227"/>
        <a:ext cx="34701" cy="6947"/>
      </dsp:txXfrm>
    </dsp:sp>
    <dsp:sp modelId="{F2D44FCC-165C-4666-A67C-1FAE5E7CC672}">
      <dsp:nvSpPr>
        <dsp:cNvPr id="0" name=""/>
        <dsp:cNvSpPr/>
      </dsp:nvSpPr>
      <dsp:spPr>
        <a:xfrm>
          <a:off x="11776079" y="3221371"/>
          <a:ext cx="3017487" cy="1822659"/>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Reduced volume to approximately 1mL</a:t>
          </a:r>
          <a:endParaRPr lang="en-US" sz="2400" kern="1200" dirty="0">
            <a:solidFill>
              <a:schemeClr val="tx1"/>
            </a:solidFill>
          </a:endParaRPr>
        </a:p>
      </dsp:txBody>
      <dsp:txXfrm>
        <a:off x="11776079" y="3221371"/>
        <a:ext cx="3017487" cy="1822659"/>
      </dsp:txXfrm>
    </dsp:sp>
    <dsp:sp modelId="{D53D3376-A5AD-4B2F-BCA5-964D376D851A}">
      <dsp:nvSpPr>
        <dsp:cNvPr id="0" name=""/>
        <dsp:cNvSpPr/>
      </dsp:nvSpPr>
      <dsp:spPr>
        <a:xfrm>
          <a:off x="20452966" y="4086981"/>
          <a:ext cx="663422" cy="91440"/>
        </a:xfrm>
        <a:custGeom>
          <a:avLst/>
          <a:gdLst/>
          <a:ahLst/>
          <a:cxnLst/>
          <a:rect l="0" t="0" r="0" b="0"/>
          <a:pathLst>
            <a:path>
              <a:moveTo>
                <a:pt x="0" y="45720"/>
              </a:moveTo>
              <a:lnTo>
                <a:pt x="663422"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20767327" y="4129227"/>
        <a:ext cx="34701" cy="6947"/>
      </dsp:txXfrm>
    </dsp:sp>
    <dsp:sp modelId="{1D2C8423-49A7-4259-84D2-C98789E15750}">
      <dsp:nvSpPr>
        <dsp:cNvPr id="0" name=""/>
        <dsp:cNvSpPr/>
      </dsp:nvSpPr>
      <dsp:spPr>
        <a:xfrm>
          <a:off x="15487589" y="3221371"/>
          <a:ext cx="4967177" cy="1822659"/>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Extracts were transferred to vials and 2 PCB internal standards were added</a:t>
          </a:r>
          <a:endParaRPr lang="en-US" sz="2400" kern="1200" dirty="0">
            <a:solidFill>
              <a:schemeClr val="tx1"/>
            </a:solidFill>
          </a:endParaRPr>
        </a:p>
      </dsp:txBody>
      <dsp:txXfrm>
        <a:off x="15487589" y="3221371"/>
        <a:ext cx="4967177" cy="1822659"/>
      </dsp:txXfrm>
    </dsp:sp>
    <dsp:sp modelId="{5BC4D3D7-3763-4D3A-8AE1-339A96B7AD22}">
      <dsp:nvSpPr>
        <dsp:cNvPr id="0" name=""/>
        <dsp:cNvSpPr/>
      </dsp:nvSpPr>
      <dsp:spPr>
        <a:xfrm>
          <a:off x="21148788" y="3221371"/>
          <a:ext cx="4365339" cy="1822659"/>
        </a:xfrm>
        <a:prstGeom prst="rect">
          <a:avLst/>
        </a:prstGeom>
        <a:solidFill>
          <a:srgbClr val="D4D4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Extracts were analyzed by Gas Chromatography with an Electron Capture Detector</a:t>
          </a:r>
          <a:endParaRPr lang="en-US" sz="2400" kern="1200" dirty="0">
            <a:solidFill>
              <a:schemeClr val="tx1"/>
            </a:solidFill>
          </a:endParaRPr>
        </a:p>
      </dsp:txBody>
      <dsp:txXfrm>
        <a:off x="21148788" y="3221371"/>
        <a:ext cx="4365339" cy="182265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46C48-8133-4075-83C7-E04A5E9C4271}" type="datetimeFigureOut">
              <a:rPr lang="en-US" smtClean="0"/>
              <a:pPr/>
              <a:t>4/27/2015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A0C48-65A3-4119-9446-39D425EBA13E}" type="slidenum">
              <a:rPr lang="en-US" smtClean="0"/>
              <a:pPr/>
              <a:t>‹#›</a:t>
            </a:fld>
            <a:endParaRPr lang="en-US"/>
          </a:p>
        </p:txBody>
      </p:sp>
    </p:spTree>
    <p:extLst>
      <p:ext uri="{BB962C8B-B14F-4D97-AF65-F5344CB8AC3E}">
        <p14:creationId xmlns:p14="http://schemas.microsoft.com/office/powerpoint/2010/main" val="351227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A0C48-65A3-4119-9446-39D425EBA13E}" type="slidenum">
              <a:rPr lang="en-US" smtClean="0"/>
              <a:pPr/>
              <a:t>1</a:t>
            </a:fld>
            <a:endParaRPr lang="en-US"/>
          </a:p>
        </p:txBody>
      </p:sp>
    </p:spTree>
    <p:extLst>
      <p:ext uri="{BB962C8B-B14F-4D97-AF65-F5344CB8AC3E}">
        <p14:creationId xmlns:p14="http://schemas.microsoft.com/office/powerpoint/2010/main" val="311863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6C26E-CC60-0A4E-93EB-B6AEE2A67BC6}"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56020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6C26E-CC60-0A4E-93EB-B6AEE2A67BC6}"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412113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6C26E-CC60-0A4E-93EB-B6AEE2A67BC6}"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231470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6C26E-CC60-0A4E-93EB-B6AEE2A67BC6}"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61399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6C26E-CC60-0A4E-93EB-B6AEE2A67BC6}"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14351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6C26E-CC60-0A4E-93EB-B6AEE2A67BC6}" type="datetimeFigureOut">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266271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6C26E-CC60-0A4E-93EB-B6AEE2A67BC6}" type="datetimeFigureOut">
              <a:rPr lang="en-US" smtClean="0"/>
              <a:pPr/>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358059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6C26E-CC60-0A4E-93EB-B6AEE2A67BC6}" type="datetimeFigureOut">
              <a:rPr lang="en-US" smtClean="0"/>
              <a:pPr/>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147855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6C26E-CC60-0A4E-93EB-B6AEE2A67BC6}" type="datetimeFigureOut">
              <a:rPr lang="en-US" smtClean="0"/>
              <a:pPr/>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197963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6C26E-CC60-0A4E-93EB-B6AEE2A67BC6}" type="datetimeFigureOut">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282586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6C26E-CC60-0A4E-93EB-B6AEE2A67BC6}" type="datetimeFigureOut">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DAEC2-1088-2A46-86A1-FD1E8EF5819F}" type="slidenum">
              <a:rPr lang="en-US" smtClean="0"/>
              <a:pPr/>
              <a:t>‹#›</a:t>
            </a:fld>
            <a:endParaRPr lang="en-US"/>
          </a:p>
        </p:txBody>
      </p:sp>
    </p:spTree>
    <p:extLst>
      <p:ext uri="{BB962C8B-B14F-4D97-AF65-F5344CB8AC3E}">
        <p14:creationId xmlns:p14="http://schemas.microsoft.com/office/powerpoint/2010/main" val="350216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2E6C26E-CC60-0A4E-93EB-B6AEE2A67BC6}" type="datetimeFigureOut">
              <a:rPr lang="en-US" smtClean="0"/>
              <a:pPr/>
              <a:t>4/27/2015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D5DAEC2-1088-2A46-86A1-FD1E8EF5819F}" type="slidenum">
              <a:rPr lang="en-US" smtClean="0"/>
              <a:pPr/>
              <a:t>‹#›</a:t>
            </a:fld>
            <a:endParaRPr lang="en-US"/>
          </a:p>
        </p:txBody>
      </p:sp>
    </p:spTree>
    <p:extLst>
      <p:ext uri="{BB962C8B-B14F-4D97-AF65-F5344CB8AC3E}">
        <p14:creationId xmlns:p14="http://schemas.microsoft.com/office/powerpoint/2010/main" val="312964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image" Target="../media/image3.pn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QuickStyle" Target="../diagrams/quickStyle1.xml"/><Relationship Id="rId5" Type="http://schemas.openxmlformats.org/officeDocument/2006/relationships/image" Target="../media/image1.jpeg"/><Relationship Id="rId15" Type="http://schemas.openxmlformats.org/officeDocument/2006/relationships/image" Target="../media/image5.jpeg"/><Relationship Id="rId10" Type="http://schemas.openxmlformats.org/officeDocument/2006/relationships/diagramLayout" Target="../diagrams/layout1.xml"/><Relationship Id="rId4" Type="http://schemas.openxmlformats.org/officeDocument/2006/relationships/chart" Target="../charts/chart2.xml"/><Relationship Id="rId9" Type="http://schemas.openxmlformats.org/officeDocument/2006/relationships/diagramData" Target="../diagrams/data1.xml"/><Relationship Id="rId1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CCFF">
            <a:alpha val="25000"/>
          </a:srgbClr>
        </a:solidFill>
        <a:effectLst/>
      </p:bgPr>
    </p:bg>
    <p:spTree>
      <p:nvGrpSpPr>
        <p:cNvPr id="1" name=""/>
        <p:cNvGrpSpPr/>
        <p:nvPr/>
      </p:nvGrpSpPr>
      <p:grpSpPr>
        <a:xfrm>
          <a:off x="0" y="0"/>
          <a:ext cx="0" cy="0"/>
          <a:chOff x="0" y="0"/>
          <a:chExt cx="0" cy="0"/>
        </a:xfrm>
      </p:grpSpPr>
      <p:sp>
        <p:nvSpPr>
          <p:cNvPr id="19" name="TextBox 18"/>
          <p:cNvSpPr txBox="1"/>
          <p:nvPr/>
        </p:nvSpPr>
        <p:spPr>
          <a:xfrm>
            <a:off x="29902668" y="12505765"/>
            <a:ext cx="13222413" cy="17095154"/>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endParaRPr lang="en-US" dirty="0"/>
          </a:p>
        </p:txBody>
      </p:sp>
      <p:sp>
        <p:nvSpPr>
          <p:cNvPr id="25" name="TextBox 24"/>
          <p:cNvSpPr txBox="1"/>
          <p:nvPr/>
        </p:nvSpPr>
        <p:spPr>
          <a:xfrm>
            <a:off x="657606" y="14381199"/>
            <a:ext cx="14371495" cy="17688115"/>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sz="2400" dirty="0" smtClean="0"/>
              <a:t>The Chesapeake Bay is the largest estuary in the U.S., consisting of the Bay, </a:t>
            </a:r>
            <a:r>
              <a:rPr lang="en-US" sz="2400" dirty="0"/>
              <a:t>its local rivers and streams, and all the plants and animals it supports </a:t>
            </a:r>
            <a:r>
              <a:rPr lang="en-US" sz="1500" dirty="0"/>
              <a:t>(Chesapeake Bay Program). </a:t>
            </a:r>
            <a:r>
              <a:rPr lang="en-US" sz="2400" dirty="0" smtClean="0"/>
              <a:t>The Chesapeake Bay also receives high nutrient inputs, including toxic PCBs </a:t>
            </a:r>
            <a:r>
              <a:rPr lang="en-US" sz="1500" dirty="0" smtClean="0"/>
              <a:t>(Velinsky &amp; Baker 1999).</a:t>
            </a:r>
          </a:p>
          <a:p>
            <a:endParaRPr lang="en-US" sz="2400" dirty="0"/>
          </a:p>
          <a:p>
            <a:r>
              <a:rPr lang="en-US" sz="2400" dirty="0" smtClean="0"/>
              <a:t>Polychlorinated biphenyls (PCBs) were banned in 1979 for its health and environmental risks, but are currently present in soil, water, and organisms. They enter the Chesapeake Bay through accidental leaks, improper disposal, and “legacy </a:t>
            </a:r>
            <a:r>
              <a:rPr lang="en-US" sz="2400" dirty="0"/>
              <a:t>deposits” </a:t>
            </a:r>
            <a:r>
              <a:rPr lang="en-US" sz="1500" dirty="0"/>
              <a:t>(Chesapeake Bay </a:t>
            </a:r>
            <a:r>
              <a:rPr lang="en-US" sz="1500" dirty="0" smtClean="0"/>
              <a:t>Program 2013</a:t>
            </a:r>
            <a:r>
              <a:rPr lang="en-US" sz="1500" dirty="0"/>
              <a:t>). </a:t>
            </a:r>
            <a:r>
              <a:rPr lang="en-US" sz="2400" dirty="0" smtClean="0"/>
              <a:t>Due to their </a:t>
            </a:r>
            <a:r>
              <a:rPr lang="en-US" sz="2400" dirty="0" err="1" smtClean="0"/>
              <a:t>bioaccumulative</a:t>
            </a:r>
            <a:r>
              <a:rPr lang="en-US" sz="2400" dirty="0" smtClean="0"/>
              <a:t> properties and resistance to degradation, PCBs attach to sediment in aquatic ecosystems and are either buried or accumulated through the food chain </a:t>
            </a:r>
            <a:r>
              <a:rPr lang="en-US" sz="1500" dirty="0" smtClean="0"/>
              <a:t>(Hudson River Sloop Clearwater 2006).</a:t>
            </a:r>
            <a:r>
              <a:rPr lang="en-US" sz="1200" dirty="0" smtClean="0"/>
              <a:t>  </a:t>
            </a:r>
            <a:r>
              <a:rPr lang="en-US" sz="2400" dirty="0" smtClean="0"/>
              <a:t>PCBs can be removed from the Bay through volatilization, burial in sediment and export to the ocean </a:t>
            </a:r>
            <a:r>
              <a:rPr lang="en-US" sz="1500" dirty="0" smtClean="0"/>
              <a:t>(Velinsky &amp; Baker 1999).</a:t>
            </a:r>
          </a:p>
          <a:p>
            <a:pPr marL="347663" lvl="1"/>
            <a:endParaRPr lang="en-US" sz="2400" dirty="0"/>
          </a:p>
          <a:p>
            <a:pPr marL="347663" lvl="1"/>
            <a:endParaRPr lang="en-US" sz="2400" dirty="0" smtClean="0"/>
          </a:p>
          <a:p>
            <a:pPr marL="347663" lvl="1"/>
            <a:endParaRPr lang="en-US" sz="2400" dirty="0"/>
          </a:p>
          <a:p>
            <a:pPr marL="347663" lvl="1"/>
            <a:endParaRPr lang="en-US" sz="2400" dirty="0" smtClean="0"/>
          </a:p>
          <a:p>
            <a:pPr marL="347663" lvl="1"/>
            <a:endParaRPr lang="en-US" sz="2400" dirty="0"/>
          </a:p>
          <a:p>
            <a:pPr marL="347663" lvl="1"/>
            <a:endParaRPr lang="en-US" sz="2400" dirty="0" smtClean="0"/>
          </a:p>
          <a:p>
            <a:pPr marL="347663" lvl="1"/>
            <a:endParaRPr lang="en-US" sz="2400" dirty="0"/>
          </a:p>
          <a:p>
            <a:pPr marL="347663" lvl="1"/>
            <a:endParaRPr lang="en-US" sz="2400" dirty="0"/>
          </a:p>
          <a:p>
            <a:pPr marL="347663" lvl="1"/>
            <a:endParaRPr lang="en-US" sz="2400" dirty="0" smtClean="0"/>
          </a:p>
          <a:p>
            <a:pPr marL="347663" lvl="1"/>
            <a:endParaRPr lang="en-US" sz="2400" dirty="0"/>
          </a:p>
          <a:p>
            <a:pPr marL="347663" lvl="1"/>
            <a:endParaRPr lang="en-US" sz="2400" dirty="0" smtClean="0"/>
          </a:p>
          <a:p>
            <a:pPr marL="347663" lvl="1"/>
            <a:endParaRPr lang="en-US" sz="2400" dirty="0"/>
          </a:p>
          <a:p>
            <a:pPr marL="347663" lvl="1"/>
            <a:endParaRPr lang="en-US" sz="2400" dirty="0" smtClean="0"/>
          </a:p>
          <a:p>
            <a:pPr marL="347663" lvl="1"/>
            <a:endParaRPr lang="en-US" sz="2400" dirty="0"/>
          </a:p>
          <a:p>
            <a:pPr marL="347663" lvl="1"/>
            <a:endParaRPr lang="en-US" sz="2400" dirty="0"/>
          </a:p>
          <a:p>
            <a:pPr marL="0" lvl="1"/>
            <a:r>
              <a:rPr lang="en-US" sz="2400" dirty="0" smtClean="0"/>
              <a:t>Phytoplankton are the first to absorb PCBs through the water. Zooplankton then consume phytoplankton and the concentration of PCBs </a:t>
            </a:r>
            <a:r>
              <a:rPr lang="en-US" sz="2400" dirty="0"/>
              <a:t>magnifies </a:t>
            </a:r>
            <a:r>
              <a:rPr lang="en-US" sz="1500" dirty="0" smtClean="0"/>
              <a:t>(Sailors of the Sea 2010). </a:t>
            </a:r>
          </a:p>
          <a:p>
            <a:pPr marL="347663" lvl="1"/>
            <a:endParaRPr lang="en-US" sz="2400" dirty="0"/>
          </a:p>
          <a:p>
            <a:pPr marL="0" lvl="1"/>
            <a:r>
              <a:rPr lang="en-US" sz="2400" dirty="0" smtClean="0"/>
              <a:t>Both Phytoplankton and Zooplankton are food sources for the Atlantic menhaden (</a:t>
            </a:r>
            <a:r>
              <a:rPr lang="en-US" sz="2400" i="1" dirty="0" err="1"/>
              <a:t>Brevoortia</a:t>
            </a:r>
            <a:r>
              <a:rPr lang="en-US" sz="2400" i="1" dirty="0"/>
              <a:t> </a:t>
            </a:r>
            <a:r>
              <a:rPr lang="en-US" sz="2400" i="1" dirty="0" err="1"/>
              <a:t>tyrannus</a:t>
            </a:r>
            <a:r>
              <a:rPr lang="en-US" sz="2400" dirty="0" smtClean="0"/>
              <a:t>) in the Chesapeake Bay, transferring the PCBs to the fish. As Atlantic menhaden age the concentration of PCBs continues to increase due to their diet </a:t>
            </a:r>
            <a:r>
              <a:rPr lang="en-US" sz="1500" dirty="0"/>
              <a:t>(Atlantic States Marine Fisheries Commission).</a:t>
            </a:r>
            <a:endParaRPr lang="en-US" sz="1500" dirty="0" smtClean="0"/>
          </a:p>
          <a:p>
            <a:pPr marL="5079683" lvl="3" indent="-342900">
              <a:buFont typeface="Wingdings" panose="05000000000000000000" pitchFamily="2" charset="2"/>
              <a:buChar char="§"/>
            </a:pPr>
            <a:endParaRPr lang="en-US" sz="2400" dirty="0"/>
          </a:p>
          <a:p>
            <a:pPr marL="0" lvl="1"/>
            <a:r>
              <a:rPr lang="en-US" sz="2400" dirty="0" smtClean="0"/>
              <a:t>The Atlantic menhaden are commercially fished for their high fat content – to be processed into fish oil pills and fishmeal. It is also the largest fishery in the Chesapeake Bay with an annual catch limit of 170,800 metric tons, dictated </a:t>
            </a:r>
            <a:r>
              <a:rPr lang="en-US" sz="2400" dirty="0"/>
              <a:t>by Atlantic States Marine Fisheries </a:t>
            </a:r>
            <a:r>
              <a:rPr lang="en-US" sz="2400" dirty="0" smtClean="0"/>
              <a:t>Commission </a:t>
            </a:r>
            <a:r>
              <a:rPr lang="en-US" sz="1500" dirty="0" smtClean="0"/>
              <a:t>(NOAA 2012).</a:t>
            </a:r>
          </a:p>
          <a:p>
            <a:pPr marL="685800" lvl="1" indent="-342900">
              <a:buFont typeface="Wingdings" panose="05000000000000000000" pitchFamily="2" charset="2"/>
              <a:buChar char="§"/>
            </a:pPr>
            <a:endParaRPr lang="en-US" sz="2400" dirty="0"/>
          </a:p>
          <a:p>
            <a:pPr marL="685800" lvl="1" indent="-342900">
              <a:buFont typeface="Wingdings" panose="05000000000000000000" pitchFamily="2" charset="2"/>
              <a:buChar char="§"/>
            </a:pPr>
            <a:endParaRPr lang="en-US" sz="2400" dirty="0" smtClean="0"/>
          </a:p>
          <a:p>
            <a:pPr marL="685800" lvl="1" indent="-342900">
              <a:buFont typeface="Wingdings" panose="05000000000000000000" pitchFamily="2" charset="2"/>
              <a:buChar char="§"/>
            </a:pPr>
            <a:endParaRPr lang="en-US" sz="2400" dirty="0"/>
          </a:p>
          <a:p>
            <a:pPr marL="685800" lvl="1" indent="-342900">
              <a:buFont typeface="Wingdings" panose="05000000000000000000" pitchFamily="2" charset="2"/>
              <a:buChar char="§"/>
            </a:pPr>
            <a:endParaRPr lang="en-US" sz="2400" dirty="0" smtClean="0"/>
          </a:p>
          <a:p>
            <a:pPr marL="685800" lvl="1" indent="-342900">
              <a:buFont typeface="Wingdings" panose="05000000000000000000" pitchFamily="2" charset="2"/>
              <a:buChar char="§"/>
            </a:pPr>
            <a:endParaRPr lang="en-US" sz="2400" dirty="0"/>
          </a:p>
          <a:p>
            <a:pPr marL="685800" lvl="1" indent="-342900">
              <a:buFont typeface="Wingdings" panose="05000000000000000000" pitchFamily="2" charset="2"/>
              <a:buChar char="§"/>
            </a:pPr>
            <a:endParaRPr lang="en-US" sz="2400" dirty="0" smtClean="0"/>
          </a:p>
          <a:p>
            <a:pPr marL="685800" lvl="1" indent="-342900">
              <a:buFont typeface="Wingdings" panose="05000000000000000000" pitchFamily="2" charset="2"/>
              <a:buChar char="§"/>
            </a:pPr>
            <a:endParaRPr lang="en-US" sz="2400" dirty="0"/>
          </a:p>
          <a:p>
            <a:pPr marL="685800" lvl="1" indent="-342900">
              <a:buFont typeface="Wingdings" panose="05000000000000000000" pitchFamily="2" charset="2"/>
              <a:buChar char="§"/>
            </a:pPr>
            <a:endParaRPr lang="en-US" sz="2400" dirty="0"/>
          </a:p>
          <a:p>
            <a:pPr marL="690563" lvl="1" indent="-342900">
              <a:buFont typeface="Wingdings" panose="05000000000000000000" pitchFamily="2" charset="2"/>
              <a:buChar char="§"/>
            </a:pPr>
            <a:endParaRPr lang="en-US" sz="2400" dirty="0"/>
          </a:p>
          <a:p>
            <a:pPr marL="347663" lvl="1"/>
            <a:endParaRPr lang="en-US" sz="2400" dirty="0" smtClean="0"/>
          </a:p>
          <a:p>
            <a:pPr marL="0" lvl="1"/>
            <a:r>
              <a:rPr lang="en-US" sz="2600" dirty="0" smtClean="0"/>
              <a:t>We </a:t>
            </a:r>
            <a:r>
              <a:rPr lang="en-US" sz="2600" dirty="0"/>
              <a:t>hypothesize that the extensive fishing of menhaden acts as a fourth </a:t>
            </a:r>
            <a:r>
              <a:rPr lang="en-US" sz="2600" dirty="0" smtClean="0"/>
              <a:t>removal mechanism </a:t>
            </a:r>
            <a:r>
              <a:rPr lang="en-US" sz="2600" dirty="0"/>
              <a:t>for PCBs in the Chesapeake Bay</a:t>
            </a:r>
          </a:p>
          <a:p>
            <a:pPr marL="347663" lvl="1"/>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endParaRPr lang="en-US" sz="2400" dirty="0" smtClean="0"/>
          </a:p>
        </p:txBody>
      </p:sp>
      <p:sp>
        <p:nvSpPr>
          <p:cNvPr id="9" name="Process 8"/>
          <p:cNvSpPr/>
          <p:nvPr/>
        </p:nvSpPr>
        <p:spPr>
          <a:xfrm>
            <a:off x="27038138" y="4139080"/>
            <a:ext cx="5214742" cy="1201366"/>
          </a:xfrm>
          <a:prstGeom prst="flowChartProcess">
            <a:avLst/>
          </a:prstGeom>
        </p:spPr>
        <p:style>
          <a:lnRef idx="1">
            <a:schemeClr val="accent1"/>
          </a:lnRef>
          <a:fillRef idx="3">
            <a:schemeClr val="accent1"/>
          </a:fillRef>
          <a:effectRef idx="2">
            <a:schemeClr val="accent1"/>
          </a:effectRef>
          <a:fontRef idx="minor">
            <a:schemeClr val="lt1"/>
          </a:fontRef>
        </p:style>
        <p:txBody>
          <a:bodyPr lIns="438912" tIns="219456" rIns="438912" bIns="219456" spcCol="0" rtlCol="0" anchor="ctr"/>
          <a:lstStyle/>
          <a:p>
            <a:pPr algn="ctr"/>
            <a:r>
              <a:rPr lang="en-US" sz="4000" b="1" dirty="0"/>
              <a:t>PROCEDURE</a:t>
            </a:r>
          </a:p>
        </p:txBody>
      </p:sp>
      <p:sp>
        <p:nvSpPr>
          <p:cNvPr id="21" name="TextBox 20"/>
          <p:cNvSpPr txBox="1"/>
          <p:nvPr/>
        </p:nvSpPr>
        <p:spPr>
          <a:xfrm>
            <a:off x="657606" y="595603"/>
            <a:ext cx="42467476" cy="31854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6500" dirty="0" smtClean="0">
                <a:latin typeface="+mj-lt"/>
                <a:cs typeface="Times New Roman" pitchFamily="18" charset="0"/>
              </a:rPr>
              <a:t>Quantifying Polychlorinated Biphenyl Removal from the Chesapeake Bay by a Commercial Fishery </a:t>
            </a:r>
          </a:p>
          <a:p>
            <a:pPr algn="ctr"/>
            <a:r>
              <a:rPr lang="en-US" sz="4000" dirty="0" smtClean="0">
                <a:latin typeface="+mj-lt"/>
                <a:cs typeface="Times New Roman" pitchFamily="18" charset="0"/>
              </a:rPr>
              <a:t>Rachel Soroka</a:t>
            </a:r>
            <a:r>
              <a:rPr lang="en-US" sz="4000" baseline="30000" dirty="0" smtClean="0">
                <a:latin typeface="+mj-lt"/>
                <a:cs typeface="Times New Roman" pitchFamily="18" charset="0"/>
              </a:rPr>
              <a:t>1</a:t>
            </a:r>
            <a:r>
              <a:rPr lang="en-US" sz="4000" dirty="0" smtClean="0">
                <a:latin typeface="+mj-lt"/>
                <a:cs typeface="Times New Roman" pitchFamily="18" charset="0"/>
              </a:rPr>
              <a:t>, Alexandra Sarno</a:t>
            </a:r>
            <a:r>
              <a:rPr lang="en-US" sz="4000" baseline="30000" dirty="0" smtClean="0">
                <a:latin typeface="+mj-lt"/>
                <a:cs typeface="Times New Roman" pitchFamily="18" charset="0"/>
              </a:rPr>
              <a:t>1</a:t>
            </a:r>
            <a:r>
              <a:rPr lang="en-US" sz="4000" dirty="0" smtClean="0">
                <a:latin typeface="+mj-lt"/>
                <a:cs typeface="Times New Roman" pitchFamily="18" charset="0"/>
              </a:rPr>
              <a:t>, </a:t>
            </a:r>
            <a:r>
              <a:rPr lang="en-US" sz="4000" dirty="0" err="1" smtClean="0">
                <a:latin typeface="+mj-lt"/>
                <a:cs typeface="Times New Roman" pitchFamily="18" charset="0"/>
              </a:rPr>
              <a:t>Yarixa</a:t>
            </a:r>
            <a:r>
              <a:rPr lang="en-US" sz="4000" dirty="0" smtClean="0">
                <a:latin typeface="+mj-lt"/>
                <a:cs typeface="Times New Roman" pitchFamily="18" charset="0"/>
              </a:rPr>
              <a:t> Cintron</a:t>
            </a:r>
            <a:r>
              <a:rPr lang="en-US" sz="4000" baseline="30000" dirty="0" smtClean="0">
                <a:latin typeface="+mj-lt"/>
                <a:cs typeface="Times New Roman" pitchFamily="18" charset="0"/>
              </a:rPr>
              <a:t>1</a:t>
            </a:r>
            <a:r>
              <a:rPr lang="en-US" sz="4000" dirty="0" smtClean="0">
                <a:latin typeface="+mj-lt"/>
                <a:cs typeface="Times New Roman" pitchFamily="18" charset="0"/>
              </a:rPr>
              <a:t>, Jeffrey Ashley</a:t>
            </a:r>
            <a:r>
              <a:rPr lang="en-US" sz="4000" baseline="30000" dirty="0" smtClean="0">
                <a:latin typeface="+mj-lt"/>
                <a:cs typeface="Times New Roman" pitchFamily="18" charset="0"/>
              </a:rPr>
              <a:t>1</a:t>
            </a:r>
            <a:r>
              <a:rPr lang="en-US" sz="4000" dirty="0" smtClean="0">
                <a:latin typeface="+mj-lt"/>
                <a:cs typeface="Times New Roman" pitchFamily="18" charset="0"/>
              </a:rPr>
              <a:t>, Linda Zaoudeh</a:t>
            </a:r>
            <a:r>
              <a:rPr lang="en-US" sz="4000" baseline="30000" dirty="0" smtClean="0">
                <a:latin typeface="+mj-lt"/>
                <a:cs typeface="Times New Roman" pitchFamily="18" charset="0"/>
              </a:rPr>
              <a:t>2</a:t>
            </a:r>
            <a:r>
              <a:rPr lang="en-US" sz="4000" dirty="0" smtClean="0">
                <a:latin typeface="+mj-lt"/>
                <a:cs typeface="Times New Roman" pitchFamily="18" charset="0"/>
              </a:rPr>
              <a:t>,David Velinsky</a:t>
            </a:r>
            <a:r>
              <a:rPr lang="en-US" sz="4000" baseline="30000" dirty="0" smtClean="0">
                <a:latin typeface="+mj-lt"/>
                <a:cs typeface="Times New Roman" pitchFamily="18" charset="0"/>
              </a:rPr>
              <a:t>2</a:t>
            </a:r>
            <a:r>
              <a:rPr lang="en-US" sz="4000" dirty="0" smtClean="0">
                <a:latin typeface="+mj-lt"/>
                <a:cs typeface="Times New Roman" pitchFamily="18" charset="0"/>
              </a:rPr>
              <a:t> and Joel Baker</a:t>
            </a:r>
            <a:r>
              <a:rPr lang="en-US" sz="4000" baseline="30000" dirty="0" smtClean="0">
                <a:latin typeface="+mj-lt"/>
                <a:cs typeface="Times New Roman" pitchFamily="18" charset="0"/>
              </a:rPr>
              <a:t>3</a:t>
            </a:r>
            <a:r>
              <a:rPr lang="en-US" sz="4000" dirty="0" smtClean="0">
                <a:latin typeface="+mj-lt"/>
                <a:cs typeface="Times New Roman" pitchFamily="18" charset="0"/>
              </a:rPr>
              <a:t> </a:t>
            </a:r>
          </a:p>
          <a:p>
            <a:pPr algn="ctr"/>
            <a:r>
              <a:rPr lang="en-US" sz="3200" baseline="30000" dirty="0" smtClean="0">
                <a:latin typeface="+mj-lt"/>
                <a:cs typeface="Times New Roman" pitchFamily="18" charset="0"/>
              </a:rPr>
              <a:t>1</a:t>
            </a:r>
            <a:r>
              <a:rPr lang="en-US" sz="3200" dirty="0" smtClean="0">
                <a:latin typeface="+mj-lt"/>
                <a:cs typeface="Times New Roman" pitchFamily="18" charset="0"/>
              </a:rPr>
              <a:t>School of Science, Health and Liberal Arts; Philadelphia University, Philadelphia, PA 19144</a:t>
            </a:r>
          </a:p>
          <a:p>
            <a:pPr algn="ctr"/>
            <a:r>
              <a:rPr lang="en-US" sz="3200" baseline="30000" dirty="0" smtClean="0">
                <a:latin typeface="+mj-lt"/>
                <a:cs typeface="Times New Roman" pitchFamily="18" charset="0"/>
              </a:rPr>
              <a:t>2</a:t>
            </a:r>
            <a:r>
              <a:rPr lang="en-US" sz="3200" dirty="0" smtClean="0">
                <a:latin typeface="+mj-lt"/>
                <a:cs typeface="Times New Roman" pitchFamily="18" charset="0"/>
              </a:rPr>
              <a:t>Academy of Natural Sciences of Drexel University; Philadelphia, PA 19103</a:t>
            </a:r>
          </a:p>
          <a:p>
            <a:pPr algn="ctr"/>
            <a:r>
              <a:rPr lang="en-US" sz="3200" baseline="30000" dirty="0" smtClean="0">
                <a:latin typeface="+mj-lt"/>
                <a:cs typeface="Times New Roman" pitchFamily="18" charset="0"/>
              </a:rPr>
              <a:t>3</a:t>
            </a:r>
            <a:r>
              <a:rPr lang="en-US" sz="3200" dirty="0" smtClean="0">
                <a:latin typeface="+mj-lt"/>
                <a:cs typeface="Times New Roman" pitchFamily="18" charset="0"/>
              </a:rPr>
              <a:t>Center for Urban Waters; University of Washington at Tacoma, Tacoma, WA 98402 </a:t>
            </a:r>
            <a:endParaRPr lang="en-US" sz="3200" dirty="0">
              <a:latin typeface="+mj-lt"/>
              <a:cs typeface="Times New Roman" pitchFamily="18" charset="0"/>
            </a:endParaRPr>
          </a:p>
        </p:txBody>
      </p:sp>
      <p:sp>
        <p:nvSpPr>
          <p:cNvPr id="22" name="TextBox 21"/>
          <p:cNvSpPr txBox="1"/>
          <p:nvPr/>
        </p:nvSpPr>
        <p:spPr>
          <a:xfrm>
            <a:off x="4703763" y="4146507"/>
            <a:ext cx="6308298" cy="12013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pPr algn="ctr"/>
            <a:r>
              <a:rPr lang="en-US" sz="4000" b="1" dirty="0" smtClean="0"/>
              <a:t>ABSTRACT</a:t>
            </a:r>
          </a:p>
        </p:txBody>
      </p:sp>
      <p:sp>
        <p:nvSpPr>
          <p:cNvPr id="23" name="TextBox 22"/>
          <p:cNvSpPr txBox="1"/>
          <p:nvPr/>
        </p:nvSpPr>
        <p:spPr>
          <a:xfrm>
            <a:off x="657605" y="5301954"/>
            <a:ext cx="14371495" cy="7203811"/>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sz="2400" dirty="0" smtClean="0"/>
              <a:t>The Chesapeake Bay is the largest estuary in the United States, receiving high nutrient inputs from various anthropogenic sources which fuel </a:t>
            </a:r>
            <a:r>
              <a:rPr lang="en-US" sz="2400" dirty="0" err="1" smtClean="0"/>
              <a:t>eutrophication</a:t>
            </a:r>
            <a:r>
              <a:rPr lang="en-US" sz="2400" dirty="0" smtClean="0"/>
              <a:t> within its waters. Concurrently, the estuary receives significant inputs of PCBs, largely from point sources from its industrialized and urbanized tributaries. Phytoplankton provide organic carbon rich sites for absorption/adsorption of PCBs and represent an important vector for PCB bioaccumulation within higher </a:t>
            </a:r>
            <a:r>
              <a:rPr lang="en-US" sz="2400" dirty="0" err="1" smtClean="0"/>
              <a:t>trophic</a:t>
            </a:r>
            <a:r>
              <a:rPr lang="en-US" sz="2400" dirty="0" smtClean="0"/>
              <a:t> level organisms such as zooplankton and </a:t>
            </a:r>
            <a:r>
              <a:rPr lang="en-US" sz="2400" dirty="0" err="1" smtClean="0"/>
              <a:t>planktivorous</a:t>
            </a:r>
            <a:r>
              <a:rPr lang="en-US" sz="2400" dirty="0" smtClean="0"/>
              <a:t> fishes. Atlantic menhaden (</a:t>
            </a:r>
            <a:r>
              <a:rPr lang="en-US" sz="2400" dirty="0" err="1" smtClean="0"/>
              <a:t>Brevoortia</a:t>
            </a:r>
            <a:r>
              <a:rPr lang="en-US" sz="2400" dirty="0" smtClean="0"/>
              <a:t> </a:t>
            </a:r>
            <a:r>
              <a:rPr lang="en-US" sz="2400" dirty="0" err="1" smtClean="0"/>
              <a:t>tyrannus</a:t>
            </a:r>
            <a:r>
              <a:rPr lang="en-US" sz="2400" dirty="0" smtClean="0"/>
              <a:t>) are pelagic schooling fish found in abundance in the estuary and near coastal regions. As omnivorous filter feeders, juveniles and adults primarily feed on phytoplankton and zooplankton. By filtering vast quantities of </a:t>
            </a:r>
            <a:r>
              <a:rPr lang="en-US" sz="2400" dirty="0" err="1" smtClean="0"/>
              <a:t>planktonic</a:t>
            </a:r>
            <a:r>
              <a:rPr lang="en-US" sz="2400" dirty="0" smtClean="0"/>
              <a:t> organisms, these fish accumulate polychlorinated biphenyls (PCBs) from this pelagic dietary route. In the past decade, the commercial fishery for Atlantic menhaden landed an annual average of 144 </a:t>
            </a:r>
            <a:r>
              <a:rPr lang="en-US" sz="2400" dirty="0" err="1" smtClean="0"/>
              <a:t>kilotonnes</a:t>
            </a:r>
            <a:r>
              <a:rPr lang="en-US" sz="2400" dirty="0" smtClean="0"/>
              <a:t> of fish, of which an average of approximately 50% came from fishing efforts within the Chesapeake. This intense reduction fishery processes menhaden into fish oil and meal, high in sought-after omega-3 fatty acids. Using previously, though limited, published concentrations of PCBs for U.S. East Coast-caught menhaden, the annual removal of PCBs from the Chesapeake Bay was estimated to be between 7 and 30 kg/year. In addition to export to the ocean, burial via sedimentation, and volatilization, removal of PBCs by commercial fishing of menhaden may represent a small, but intriguing loss process to the Chesapeake Bay based on mass balance calculations. Future estimates will include other commercial/recreational fisheries of other species, such as blue crab and striped bass, as these may additionally contribute to PCB removal. Additionally, collection and analysis of Chesapeake Bay menhaden will provide increased confidence in these literature-based estimates of annual PCB removal. </a:t>
            </a:r>
            <a:endParaRPr lang="en-US" sz="2400" dirty="0"/>
          </a:p>
        </p:txBody>
      </p:sp>
      <p:sp>
        <p:nvSpPr>
          <p:cNvPr id="24" name="TextBox 23"/>
          <p:cNvSpPr txBox="1"/>
          <p:nvPr/>
        </p:nvSpPr>
        <p:spPr>
          <a:xfrm>
            <a:off x="4689203" y="13141953"/>
            <a:ext cx="6308298" cy="12116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pPr algn="ctr"/>
            <a:r>
              <a:rPr lang="en-US" sz="4000" b="1" dirty="0" smtClean="0"/>
              <a:t>INTRODUCTION</a:t>
            </a:r>
            <a:endParaRPr lang="en-US" sz="4000" b="1" dirty="0"/>
          </a:p>
        </p:txBody>
      </p:sp>
      <p:sp>
        <p:nvSpPr>
          <p:cNvPr id="43" name="TextBox 42"/>
          <p:cNvSpPr txBox="1"/>
          <p:nvPr/>
        </p:nvSpPr>
        <p:spPr>
          <a:xfrm>
            <a:off x="32310464" y="11275101"/>
            <a:ext cx="8996196" cy="12013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r>
              <a:rPr lang="en-US" sz="4000" b="1" dirty="0" smtClean="0"/>
              <a:t>RESULTS and DISCUSSION</a:t>
            </a:r>
            <a:endParaRPr lang="en-US" sz="4000" b="1" dirty="0"/>
          </a:p>
        </p:txBody>
      </p:sp>
      <p:sp>
        <p:nvSpPr>
          <p:cNvPr id="45" name="TextBox 44"/>
          <p:cNvSpPr txBox="1"/>
          <p:nvPr/>
        </p:nvSpPr>
        <p:spPr>
          <a:xfrm>
            <a:off x="15525209" y="12505765"/>
            <a:ext cx="13759551" cy="12640235"/>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endParaRPr lang="en-US" sz="2400" dirty="0"/>
          </a:p>
        </p:txBody>
      </p:sp>
      <p:graphicFrame>
        <p:nvGraphicFramePr>
          <p:cNvPr id="40" name="Chart 39"/>
          <p:cNvGraphicFramePr>
            <a:graphicFrameLocks/>
          </p:cNvGraphicFramePr>
          <p:nvPr>
            <p:extLst>
              <p:ext uri="{D42A27DB-BD31-4B8C-83A1-F6EECF244321}">
                <p14:modId xmlns:p14="http://schemas.microsoft.com/office/powerpoint/2010/main" val="58131281"/>
              </p:ext>
            </p:extLst>
          </p:nvPr>
        </p:nvGraphicFramePr>
        <p:xfrm>
          <a:off x="20974477" y="20554727"/>
          <a:ext cx="7947628" cy="39124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3389157" y="12899076"/>
            <a:ext cx="5683383" cy="3462358"/>
          </a:xfrm>
          <a:prstGeom prst="rect">
            <a:avLst/>
          </a:prstGeom>
          <a:noFill/>
        </p:spPr>
        <p:txBody>
          <a:bodyPr wrap="square" rtlCol="0">
            <a:spAutoFit/>
          </a:bodyPr>
          <a:lstStyle/>
          <a:p>
            <a:pPr algn="just"/>
            <a:r>
              <a:rPr lang="en-US" sz="2400" dirty="0" smtClean="0"/>
              <a:t>We also analyzed a Standard Reference Material® 1946;  Lake Superior Fish Tissue and determined the concentration of PCBs. We compared our values with the values presented in the SRM and measured our accuracy. In general, analytical accuracy was satisfactory. We believe that some of our values are higher than the NIST because they present more than one PCB.</a:t>
            </a:r>
            <a:endParaRPr lang="en-US" sz="2400" dirty="0"/>
          </a:p>
        </p:txBody>
      </p:sp>
      <p:sp>
        <p:nvSpPr>
          <p:cNvPr id="14" name="TextBox 13"/>
          <p:cNvSpPr txBox="1"/>
          <p:nvPr/>
        </p:nvSpPr>
        <p:spPr>
          <a:xfrm>
            <a:off x="15962121" y="20429447"/>
            <a:ext cx="4575444" cy="4524315"/>
          </a:xfrm>
          <a:prstGeom prst="rect">
            <a:avLst/>
          </a:prstGeom>
          <a:noFill/>
        </p:spPr>
        <p:txBody>
          <a:bodyPr wrap="square" rtlCol="0">
            <a:spAutoFit/>
          </a:bodyPr>
          <a:lstStyle/>
          <a:p>
            <a:pPr algn="just"/>
            <a:r>
              <a:rPr lang="en-US" sz="2400" dirty="0"/>
              <a:t>The concentrations of 12 adult menhaden (~ 3 years; average length</a:t>
            </a:r>
            <a:r>
              <a:rPr lang="en-US" sz="2400" dirty="0" smtClean="0"/>
              <a:t>: 11.3 in) </a:t>
            </a:r>
            <a:r>
              <a:rPr lang="en-US" sz="2400" dirty="0"/>
              <a:t>were determined based on the sum of 90 PCBs congeners. The concentration values ranged from 40 to 93 ng t-PCBs/ g fish </a:t>
            </a:r>
            <a:r>
              <a:rPr lang="en-US" sz="2400" dirty="0" smtClean="0"/>
              <a:t>(Graph 2.), </a:t>
            </a:r>
            <a:r>
              <a:rPr lang="en-US" sz="2400" dirty="0"/>
              <a:t>with a mean and standard deviation of 70 ± 17 ng/g. A single sample of processed fish oil from </a:t>
            </a:r>
            <a:r>
              <a:rPr lang="en-US" sz="2400" dirty="0" smtClean="0"/>
              <a:t>menhaden </a:t>
            </a:r>
            <a:r>
              <a:rPr lang="en-US" sz="2400" dirty="0"/>
              <a:t>was also analyzed and had a value of  </a:t>
            </a:r>
            <a:r>
              <a:rPr lang="en-US" sz="2400" dirty="0" smtClean="0"/>
              <a:t>47.6 </a:t>
            </a:r>
            <a:r>
              <a:rPr lang="en-US" sz="2400" dirty="0"/>
              <a:t>ng t-PCBs/g oil. </a:t>
            </a:r>
          </a:p>
        </p:txBody>
      </p:sp>
      <p:graphicFrame>
        <p:nvGraphicFramePr>
          <p:cNvPr id="46" name="Chart 45"/>
          <p:cNvGraphicFramePr>
            <a:graphicFrameLocks/>
          </p:cNvGraphicFramePr>
          <p:nvPr>
            <p:extLst>
              <p:ext uri="{D42A27DB-BD31-4B8C-83A1-F6EECF244321}">
                <p14:modId xmlns:p14="http://schemas.microsoft.com/office/powerpoint/2010/main" val="785799886"/>
              </p:ext>
            </p:extLst>
          </p:nvPr>
        </p:nvGraphicFramePr>
        <p:xfrm>
          <a:off x="15862939" y="12899076"/>
          <a:ext cx="7372433" cy="385722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5962121" y="17133293"/>
            <a:ext cx="12885725" cy="1569660"/>
          </a:xfrm>
          <a:prstGeom prst="rect">
            <a:avLst/>
          </a:prstGeom>
          <a:noFill/>
        </p:spPr>
        <p:txBody>
          <a:bodyPr wrap="square" rtlCol="0">
            <a:spAutoFit/>
          </a:bodyPr>
          <a:lstStyle/>
          <a:p>
            <a:pPr algn="just"/>
            <a:r>
              <a:rPr lang="en-US" sz="2400" dirty="0" smtClean="0"/>
              <a:t>Three Surrogates (PCB 14, 65 and 166) were used to monitor </a:t>
            </a:r>
            <a:r>
              <a:rPr lang="en-US" sz="2400" dirty="0" err="1" smtClean="0"/>
              <a:t>analyte</a:t>
            </a:r>
            <a:r>
              <a:rPr lang="en-US" sz="2400" dirty="0" smtClean="0"/>
              <a:t> loss through the extraction and </a:t>
            </a:r>
            <a:r>
              <a:rPr lang="en-US" sz="2400" dirty="0" err="1" smtClean="0"/>
              <a:t>clean-up</a:t>
            </a:r>
            <a:r>
              <a:rPr lang="en-US" sz="2400" dirty="0" smtClean="0"/>
              <a:t> process. The average recoveries for PCB 14, 65 and 166 were (89.00  ± 0.11) %, (86.40 ± 0.10) % and (87.57 ±0.11) % respectively. High surrogate recoveries mean very little loss of </a:t>
            </a:r>
            <a:r>
              <a:rPr lang="en-US" sz="2400" dirty="0" err="1" smtClean="0"/>
              <a:t>analytes</a:t>
            </a:r>
            <a:r>
              <a:rPr lang="en-US" sz="2400" dirty="0" smtClean="0"/>
              <a:t> (PCB) in the analytical preparation of samples. </a:t>
            </a:r>
            <a:endParaRPr lang="en-US" sz="2400" dirty="0"/>
          </a:p>
        </p:txBody>
      </p:sp>
      <p:sp>
        <p:nvSpPr>
          <p:cNvPr id="18" name="TextBox 17"/>
          <p:cNvSpPr txBox="1"/>
          <p:nvPr/>
        </p:nvSpPr>
        <p:spPr>
          <a:xfrm>
            <a:off x="15962121" y="18878520"/>
            <a:ext cx="12885726" cy="1200328"/>
          </a:xfrm>
          <a:prstGeom prst="rect">
            <a:avLst/>
          </a:prstGeom>
          <a:noFill/>
        </p:spPr>
        <p:txBody>
          <a:bodyPr wrap="square" rtlCol="0">
            <a:spAutoFit/>
          </a:bodyPr>
          <a:lstStyle/>
          <a:p>
            <a:pPr algn="just"/>
            <a:r>
              <a:rPr lang="en-US" sz="2400" dirty="0" smtClean="0"/>
              <a:t>Two triplicates were performed for two separate samples to determine precision. The mean and standard deviation were calculate and the values were 84 ± 11 and 92 ± 10. Low standard deviations represent strong precision. </a:t>
            </a:r>
            <a:endParaRPr lang="en-US" sz="2400" dirty="0"/>
          </a:p>
        </p:txBody>
      </p:sp>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1411" y="27543124"/>
            <a:ext cx="9013002" cy="2867626"/>
          </a:xfrm>
          <a:prstGeom prst="rect">
            <a:avLst/>
          </a:prstGeom>
          <a:ln>
            <a:solidFill>
              <a:schemeClr val="tx1"/>
            </a:solidFill>
          </a:ln>
        </p:spPr>
      </p:pic>
      <p:sp>
        <p:nvSpPr>
          <p:cNvPr id="59" name="TextBox 58"/>
          <p:cNvSpPr txBox="1"/>
          <p:nvPr/>
        </p:nvSpPr>
        <p:spPr>
          <a:xfrm>
            <a:off x="1803836" y="27493296"/>
            <a:ext cx="1705970" cy="1292662"/>
          </a:xfrm>
          <a:prstGeom prst="rect">
            <a:avLst/>
          </a:prstGeom>
          <a:noFill/>
        </p:spPr>
        <p:txBody>
          <a:bodyPr wrap="square" rtlCol="0">
            <a:spAutoFit/>
          </a:bodyPr>
          <a:lstStyle/>
          <a:p>
            <a:r>
              <a:rPr lang="en-US" sz="2200" b="1" dirty="0" smtClean="0"/>
              <a:t>Figure 2: </a:t>
            </a:r>
            <a:r>
              <a:rPr lang="en-US" sz="2200" b="1" dirty="0"/>
              <a:t>Adult Menhaden </a:t>
            </a:r>
            <a:endParaRPr lang="en-US" sz="2200" b="1" dirty="0" smtClean="0"/>
          </a:p>
          <a:p>
            <a:r>
              <a:rPr lang="en-US" sz="1200" dirty="0" smtClean="0"/>
              <a:t>(NOAA 2012)</a:t>
            </a:r>
            <a:endParaRPr lang="en-US" sz="1200" dirty="0"/>
          </a:p>
        </p:txBody>
      </p:sp>
      <p:sp>
        <p:nvSpPr>
          <p:cNvPr id="60" name="TextBox 59"/>
          <p:cNvSpPr txBox="1"/>
          <p:nvPr/>
        </p:nvSpPr>
        <p:spPr>
          <a:xfrm>
            <a:off x="29902669" y="30087486"/>
            <a:ext cx="13222412" cy="1981828"/>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sz="1500" b="1" dirty="0" smtClean="0"/>
              <a:t>REFERENCES</a:t>
            </a:r>
            <a:endParaRPr lang="en-US" sz="1000" dirty="0"/>
          </a:p>
          <a:p>
            <a:pPr marL="342900" indent="-342900">
              <a:buFont typeface="Arial" panose="020B0604020202020204" pitchFamily="34" charset="0"/>
              <a:buChar char="•"/>
            </a:pPr>
            <a:r>
              <a:rPr lang="en-US" sz="1100" dirty="0" smtClean="0"/>
              <a:t>Atlantic </a:t>
            </a:r>
            <a:r>
              <a:rPr lang="en-US" sz="1100" dirty="0"/>
              <a:t>States Marine Fisheries Commission. (</a:t>
            </a:r>
            <a:r>
              <a:rPr lang="en-US" sz="1100" dirty="0" err="1"/>
              <a:t>n.d.</a:t>
            </a:r>
            <a:r>
              <a:rPr lang="en-US" sz="1100" dirty="0"/>
              <a:t>). Atlantic Menhaden. Retrieved April 21, 2015, from http://www.asmfc.org/species/atlantic-menhaden</a:t>
            </a:r>
          </a:p>
          <a:p>
            <a:pPr marL="342900" indent="-342900">
              <a:buFont typeface="Arial" panose="020B0604020202020204" pitchFamily="34" charset="0"/>
              <a:buChar char="•"/>
            </a:pPr>
            <a:r>
              <a:rPr lang="en-US" sz="1100" dirty="0" smtClean="0"/>
              <a:t>Chesapeake </a:t>
            </a:r>
            <a:r>
              <a:rPr lang="en-US" sz="1100" dirty="0"/>
              <a:t>Bay Program. (</a:t>
            </a:r>
            <a:r>
              <a:rPr lang="en-US" sz="1100" dirty="0" err="1"/>
              <a:t>n.d.</a:t>
            </a:r>
            <a:r>
              <a:rPr lang="en-US" sz="1100" dirty="0"/>
              <a:t>). The Bay Ecosystem. Retrieved April 21, 2015, from http://www.chesapeakebay.net/discover/bayecosystem</a:t>
            </a:r>
          </a:p>
          <a:p>
            <a:pPr marL="342900" indent="-342900">
              <a:buFont typeface="Arial" panose="020B0604020202020204" pitchFamily="34" charset="0"/>
              <a:buChar char="•"/>
            </a:pPr>
            <a:r>
              <a:rPr lang="en-US" sz="1100" dirty="0" smtClean="0"/>
              <a:t>Chesapeake Bay Program. (2013). </a:t>
            </a:r>
            <a:r>
              <a:rPr lang="en-US" sz="1100" dirty="0"/>
              <a:t>Chemical contaminants persist across Chesapeake bay watershed. Retrieved April 21, 2015, from http://www.chesapeakebay.net/blog/keyword/PCBs</a:t>
            </a:r>
            <a:endParaRPr lang="en-US" sz="1100" dirty="0" smtClean="0"/>
          </a:p>
          <a:p>
            <a:pPr marL="342900" indent="-342900">
              <a:buFont typeface="Arial" panose="020B0604020202020204" pitchFamily="34" charset="0"/>
              <a:buChar char="•"/>
            </a:pPr>
            <a:r>
              <a:rPr lang="en-US" sz="1100" dirty="0" smtClean="0"/>
              <a:t>Hudson </a:t>
            </a:r>
            <a:r>
              <a:rPr lang="en-US" sz="1100" dirty="0"/>
              <a:t>River Sloop Clearwater. (</a:t>
            </a:r>
            <a:r>
              <a:rPr lang="en-US" sz="1100" dirty="0" smtClean="0"/>
              <a:t>2006). </a:t>
            </a:r>
            <a:r>
              <a:rPr lang="en-US" sz="1100" dirty="0"/>
              <a:t>What Are The Human Health Effects Of PCBs? Retrieved April 16, 2015, from http://www.clearwater.org/news/pcbhealth.html</a:t>
            </a:r>
            <a:endParaRPr lang="en-US" sz="1100" dirty="0" smtClean="0"/>
          </a:p>
          <a:p>
            <a:pPr marL="342900" indent="-342900">
              <a:buFont typeface="Arial" panose="020B0604020202020204" pitchFamily="34" charset="0"/>
              <a:buChar char="•"/>
            </a:pPr>
            <a:r>
              <a:rPr lang="en-US" sz="1100" dirty="0" smtClean="0"/>
              <a:t>NOAA</a:t>
            </a:r>
            <a:r>
              <a:rPr lang="en-US" sz="1100" dirty="0"/>
              <a:t>. (2012, </a:t>
            </a:r>
            <a:r>
              <a:rPr lang="en-US" sz="1100" dirty="0" smtClean="0"/>
              <a:t>January). </a:t>
            </a:r>
            <a:r>
              <a:rPr lang="en-US" sz="1100" dirty="0"/>
              <a:t>Menhaden. Retrieved April 16, 2015, from http://</a:t>
            </a:r>
            <a:r>
              <a:rPr lang="en-US" sz="1100" dirty="0" smtClean="0"/>
              <a:t>chesapeakebay.noaa.gov/fish-facts/menhaden</a:t>
            </a:r>
          </a:p>
          <a:p>
            <a:pPr marL="342900" indent="-342900">
              <a:buFont typeface="Arial" panose="020B0604020202020204" pitchFamily="34" charset="0"/>
              <a:buChar char="•"/>
            </a:pPr>
            <a:r>
              <a:rPr lang="en-US" sz="1100" dirty="0"/>
              <a:t>Sailors for the Sea. (2010, January 1). Bioaccumulation. Retrieved April 21, 2015, from http://sailorsforthesea.org/resources/ocean-watch/bioaccumulation</a:t>
            </a:r>
            <a:endParaRPr lang="en-US" sz="1100" dirty="0" smtClean="0"/>
          </a:p>
          <a:p>
            <a:pPr marL="342900" indent="-342900">
              <a:buFont typeface="Arial" panose="020B0604020202020204" pitchFamily="34" charset="0"/>
              <a:buChar char="•"/>
            </a:pPr>
            <a:r>
              <a:rPr lang="en-US" sz="1100" dirty="0"/>
              <a:t>Velinsky, D.J. and J.E. Baker. </a:t>
            </a:r>
            <a:r>
              <a:rPr lang="en-US" sz="1100" dirty="0" smtClean="0"/>
              <a:t>1999.  </a:t>
            </a:r>
            <a:r>
              <a:rPr lang="en-US" sz="1100" dirty="0"/>
              <a:t>Relative importance of point </a:t>
            </a:r>
            <a:r>
              <a:rPr lang="en-US" sz="1100" dirty="0" smtClean="0"/>
              <a:t>and non-point </a:t>
            </a:r>
            <a:r>
              <a:rPr lang="en-US" sz="1100" dirty="0"/>
              <a:t>sources of </a:t>
            </a:r>
            <a:r>
              <a:rPr lang="en-US" sz="1100" dirty="0" smtClean="0"/>
              <a:t>chemical contaminants </a:t>
            </a:r>
            <a:r>
              <a:rPr lang="en-US" sz="1100" dirty="0"/>
              <a:t>to Chesapeake Bay. Chapter 8.  In: Chesapeake Bay </a:t>
            </a:r>
            <a:r>
              <a:rPr lang="en-US" sz="1100" dirty="0" smtClean="0"/>
              <a:t>Basin Toxics </a:t>
            </a:r>
            <a:r>
              <a:rPr lang="en-US" sz="1100" dirty="0"/>
              <a:t>Loading and </a:t>
            </a:r>
            <a:r>
              <a:rPr lang="en-US" sz="1100" dirty="0" smtClean="0"/>
              <a:t>Release Inventory</a:t>
            </a:r>
            <a:r>
              <a:rPr lang="en-US" sz="1100" dirty="0"/>
              <a:t>.  EPA 903-R-99-006/ CBP/TRS 222-100, May 1999, Chesapeake </a:t>
            </a:r>
            <a:r>
              <a:rPr lang="en-US" sz="1100" dirty="0" smtClean="0"/>
              <a:t>Bay Program</a:t>
            </a:r>
            <a:r>
              <a:rPr lang="en-US" sz="1100" dirty="0"/>
              <a:t>, </a:t>
            </a:r>
            <a:r>
              <a:rPr lang="en-US" sz="1100" dirty="0" smtClean="0"/>
              <a:t>Annapolis, MD</a:t>
            </a:r>
            <a:r>
              <a:rPr lang="en-US" sz="1100" dirty="0"/>
              <a:t>.</a:t>
            </a:r>
          </a:p>
          <a:p>
            <a:pPr marL="342900" indent="-342900">
              <a:buFont typeface="Arial" panose="020B0604020202020204" pitchFamily="34" charset="0"/>
              <a:buChar char="•"/>
            </a:pPr>
            <a:r>
              <a:rPr lang="en-US" sz="1100" dirty="0" smtClean="0"/>
              <a:t>World </a:t>
            </a:r>
            <a:r>
              <a:rPr lang="en-US" sz="1100" dirty="0"/>
              <a:t>Ocean Review. (</a:t>
            </a:r>
            <a:r>
              <a:rPr lang="en-US" sz="1100" dirty="0" err="1"/>
              <a:t>n.d.</a:t>
            </a:r>
            <a:r>
              <a:rPr lang="en-US" sz="1100" dirty="0"/>
              <a:t>). Organic pollutants in the marine environment. Retrieved April 21, 2015, from http://worldoceanreview.com/en/wor-1/pollution/organic-pollutants/</a:t>
            </a:r>
          </a:p>
        </p:txBody>
      </p:sp>
      <p:pic>
        <p:nvPicPr>
          <p:cNvPr id="61" name="Picture 60"/>
          <p:cNvPicPr>
            <a:picLocks noChangeAspect="1"/>
          </p:cNvPicPr>
          <p:nvPr/>
        </p:nvPicPr>
        <p:blipFill>
          <a:blip r:embed="rId6"/>
          <a:stretch>
            <a:fillRect/>
          </a:stretch>
        </p:blipFill>
        <p:spPr>
          <a:xfrm>
            <a:off x="39552140" y="626120"/>
            <a:ext cx="3509039" cy="3154970"/>
          </a:xfrm>
          <a:prstGeom prst="rect">
            <a:avLst/>
          </a:prstGeom>
        </p:spPr>
      </p:pic>
      <p:pic>
        <p:nvPicPr>
          <p:cNvPr id="2" name="Picture 1"/>
          <p:cNvPicPr>
            <a:picLocks noChangeAspect="1"/>
          </p:cNvPicPr>
          <p:nvPr/>
        </p:nvPicPr>
        <p:blipFill>
          <a:blip r:embed="rId7"/>
          <a:stretch>
            <a:fillRect/>
          </a:stretch>
        </p:blipFill>
        <p:spPr>
          <a:xfrm>
            <a:off x="4312706" y="18144537"/>
            <a:ext cx="7090412" cy="4989257"/>
          </a:xfrm>
          <a:prstGeom prst="rect">
            <a:avLst/>
          </a:prstGeom>
          <a:ln>
            <a:solidFill>
              <a:schemeClr val="tx1"/>
            </a:solidFill>
          </a:ln>
        </p:spPr>
      </p:pic>
      <p:sp>
        <p:nvSpPr>
          <p:cNvPr id="3" name="TextBox 2"/>
          <p:cNvSpPr txBox="1"/>
          <p:nvPr/>
        </p:nvSpPr>
        <p:spPr>
          <a:xfrm>
            <a:off x="11845768" y="18144537"/>
            <a:ext cx="2514229" cy="1754326"/>
          </a:xfrm>
          <a:prstGeom prst="rect">
            <a:avLst/>
          </a:prstGeom>
          <a:noFill/>
        </p:spPr>
        <p:txBody>
          <a:bodyPr wrap="square" rtlCol="0">
            <a:spAutoFit/>
          </a:bodyPr>
          <a:lstStyle/>
          <a:p>
            <a:r>
              <a:rPr lang="en-US" sz="2400" b="1" dirty="0" smtClean="0"/>
              <a:t>Figure 1: Bioaccumulation of PCBs in a </a:t>
            </a:r>
            <a:r>
              <a:rPr lang="en-US" sz="2400" b="1" dirty="0"/>
              <a:t>marine ecosystem </a:t>
            </a:r>
            <a:endParaRPr lang="en-US" sz="2400" b="1" dirty="0" smtClean="0"/>
          </a:p>
          <a:p>
            <a:r>
              <a:rPr lang="en-US" sz="1200" dirty="0" smtClean="0"/>
              <a:t>(</a:t>
            </a:r>
            <a:r>
              <a:rPr lang="en-US" sz="1200" dirty="0"/>
              <a:t>World Ocean </a:t>
            </a:r>
            <a:r>
              <a:rPr lang="en-US" sz="1200" dirty="0" smtClean="0"/>
              <a:t>Review)</a:t>
            </a:r>
            <a:endParaRPr lang="en-US" sz="1200" dirty="0"/>
          </a:p>
        </p:txBody>
      </p:sp>
      <p:sp>
        <p:nvSpPr>
          <p:cNvPr id="4" name="TextBox 3"/>
          <p:cNvSpPr txBox="1"/>
          <p:nvPr/>
        </p:nvSpPr>
        <p:spPr>
          <a:xfrm>
            <a:off x="30114888" y="12913326"/>
            <a:ext cx="12565350" cy="1569660"/>
          </a:xfrm>
          <a:prstGeom prst="rect">
            <a:avLst/>
          </a:prstGeom>
          <a:noFill/>
        </p:spPr>
        <p:txBody>
          <a:bodyPr wrap="square" rtlCol="0">
            <a:spAutoFit/>
          </a:bodyPr>
          <a:lstStyle/>
          <a:p>
            <a:r>
              <a:rPr lang="en-US" sz="2400" dirty="0"/>
              <a:t>In the Chesapeake Bay and US Eastern Seaboard, there is only one commercial fishery that catches menhaden. A report from 2004 to 2013 provided the total number of catches (Chesapeake Bay and Eastern Seaboard) of menhaden. With this information, estimates of the total mass (in </a:t>
            </a:r>
            <a:r>
              <a:rPr lang="en-US" sz="2400" dirty="0" err="1"/>
              <a:t>Ktonnes</a:t>
            </a:r>
            <a:r>
              <a:rPr lang="en-US" sz="2400" dirty="0"/>
              <a:t>/year) caught from </a:t>
            </a:r>
            <a:r>
              <a:rPr lang="en-US" sz="2400" dirty="0" smtClean="0"/>
              <a:t>Bay were </a:t>
            </a:r>
            <a:r>
              <a:rPr lang="en-US" sz="2400" dirty="0"/>
              <a:t>made </a:t>
            </a:r>
            <a:r>
              <a:rPr lang="en-US" sz="2400" dirty="0" smtClean="0"/>
              <a:t>(Graph </a:t>
            </a:r>
            <a:r>
              <a:rPr lang="en-US" sz="2400" dirty="0"/>
              <a:t>3, right hand y axis</a:t>
            </a:r>
            <a:r>
              <a:rPr lang="en-US" sz="2400" dirty="0" smtClean="0"/>
              <a:t>).</a:t>
            </a:r>
            <a:endParaRPr lang="en-US" sz="2400" dirty="0"/>
          </a:p>
        </p:txBody>
      </p:sp>
      <p:graphicFrame>
        <p:nvGraphicFramePr>
          <p:cNvPr id="54" name="Chart 53"/>
          <p:cNvGraphicFramePr>
            <a:graphicFrameLocks/>
          </p:cNvGraphicFramePr>
          <p:nvPr>
            <p:extLst>
              <p:ext uri="{D42A27DB-BD31-4B8C-83A1-F6EECF244321}">
                <p14:modId xmlns:p14="http://schemas.microsoft.com/office/powerpoint/2010/main" val="229009520"/>
              </p:ext>
            </p:extLst>
          </p:nvPr>
        </p:nvGraphicFramePr>
        <p:xfrm>
          <a:off x="30295990" y="14588036"/>
          <a:ext cx="12134532" cy="5222605"/>
        </p:xfrm>
        <a:graphic>
          <a:graphicData uri="http://schemas.openxmlformats.org/drawingml/2006/chart">
            <c:chart xmlns:c="http://schemas.openxmlformats.org/drawingml/2006/chart" xmlns:r="http://schemas.openxmlformats.org/officeDocument/2006/relationships" r:id="rId8"/>
          </a:graphicData>
        </a:graphic>
      </p:graphicFrame>
      <p:sp>
        <p:nvSpPr>
          <p:cNvPr id="55" name="TextBox 54"/>
          <p:cNvSpPr txBox="1"/>
          <p:nvPr/>
        </p:nvSpPr>
        <p:spPr>
          <a:xfrm>
            <a:off x="30114889" y="20113901"/>
            <a:ext cx="12315634" cy="3046988"/>
          </a:xfrm>
          <a:prstGeom prst="rect">
            <a:avLst/>
          </a:prstGeom>
          <a:noFill/>
        </p:spPr>
        <p:txBody>
          <a:bodyPr wrap="square" rtlCol="0">
            <a:spAutoFit/>
          </a:bodyPr>
          <a:lstStyle/>
          <a:p>
            <a:r>
              <a:rPr lang="en-US" sz="2400" dirty="0" smtClean="0"/>
              <a:t>The average mass of t-PCBs removed from the Bay by the commercial menhaden fishery was estimated using this study’s determination of PCBs (</a:t>
            </a:r>
            <a:r>
              <a:rPr lang="en-US" sz="2400" dirty="0" err="1" smtClean="0"/>
              <a:t>ng</a:t>
            </a:r>
            <a:r>
              <a:rPr lang="en-US" sz="2400" dirty="0" smtClean="0"/>
              <a:t> PCB/ g fish)  and by knowing the total mass of menhaden caught (Figure 3, left hand y-axis). Error </a:t>
            </a:r>
            <a:r>
              <a:rPr lang="en-US" sz="2400" dirty="0"/>
              <a:t>bars represent the 25% relative standard deviation observed in our 12 menhaden </a:t>
            </a:r>
            <a:r>
              <a:rPr lang="en-US" sz="2400" dirty="0" smtClean="0"/>
              <a:t>samples. Because annual data of PCBs removal does no exist, the PCB mass removal was calculated to be 2.6-7.0 kg/year using the 2014 menhaden PCB concentration (this study) and the 2004-2013 annual catch data.</a:t>
            </a:r>
          </a:p>
          <a:p>
            <a:endParaRPr lang="en-US" sz="2400" dirty="0"/>
          </a:p>
          <a:p>
            <a:r>
              <a:rPr lang="en-US" sz="2400" dirty="0" smtClean="0"/>
              <a:t> </a:t>
            </a:r>
            <a:endParaRPr lang="en-US" dirty="0"/>
          </a:p>
        </p:txBody>
      </p:sp>
      <p:sp>
        <p:nvSpPr>
          <p:cNvPr id="6" name="TextBox 5"/>
          <p:cNvSpPr txBox="1"/>
          <p:nvPr/>
        </p:nvSpPr>
        <p:spPr>
          <a:xfrm>
            <a:off x="30114887" y="22520019"/>
            <a:ext cx="12315635" cy="6671770"/>
          </a:xfrm>
          <a:prstGeom prst="rect">
            <a:avLst/>
          </a:prstGeom>
          <a:noFill/>
        </p:spPr>
        <p:txBody>
          <a:bodyPr wrap="square" rtlCol="0">
            <a:noAutofit/>
          </a:bodyPr>
          <a:lstStyle/>
          <a:p>
            <a:pPr algn="just" defTabSz="4388852" fontAlgn="auto">
              <a:spcBef>
                <a:spcPts val="0"/>
              </a:spcBef>
              <a:spcAft>
                <a:spcPts val="0"/>
              </a:spcAft>
              <a:defRPr/>
            </a:pPr>
            <a:r>
              <a:rPr lang="en-US" sz="2400" b="1" i="1" dirty="0"/>
              <a:t>Significance of Commercial Fishery in Removing PCBs from the Chesapeake Bay</a:t>
            </a:r>
          </a:p>
          <a:p>
            <a:pPr algn="just" defTabSz="4388852" fontAlgn="auto">
              <a:spcBef>
                <a:spcPts val="0"/>
              </a:spcBef>
              <a:spcAft>
                <a:spcPts val="0"/>
              </a:spcAft>
              <a:defRPr/>
            </a:pPr>
            <a:r>
              <a:rPr lang="en-US" sz="2200" dirty="0"/>
              <a:t>Based on the above calculations, an average of 5 Kg of PCBs are removed annually from the Chesapeake Bay.  Using a mass balance model and available data from </a:t>
            </a:r>
            <a:r>
              <a:rPr lang="en-US" sz="2200" dirty="0" smtClean="0"/>
              <a:t>the year 1999 </a:t>
            </a:r>
            <a:r>
              <a:rPr lang="en-US" sz="2200" dirty="0"/>
              <a:t>(*Baker and Velinsky, </a:t>
            </a:r>
            <a:r>
              <a:rPr lang="en-US" sz="2200" i="1" dirty="0"/>
              <a:t>Chesapeake Bay Program Report</a:t>
            </a:r>
            <a:r>
              <a:rPr lang="en-US" sz="2200" dirty="0" smtClean="0"/>
              <a:t>, 1999), </a:t>
            </a:r>
            <a:r>
              <a:rPr lang="en-US" sz="2200" dirty="0"/>
              <a:t>three losses of PCBs from the </a:t>
            </a:r>
            <a:r>
              <a:rPr lang="en-US" sz="2200" dirty="0" err="1"/>
              <a:t>mainstem</a:t>
            </a:r>
            <a:r>
              <a:rPr lang="en-US" sz="2200" dirty="0"/>
              <a:t> Chesapeake Bay were given as</a:t>
            </a:r>
            <a:r>
              <a:rPr lang="en-US" sz="2400" dirty="0"/>
              <a:t>:</a:t>
            </a:r>
            <a:br>
              <a:rPr lang="en-US" sz="2400" dirty="0"/>
            </a:br>
            <a:endParaRPr lang="en-US" sz="2400" dirty="0"/>
          </a:p>
          <a:p>
            <a:pPr algn="just" defTabSz="4388852" fontAlgn="auto">
              <a:spcBef>
                <a:spcPts val="0"/>
              </a:spcBef>
              <a:spcAft>
                <a:spcPts val="0"/>
              </a:spcAft>
              <a:defRPr/>
            </a:pPr>
            <a:r>
              <a:rPr lang="en-US" sz="2400" dirty="0"/>
              <a:t>			</a:t>
            </a:r>
            <a:endParaRPr lang="en-US" sz="2400" dirty="0" smtClean="0"/>
          </a:p>
          <a:p>
            <a:pPr algn="just" defTabSz="4388852" fontAlgn="auto">
              <a:spcBef>
                <a:spcPts val="0"/>
              </a:spcBef>
              <a:spcAft>
                <a:spcPts val="0"/>
              </a:spcAft>
              <a:defRPr/>
            </a:pPr>
            <a:endParaRPr lang="en-US" sz="2400" dirty="0"/>
          </a:p>
          <a:p>
            <a:pPr algn="just" defTabSz="4388852" fontAlgn="auto">
              <a:spcBef>
                <a:spcPts val="0"/>
              </a:spcBef>
              <a:spcAft>
                <a:spcPts val="0"/>
              </a:spcAft>
              <a:defRPr/>
            </a:pPr>
            <a:endParaRPr lang="en-US" sz="2400" dirty="0" smtClean="0"/>
          </a:p>
          <a:p>
            <a:pPr algn="just" defTabSz="4388852" fontAlgn="auto">
              <a:spcBef>
                <a:spcPts val="0"/>
              </a:spcBef>
              <a:spcAft>
                <a:spcPts val="0"/>
              </a:spcAft>
              <a:defRPr/>
            </a:pPr>
            <a:endParaRPr lang="en-US" sz="2400" dirty="0"/>
          </a:p>
          <a:p>
            <a:pPr algn="just" defTabSz="4388852" fontAlgn="auto">
              <a:spcBef>
                <a:spcPts val="0"/>
              </a:spcBef>
              <a:spcAft>
                <a:spcPts val="0"/>
              </a:spcAft>
              <a:defRPr/>
            </a:pPr>
            <a:endParaRPr lang="en-US" sz="2400" dirty="0" smtClean="0"/>
          </a:p>
          <a:p>
            <a:pPr algn="just" defTabSz="4388852" fontAlgn="auto">
              <a:spcBef>
                <a:spcPts val="0"/>
              </a:spcBef>
              <a:spcAft>
                <a:spcPts val="0"/>
              </a:spcAft>
              <a:defRPr/>
            </a:pPr>
            <a:endParaRPr lang="en-US" sz="2400" dirty="0"/>
          </a:p>
          <a:p>
            <a:pPr algn="just" defTabSz="4388852" fontAlgn="auto">
              <a:spcBef>
                <a:spcPts val="0"/>
              </a:spcBef>
              <a:spcAft>
                <a:spcPts val="0"/>
              </a:spcAft>
              <a:defRPr/>
            </a:pPr>
            <a:r>
              <a:rPr lang="en-US" sz="2400" dirty="0"/>
              <a:t>	</a:t>
            </a:r>
          </a:p>
          <a:p>
            <a:pPr algn="just" defTabSz="4388852" fontAlgn="auto">
              <a:spcBef>
                <a:spcPts val="0"/>
              </a:spcBef>
              <a:spcAft>
                <a:spcPts val="0"/>
              </a:spcAft>
              <a:defRPr/>
            </a:pPr>
            <a:r>
              <a:rPr lang="en-US" sz="2400" dirty="0" smtClean="0"/>
              <a:t>Our calculations show that the </a:t>
            </a:r>
            <a:r>
              <a:rPr lang="en-US" sz="2400" dirty="0"/>
              <a:t>menhaden fishery removes </a:t>
            </a:r>
            <a:r>
              <a:rPr lang="en-US" sz="2400" dirty="0" smtClean="0"/>
              <a:t>about </a:t>
            </a:r>
            <a:r>
              <a:rPr lang="en-US" sz="2400" dirty="0"/>
              <a:t>0.5% of the PCBs compared to </a:t>
            </a:r>
            <a:r>
              <a:rPr lang="en-US" sz="2400" dirty="0" smtClean="0"/>
              <a:t>the other removal mechanisms.  </a:t>
            </a:r>
            <a:r>
              <a:rPr lang="en-US" sz="2400" dirty="0"/>
              <a:t>This </a:t>
            </a:r>
            <a:r>
              <a:rPr lang="en-US" sz="2400" dirty="0" smtClean="0"/>
              <a:t>indicates </a:t>
            </a:r>
            <a:r>
              <a:rPr lang="en-US" sz="2400" dirty="0"/>
              <a:t>that </a:t>
            </a:r>
            <a:r>
              <a:rPr lang="en-US" sz="2400" dirty="0" smtClean="0"/>
              <a:t>the menhaden fishery </a:t>
            </a:r>
            <a:r>
              <a:rPr lang="en-US" sz="2400" dirty="0"/>
              <a:t>in the Chesapeake </a:t>
            </a:r>
            <a:r>
              <a:rPr lang="en-US" sz="2400" dirty="0" smtClean="0"/>
              <a:t>Bay </a:t>
            </a:r>
            <a:r>
              <a:rPr lang="en-US" sz="2400" dirty="0"/>
              <a:t>does not significantly reduce PCB </a:t>
            </a:r>
            <a:r>
              <a:rPr lang="en-US" sz="2400" dirty="0" smtClean="0"/>
              <a:t>concentrations in the Bay, but this method of analysis can be applied for future mass balance models for other toxins</a:t>
            </a:r>
            <a:r>
              <a:rPr lang="en-US" sz="2400" dirty="0"/>
              <a:t>, such as </a:t>
            </a:r>
            <a:r>
              <a:rPr lang="en-US" sz="2400" dirty="0" smtClean="0"/>
              <a:t>mercury, and different species, such as blue crab and tuna.</a:t>
            </a:r>
          </a:p>
        </p:txBody>
      </p:sp>
      <p:graphicFrame>
        <p:nvGraphicFramePr>
          <p:cNvPr id="8" name="Diagram 7"/>
          <p:cNvGraphicFramePr/>
          <p:nvPr>
            <p:extLst>
              <p:ext uri="{D42A27DB-BD31-4B8C-83A1-F6EECF244321}">
                <p14:modId xmlns:p14="http://schemas.microsoft.com/office/powerpoint/2010/main" val="2778917445"/>
              </p:ext>
            </p:extLst>
          </p:nvPr>
        </p:nvGraphicFramePr>
        <p:xfrm>
          <a:off x="16895512" y="4841955"/>
          <a:ext cx="25535010" cy="57349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9"/>
          <p:cNvSpPr txBox="1"/>
          <p:nvPr/>
        </p:nvSpPr>
        <p:spPr>
          <a:xfrm>
            <a:off x="17906886" y="11311781"/>
            <a:ext cx="8996196" cy="12013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3600" b="1" dirty="0" smtClean="0"/>
              <a:t>QUALITY CONTROL</a:t>
            </a:r>
            <a:endParaRPr lang="en-US" sz="3600" b="1" dirty="0"/>
          </a:p>
        </p:txBody>
      </p:sp>
      <p:sp>
        <p:nvSpPr>
          <p:cNvPr id="26" name="TextBox 25"/>
          <p:cNvSpPr txBox="1"/>
          <p:nvPr/>
        </p:nvSpPr>
        <p:spPr>
          <a:xfrm>
            <a:off x="31268614" y="24441690"/>
            <a:ext cx="10257897"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Loss by Volatilization  	            340 Kg/year* </a:t>
            </a:r>
          </a:p>
          <a:p>
            <a:r>
              <a:rPr lang="en-US" sz="2400" dirty="0" smtClean="0"/>
              <a:t>Export </a:t>
            </a:r>
            <a:r>
              <a:rPr lang="en-US" sz="2400" dirty="0"/>
              <a:t>to the Ocean           	            560 Kg/year*</a:t>
            </a:r>
          </a:p>
          <a:p>
            <a:r>
              <a:rPr lang="en-US" sz="2400" dirty="0" smtClean="0"/>
              <a:t>Burial </a:t>
            </a:r>
            <a:r>
              <a:rPr lang="en-US" sz="2400" dirty="0"/>
              <a:t>in Sediments     	            280 Kg/year*</a:t>
            </a:r>
          </a:p>
          <a:p>
            <a:r>
              <a:rPr lang="en-US" sz="2400" u="sng" dirty="0" smtClean="0"/>
              <a:t>Removal </a:t>
            </a:r>
            <a:r>
              <a:rPr lang="en-US" sz="2400" u="sng" dirty="0"/>
              <a:t>by Menhaden Fishery        </a:t>
            </a:r>
            <a:r>
              <a:rPr lang="en-US" sz="2400" u="sng" dirty="0" smtClean="0"/>
              <a:t>             5 </a:t>
            </a:r>
            <a:r>
              <a:rPr lang="en-US" sz="2400" u="sng" dirty="0"/>
              <a:t>Kg/year (Estimated from this Study</a:t>
            </a:r>
            <a:r>
              <a:rPr lang="en-US" sz="2400" u="sng" dirty="0" smtClean="0"/>
              <a:t>)</a:t>
            </a:r>
          </a:p>
          <a:p>
            <a:endParaRPr lang="en-US" sz="2400" u="sng" dirty="0"/>
          </a:p>
          <a:p>
            <a:r>
              <a:rPr lang="en-US" sz="2400" b="1" dirty="0" smtClean="0"/>
              <a:t>Total </a:t>
            </a:r>
            <a:r>
              <a:rPr lang="en-US" sz="2400" b="1" dirty="0" err="1"/>
              <a:t>Mainstem</a:t>
            </a:r>
            <a:r>
              <a:rPr lang="en-US" sz="2400" b="1" dirty="0"/>
              <a:t> Loss of PCBs     </a:t>
            </a:r>
            <a:r>
              <a:rPr lang="en-US" sz="2400" b="1" dirty="0" smtClean="0"/>
              <a:t>	            1,185 </a:t>
            </a:r>
            <a:r>
              <a:rPr lang="en-US" sz="2400" b="1" dirty="0"/>
              <a:t>Kg/year</a:t>
            </a:r>
          </a:p>
        </p:txBody>
      </p:sp>
      <p:sp>
        <p:nvSpPr>
          <p:cNvPr id="27" name="TextBox 26"/>
          <p:cNvSpPr txBox="1"/>
          <p:nvPr/>
        </p:nvSpPr>
        <p:spPr>
          <a:xfrm>
            <a:off x="16533562" y="26174700"/>
            <a:ext cx="4885899" cy="81161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pPr algn="ctr"/>
            <a:r>
              <a:rPr lang="en-US" sz="3600" b="1" dirty="0" smtClean="0"/>
              <a:t>ACKNOWLEDGEMENTS</a:t>
            </a:r>
            <a:endParaRPr lang="en-US" sz="3600" b="1" dirty="0"/>
          </a:p>
        </p:txBody>
      </p:sp>
      <p:sp>
        <p:nvSpPr>
          <p:cNvPr id="28" name="TextBox 27"/>
          <p:cNvSpPr txBox="1"/>
          <p:nvPr/>
        </p:nvSpPr>
        <p:spPr>
          <a:xfrm>
            <a:off x="15525209" y="26958696"/>
            <a:ext cx="7098066" cy="5110618"/>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sz="2400" b="1" dirty="0" smtClean="0"/>
              <a:t>We would like to thank the following</a:t>
            </a:r>
            <a:r>
              <a:rPr lang="en-US" sz="2400" dirty="0" smtClean="0"/>
              <a:t>:</a:t>
            </a:r>
          </a:p>
          <a:p>
            <a:endParaRPr lang="en-US" sz="2400" dirty="0" smtClean="0"/>
          </a:p>
          <a:p>
            <a:pPr marL="342900" indent="-342900">
              <a:buFont typeface="Arial" panose="020B0604020202020204" pitchFamily="34" charset="0"/>
              <a:buChar char="•"/>
            </a:pPr>
            <a:r>
              <a:rPr lang="en-US" sz="2400" dirty="0" smtClean="0"/>
              <a:t>Ms. Eileen Martinson for funding our research project </a:t>
            </a:r>
          </a:p>
          <a:p>
            <a:pPr marL="342900" indent="-342900">
              <a:buFont typeface="Arial" panose="020B0604020202020204" pitchFamily="34" charset="0"/>
              <a:buChar char="•"/>
            </a:pPr>
            <a:r>
              <a:rPr lang="en-US" sz="2400" dirty="0" smtClean="0"/>
              <a:t>Omega Protein Corporation for donating menhaden fish</a:t>
            </a:r>
          </a:p>
          <a:p>
            <a:pPr marL="342900" indent="-342900">
              <a:buFont typeface="Arial" panose="020B0604020202020204" pitchFamily="34" charset="0"/>
              <a:buChar char="•"/>
            </a:pPr>
            <a:r>
              <a:rPr lang="en-US" sz="2400" dirty="0" smtClean="0"/>
              <a:t>David Velinsky and Joel Baker for contributing data reports and allowing us to use the Natural Academy of Natural Sciences of Drexel University’s equipment and laboratory. </a:t>
            </a:r>
          </a:p>
          <a:p>
            <a:pPr marL="342900" indent="-342900">
              <a:buFont typeface="Arial" panose="020B0604020202020204" pitchFamily="34" charset="0"/>
              <a:buChar char="•"/>
            </a:pPr>
            <a:r>
              <a:rPr lang="en-US" sz="2400" dirty="0" smtClean="0"/>
              <a:t>Dr. Jeffrey Ashley for mentoring and assisting throughout the process of this study.</a:t>
            </a:r>
          </a:p>
        </p:txBody>
      </p:sp>
      <p:pic>
        <p:nvPicPr>
          <p:cNvPr id="37" name="Picture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900995" y="29008369"/>
            <a:ext cx="4946851" cy="3060945"/>
          </a:xfrm>
          <a:prstGeom prst="rect">
            <a:avLst/>
          </a:prstGeom>
          <a:ln>
            <a:solidFill>
              <a:schemeClr val="tx1"/>
            </a:solidFill>
          </a:ln>
        </p:spPr>
      </p:pic>
      <p:pic>
        <p:nvPicPr>
          <p:cNvPr id="41" name="Picture 4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293425" y="25539311"/>
            <a:ext cx="5991335" cy="3255839"/>
          </a:xfrm>
          <a:prstGeom prst="rect">
            <a:avLst/>
          </a:prstGeom>
          <a:ln>
            <a:solidFill>
              <a:schemeClr val="tx1"/>
            </a:solidFill>
          </a:ln>
        </p:spPr>
      </p:pic>
    </p:spTree>
    <p:extLst>
      <p:ext uri="{BB962C8B-B14F-4D97-AF65-F5344CB8AC3E}">
        <p14:creationId xmlns:p14="http://schemas.microsoft.com/office/powerpoint/2010/main" val="426262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1764</Words>
  <Application>Microsoft Office PowerPoint</Application>
  <PresentationFormat>Custom</PresentationFormat>
  <Paragraphs>127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Yarixa Cintron</dc:creator>
  <cp:lastModifiedBy>Allen, Greg</cp:lastModifiedBy>
  <cp:revision>79</cp:revision>
  <cp:lastPrinted>2015-04-16T19:27:07Z</cp:lastPrinted>
  <dcterms:created xsi:type="dcterms:W3CDTF">2015-04-09T19:00:27Z</dcterms:created>
  <dcterms:modified xsi:type="dcterms:W3CDTF">2015-04-27T17:20:07Z</dcterms:modified>
</cp:coreProperties>
</file>