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tiff" ContentType="image/tiff"/>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9"/>
  </p:notesMasterIdLst>
  <p:handoutMasterIdLst>
    <p:handoutMasterId r:id="rId30"/>
  </p:handoutMasterIdLst>
  <p:sldIdLst>
    <p:sldId id="256" r:id="rId3"/>
    <p:sldId id="306" r:id="rId4"/>
    <p:sldId id="308" r:id="rId5"/>
    <p:sldId id="258" r:id="rId6"/>
    <p:sldId id="294" r:id="rId7"/>
    <p:sldId id="1080" r:id="rId8"/>
    <p:sldId id="1081" r:id="rId9"/>
    <p:sldId id="291" r:id="rId10"/>
    <p:sldId id="295" r:id="rId11"/>
    <p:sldId id="1082" r:id="rId12"/>
    <p:sldId id="296" r:id="rId13"/>
    <p:sldId id="309" r:id="rId14"/>
    <p:sldId id="300" r:id="rId15"/>
    <p:sldId id="299" r:id="rId16"/>
    <p:sldId id="302" r:id="rId17"/>
    <p:sldId id="303" r:id="rId18"/>
    <p:sldId id="1071" r:id="rId19"/>
    <p:sldId id="1075" r:id="rId20"/>
    <p:sldId id="1076" r:id="rId21"/>
    <p:sldId id="1077" r:id="rId22"/>
    <p:sldId id="1078" r:id="rId23"/>
    <p:sldId id="1079" r:id="rId24"/>
    <p:sldId id="1083" r:id="rId25"/>
    <p:sldId id="1084" r:id="rId26"/>
    <p:sldId id="289" r:id="rId27"/>
    <p:sldId id="1074" r:id="rId2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25B8B"/>
    <a:srgbClr val="FFFFFF"/>
    <a:srgbClr val="248C4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122" autoAdjust="0"/>
    <p:restoredTop sz="96296" autoAdjust="0"/>
  </p:normalViewPr>
  <p:slideViewPr>
    <p:cSldViewPr>
      <p:cViewPr varScale="1">
        <p:scale>
          <a:sx n="110" d="100"/>
          <a:sy n="110" d="100"/>
        </p:scale>
        <p:origin x="1616" y="176"/>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varScale="1">
      <p:scale>
        <a:sx n="100" d="100"/>
        <a:sy n="100" d="100"/>
      </p:scale>
      <p:origin x="0" y="-9305"/>
    </p:cViewPr>
  </p:sorterViewPr>
  <p:notesViewPr>
    <p:cSldViewPr>
      <p:cViewPr varScale="1">
        <p:scale>
          <a:sx n="62" d="100"/>
          <a:sy n="62" d="100"/>
        </p:scale>
        <p:origin x="-2626" y="-8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tableStyles" Target="tableStyle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handoutMaster" Target="handoutMasters/handoutMaster1.xml"/><Relationship Id="rId8" Type="http://schemas.openxmlformats.org/officeDocument/2006/relationships/slide" Target="slides/slide6.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9.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C85BEBA-CCC8-489E-94D4-D024B3BFBFFE}" type="datetimeFigureOut">
              <a:rPr lang="en-US" smtClean="0"/>
              <a:t>11/21/19</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F670A735-EAC4-4099-AB79-871030B583AE}" type="slidenum">
              <a:rPr lang="en-US" smtClean="0"/>
              <a:t>‹#›</a:t>
            </a:fld>
            <a:endParaRPr lang="en-US"/>
          </a:p>
        </p:txBody>
      </p:sp>
    </p:spTree>
    <p:extLst>
      <p:ext uri="{BB962C8B-B14F-4D97-AF65-F5344CB8AC3E}">
        <p14:creationId xmlns:p14="http://schemas.microsoft.com/office/powerpoint/2010/main" val="34214993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818A6F2-DD5C-40E5-87F8-C2DF158C5A72}" type="datetimeFigureOut">
              <a:rPr lang="en-US" smtClean="0"/>
              <a:t>11/21/19</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A4136BD-7B79-450C-81E8-22F777A14C5E}" type="slidenum">
              <a:rPr lang="en-US" smtClean="0"/>
              <a:t>‹#›</a:t>
            </a:fld>
            <a:endParaRPr lang="en-US"/>
          </a:p>
        </p:txBody>
      </p:sp>
    </p:spTree>
    <p:extLst>
      <p:ext uri="{BB962C8B-B14F-4D97-AF65-F5344CB8AC3E}">
        <p14:creationId xmlns:p14="http://schemas.microsoft.com/office/powerpoint/2010/main" val="5430155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will</a:t>
            </a:r>
            <a:r>
              <a:rPr lang="en-US" baseline="0" dirty="0"/>
              <a:t> be a brief overview of DC’s participation in a multi-jurisdictional effort to address trash in the Anacostia River.</a:t>
            </a:r>
          </a:p>
          <a:p>
            <a:endParaRPr lang="en-US" baseline="0" dirty="0"/>
          </a:p>
          <a:p>
            <a:r>
              <a:rPr lang="en-US" baseline="0" dirty="0"/>
              <a:t>Trash is not one of the pollutants that total maximum daily loads, or TMDLs, have been traditionally developed for.</a:t>
            </a:r>
          </a:p>
          <a:p>
            <a:endParaRPr lang="en-US" baseline="0" dirty="0"/>
          </a:p>
          <a:p>
            <a:r>
              <a:rPr lang="en-US" baseline="0" dirty="0"/>
              <a:t>However, given the regulatory framework that a TMDL provides for addressing various sources for trash, I hope to illustrate to everyone here today how it has been used to effectively address trash in local waterways in DC.</a:t>
            </a:r>
            <a:endParaRPr lang="en-US" dirty="0"/>
          </a:p>
        </p:txBody>
      </p:sp>
      <p:sp>
        <p:nvSpPr>
          <p:cNvPr id="4" name="Slide Number Placeholder 3"/>
          <p:cNvSpPr>
            <a:spLocks noGrp="1"/>
          </p:cNvSpPr>
          <p:nvPr>
            <p:ph type="sldNum" sz="quarter" idx="10"/>
          </p:nvPr>
        </p:nvSpPr>
        <p:spPr/>
        <p:txBody>
          <a:bodyPr/>
          <a:lstStyle/>
          <a:p>
            <a:fld id="{9A4136BD-7B79-450C-81E8-22F777A14C5E}" type="slidenum">
              <a:rPr lang="en-US" smtClean="0"/>
              <a:t>1</a:t>
            </a:fld>
            <a:endParaRPr lang="en-US"/>
          </a:p>
        </p:txBody>
      </p:sp>
    </p:spTree>
    <p:extLst>
      <p:ext uri="{BB962C8B-B14F-4D97-AF65-F5344CB8AC3E}">
        <p14:creationId xmlns:p14="http://schemas.microsoft.com/office/powerpoint/2010/main" val="41460162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DC now has 9 trash traps installed. </a:t>
            </a:r>
          </a:p>
          <a:p>
            <a:pPr>
              <a:buFont typeface="Arial" pitchFamily="34" charset="0"/>
              <a:buNone/>
            </a:pPr>
            <a:endParaRPr lang="en-US" baseline="0" dirty="0"/>
          </a:p>
          <a:p>
            <a:pPr>
              <a:buFont typeface="Arial" pitchFamily="34" charset="0"/>
              <a:buNone/>
            </a:pPr>
            <a:r>
              <a:rPr lang="en-US" baseline="0" dirty="0"/>
              <a:t>Pictured here is the installation of a proprietary design, a </a:t>
            </a:r>
            <a:r>
              <a:rPr lang="en-US" baseline="0" dirty="0" err="1"/>
              <a:t>bandalong</a:t>
            </a:r>
            <a:r>
              <a:rPr lang="en-US" baseline="0" dirty="0"/>
              <a:t> trash trap.  This was installed in Watts Branch, the District’s largest tributary to the Anacostia River.  </a:t>
            </a:r>
          </a:p>
          <a:p>
            <a:pPr>
              <a:buFont typeface="Arial" pitchFamily="34" charset="0"/>
              <a:buNone/>
            </a:pPr>
            <a:endParaRPr lang="en-US" baseline="0" dirty="0"/>
          </a:p>
          <a:p>
            <a:pPr>
              <a:buFont typeface="Arial" pitchFamily="34" charset="0"/>
              <a:buNone/>
            </a:pPr>
            <a:r>
              <a:rPr lang="en-US" baseline="0" dirty="0"/>
              <a:t>The Bandalong is an Australian design.  The District was the first jurisdiction in the western hemisphere to install this design.  We now have four of these and they typically capture between 8 and 10,000 lbs of trash per year.</a:t>
            </a:r>
          </a:p>
          <a:p>
            <a:pPr>
              <a:buFont typeface="Arial" pitchFamily="34" charset="0"/>
              <a:buNone/>
            </a:pPr>
            <a:endParaRPr lang="en-US" baseline="0" dirty="0"/>
          </a:p>
          <a:p>
            <a:pPr>
              <a:buFont typeface="Arial" pitchFamily="34" charset="0"/>
              <a:buNone/>
            </a:pPr>
            <a:r>
              <a:rPr lang="en-US" baseline="0" dirty="0"/>
              <a:t>This trap was installed and maintained by the Anacostia Riverkeeper, through a grant from DOEE.</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172806023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DC now has 9 trash traps installed. </a:t>
            </a:r>
          </a:p>
          <a:p>
            <a:pPr>
              <a:buFont typeface="Arial" pitchFamily="34" charset="0"/>
              <a:buNone/>
            </a:pPr>
            <a:endParaRPr lang="en-US" baseline="0" dirty="0"/>
          </a:p>
          <a:p>
            <a:pPr>
              <a:buFont typeface="Arial" pitchFamily="34" charset="0"/>
              <a:buNone/>
            </a:pPr>
            <a:r>
              <a:rPr lang="en-US" baseline="0" dirty="0"/>
              <a:t>Pictured here is the installation of a proprietary design, a </a:t>
            </a:r>
            <a:r>
              <a:rPr lang="en-US" baseline="0" dirty="0" err="1"/>
              <a:t>bandalong</a:t>
            </a:r>
            <a:r>
              <a:rPr lang="en-US" baseline="0" dirty="0"/>
              <a:t> trash trap.  This was installed in Watts Branch, the District’s largest tributary to the Anacostia River.  </a:t>
            </a:r>
          </a:p>
          <a:p>
            <a:pPr>
              <a:buFont typeface="Arial" pitchFamily="34" charset="0"/>
              <a:buNone/>
            </a:pPr>
            <a:endParaRPr lang="en-US" baseline="0" dirty="0"/>
          </a:p>
          <a:p>
            <a:pPr>
              <a:buFont typeface="Arial" pitchFamily="34" charset="0"/>
              <a:buNone/>
            </a:pPr>
            <a:r>
              <a:rPr lang="en-US" baseline="0" dirty="0"/>
              <a:t>The Bandalong is an Australian design.  The District was the first jurisdiction in the western hemisphere to install this design.  We now have four of these and they typically capture between 8 and 10,000 lbs of trash per year.</a:t>
            </a:r>
          </a:p>
          <a:p>
            <a:pPr>
              <a:buFont typeface="Arial" pitchFamily="34" charset="0"/>
              <a:buNone/>
            </a:pPr>
            <a:endParaRPr lang="en-US" baseline="0" dirty="0"/>
          </a:p>
          <a:p>
            <a:pPr>
              <a:buFont typeface="Arial" pitchFamily="34" charset="0"/>
              <a:buNone/>
            </a:pPr>
            <a:r>
              <a:rPr lang="en-US" baseline="0" dirty="0"/>
              <a:t>This trap was installed and maintained by the Anacostia Riverkeeper, through a grant from DOEE.</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14</a:t>
            </a:fld>
            <a:endParaRPr lang="en-US" dirty="0">
              <a:solidFill>
                <a:prstClr val="black"/>
              </a:solidFill>
            </a:endParaRPr>
          </a:p>
        </p:txBody>
      </p:sp>
    </p:spTree>
    <p:extLst>
      <p:ext uri="{BB962C8B-B14F-4D97-AF65-F5344CB8AC3E}">
        <p14:creationId xmlns:p14="http://schemas.microsoft.com/office/powerpoint/2010/main" val="7836356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DC now has 9 trash traps installed. </a:t>
            </a:r>
          </a:p>
          <a:p>
            <a:pPr>
              <a:buFont typeface="Arial" pitchFamily="34" charset="0"/>
              <a:buNone/>
            </a:pPr>
            <a:endParaRPr lang="en-US" baseline="0" dirty="0"/>
          </a:p>
          <a:p>
            <a:pPr>
              <a:buFont typeface="Arial" pitchFamily="34" charset="0"/>
              <a:buNone/>
            </a:pPr>
            <a:r>
              <a:rPr lang="en-US" baseline="0" dirty="0"/>
              <a:t>Pictured here is the installation of a proprietary design, a </a:t>
            </a:r>
            <a:r>
              <a:rPr lang="en-US" baseline="0" dirty="0" err="1"/>
              <a:t>bandalong</a:t>
            </a:r>
            <a:r>
              <a:rPr lang="en-US" baseline="0" dirty="0"/>
              <a:t> trash trap.  This was installed in Watts Branch, the District’s largest tributary to the Anacostia River.  </a:t>
            </a:r>
          </a:p>
          <a:p>
            <a:pPr>
              <a:buFont typeface="Arial" pitchFamily="34" charset="0"/>
              <a:buNone/>
            </a:pPr>
            <a:endParaRPr lang="en-US" baseline="0" dirty="0"/>
          </a:p>
          <a:p>
            <a:pPr>
              <a:buFont typeface="Arial" pitchFamily="34" charset="0"/>
              <a:buNone/>
            </a:pPr>
            <a:r>
              <a:rPr lang="en-US" baseline="0" dirty="0"/>
              <a:t>The Bandalong is an Australian design.  The District was the first jurisdiction in the western hemisphere to install this design.  We now have four of these and they typically capture between 8 and 10,000 lbs of trash per year.</a:t>
            </a:r>
          </a:p>
          <a:p>
            <a:pPr>
              <a:buFont typeface="Arial" pitchFamily="34" charset="0"/>
              <a:buNone/>
            </a:pPr>
            <a:endParaRPr lang="en-US" baseline="0" dirty="0"/>
          </a:p>
          <a:p>
            <a:pPr>
              <a:buFont typeface="Arial" pitchFamily="34" charset="0"/>
              <a:buNone/>
            </a:pPr>
            <a:r>
              <a:rPr lang="en-US" baseline="0" dirty="0"/>
              <a:t>This trap was installed and maintained by the Anacostia Riverkeeper, through a grant from DOEE.</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38939956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DC now has 9 trash traps installed. </a:t>
            </a:r>
          </a:p>
          <a:p>
            <a:pPr>
              <a:buFont typeface="Arial" pitchFamily="34" charset="0"/>
              <a:buNone/>
            </a:pPr>
            <a:endParaRPr lang="en-US" baseline="0" dirty="0"/>
          </a:p>
          <a:p>
            <a:pPr>
              <a:buFont typeface="Arial" pitchFamily="34" charset="0"/>
              <a:buNone/>
            </a:pPr>
            <a:r>
              <a:rPr lang="en-US" baseline="0" dirty="0"/>
              <a:t>Pictured here is the installation of a proprietary design, a </a:t>
            </a:r>
            <a:r>
              <a:rPr lang="en-US" baseline="0" dirty="0" err="1"/>
              <a:t>bandalong</a:t>
            </a:r>
            <a:r>
              <a:rPr lang="en-US" baseline="0" dirty="0"/>
              <a:t> trash trap.  This was installed in Watts Branch, the District’s largest tributary to the Anacostia River.  </a:t>
            </a:r>
          </a:p>
          <a:p>
            <a:pPr>
              <a:buFont typeface="Arial" pitchFamily="34" charset="0"/>
              <a:buNone/>
            </a:pPr>
            <a:endParaRPr lang="en-US" baseline="0" dirty="0"/>
          </a:p>
          <a:p>
            <a:pPr>
              <a:buFont typeface="Arial" pitchFamily="34" charset="0"/>
              <a:buNone/>
            </a:pPr>
            <a:r>
              <a:rPr lang="en-US" baseline="0" dirty="0"/>
              <a:t>The Bandalong is an Australian design.  The District was the first jurisdiction in the western hemisphere to install this design.  We now have four of these and they typically capture between 8 and 10,000 lbs of trash per year.</a:t>
            </a:r>
          </a:p>
          <a:p>
            <a:pPr>
              <a:buFont typeface="Arial" pitchFamily="34" charset="0"/>
              <a:buNone/>
            </a:pPr>
            <a:endParaRPr lang="en-US" baseline="0" dirty="0"/>
          </a:p>
          <a:p>
            <a:pPr>
              <a:buFont typeface="Arial" pitchFamily="34" charset="0"/>
              <a:buNone/>
            </a:pPr>
            <a:r>
              <a:rPr lang="en-US" baseline="0" dirty="0"/>
              <a:t>This trap was installed and maintained by the Anacostia Riverkeeper, through a grant from DOEE.</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60650908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Following the model for the LA River Trash TMDL, the first of it’s kind in the nation, the jurisdictions decided to assess the baseline load for trash, or the typical annual load.  </a:t>
            </a:r>
          </a:p>
          <a:p>
            <a:pPr>
              <a:buFont typeface="Arial" pitchFamily="34" charset="0"/>
              <a:buNone/>
            </a:pPr>
            <a:endParaRPr lang="en-US" baseline="0" dirty="0"/>
          </a:p>
          <a:p>
            <a:pPr>
              <a:buFont typeface="Arial" pitchFamily="34" charset="0"/>
              <a:buNone/>
            </a:pPr>
            <a:r>
              <a:rPr lang="en-US" baseline="0" dirty="0"/>
              <a:t>LA TMDL said that meeting this metric constitutes a zero load of trash to a waterway</a:t>
            </a:r>
          </a:p>
          <a:p>
            <a:pPr>
              <a:buFont typeface="Arial" pitchFamily="34" charset="0"/>
              <a:buNone/>
            </a:pPr>
            <a:endParaRPr lang="en-US" baseline="0" dirty="0"/>
          </a:p>
          <a:p>
            <a:pPr>
              <a:buFont typeface="Arial" pitchFamily="34" charset="0"/>
              <a:buNone/>
            </a:pPr>
            <a:r>
              <a:rPr lang="en-US" baseline="0" dirty="0"/>
              <a:t>To determine this, stream counts of debris were conducted along linear stream transects throughout the District.</a:t>
            </a:r>
          </a:p>
          <a:p>
            <a:pPr>
              <a:buFont typeface="Arial" pitchFamily="34" charset="0"/>
              <a:buNone/>
            </a:pPr>
            <a:r>
              <a:rPr lang="en-US" baseline="0" dirty="0"/>
              <a:t>In addition, loads of trash were monitored from several outfalls in the Anacostia watershed.  </a:t>
            </a:r>
            <a:r>
              <a:rPr lang="en-US" baseline="0" dirty="0" err="1"/>
              <a:t>Landuse</a:t>
            </a:r>
            <a:r>
              <a:rPr lang="en-US" baseline="0" dirty="0"/>
              <a:t> makeup for “sewersheds” to these outfalls and trash loads were correlated with various </a:t>
            </a:r>
            <a:r>
              <a:rPr lang="en-US" baseline="0" dirty="0" err="1"/>
              <a:t>landuse</a:t>
            </a:r>
            <a:r>
              <a:rPr lang="en-US" baseline="0" dirty="0"/>
              <a:t> types.</a:t>
            </a:r>
          </a:p>
          <a:p>
            <a:pPr>
              <a:buFont typeface="Arial" pitchFamily="34" charset="0"/>
              <a:buNone/>
            </a:pPr>
            <a:r>
              <a:rPr lang="en-US" baseline="0" dirty="0" err="1"/>
              <a:t>Landuse</a:t>
            </a:r>
            <a:r>
              <a:rPr lang="en-US" baseline="0" dirty="0"/>
              <a:t> became a surrogate for trash loads.</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25</a:t>
            </a:fld>
            <a:endParaRPr lang="en-US" dirty="0">
              <a:solidFill>
                <a:prstClr val="black"/>
              </a:solidFill>
            </a:endParaRPr>
          </a:p>
        </p:txBody>
      </p:sp>
    </p:spTree>
    <p:extLst>
      <p:ext uri="{BB962C8B-B14F-4D97-AF65-F5344CB8AC3E}">
        <p14:creationId xmlns:p14="http://schemas.microsoft.com/office/powerpoint/2010/main" val="2050202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To illustrate for everyone what conditions were like before establishment of the TMDL, here are a few pictures on trash conditions in the Anacostia River and its tributaries.</a:t>
            </a:r>
          </a:p>
          <a:p>
            <a:pPr>
              <a:buFont typeface="Arial" pitchFamily="34" charset="0"/>
              <a:buNone/>
            </a:pPr>
            <a:endParaRPr lang="en-US" baseline="0" dirty="0"/>
          </a:p>
          <a:p>
            <a:pPr>
              <a:buFont typeface="Arial" pitchFamily="34" charset="0"/>
              <a:buNone/>
            </a:pPr>
            <a:r>
              <a:rPr lang="en-US" baseline="0" dirty="0"/>
              <a:t>This is a site in Watts Branch, on the grounds of Kenilworth Park in DC.  Watts Branch is DC’s largest tributary to the Anacostia.  </a:t>
            </a:r>
          </a:p>
          <a:p>
            <a:pPr>
              <a:buFont typeface="Arial" pitchFamily="34" charset="0"/>
              <a:buNone/>
            </a:pPr>
            <a:endParaRPr lang="en-US" baseline="0" dirty="0"/>
          </a:p>
          <a:p>
            <a:pPr>
              <a:buFont typeface="Arial" pitchFamily="34" charset="0"/>
              <a:buNone/>
            </a:pPr>
            <a:r>
              <a:rPr lang="en-US" baseline="0" dirty="0"/>
              <a:t>In recent years, DOEE has restored an 1,800 linear foot section of Watts Branch with natural stream channel design.  </a:t>
            </a:r>
          </a:p>
          <a:p>
            <a:pPr>
              <a:buFont typeface="Arial" pitchFamily="34" charset="0"/>
              <a:buNone/>
            </a:pPr>
            <a:endParaRPr lang="en-US" baseline="0" dirty="0"/>
          </a:p>
          <a:p>
            <a:pPr>
              <a:buFont typeface="Arial" pitchFamily="34" charset="0"/>
              <a:buNone/>
            </a:pPr>
            <a:r>
              <a:rPr lang="en-US" baseline="0" dirty="0"/>
              <a:t>We have also installed two trash traps in Watts Branch: one at the MD/DC line and another at the mouth of Watts Branch before it enters the Anacostia River.  I will talk about those best management practices later in the presentation.</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050202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baseline="0" dirty="0"/>
          </a:p>
          <a:p>
            <a:pPr>
              <a:buFont typeface="Arial" pitchFamily="34" charset="0"/>
              <a:buNone/>
            </a:pPr>
            <a:endParaRPr lang="en-US" baseline="0" dirty="0"/>
          </a:p>
          <a:p>
            <a:pPr>
              <a:buFont typeface="Arial" pitchFamily="34" charset="0"/>
              <a:buNone/>
            </a:pPr>
            <a:r>
              <a:rPr lang="en-US" baseline="0" dirty="0"/>
              <a:t>  </a:t>
            </a:r>
          </a:p>
          <a:p>
            <a:pPr>
              <a:buFont typeface="Arial" pitchFamily="34" charset="0"/>
              <a:buNone/>
            </a:pPr>
            <a:endParaRPr lang="en-US" baseline="0" dirty="0"/>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2603722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Following the model for the LA River Trash TMDL, the first of it’s kind in the nation, the jurisdictions decided to assess the baseline load for trash, or the typical annual load.  </a:t>
            </a:r>
          </a:p>
          <a:p>
            <a:pPr>
              <a:buFont typeface="Arial" pitchFamily="34" charset="0"/>
              <a:buNone/>
            </a:pPr>
            <a:endParaRPr lang="en-US" baseline="0" dirty="0"/>
          </a:p>
          <a:p>
            <a:pPr>
              <a:buFont typeface="Arial" pitchFamily="34" charset="0"/>
              <a:buNone/>
            </a:pPr>
            <a:r>
              <a:rPr lang="en-US" baseline="0" dirty="0"/>
              <a:t>LA TMDL said that meeting this metric constitutes a zero load of trash to a waterway</a:t>
            </a:r>
          </a:p>
          <a:p>
            <a:pPr>
              <a:buFont typeface="Arial" pitchFamily="34" charset="0"/>
              <a:buNone/>
            </a:pPr>
            <a:endParaRPr lang="en-US" baseline="0" dirty="0"/>
          </a:p>
          <a:p>
            <a:pPr>
              <a:buFont typeface="Arial" pitchFamily="34" charset="0"/>
              <a:buNone/>
            </a:pPr>
            <a:r>
              <a:rPr lang="en-US" baseline="0" dirty="0"/>
              <a:t>To determine this, stream counts of debris were conducted along linear stream transects throughout the District.</a:t>
            </a:r>
          </a:p>
          <a:p>
            <a:pPr>
              <a:buFont typeface="Arial" pitchFamily="34" charset="0"/>
              <a:buNone/>
            </a:pPr>
            <a:r>
              <a:rPr lang="en-US" baseline="0" dirty="0"/>
              <a:t>In addition, loads of trash were monitored from several outfalls in the Anacostia watershed.  </a:t>
            </a:r>
            <a:r>
              <a:rPr lang="en-US" baseline="0" dirty="0" err="1"/>
              <a:t>Landuse</a:t>
            </a:r>
            <a:r>
              <a:rPr lang="en-US" baseline="0" dirty="0"/>
              <a:t> makeup for “sewersheds” to these outfalls and trash loads were correlated with various </a:t>
            </a:r>
            <a:r>
              <a:rPr lang="en-US" baseline="0" dirty="0" err="1"/>
              <a:t>landuse</a:t>
            </a:r>
            <a:r>
              <a:rPr lang="en-US" baseline="0" dirty="0"/>
              <a:t> types.</a:t>
            </a:r>
          </a:p>
          <a:p>
            <a:pPr>
              <a:buFont typeface="Arial" pitchFamily="34" charset="0"/>
              <a:buNone/>
            </a:pPr>
            <a:r>
              <a:rPr lang="en-US" baseline="0" dirty="0" err="1"/>
              <a:t>Landuse</a:t>
            </a:r>
            <a:r>
              <a:rPr lang="en-US" baseline="0" dirty="0"/>
              <a:t> became a surrogate for trash loads.</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10027584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Following the model for the LA River Trash TMDL, the first of it’s kind in the nation, the jurisdictions decided to assess the baseline load for trash, or the typical annual load.  </a:t>
            </a:r>
          </a:p>
          <a:p>
            <a:pPr>
              <a:buFont typeface="Arial" pitchFamily="34" charset="0"/>
              <a:buNone/>
            </a:pPr>
            <a:endParaRPr lang="en-US" baseline="0" dirty="0"/>
          </a:p>
          <a:p>
            <a:pPr>
              <a:buFont typeface="Arial" pitchFamily="34" charset="0"/>
              <a:buNone/>
            </a:pPr>
            <a:r>
              <a:rPr lang="en-US" baseline="0" dirty="0"/>
              <a:t>LA TMDL said that meeting this metric constitutes a zero load of trash to a waterway</a:t>
            </a:r>
          </a:p>
          <a:p>
            <a:pPr>
              <a:buFont typeface="Arial" pitchFamily="34" charset="0"/>
              <a:buNone/>
            </a:pPr>
            <a:endParaRPr lang="en-US" baseline="0" dirty="0"/>
          </a:p>
          <a:p>
            <a:pPr>
              <a:buFont typeface="Arial" pitchFamily="34" charset="0"/>
              <a:buNone/>
            </a:pPr>
            <a:r>
              <a:rPr lang="en-US" baseline="0" dirty="0"/>
              <a:t>To determine this, stream counts of debris were conducted along linear stream transects throughout the District.</a:t>
            </a:r>
          </a:p>
          <a:p>
            <a:pPr>
              <a:buFont typeface="Arial" pitchFamily="34" charset="0"/>
              <a:buNone/>
            </a:pPr>
            <a:r>
              <a:rPr lang="en-US" baseline="0" dirty="0"/>
              <a:t>In addition, loads of trash were monitored from several outfalls in the Anacostia watershed.  </a:t>
            </a:r>
            <a:r>
              <a:rPr lang="en-US" baseline="0" dirty="0" err="1"/>
              <a:t>Landuse</a:t>
            </a:r>
            <a:r>
              <a:rPr lang="en-US" baseline="0" dirty="0"/>
              <a:t> makeup for “sewersheds” to these outfalls and trash loads were correlated with various </a:t>
            </a:r>
            <a:r>
              <a:rPr lang="en-US" baseline="0" dirty="0" err="1"/>
              <a:t>landuse</a:t>
            </a:r>
            <a:r>
              <a:rPr lang="en-US" baseline="0" dirty="0"/>
              <a:t> types.</a:t>
            </a:r>
          </a:p>
          <a:p>
            <a:pPr>
              <a:buFont typeface="Arial" pitchFamily="34" charset="0"/>
              <a:buNone/>
            </a:pPr>
            <a:r>
              <a:rPr lang="en-US" baseline="0" dirty="0" err="1"/>
              <a:t>Landuse</a:t>
            </a:r>
            <a:r>
              <a:rPr lang="en-US" baseline="0" dirty="0"/>
              <a:t> became a surrogate for trash loads.</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7554722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Following the model for the LA River Trash TMDL, the first of it’s kind in the nation, the jurisdictions decided to assess the baseline load for trash, or the typical annual load.  </a:t>
            </a:r>
          </a:p>
          <a:p>
            <a:pPr>
              <a:buFont typeface="Arial" pitchFamily="34" charset="0"/>
              <a:buNone/>
            </a:pPr>
            <a:endParaRPr lang="en-US" baseline="0" dirty="0"/>
          </a:p>
          <a:p>
            <a:pPr>
              <a:buFont typeface="Arial" pitchFamily="34" charset="0"/>
              <a:buNone/>
            </a:pPr>
            <a:r>
              <a:rPr lang="en-US" baseline="0" dirty="0"/>
              <a:t>LA TMDL said that meeting this metric constitutes a zero load of trash to a waterway</a:t>
            </a:r>
          </a:p>
          <a:p>
            <a:pPr>
              <a:buFont typeface="Arial" pitchFamily="34" charset="0"/>
              <a:buNone/>
            </a:pPr>
            <a:endParaRPr lang="en-US" baseline="0" dirty="0"/>
          </a:p>
          <a:p>
            <a:pPr>
              <a:buFont typeface="Arial" pitchFamily="34" charset="0"/>
              <a:buNone/>
            </a:pPr>
            <a:r>
              <a:rPr lang="en-US" baseline="0" dirty="0"/>
              <a:t>To determine this, stream counts of debris were conducted along linear stream transects throughout the District.</a:t>
            </a:r>
          </a:p>
          <a:p>
            <a:pPr>
              <a:buFont typeface="Arial" pitchFamily="34" charset="0"/>
              <a:buNone/>
            </a:pPr>
            <a:r>
              <a:rPr lang="en-US" baseline="0" dirty="0"/>
              <a:t>In addition, loads of trash were monitored from several outfalls in the Anacostia watershed.  </a:t>
            </a:r>
            <a:r>
              <a:rPr lang="en-US" baseline="0" dirty="0" err="1"/>
              <a:t>Landuse</a:t>
            </a:r>
            <a:r>
              <a:rPr lang="en-US" baseline="0" dirty="0"/>
              <a:t> makeup for “sewersheds” to these outfalls and trash loads were correlated with various </a:t>
            </a:r>
            <a:r>
              <a:rPr lang="en-US" baseline="0" dirty="0" err="1"/>
              <a:t>landuse</a:t>
            </a:r>
            <a:r>
              <a:rPr lang="en-US" baseline="0" dirty="0"/>
              <a:t> types.</a:t>
            </a:r>
          </a:p>
          <a:p>
            <a:pPr>
              <a:buFont typeface="Arial" pitchFamily="34" charset="0"/>
              <a:buNone/>
            </a:pPr>
            <a:r>
              <a:rPr lang="en-US" baseline="0" dirty="0" err="1"/>
              <a:t>Landuse</a:t>
            </a:r>
            <a:r>
              <a:rPr lang="en-US" baseline="0" dirty="0"/>
              <a:t> became a surrogate for trash loads.</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940620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Now, how do we implement a trash TMDL?</a:t>
            </a:r>
          </a:p>
          <a:p>
            <a:pPr>
              <a:buFont typeface="Arial" pitchFamily="34" charset="0"/>
              <a:buNone/>
            </a:pPr>
            <a:endParaRPr lang="en-US" baseline="0" dirty="0"/>
          </a:p>
          <a:p>
            <a:pPr>
              <a:buFont typeface="Arial" pitchFamily="34" charset="0"/>
              <a:buNone/>
            </a:pPr>
            <a:r>
              <a:rPr lang="en-US" baseline="0" dirty="0"/>
              <a:t>Well, in DC, two major policy pieces are pushing compliance:</a:t>
            </a:r>
          </a:p>
          <a:p>
            <a:pPr>
              <a:buFont typeface="Arial" pitchFamily="34" charset="0"/>
              <a:buNone/>
            </a:pPr>
            <a:endParaRPr lang="en-US" baseline="0" dirty="0"/>
          </a:p>
          <a:p>
            <a:pPr marL="228600" indent="-228600">
              <a:buFont typeface="Arial" pitchFamily="34" charset="0"/>
              <a:buAutoNum type="arabicParenR"/>
            </a:pPr>
            <a:r>
              <a:rPr lang="en-US" baseline="0" dirty="0"/>
              <a:t>The 2012 iteration of our MS4 permit required the District to have the tools on the ground, by 2017, to capture or remove 103,188 lbs of trash per year from the Anacostia River watershed.  That is the equivalent of the MS4 point source load.</a:t>
            </a:r>
          </a:p>
          <a:p>
            <a:pPr marL="228600" indent="-228600">
              <a:buFont typeface="Arial" pitchFamily="34" charset="0"/>
              <a:buAutoNum type="arabicParenR"/>
            </a:pPr>
            <a:r>
              <a:rPr lang="en-US" baseline="0" dirty="0"/>
              <a:t>Per the NPDES permit for the combined sewer system, DC Water is required to implement a multi-year long term control plan for reducing the frequency of overflows from the combined sewer system.  These are commonly known as combined sewer overflows.  They are in the process of implementing a multi-year, multi-billion dollar to construct </a:t>
            </a:r>
            <a:r>
              <a:rPr lang="en-US" baseline="0" dirty="0" err="1"/>
              <a:t>nderground</a:t>
            </a:r>
            <a:r>
              <a:rPr lang="en-US" baseline="0" dirty="0"/>
              <a:t> tunnels to capture this overflow and hold it for eventual piping to blue plains for treatment.</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35233938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Now, how do we implement a trash TMDL?</a:t>
            </a:r>
          </a:p>
          <a:p>
            <a:pPr>
              <a:buFont typeface="Arial" pitchFamily="34" charset="0"/>
              <a:buNone/>
            </a:pPr>
            <a:endParaRPr lang="en-US" baseline="0" dirty="0"/>
          </a:p>
          <a:p>
            <a:pPr>
              <a:buFont typeface="Arial" pitchFamily="34" charset="0"/>
              <a:buNone/>
            </a:pPr>
            <a:r>
              <a:rPr lang="en-US" baseline="0" dirty="0"/>
              <a:t>Well, in DC, two major policy pieces are pushing compliance:</a:t>
            </a:r>
          </a:p>
          <a:p>
            <a:pPr>
              <a:buFont typeface="Arial" pitchFamily="34" charset="0"/>
              <a:buNone/>
            </a:pPr>
            <a:endParaRPr lang="en-US" baseline="0" dirty="0"/>
          </a:p>
          <a:p>
            <a:pPr marL="228600" indent="-228600">
              <a:buFont typeface="Arial" pitchFamily="34" charset="0"/>
              <a:buAutoNum type="arabicParenR"/>
            </a:pPr>
            <a:r>
              <a:rPr lang="en-US" baseline="0" dirty="0"/>
              <a:t>The 2012 iteration of our MS4 permit required the District to have the tools on the ground, by 2017, to capture or remove 103,188 lbs of trash per year from the Anacostia River watershed.  That is the equivalent of the MS4 point source load.</a:t>
            </a:r>
          </a:p>
          <a:p>
            <a:pPr marL="228600" indent="-228600">
              <a:buFont typeface="Arial" pitchFamily="34" charset="0"/>
              <a:buAutoNum type="arabicParenR"/>
            </a:pPr>
            <a:r>
              <a:rPr lang="en-US" baseline="0" dirty="0"/>
              <a:t>Per the NPDES permit for the combined sewer system, DC Water is required to implement a multi-year long term control plan for reducing the frequency of overflows from the combined sewer system.  These are commonly known as combined sewer overflows.  They are in the process of implementing a multi-year, multi-billion dollar to construct </a:t>
            </a:r>
            <a:r>
              <a:rPr lang="en-US" baseline="0" dirty="0" err="1"/>
              <a:t>nderground</a:t>
            </a:r>
            <a:r>
              <a:rPr lang="en-US" baseline="0" dirty="0"/>
              <a:t> tunnels to capture this overflow and hold it for eventual piping to blue plains for treatment.</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27079991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r>
              <a:rPr lang="en-US" baseline="0" dirty="0"/>
              <a:t>Now, how do we implement a trash TMDL?</a:t>
            </a:r>
          </a:p>
          <a:p>
            <a:pPr>
              <a:buFont typeface="Arial" pitchFamily="34" charset="0"/>
              <a:buNone/>
            </a:pPr>
            <a:endParaRPr lang="en-US" baseline="0" dirty="0"/>
          </a:p>
          <a:p>
            <a:pPr>
              <a:buFont typeface="Arial" pitchFamily="34" charset="0"/>
              <a:buNone/>
            </a:pPr>
            <a:r>
              <a:rPr lang="en-US" baseline="0" dirty="0"/>
              <a:t>Well, in DC, two major policy pieces are pushing compliance:</a:t>
            </a:r>
          </a:p>
          <a:p>
            <a:pPr>
              <a:buFont typeface="Arial" pitchFamily="34" charset="0"/>
              <a:buNone/>
            </a:pPr>
            <a:endParaRPr lang="en-US" baseline="0" dirty="0"/>
          </a:p>
          <a:p>
            <a:pPr marL="228600" indent="-228600">
              <a:buFont typeface="Arial" pitchFamily="34" charset="0"/>
              <a:buAutoNum type="arabicParenR"/>
            </a:pPr>
            <a:r>
              <a:rPr lang="en-US" baseline="0" dirty="0"/>
              <a:t>The 2012 iteration of our MS4 permit required the District to have the tools on the ground, by 2017, to capture or remove 103,188 lbs of trash per year from the Anacostia River watershed.  That is the equivalent of the MS4 point source load.</a:t>
            </a:r>
          </a:p>
          <a:p>
            <a:pPr marL="228600" indent="-228600">
              <a:buFont typeface="Arial" pitchFamily="34" charset="0"/>
              <a:buAutoNum type="arabicParenR"/>
            </a:pPr>
            <a:r>
              <a:rPr lang="en-US" baseline="0" dirty="0"/>
              <a:t>Per the NPDES permit for the combined sewer system, DC Water is required to implement a multi-year long term control plan for reducing the frequency of overflows from the combined sewer system.  These are commonly known as combined sewer overflows.  They are in the process of implementing a multi-year, multi-billion dollar to construct </a:t>
            </a:r>
            <a:r>
              <a:rPr lang="en-US" baseline="0" dirty="0" err="1"/>
              <a:t>nderground</a:t>
            </a:r>
            <a:r>
              <a:rPr lang="en-US" baseline="0" dirty="0"/>
              <a:t> tunnels to capture this overflow and hold it for eventual piping to blue plains for treatment.</a:t>
            </a:r>
          </a:p>
        </p:txBody>
      </p:sp>
      <p:sp>
        <p:nvSpPr>
          <p:cNvPr id="4" name="Slide Number Placeholder 3"/>
          <p:cNvSpPr>
            <a:spLocks noGrp="1"/>
          </p:cNvSpPr>
          <p:nvPr>
            <p:ph type="sldNum" sz="quarter" idx="10"/>
          </p:nvPr>
        </p:nvSpPr>
        <p:spPr/>
        <p:txBody>
          <a:bodyPr/>
          <a:lstStyle/>
          <a:p>
            <a:fld id="{FD782391-1AB4-4A46-839F-A50C302795AD}"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1173079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E22874EF-B459-4427-9EB5-D3ECB4F7223F}"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68183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979302-DC4A-461C-B916-8FD4CBB014C6}"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772401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656BF-F3CB-4266-8301-79F268F13E71}"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65065884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22874EF-B459-4427-9EB5-D3ECB4F7223F}"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549991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46E75-F2E8-44E5-AF3E-BE1909BEFDA4}"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715692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9F577CA-5B2E-48B0-ADA3-06911414BB79}"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5173548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9CDFC-CE3B-471F-97B7-D130C4DBEB3A}"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102768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E8A5DA-4C23-4F5C-8D9E-69717754FF5E}" type="datetime1">
              <a:rPr lang="en-US" smtClean="0"/>
              <a:t>11/21/19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60517992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21B9BF-E369-4909-A067-7A1C4891875B}" type="datetime1">
              <a:rPr lang="en-US" smtClean="0"/>
              <a:t>11/21/19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446504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C2DA-7D12-4A55-A91D-879653F1776F}" type="datetime1">
              <a:rPr lang="en-US" smtClean="0"/>
              <a:t>11/21/19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56413199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664641E8-BCBB-4C9D-B746-8F750ADCD296}"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40846160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2146E75-F2E8-44E5-AF3E-BE1909BEFDA4}"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5373701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BE3480EE-6601-4D8A-894A-2D938413DEF2}"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2374302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2979302-DC4A-461C-B916-8FD4CBB014C6}"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057563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0AC656BF-F3CB-4266-8301-79F268F13E71}"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8511118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9F577CA-5B2E-48B0-ADA3-06911414BB79}" type="datetime1">
              <a:rPr lang="en-US" smtClean="0"/>
              <a:t>11/21/19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789151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D9CDFC-CE3B-471F-97B7-D130C4DBEB3A}"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2514554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96E8A5DA-4C23-4F5C-8D9E-69717754FF5E}" type="datetime1">
              <a:rPr lang="en-US" smtClean="0"/>
              <a:t>11/21/19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063566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E21B9BF-E369-4909-A067-7A1C4891875B}" type="datetime1">
              <a:rPr lang="en-US" smtClean="0"/>
              <a:t>11/21/19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16990055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81C2DA-7D12-4A55-A91D-879653F1776F}" type="datetime1">
              <a:rPr lang="en-US" smtClean="0"/>
              <a:t>11/21/19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17312238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664641E8-BCBB-4C9D-B746-8F750ADCD296}"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23929337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E3480EE-6601-4D8A-894A-2D938413DEF2}" type="datetime1">
              <a:rPr lang="en-US" smtClean="0"/>
              <a:t>11/21/19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8B9C002-5CE5-4EC2-A343-F5C003F3031A}" type="slidenum">
              <a:rPr lang="en-US" smtClean="0"/>
              <a:t>‹#›</a:t>
            </a:fld>
            <a:endParaRPr lang="en-US"/>
          </a:p>
        </p:txBody>
      </p:sp>
    </p:spTree>
    <p:extLst>
      <p:ext uri="{BB962C8B-B14F-4D97-AF65-F5344CB8AC3E}">
        <p14:creationId xmlns:p14="http://schemas.microsoft.com/office/powerpoint/2010/main" val="3530216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E61B705-D42E-401C-9801-2AAE58477490}" type="datetime1">
              <a:rPr lang="en-US" smtClean="0"/>
              <a:t>11/21/19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12802777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7E61B705-D42E-401C-9801-2AAE58477490}" type="datetime1">
              <a:rPr lang="en-US" smtClean="0"/>
              <a:t>11/21/19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18B9C002-5CE5-4EC2-A343-F5C003F3031A}" type="slidenum">
              <a:rPr lang="en-US" smtClean="0"/>
              <a:t>‹#›</a:t>
            </a:fld>
            <a:endParaRPr lang="en-US"/>
          </a:p>
        </p:txBody>
      </p:sp>
    </p:spTree>
    <p:extLst>
      <p:ext uri="{BB962C8B-B14F-4D97-AF65-F5344CB8AC3E}">
        <p14:creationId xmlns:p14="http://schemas.microsoft.com/office/powerpoint/2010/main" val="294951898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sldNum="0"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image" Target="../media/image10.tiff"/><Relationship Id="rId2" Type="http://schemas.openxmlformats.org/officeDocument/2006/relationships/notesSlide" Target="../notesSlides/notesSlide9.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3" Type="http://schemas.openxmlformats.org/officeDocument/2006/relationships/image" Target="../media/image12.tiff"/><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3.xml"/><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5.xml"/><Relationship Id="rId4" Type="http://schemas.openxmlformats.org/officeDocument/2006/relationships/image" Target="../media/image13.png"/></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2.png"/><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5.xml"/><Relationship Id="rId5" Type="http://schemas.openxmlformats.org/officeDocument/2006/relationships/image" Target="../media/image2.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5.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6.xml"/><Relationship Id="rId1" Type="http://schemas.openxmlformats.org/officeDocument/2006/relationships/slideLayout" Target="../slideLayouts/slideLayout15.xml"/><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5.xml"/><Relationship Id="rId1" Type="http://schemas.openxmlformats.org/officeDocument/2006/relationships/vmlDrawing" Target="../drawings/vmlDrawing1.vml"/><Relationship Id="rId6" Type="http://schemas.openxmlformats.org/officeDocument/2006/relationships/image" Target="../media/image2.png"/><Relationship Id="rId5" Type="http://schemas.openxmlformats.org/officeDocument/2006/relationships/image" Target="../media/image9.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4" name="Title 3"/>
          <p:cNvSpPr>
            <a:spLocks noGrp="1"/>
          </p:cNvSpPr>
          <p:nvPr>
            <p:ph type="ctrTitle"/>
          </p:nvPr>
        </p:nvSpPr>
        <p:spPr>
          <a:xfrm>
            <a:off x="2743200" y="751989"/>
            <a:ext cx="6096000" cy="2845961"/>
          </a:xfrm>
        </p:spPr>
        <p:txBody>
          <a:bodyPr>
            <a:noAutofit/>
          </a:bodyPr>
          <a:lstStyle/>
          <a:p>
            <a:r>
              <a:rPr lang="en-US" sz="3600" b="1" dirty="0">
                <a:solidFill>
                  <a:schemeClr val="bg1"/>
                </a:solidFill>
              </a:rPr>
              <a:t>Chesapeake Bay Program Scientific &amp; Technical Advisory Committee “Workshop on Microplastics in the Chesapeake Bay and its Watershed”</a:t>
            </a:r>
            <a:endParaRPr lang="en-US" sz="1500" b="1" dirty="0">
              <a:ln w="0"/>
              <a:solidFill>
                <a:schemeClr val="bg1"/>
              </a:solidFill>
            </a:endParaRPr>
          </a:p>
        </p:txBody>
      </p:sp>
      <p:sp>
        <p:nvSpPr>
          <p:cNvPr id="12" name="Subtitle 4"/>
          <p:cNvSpPr txBox="1">
            <a:spLocks/>
          </p:cNvSpPr>
          <p:nvPr/>
        </p:nvSpPr>
        <p:spPr>
          <a:xfrm>
            <a:off x="2743200" y="4894942"/>
            <a:ext cx="3657600" cy="1178296"/>
          </a:xfrm>
          <a:prstGeom prst="rect">
            <a:avLst/>
          </a:prstGeom>
          <a:noFill/>
          <a:ln>
            <a:noFill/>
          </a:ln>
        </p:spPr>
        <p:txBody>
          <a:bodyPr vert="horz" lIns="91440" tIns="45720" rIns="91440" bIns="45720" rtlCol="0">
            <a:normAutofit fontScale="47500" lnSpcReduction="2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r>
              <a:rPr lang="en-US" sz="2900" b="1" dirty="0">
                <a:solidFill>
                  <a:schemeClr val="bg1"/>
                </a:solidFill>
                <a:latin typeface="+mj-lt"/>
              </a:rPr>
              <a:t>MATT ROBINSON</a:t>
            </a:r>
          </a:p>
          <a:p>
            <a:r>
              <a:rPr lang="en-US" sz="2500" dirty="0">
                <a:solidFill>
                  <a:schemeClr val="bg1"/>
                </a:solidFill>
                <a:latin typeface="+mj-lt"/>
              </a:rPr>
              <a:t>PARTNERING AND ENVIRONMENTAL CONSERVATION BRANCH</a:t>
            </a:r>
          </a:p>
          <a:p>
            <a:r>
              <a:rPr lang="en-US" sz="2500" dirty="0">
                <a:solidFill>
                  <a:schemeClr val="bg1"/>
                </a:solidFill>
                <a:latin typeface="+mj-lt"/>
              </a:rPr>
              <a:t>WATERSHED PROTECTION DIVISION</a:t>
            </a:r>
          </a:p>
          <a:p>
            <a:r>
              <a:rPr lang="en-US" sz="2500" dirty="0">
                <a:solidFill>
                  <a:schemeClr val="bg1"/>
                </a:solidFill>
                <a:latin typeface="+mj-lt"/>
              </a:rPr>
              <a:t>DC DEPARTMENT OF ENERGY AND ENVIRONMENT</a:t>
            </a:r>
          </a:p>
        </p:txBody>
      </p:sp>
      <p:sp>
        <p:nvSpPr>
          <p:cNvPr id="2" name="TextBox 1">
            <a:extLst>
              <a:ext uri="{FF2B5EF4-FFF2-40B4-BE49-F238E27FC236}">
                <a16:creationId xmlns:a16="http://schemas.microsoft.com/office/drawing/2014/main" id="{2CF359F8-F112-4A48-835B-8E1DD8743D3D}"/>
              </a:ext>
            </a:extLst>
          </p:cNvPr>
          <p:cNvSpPr txBox="1"/>
          <p:nvPr/>
        </p:nvSpPr>
        <p:spPr>
          <a:xfrm>
            <a:off x="18176" y="4883187"/>
            <a:ext cx="3029824" cy="677108"/>
          </a:xfrm>
          <a:prstGeom prst="rect">
            <a:avLst/>
          </a:prstGeom>
          <a:noFill/>
        </p:spPr>
        <p:txBody>
          <a:bodyPr wrap="square" rtlCol="0">
            <a:spAutoFit/>
          </a:bodyPr>
          <a:lstStyle/>
          <a:p>
            <a:r>
              <a:rPr lang="en-US" sz="1400" b="1" dirty="0">
                <a:solidFill>
                  <a:schemeClr val="bg1"/>
                </a:solidFill>
                <a:latin typeface="+mj-lt"/>
              </a:rPr>
              <a:t>BOB MURPHY</a:t>
            </a:r>
          </a:p>
          <a:p>
            <a:r>
              <a:rPr lang="en-US" sz="1200" dirty="0">
                <a:solidFill>
                  <a:schemeClr val="bg1"/>
                </a:solidFill>
                <a:latin typeface="+mj-lt"/>
              </a:rPr>
              <a:t>CENTER FOR ECOLOGICAL SCIENCES</a:t>
            </a:r>
          </a:p>
          <a:p>
            <a:r>
              <a:rPr lang="en-US" sz="1200" dirty="0">
                <a:solidFill>
                  <a:schemeClr val="bg1"/>
                </a:solidFill>
                <a:latin typeface="+mj-lt"/>
              </a:rPr>
              <a:t>TETRA TECH</a:t>
            </a:r>
          </a:p>
        </p:txBody>
      </p:sp>
      <p:sp>
        <p:nvSpPr>
          <p:cNvPr id="9" name="TextBox 8">
            <a:extLst>
              <a:ext uri="{FF2B5EF4-FFF2-40B4-BE49-F238E27FC236}">
                <a16:creationId xmlns:a16="http://schemas.microsoft.com/office/drawing/2014/main" id="{BD19CAA1-F492-435B-8B06-636E42ABEB53}"/>
              </a:ext>
            </a:extLst>
          </p:cNvPr>
          <p:cNvSpPr txBox="1"/>
          <p:nvPr/>
        </p:nvSpPr>
        <p:spPr>
          <a:xfrm>
            <a:off x="6400800" y="4883187"/>
            <a:ext cx="3029824" cy="677108"/>
          </a:xfrm>
          <a:prstGeom prst="rect">
            <a:avLst/>
          </a:prstGeom>
          <a:noFill/>
        </p:spPr>
        <p:txBody>
          <a:bodyPr wrap="square" rtlCol="0">
            <a:spAutoFit/>
          </a:bodyPr>
          <a:lstStyle/>
          <a:p>
            <a:r>
              <a:rPr lang="en-US" sz="1400" b="1" dirty="0">
                <a:solidFill>
                  <a:schemeClr val="bg1"/>
                </a:solidFill>
                <a:latin typeface="+mj-lt"/>
              </a:rPr>
              <a:t>J. BROOKE LANDRY</a:t>
            </a:r>
          </a:p>
          <a:p>
            <a:r>
              <a:rPr lang="en-US" sz="1200" dirty="0">
                <a:solidFill>
                  <a:schemeClr val="bg1"/>
                </a:solidFill>
                <a:latin typeface="+mj-lt"/>
              </a:rPr>
              <a:t>MD DEPT OF NATURAL RESOURCES</a:t>
            </a:r>
          </a:p>
          <a:p>
            <a:r>
              <a:rPr lang="en-US" sz="1200" dirty="0">
                <a:solidFill>
                  <a:schemeClr val="bg1"/>
                </a:solidFill>
                <a:latin typeface="+mj-lt"/>
              </a:rPr>
              <a:t>CHAIR, CBP’s SAV WORKGROUP</a:t>
            </a: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338" y="990600"/>
            <a:ext cx="2857500" cy="1790700"/>
          </a:xfrm>
          <a:prstGeom prst="rect">
            <a:avLst/>
          </a:prstGeom>
        </p:spPr>
      </p:pic>
      <p:pic>
        <p:nvPicPr>
          <p:cNvPr id="18" name="Picture 17"/>
          <p:cNvPicPr>
            <a:picLocks noChangeAspect="1"/>
          </p:cNvPicPr>
          <p:nvPr/>
        </p:nvPicPr>
        <p:blipFill>
          <a:blip r:embed="rId4"/>
          <a:stretch>
            <a:fillRect/>
          </a:stretch>
        </p:blipFill>
        <p:spPr>
          <a:xfrm>
            <a:off x="0" y="6172200"/>
            <a:ext cx="9144000" cy="704606"/>
          </a:xfrm>
          <a:prstGeom prst="rect">
            <a:avLst/>
          </a:prstGeom>
        </p:spPr>
      </p:pic>
    </p:spTree>
    <p:extLst>
      <p:ext uri="{BB962C8B-B14F-4D97-AF65-F5344CB8AC3E}">
        <p14:creationId xmlns:p14="http://schemas.microsoft.com/office/powerpoint/2010/main" val="1944732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228600" y="1219199"/>
            <a:ext cx="4876800" cy="4724397"/>
          </a:xfrm>
          <a:noFill/>
        </p:spPr>
        <p:txBody>
          <a:bodyPr rtlCol="0">
            <a:noAutofit/>
          </a:bodyPr>
          <a:lstStyle/>
          <a:p>
            <a:pPr>
              <a:buClr>
                <a:schemeClr val="tx1"/>
              </a:buClr>
              <a:defRPr/>
            </a:pPr>
            <a:r>
              <a:rPr lang="en-US" sz="2400" dirty="0">
                <a:solidFill>
                  <a:schemeClr val="bg1"/>
                </a:solidFill>
                <a:latin typeface="Century Gothic" panose="020B0502020202020204" pitchFamily="34" charset="0"/>
              </a:rPr>
              <a:t>How can we bring more attention to this issue regionally?</a:t>
            </a:r>
          </a:p>
          <a:p>
            <a:pPr marL="0" indent="0">
              <a:buClr>
                <a:schemeClr val="tx1"/>
              </a:buClr>
              <a:buNone/>
              <a:defRPr/>
            </a:pPr>
            <a:endParaRPr lang="en-US" sz="2400" dirty="0">
              <a:solidFill>
                <a:schemeClr val="bg1"/>
              </a:solidFill>
              <a:latin typeface="Century Gothic" panose="020B0502020202020204" pitchFamily="34" charset="0"/>
            </a:endParaRPr>
          </a:p>
          <a:p>
            <a:pPr>
              <a:buClr>
                <a:schemeClr val="tx1"/>
              </a:buClr>
              <a:defRPr/>
            </a:pPr>
            <a:endParaRPr lang="en-US" sz="2400" dirty="0">
              <a:solidFill>
                <a:schemeClr val="bg1"/>
              </a:solidFill>
              <a:latin typeface="Century Gothic" panose="020B0502020202020204" pitchFamily="34" charset="0"/>
            </a:endParaRPr>
          </a:p>
          <a:p>
            <a:pPr>
              <a:buClr>
                <a:schemeClr val="tx1"/>
              </a:buClr>
              <a:defRPr/>
            </a:pPr>
            <a:endParaRPr lang="en-US" sz="2400"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D17FBAF7-1A94-F14D-B729-E6CD2B26751B}"/>
              </a:ext>
            </a:extLst>
          </p:cNvPr>
          <p:cNvPicPr>
            <a:picLocks noChangeAspect="1"/>
          </p:cNvPicPr>
          <p:nvPr/>
        </p:nvPicPr>
        <p:blipFill>
          <a:blip r:embed="rId3"/>
          <a:stretch>
            <a:fillRect/>
          </a:stretch>
        </p:blipFill>
        <p:spPr>
          <a:xfrm>
            <a:off x="5334000" y="1288624"/>
            <a:ext cx="3394309" cy="4454114"/>
          </a:xfrm>
          <a:prstGeom prst="rect">
            <a:avLst/>
          </a:prstGeom>
        </p:spPr>
      </p:pic>
      <p:pic>
        <p:nvPicPr>
          <p:cNvPr id="17" name="Picture 16"/>
          <p:cNvPicPr>
            <a:picLocks noChangeAspect="1"/>
          </p:cNvPicPr>
          <p:nvPr/>
        </p:nvPicPr>
        <p:blipFill>
          <a:blip r:embed="rId4"/>
          <a:stretch>
            <a:fillRect/>
          </a:stretch>
        </p:blipFill>
        <p:spPr>
          <a:xfrm>
            <a:off x="0" y="6172200"/>
            <a:ext cx="9144000" cy="704606"/>
          </a:xfrm>
          <a:prstGeom prst="rect">
            <a:avLst/>
          </a:prstGeom>
        </p:spPr>
      </p:pic>
      <p:sp>
        <p:nvSpPr>
          <p:cNvPr id="18" name="Title 1"/>
          <p:cNvSpPr txBox="1">
            <a:spLocks/>
          </p:cNvSpPr>
          <p:nvPr/>
        </p:nvSpPr>
        <p:spPr>
          <a:xfrm>
            <a:off x="0" y="76200"/>
            <a:ext cx="9144000" cy="71353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Bringing the Issue to Light</a:t>
            </a:r>
          </a:p>
        </p:txBody>
      </p:sp>
    </p:spTree>
    <p:extLst>
      <p:ext uri="{BB962C8B-B14F-4D97-AF65-F5344CB8AC3E}">
        <p14:creationId xmlns:p14="http://schemas.microsoft.com/office/powerpoint/2010/main" val="33777201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Content Placeholder 2"/>
          <p:cNvSpPr>
            <a:spLocks noGrp="1"/>
          </p:cNvSpPr>
          <p:nvPr>
            <p:ph sz="half" idx="1"/>
          </p:nvPr>
        </p:nvSpPr>
        <p:spPr>
          <a:xfrm>
            <a:off x="228600" y="1219199"/>
            <a:ext cx="4876800" cy="4724397"/>
          </a:xfrm>
          <a:noFill/>
        </p:spPr>
        <p:txBody>
          <a:bodyPr rtlCol="0">
            <a:noAutofit/>
          </a:bodyPr>
          <a:lstStyle/>
          <a:p>
            <a:pPr>
              <a:buClr>
                <a:schemeClr val="tx1"/>
              </a:buClr>
              <a:defRPr/>
            </a:pPr>
            <a:r>
              <a:rPr lang="en-US" sz="2400" dirty="0">
                <a:solidFill>
                  <a:schemeClr val="bg1"/>
                </a:solidFill>
                <a:latin typeface="Century Gothic" panose="020B0502020202020204" pitchFamily="34" charset="0"/>
              </a:rPr>
              <a:t>How can we bring more attention to this issue regionally?</a:t>
            </a:r>
          </a:p>
          <a:p>
            <a:pPr marL="0" indent="0">
              <a:buClr>
                <a:schemeClr val="tx1"/>
              </a:buClr>
              <a:buNone/>
              <a:defRPr/>
            </a:pPr>
            <a:endParaRPr lang="en-US" sz="2400" dirty="0">
              <a:solidFill>
                <a:schemeClr val="bg1"/>
              </a:solidFill>
              <a:latin typeface="Century Gothic" panose="020B0502020202020204" pitchFamily="34" charset="0"/>
            </a:endParaRPr>
          </a:p>
          <a:p>
            <a:pPr>
              <a:buClr>
                <a:schemeClr val="tx1"/>
              </a:buClr>
              <a:defRPr/>
            </a:pPr>
            <a:r>
              <a:rPr lang="en-US" sz="2400" dirty="0">
                <a:solidFill>
                  <a:schemeClr val="bg1"/>
                </a:solidFill>
                <a:latin typeface="Century Gothic" panose="020B0502020202020204" pitchFamily="34" charset="0"/>
              </a:rPr>
              <a:t>The CBP’s SAV Workgroup applied for a Scientific &amp; Technical Advisory Committee (STAC) funding to hold a workshop in 2019 about microplastics in the Bay and watershed</a:t>
            </a:r>
          </a:p>
          <a:p>
            <a:pPr>
              <a:buClr>
                <a:schemeClr val="tx1"/>
              </a:buClr>
              <a:defRPr/>
            </a:pPr>
            <a:endParaRPr lang="en-US" sz="2400" dirty="0">
              <a:solidFill>
                <a:schemeClr val="bg1"/>
              </a:solidFill>
              <a:latin typeface="Century Gothic" panose="020B0502020202020204" pitchFamily="34" charset="0"/>
            </a:endParaRPr>
          </a:p>
          <a:p>
            <a:pPr>
              <a:buClr>
                <a:schemeClr val="tx1"/>
              </a:buClr>
              <a:defRPr/>
            </a:pPr>
            <a:endParaRPr lang="en-US" sz="2400" dirty="0">
              <a:solidFill>
                <a:schemeClr val="bg1"/>
              </a:solidFill>
              <a:latin typeface="Century Gothic" panose="020B0502020202020204" pitchFamily="34" charset="0"/>
            </a:endParaRPr>
          </a:p>
        </p:txBody>
      </p:sp>
      <p:pic>
        <p:nvPicPr>
          <p:cNvPr id="4" name="Picture 3">
            <a:extLst>
              <a:ext uri="{FF2B5EF4-FFF2-40B4-BE49-F238E27FC236}">
                <a16:creationId xmlns:a16="http://schemas.microsoft.com/office/drawing/2014/main" id="{D17FBAF7-1A94-F14D-B729-E6CD2B26751B}"/>
              </a:ext>
            </a:extLst>
          </p:cNvPr>
          <p:cNvPicPr>
            <a:picLocks noChangeAspect="1"/>
          </p:cNvPicPr>
          <p:nvPr/>
        </p:nvPicPr>
        <p:blipFill>
          <a:blip r:embed="rId3"/>
          <a:stretch>
            <a:fillRect/>
          </a:stretch>
        </p:blipFill>
        <p:spPr>
          <a:xfrm>
            <a:off x="5334000" y="1288624"/>
            <a:ext cx="3394309" cy="4454114"/>
          </a:xfrm>
          <a:prstGeom prst="rect">
            <a:avLst/>
          </a:prstGeom>
        </p:spPr>
      </p:pic>
      <p:pic>
        <p:nvPicPr>
          <p:cNvPr id="17" name="Picture 16"/>
          <p:cNvPicPr>
            <a:picLocks noChangeAspect="1"/>
          </p:cNvPicPr>
          <p:nvPr/>
        </p:nvPicPr>
        <p:blipFill>
          <a:blip r:embed="rId4"/>
          <a:stretch>
            <a:fillRect/>
          </a:stretch>
        </p:blipFill>
        <p:spPr>
          <a:xfrm>
            <a:off x="0" y="6172200"/>
            <a:ext cx="9144000" cy="704606"/>
          </a:xfrm>
          <a:prstGeom prst="rect">
            <a:avLst/>
          </a:prstGeom>
        </p:spPr>
      </p:pic>
      <p:sp>
        <p:nvSpPr>
          <p:cNvPr id="18" name="Title 1"/>
          <p:cNvSpPr txBox="1">
            <a:spLocks/>
          </p:cNvSpPr>
          <p:nvPr/>
        </p:nvSpPr>
        <p:spPr>
          <a:xfrm>
            <a:off x="0" y="76200"/>
            <a:ext cx="9144000" cy="71353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Bringing the Issue to Light</a:t>
            </a:r>
          </a:p>
        </p:txBody>
      </p:sp>
    </p:spTree>
    <p:extLst>
      <p:ext uri="{BB962C8B-B14F-4D97-AF65-F5344CB8AC3E}">
        <p14:creationId xmlns:p14="http://schemas.microsoft.com/office/powerpoint/2010/main" val="10164957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C509247-70C0-47DE-B013-CF1A2DDFD677}"/>
              </a:ext>
            </a:extLst>
          </p:cNvPr>
          <p:cNvSpPr>
            <a:spLocks noGrp="1"/>
          </p:cNvSpPr>
          <p:nvPr>
            <p:ph sz="half" idx="1"/>
          </p:nvPr>
        </p:nvSpPr>
        <p:spPr>
          <a:xfrm>
            <a:off x="381000" y="2844922"/>
            <a:ext cx="8362950" cy="3098678"/>
          </a:xfrm>
        </p:spPr>
        <p:txBody>
          <a:bodyPr>
            <a:normAutofit fontScale="92500" lnSpcReduction="20000"/>
          </a:bodyPr>
          <a:lstStyle/>
          <a:p>
            <a:pPr marL="0" indent="0">
              <a:buNone/>
            </a:pPr>
            <a:r>
              <a:rPr lang="en-US" sz="3000" b="1" dirty="0">
                <a:solidFill>
                  <a:schemeClr val="bg1"/>
                </a:solidFill>
                <a:latin typeface="Century Gothic" panose="020B0502020202020204" pitchFamily="34" charset="0"/>
              </a:rPr>
              <a:t>“</a:t>
            </a:r>
            <a:r>
              <a:rPr lang="en-US" sz="3000" b="1" i="1" dirty="0">
                <a:solidFill>
                  <a:schemeClr val="bg1"/>
                </a:solidFill>
                <a:latin typeface="Century Gothic" panose="020B0502020202020204" pitchFamily="34" charset="0"/>
              </a:rPr>
              <a:t>Microplastics in the Chesapeake Bay: State of the Knowledge, Data Gaps, and Relationship to Management</a:t>
            </a:r>
            <a:r>
              <a:rPr lang="en-US" sz="3000" b="1" dirty="0">
                <a:solidFill>
                  <a:schemeClr val="bg1"/>
                </a:solidFill>
                <a:latin typeface="Century Gothic" panose="020B0502020202020204" pitchFamily="34" charset="0"/>
              </a:rPr>
              <a:t>”</a:t>
            </a:r>
          </a:p>
          <a:p>
            <a:pPr marL="0" indent="0">
              <a:buNone/>
            </a:pPr>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SAV Workgroup Sponsored</a:t>
            </a:r>
          </a:p>
          <a:p>
            <a:pPr lvl="1">
              <a:buFont typeface="Wingdings" panose="05000000000000000000" pitchFamily="2" charset="2"/>
              <a:buChar char="v"/>
            </a:pPr>
            <a:r>
              <a:rPr lang="en-US" dirty="0">
                <a:solidFill>
                  <a:schemeClr val="bg1"/>
                </a:solidFill>
                <a:latin typeface="Century Gothic" panose="020B0502020202020204" pitchFamily="34" charset="0"/>
              </a:rPr>
              <a:t>Brooke Landry (MD DNR, SAV WG Chair)</a:t>
            </a:r>
          </a:p>
          <a:p>
            <a:pPr lvl="1">
              <a:buFont typeface="Wingdings" panose="05000000000000000000" pitchFamily="2" charset="2"/>
              <a:buChar char="v"/>
            </a:pPr>
            <a:r>
              <a:rPr lang="en-US" dirty="0">
                <a:solidFill>
                  <a:schemeClr val="bg1"/>
                </a:solidFill>
                <a:latin typeface="Century Gothic" panose="020B0502020202020204" pitchFamily="34" charset="0"/>
              </a:rPr>
              <a:t>Bob Murphy (</a:t>
            </a:r>
            <a:r>
              <a:rPr lang="en-US" dirty="0" err="1">
                <a:solidFill>
                  <a:schemeClr val="bg1"/>
                </a:solidFill>
                <a:latin typeface="Century Gothic" panose="020B0502020202020204" pitchFamily="34" charset="0"/>
              </a:rPr>
              <a:t>TetraTech</a:t>
            </a:r>
            <a:r>
              <a:rPr lang="en-US" dirty="0">
                <a:solidFill>
                  <a:schemeClr val="bg1"/>
                </a:solidFill>
                <a:latin typeface="Century Gothic" panose="020B0502020202020204" pitchFamily="34" charset="0"/>
              </a:rPr>
              <a:t>, SAV Workgroup; Workshop Co-Chair)</a:t>
            </a:r>
          </a:p>
          <a:p>
            <a:pPr lvl="1">
              <a:buFont typeface="Wingdings" panose="05000000000000000000" pitchFamily="2" charset="2"/>
              <a:buChar char="v"/>
            </a:pPr>
            <a:r>
              <a:rPr lang="en-US" dirty="0">
                <a:solidFill>
                  <a:schemeClr val="bg1"/>
                </a:solidFill>
                <a:latin typeface="Century Gothic" panose="020B0502020202020204" pitchFamily="34" charset="0"/>
              </a:rPr>
              <a:t>Matt Robinson  (DC DOEE, SAV Workgroup; Workshop Co-Chair)</a:t>
            </a:r>
          </a:p>
          <a:p>
            <a:pPr marL="342900" lvl="1" indent="0">
              <a:buNone/>
            </a:pPr>
            <a:endParaRPr lang="en-US" dirty="0">
              <a:solidFill>
                <a:schemeClr val="bg1"/>
              </a:solidFill>
              <a:latin typeface="Century Gothic" panose="020B0502020202020204" pitchFamily="34" charset="0"/>
            </a:endParaRPr>
          </a:p>
          <a:p>
            <a:r>
              <a:rPr lang="en-US" b="1" dirty="0">
                <a:solidFill>
                  <a:schemeClr val="bg1"/>
                </a:solidFill>
                <a:latin typeface="Century Gothic" panose="020B0502020202020204" pitchFamily="34" charset="0"/>
              </a:rPr>
              <a:t>Emerging Issues of Concern</a:t>
            </a:r>
          </a:p>
          <a:p>
            <a:endParaRPr lang="en-US" sz="2400"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a:p>
            <a:pPr lvl="1"/>
            <a:endParaRPr lang="en-US" dirty="0">
              <a:solidFill>
                <a:schemeClr val="bg1"/>
              </a:solidFill>
              <a:latin typeface="Century Gothic" panose="020B0502020202020204" pitchFamily="34" charset="0"/>
            </a:endParaRPr>
          </a:p>
          <a:p>
            <a:pPr marL="342900" lvl="1" indent="0">
              <a:buNone/>
            </a:pPr>
            <a:endParaRPr lang="en-US" dirty="0">
              <a:solidFill>
                <a:schemeClr val="bg1"/>
              </a:solidFill>
              <a:latin typeface="Century Gothic" panose="020B0502020202020204" pitchFamily="34" charset="0"/>
            </a:endParaRPr>
          </a:p>
        </p:txBody>
      </p:sp>
      <p:sp>
        <p:nvSpPr>
          <p:cNvPr id="6" name="Title 1">
            <a:extLst>
              <a:ext uri="{FF2B5EF4-FFF2-40B4-BE49-F238E27FC236}">
                <a16:creationId xmlns:a16="http://schemas.microsoft.com/office/drawing/2014/main" id="{CCF7ED9E-5FEF-45A1-B5EE-567BFBE1EC8B}"/>
              </a:ext>
            </a:extLst>
          </p:cNvPr>
          <p:cNvSpPr txBox="1">
            <a:spLocks/>
          </p:cNvSpPr>
          <p:nvPr/>
        </p:nvSpPr>
        <p:spPr>
          <a:xfrm>
            <a:off x="0" y="76200"/>
            <a:ext cx="9144000" cy="1049582"/>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solidFill>
                  <a:schemeClr val="bg1"/>
                </a:solidFill>
                <a:latin typeface="Century Gothic" panose="020B0502020202020204" pitchFamily="34" charset="0"/>
              </a:rPr>
              <a:t>Scientific &amp; Technical Advisory Committee Workshop</a:t>
            </a:r>
            <a:endParaRPr lang="en-US" sz="3600" kern="0" spc="-150" dirty="0">
              <a:solidFill>
                <a:schemeClr val="bg1"/>
              </a:solidFill>
              <a:latin typeface="Century Gothic" panose="020B0502020202020204" pitchFamily="34" charset="0"/>
            </a:endParaRPr>
          </a:p>
        </p:txBody>
      </p:sp>
      <p:pic>
        <p:nvPicPr>
          <p:cNvPr id="10" name="Picture 9"/>
          <p:cNvPicPr>
            <a:picLocks noChangeAspect="1"/>
          </p:cNvPicPr>
          <p:nvPr/>
        </p:nvPicPr>
        <p:blipFill>
          <a:blip r:embed="rId2"/>
          <a:stretch>
            <a:fillRect/>
          </a:stretch>
        </p:blipFill>
        <p:spPr>
          <a:xfrm>
            <a:off x="0" y="6172200"/>
            <a:ext cx="9144000" cy="704606"/>
          </a:xfrm>
          <a:prstGeom prst="rect">
            <a:avLst/>
          </a:prstGeom>
        </p:spPr>
      </p:pic>
      <p:pic>
        <p:nvPicPr>
          <p:cNvPr id="2" name="Picture 1"/>
          <p:cNvPicPr>
            <a:picLocks noChangeAspect="1"/>
          </p:cNvPicPr>
          <p:nvPr/>
        </p:nvPicPr>
        <p:blipFill>
          <a:blip r:embed="rId3"/>
          <a:stretch>
            <a:fillRect/>
          </a:stretch>
        </p:blipFill>
        <p:spPr>
          <a:xfrm>
            <a:off x="285750" y="1200150"/>
            <a:ext cx="8553450" cy="1543050"/>
          </a:xfrm>
          <a:prstGeom prst="rect">
            <a:avLst/>
          </a:prstGeom>
        </p:spPr>
      </p:pic>
    </p:spTree>
    <p:extLst>
      <p:ext uri="{BB962C8B-B14F-4D97-AF65-F5344CB8AC3E}">
        <p14:creationId xmlns:p14="http://schemas.microsoft.com/office/powerpoint/2010/main" val="16222895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0" y="76200"/>
            <a:ext cx="9144000" cy="72305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Workshop Goals</a:t>
            </a:r>
          </a:p>
        </p:txBody>
      </p:sp>
      <p:sp>
        <p:nvSpPr>
          <p:cNvPr id="10" name="Content Placeholder 2">
            <a:extLst>
              <a:ext uri="{FF2B5EF4-FFF2-40B4-BE49-F238E27FC236}">
                <a16:creationId xmlns:a16="http://schemas.microsoft.com/office/drawing/2014/main" id="{A173C54A-2FB8-3648-8DDA-3B0815A6FCFD}"/>
              </a:ext>
            </a:extLst>
          </p:cNvPr>
          <p:cNvSpPr>
            <a:spLocks noGrp="1"/>
          </p:cNvSpPr>
          <p:nvPr>
            <p:ph sz="half" idx="1"/>
          </p:nvPr>
        </p:nvSpPr>
        <p:spPr>
          <a:xfrm>
            <a:off x="228600" y="1143013"/>
            <a:ext cx="8229600" cy="4800584"/>
          </a:xfrm>
          <a:noFill/>
        </p:spPr>
        <p:txBody>
          <a:bodyPr rtlCol="0">
            <a:noAutofit/>
          </a:bodyPr>
          <a:lstStyle/>
          <a:p>
            <a:pPr>
              <a:buClr>
                <a:schemeClr val="tx1"/>
              </a:buClr>
              <a:defRPr/>
            </a:pPr>
            <a:r>
              <a:rPr lang="en-US" sz="2000" dirty="0">
                <a:solidFill>
                  <a:schemeClr val="bg1"/>
                </a:solidFill>
                <a:latin typeface="Century Gothic" panose="020B0502020202020204" pitchFamily="34" charset="0"/>
              </a:rPr>
              <a:t>1. Assess the state of the knowledge on microplastic pollution in the Chesapeake Bay and its tributaries</a:t>
            </a:r>
          </a:p>
          <a:p>
            <a:pPr marL="0" indent="0">
              <a:buClr>
                <a:schemeClr val="tx1"/>
              </a:buClr>
              <a:buNone/>
              <a:defRPr/>
            </a:pPr>
            <a:endParaRPr lang="en-US" sz="2000" dirty="0">
              <a:solidFill>
                <a:schemeClr val="bg1"/>
              </a:solidFill>
              <a:latin typeface="Century Gothic" panose="020B0502020202020204" pitchFamily="34" charset="0"/>
            </a:endParaRPr>
          </a:p>
          <a:p>
            <a:pPr>
              <a:buClr>
                <a:schemeClr val="tx1"/>
              </a:buClr>
              <a:defRPr/>
            </a:pPr>
            <a:r>
              <a:rPr lang="en-US" sz="2000" dirty="0">
                <a:solidFill>
                  <a:schemeClr val="bg1"/>
                </a:solidFill>
                <a:latin typeface="Century Gothic" panose="020B0502020202020204" pitchFamily="34" charset="0"/>
              </a:rPr>
              <a:t>2. Assess possible effects of microplastics on various habitats and associated living resources </a:t>
            </a:r>
          </a:p>
          <a:p>
            <a:pPr marL="0" indent="0">
              <a:buClr>
                <a:schemeClr val="tx1"/>
              </a:buClr>
              <a:buNone/>
              <a:defRPr/>
            </a:pPr>
            <a:endParaRPr lang="en-US" sz="2000" dirty="0">
              <a:solidFill>
                <a:schemeClr val="bg1"/>
              </a:solidFill>
              <a:latin typeface="Century Gothic" panose="020B0502020202020204" pitchFamily="34" charset="0"/>
            </a:endParaRPr>
          </a:p>
          <a:p>
            <a:pPr>
              <a:buClr>
                <a:schemeClr val="tx1"/>
              </a:buClr>
              <a:defRPr/>
            </a:pPr>
            <a:r>
              <a:rPr lang="en-US" sz="2000" dirty="0">
                <a:solidFill>
                  <a:schemeClr val="bg1"/>
                </a:solidFill>
                <a:latin typeface="Century Gothic" panose="020B0502020202020204" pitchFamily="34" charset="0"/>
              </a:rPr>
              <a:t>3. Identify existing policy and management tools being used to address plastic pollution in the watershed and beyond, and their effectiveness </a:t>
            </a:r>
          </a:p>
          <a:p>
            <a:pPr marL="0" indent="0">
              <a:buClr>
                <a:schemeClr val="tx1"/>
              </a:buClr>
              <a:buNone/>
              <a:defRPr/>
            </a:pPr>
            <a:endParaRPr lang="en-US" sz="2000" dirty="0">
              <a:solidFill>
                <a:schemeClr val="bg1"/>
              </a:solidFill>
              <a:latin typeface="Century Gothic" panose="020B0502020202020204" pitchFamily="34" charset="0"/>
            </a:endParaRPr>
          </a:p>
          <a:p>
            <a:pPr>
              <a:buClr>
                <a:schemeClr val="tx1"/>
              </a:buClr>
              <a:defRPr/>
            </a:pPr>
            <a:r>
              <a:rPr lang="en-US" sz="2000" dirty="0">
                <a:solidFill>
                  <a:schemeClr val="bg1"/>
                </a:solidFill>
                <a:latin typeface="Century Gothic" panose="020B0502020202020204" pitchFamily="34" charset="0"/>
              </a:rPr>
              <a:t>4. Identify research gaps moving forward, and develop recommendations for future studies or new tools</a:t>
            </a:r>
          </a:p>
          <a:p>
            <a:pPr marL="685800" lvl="1" indent="-342900">
              <a:buClr>
                <a:schemeClr val="tx1"/>
              </a:buClr>
              <a:buFont typeface="+mj-lt"/>
              <a:buAutoNum type="arabicPeriod"/>
              <a:defRPr/>
            </a:pPr>
            <a:endParaRPr lang="en-US" sz="1300" dirty="0">
              <a:solidFill>
                <a:schemeClr val="bg1"/>
              </a:solidFill>
              <a:latin typeface="Century Gothic" panose="020B0502020202020204" pitchFamily="34" charset="0"/>
            </a:endParaRPr>
          </a:p>
          <a:p>
            <a:pPr marL="0" indent="0">
              <a:buClr>
                <a:schemeClr val="tx1"/>
              </a:buClr>
              <a:buNone/>
              <a:defRPr/>
            </a:pPr>
            <a:endParaRPr lang="en-US" sz="1600" dirty="0">
              <a:solidFill>
                <a:schemeClr val="bg1"/>
              </a:solidFill>
              <a:latin typeface="Century Gothic" panose="020B0502020202020204" pitchFamily="34" charset="0"/>
            </a:endParaRPr>
          </a:p>
          <a:p>
            <a:pPr>
              <a:buClr>
                <a:schemeClr val="tx1"/>
              </a:buClr>
              <a:defRPr/>
            </a:pPr>
            <a:endParaRPr lang="en-US" sz="1600" dirty="0">
              <a:solidFill>
                <a:schemeClr val="bg1"/>
              </a:solidFill>
              <a:latin typeface="Century Gothic" panose="020B0502020202020204" pitchFamily="34" charset="0"/>
            </a:endParaRPr>
          </a:p>
          <a:p>
            <a:pPr>
              <a:buClr>
                <a:schemeClr val="tx1"/>
              </a:buClr>
              <a:defRPr/>
            </a:pPr>
            <a:endParaRPr lang="en-US" sz="2000" dirty="0">
              <a:solidFill>
                <a:schemeClr val="bg1"/>
              </a:solidFill>
              <a:latin typeface="Century Gothic" panose="020B0502020202020204" pitchFamily="34" charset="0"/>
            </a:endParaRPr>
          </a:p>
        </p:txBody>
      </p:sp>
      <p:pic>
        <p:nvPicPr>
          <p:cNvPr id="15" name="Picture 14"/>
          <p:cNvPicPr>
            <a:picLocks noChangeAspect="1"/>
          </p:cNvPicPr>
          <p:nvPr/>
        </p:nvPicPr>
        <p:blipFill>
          <a:blip r:embed="rId3"/>
          <a:stretch>
            <a:fillRect/>
          </a:stretch>
        </p:blipFill>
        <p:spPr>
          <a:xfrm>
            <a:off x="0" y="6172200"/>
            <a:ext cx="9144000" cy="704606"/>
          </a:xfrm>
          <a:prstGeom prst="rect">
            <a:avLst/>
          </a:prstGeom>
        </p:spPr>
      </p:pic>
    </p:spTree>
    <p:extLst>
      <p:ext uri="{BB962C8B-B14F-4D97-AF65-F5344CB8AC3E}">
        <p14:creationId xmlns:p14="http://schemas.microsoft.com/office/powerpoint/2010/main" val="15881493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21000" y="38943"/>
            <a:ext cx="9144000" cy="72305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Workshop Format</a:t>
            </a:r>
          </a:p>
        </p:txBody>
      </p:sp>
      <p:sp>
        <p:nvSpPr>
          <p:cNvPr id="10" name="Content Placeholder 2">
            <a:extLst>
              <a:ext uri="{FF2B5EF4-FFF2-40B4-BE49-F238E27FC236}">
                <a16:creationId xmlns:a16="http://schemas.microsoft.com/office/drawing/2014/main" id="{A173C54A-2FB8-3648-8DDA-3B0815A6FCFD}"/>
              </a:ext>
            </a:extLst>
          </p:cNvPr>
          <p:cNvSpPr>
            <a:spLocks noGrp="1"/>
          </p:cNvSpPr>
          <p:nvPr>
            <p:ph sz="half" idx="1"/>
          </p:nvPr>
        </p:nvSpPr>
        <p:spPr>
          <a:xfrm>
            <a:off x="88199" y="902788"/>
            <a:ext cx="5527801" cy="5193212"/>
          </a:xfrm>
          <a:noFill/>
        </p:spPr>
        <p:txBody>
          <a:bodyPr rtlCol="0">
            <a:noAutofit/>
          </a:bodyPr>
          <a:lstStyle/>
          <a:p>
            <a:pPr marL="0" indent="0">
              <a:buClr>
                <a:schemeClr val="tx1"/>
              </a:buClr>
              <a:buNone/>
              <a:defRPr/>
            </a:pPr>
            <a:r>
              <a:rPr lang="en-US" sz="1800" dirty="0">
                <a:solidFill>
                  <a:schemeClr val="bg1"/>
                </a:solidFill>
                <a:latin typeface="Century Gothic" panose="020B0502020202020204" pitchFamily="34" charset="0"/>
              </a:rPr>
              <a:t>Steering committee decided early on that the workshop should be formatted around conducting an</a:t>
            </a:r>
            <a:r>
              <a:rPr lang="en-US" sz="1800" b="1" dirty="0">
                <a:solidFill>
                  <a:schemeClr val="bg1"/>
                </a:solidFill>
                <a:latin typeface="Century Gothic" panose="020B0502020202020204" pitchFamily="34" charset="0"/>
              </a:rPr>
              <a:t> ecological risk assessment (ERA)</a:t>
            </a:r>
          </a:p>
          <a:p>
            <a:pPr marL="0" indent="0">
              <a:buClr>
                <a:schemeClr val="tx1"/>
              </a:buClr>
              <a:buNone/>
              <a:defRPr/>
            </a:pPr>
            <a:endParaRPr lang="en-US" sz="1800" dirty="0">
              <a:solidFill>
                <a:schemeClr val="bg1"/>
              </a:solidFill>
              <a:latin typeface="Century Gothic" panose="020B0502020202020204" pitchFamily="34" charset="0"/>
            </a:endParaRPr>
          </a:p>
          <a:p>
            <a:pPr marL="0" indent="0">
              <a:buClr>
                <a:schemeClr val="tx1"/>
              </a:buClr>
              <a:buNone/>
              <a:defRPr/>
            </a:pPr>
            <a:r>
              <a:rPr lang="en-US" sz="1800" dirty="0">
                <a:solidFill>
                  <a:schemeClr val="bg1"/>
                </a:solidFill>
                <a:latin typeface="Century Gothic" panose="020B0502020202020204" pitchFamily="34" charset="0"/>
              </a:rPr>
              <a:t>The Ecological Risk Framework consists of the following components:</a:t>
            </a:r>
          </a:p>
          <a:p>
            <a:pPr marL="0" indent="0">
              <a:buClr>
                <a:schemeClr val="tx1"/>
              </a:buClr>
              <a:buNone/>
              <a:defRPr/>
            </a:pPr>
            <a:endParaRPr lang="en-US" sz="1800" dirty="0">
              <a:solidFill>
                <a:schemeClr val="bg1"/>
              </a:solidFill>
              <a:latin typeface="Century Gothic" panose="020B0502020202020204" pitchFamily="34" charset="0"/>
            </a:endParaRPr>
          </a:p>
          <a:p>
            <a:pPr marL="342900" lvl="1" indent="0">
              <a:buClr>
                <a:schemeClr val="tx1"/>
              </a:buClr>
              <a:buNone/>
              <a:defRPr/>
            </a:pPr>
            <a:r>
              <a:rPr lang="en-US" dirty="0">
                <a:solidFill>
                  <a:schemeClr val="bg1"/>
                </a:solidFill>
                <a:latin typeface="Century Gothic" panose="020B0502020202020204" pitchFamily="34" charset="0"/>
              </a:rPr>
              <a:t>1</a:t>
            </a:r>
            <a:r>
              <a:rPr lang="en-US" b="1" dirty="0">
                <a:solidFill>
                  <a:schemeClr val="bg1"/>
                </a:solidFill>
                <a:latin typeface="Century Gothic" panose="020B0502020202020204" pitchFamily="34" charset="0"/>
              </a:rPr>
              <a:t>. Problem Formula</a:t>
            </a:r>
            <a:r>
              <a:rPr lang="en-US" dirty="0">
                <a:solidFill>
                  <a:schemeClr val="bg1"/>
                </a:solidFill>
                <a:latin typeface="Century Gothic" panose="020B0502020202020204" pitchFamily="34" charset="0"/>
              </a:rPr>
              <a:t>tion: Determine assessment endpoints and measurement endpoints</a:t>
            </a:r>
          </a:p>
          <a:p>
            <a:pPr marL="342900" lvl="1" indent="0">
              <a:buClr>
                <a:schemeClr val="tx1"/>
              </a:buClr>
              <a:buNone/>
              <a:defRPr/>
            </a:pPr>
            <a:endParaRPr lang="en-US" dirty="0">
              <a:solidFill>
                <a:schemeClr val="bg1"/>
              </a:solidFill>
              <a:latin typeface="Century Gothic" panose="020B0502020202020204" pitchFamily="34" charset="0"/>
            </a:endParaRPr>
          </a:p>
          <a:p>
            <a:pPr marL="342900" lvl="1" indent="0">
              <a:buClr>
                <a:schemeClr val="tx1"/>
              </a:buClr>
              <a:buNone/>
              <a:defRPr/>
            </a:pPr>
            <a:r>
              <a:rPr lang="en-US" dirty="0">
                <a:solidFill>
                  <a:schemeClr val="bg1"/>
                </a:solidFill>
                <a:latin typeface="Century Gothic" panose="020B0502020202020204" pitchFamily="34" charset="0"/>
              </a:rPr>
              <a:t>2. </a:t>
            </a:r>
            <a:r>
              <a:rPr lang="en-US" b="1" dirty="0">
                <a:solidFill>
                  <a:schemeClr val="bg1"/>
                </a:solidFill>
                <a:latin typeface="Century Gothic" panose="020B0502020202020204" pitchFamily="34" charset="0"/>
              </a:rPr>
              <a:t>Risk Analysis</a:t>
            </a:r>
            <a:r>
              <a:rPr lang="en-US" dirty="0">
                <a:solidFill>
                  <a:schemeClr val="bg1"/>
                </a:solidFill>
                <a:latin typeface="Century Gothic" panose="020B0502020202020204" pitchFamily="34" charset="0"/>
              </a:rPr>
              <a:t>: Identify testable linkages between sources, stressors and assessment endpoints</a:t>
            </a:r>
          </a:p>
          <a:p>
            <a:pPr marL="342900" lvl="1" indent="0">
              <a:buClr>
                <a:schemeClr val="tx1"/>
              </a:buClr>
              <a:buNone/>
              <a:defRPr/>
            </a:pPr>
            <a:endParaRPr lang="en-US" dirty="0">
              <a:solidFill>
                <a:schemeClr val="bg1"/>
              </a:solidFill>
              <a:latin typeface="Century Gothic" panose="020B0502020202020204" pitchFamily="34" charset="0"/>
            </a:endParaRPr>
          </a:p>
          <a:p>
            <a:pPr marL="342900" lvl="1" indent="0">
              <a:buClr>
                <a:schemeClr val="tx1"/>
              </a:buClr>
              <a:buNone/>
              <a:defRPr/>
            </a:pPr>
            <a:r>
              <a:rPr lang="en-US" dirty="0">
                <a:solidFill>
                  <a:schemeClr val="bg1"/>
                </a:solidFill>
                <a:latin typeface="Century Gothic" panose="020B0502020202020204" pitchFamily="34" charset="0"/>
              </a:rPr>
              <a:t>3. </a:t>
            </a:r>
            <a:r>
              <a:rPr lang="en-US" b="1" dirty="0">
                <a:solidFill>
                  <a:schemeClr val="bg1"/>
                </a:solidFill>
                <a:latin typeface="Century Gothic" panose="020B0502020202020204" pitchFamily="34" charset="0"/>
              </a:rPr>
              <a:t>Risk Characterization</a:t>
            </a:r>
            <a:r>
              <a:rPr lang="en-US" dirty="0">
                <a:solidFill>
                  <a:schemeClr val="bg1"/>
                </a:solidFill>
                <a:latin typeface="Century Gothic" panose="020B0502020202020204" pitchFamily="34" charset="0"/>
              </a:rPr>
              <a:t>: What are the risk and effects?  Ex. LC50 – Lethal concentration to kill 50% of a population</a:t>
            </a:r>
          </a:p>
          <a:p>
            <a:pPr marL="685800" lvl="1" indent="-342900">
              <a:buClr>
                <a:schemeClr val="tx1"/>
              </a:buClr>
              <a:buFont typeface="+mj-lt"/>
              <a:buAutoNum type="arabicPeriod"/>
              <a:defRPr/>
            </a:pPr>
            <a:endParaRPr lang="en-US" dirty="0">
              <a:solidFill>
                <a:schemeClr val="bg1"/>
              </a:solidFill>
              <a:latin typeface="Century Gothic" panose="020B0502020202020204" pitchFamily="34" charset="0"/>
            </a:endParaRPr>
          </a:p>
          <a:p>
            <a:pPr marL="685800" lvl="1" indent="-342900">
              <a:buClr>
                <a:schemeClr val="tx1"/>
              </a:buClr>
              <a:buFont typeface="+mj-lt"/>
              <a:buAutoNum type="arabicPeriod"/>
              <a:defRPr/>
            </a:pPr>
            <a:endParaRPr lang="en-US" dirty="0">
              <a:solidFill>
                <a:schemeClr val="bg1"/>
              </a:solidFill>
              <a:latin typeface="Century Gothic" panose="020B0502020202020204" pitchFamily="34" charset="0"/>
            </a:endParaRPr>
          </a:p>
          <a:p>
            <a:pPr>
              <a:buClr>
                <a:schemeClr val="tx1"/>
              </a:buClr>
              <a:defRPr/>
            </a:pPr>
            <a:endParaRPr lang="en-US" sz="1800" dirty="0">
              <a:solidFill>
                <a:schemeClr val="bg1"/>
              </a:solidFill>
              <a:latin typeface="Century Gothic" panose="020B0502020202020204" pitchFamily="34" charset="0"/>
            </a:endParaRPr>
          </a:p>
          <a:p>
            <a:pPr>
              <a:buClr>
                <a:schemeClr val="tx1"/>
              </a:buClr>
              <a:defRPr/>
            </a:pPr>
            <a:endParaRPr lang="en-US" sz="1800" dirty="0">
              <a:solidFill>
                <a:schemeClr val="bg1"/>
              </a:solidFill>
              <a:latin typeface="Century Gothic" panose="020B0502020202020204" pitchFamily="34" charset="0"/>
            </a:endParaRPr>
          </a:p>
          <a:p>
            <a:pPr>
              <a:buClr>
                <a:schemeClr val="tx1"/>
              </a:buClr>
              <a:defRPr/>
            </a:pPr>
            <a:endParaRPr lang="en-US" sz="1800" dirty="0">
              <a:solidFill>
                <a:schemeClr val="bg1"/>
              </a:solidFill>
              <a:latin typeface="Century Gothic" panose="020B0502020202020204" pitchFamily="34" charset="0"/>
            </a:endParaRPr>
          </a:p>
        </p:txBody>
      </p:sp>
      <p:pic>
        <p:nvPicPr>
          <p:cNvPr id="3" name="Picture 2">
            <a:extLst>
              <a:ext uri="{FF2B5EF4-FFF2-40B4-BE49-F238E27FC236}">
                <a16:creationId xmlns:a16="http://schemas.microsoft.com/office/drawing/2014/main" id="{F6684861-E502-DB40-83F5-C7AD8F77CBB1}"/>
              </a:ext>
            </a:extLst>
          </p:cNvPr>
          <p:cNvPicPr>
            <a:picLocks noChangeAspect="1"/>
          </p:cNvPicPr>
          <p:nvPr/>
        </p:nvPicPr>
        <p:blipFill>
          <a:blip r:embed="rId3"/>
          <a:stretch>
            <a:fillRect/>
          </a:stretch>
        </p:blipFill>
        <p:spPr>
          <a:xfrm>
            <a:off x="5616000" y="1000118"/>
            <a:ext cx="3402360" cy="4635215"/>
          </a:xfrm>
          <a:prstGeom prst="rect">
            <a:avLst/>
          </a:prstGeom>
        </p:spPr>
      </p:pic>
      <p:sp>
        <p:nvSpPr>
          <p:cNvPr id="4" name="TextBox 3">
            <a:extLst>
              <a:ext uri="{FF2B5EF4-FFF2-40B4-BE49-F238E27FC236}">
                <a16:creationId xmlns:a16="http://schemas.microsoft.com/office/drawing/2014/main" id="{6FEAE2A7-A8F3-0D4F-9AE3-A13E0B5140E2}"/>
              </a:ext>
            </a:extLst>
          </p:cNvPr>
          <p:cNvSpPr txBox="1"/>
          <p:nvPr/>
        </p:nvSpPr>
        <p:spPr>
          <a:xfrm>
            <a:off x="5598000" y="5703701"/>
            <a:ext cx="3581400" cy="307777"/>
          </a:xfrm>
          <a:prstGeom prst="rect">
            <a:avLst/>
          </a:prstGeom>
          <a:noFill/>
        </p:spPr>
        <p:txBody>
          <a:bodyPr wrap="square" rtlCol="0">
            <a:spAutoFit/>
          </a:bodyPr>
          <a:lstStyle/>
          <a:p>
            <a:r>
              <a:rPr lang="en-US" sz="1400" dirty="0">
                <a:solidFill>
                  <a:schemeClr val="bg1"/>
                </a:solidFill>
                <a:latin typeface="Century Gothic" panose="020B0502020202020204" pitchFamily="34" charset="0"/>
              </a:rPr>
              <a:t>Ecological Risk Framework (EPA, 1992)</a:t>
            </a:r>
          </a:p>
        </p:txBody>
      </p:sp>
      <p:pic>
        <p:nvPicPr>
          <p:cNvPr id="17" name="Picture 16"/>
          <p:cNvPicPr>
            <a:picLocks noChangeAspect="1"/>
          </p:cNvPicPr>
          <p:nvPr/>
        </p:nvPicPr>
        <p:blipFill>
          <a:blip r:embed="rId4"/>
          <a:stretch>
            <a:fillRect/>
          </a:stretch>
        </p:blipFill>
        <p:spPr>
          <a:xfrm>
            <a:off x="0" y="6172200"/>
            <a:ext cx="9144000" cy="704606"/>
          </a:xfrm>
          <a:prstGeom prst="rect">
            <a:avLst/>
          </a:prstGeom>
        </p:spPr>
      </p:pic>
    </p:spTree>
    <p:extLst>
      <p:ext uri="{BB962C8B-B14F-4D97-AF65-F5344CB8AC3E}">
        <p14:creationId xmlns:p14="http://schemas.microsoft.com/office/powerpoint/2010/main" val="33717955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0" y="76200"/>
            <a:ext cx="9144000" cy="723057"/>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Highlights</a:t>
            </a:r>
          </a:p>
        </p:txBody>
      </p:sp>
      <p:sp>
        <p:nvSpPr>
          <p:cNvPr id="10" name="Content Placeholder 2">
            <a:extLst>
              <a:ext uri="{FF2B5EF4-FFF2-40B4-BE49-F238E27FC236}">
                <a16:creationId xmlns:a16="http://schemas.microsoft.com/office/drawing/2014/main" id="{A173C54A-2FB8-3648-8DDA-3B0815A6FCFD}"/>
              </a:ext>
            </a:extLst>
          </p:cNvPr>
          <p:cNvSpPr>
            <a:spLocks noGrp="1"/>
          </p:cNvSpPr>
          <p:nvPr>
            <p:ph sz="half" idx="1"/>
          </p:nvPr>
        </p:nvSpPr>
        <p:spPr>
          <a:xfrm>
            <a:off x="76200" y="967773"/>
            <a:ext cx="8991600" cy="5039768"/>
          </a:xfrm>
          <a:noFill/>
        </p:spPr>
        <p:txBody>
          <a:bodyPr rtlCol="0">
            <a:noAutofit/>
          </a:bodyPr>
          <a:lstStyle/>
          <a:p>
            <a:pPr fontAlgn="base"/>
            <a:r>
              <a:rPr lang="en-US" sz="1800" dirty="0">
                <a:solidFill>
                  <a:schemeClr val="bg1"/>
                </a:solidFill>
              </a:rPr>
              <a:t>Yonkos et al. (2014) found microplastics in 59 out of 60 samples in four tidal tributaries to the upper Chesapeake Bay.  Concentrations highly correlated with urban/suburban landuse.​</a:t>
            </a:r>
          </a:p>
          <a:p>
            <a:pPr marL="0" indent="0" fontAlgn="base">
              <a:buNone/>
            </a:pPr>
            <a:endParaRPr lang="en-US" sz="1800" dirty="0">
              <a:solidFill>
                <a:schemeClr val="bg1"/>
              </a:solidFill>
            </a:endParaRPr>
          </a:p>
          <a:p>
            <a:pPr fontAlgn="base"/>
            <a:r>
              <a:rPr lang="en-US" sz="1800" dirty="0">
                <a:solidFill>
                  <a:schemeClr val="bg1"/>
                </a:solidFill>
              </a:rPr>
              <a:t>​USGS has found microplastics in every sample taken at five non-tidal stations in the Chesapeake Bay watershed (Fisher, 2019). ​</a:t>
            </a:r>
          </a:p>
          <a:p>
            <a:pPr marL="0" indent="0" fontAlgn="base">
              <a:buNone/>
            </a:pPr>
            <a:endParaRPr lang="en-US" sz="1800" dirty="0">
              <a:solidFill>
                <a:schemeClr val="bg1"/>
              </a:solidFill>
            </a:endParaRPr>
          </a:p>
          <a:p>
            <a:pPr fontAlgn="base"/>
            <a:r>
              <a:rPr lang="en-US" sz="1800" dirty="0">
                <a:solidFill>
                  <a:schemeClr val="bg1"/>
                </a:solidFill>
              </a:rPr>
              <a:t>​In 2018, 95% of smallmouth bass (</a:t>
            </a:r>
            <a:r>
              <a:rPr lang="en-US" sz="1800" i="1" dirty="0">
                <a:solidFill>
                  <a:schemeClr val="bg1"/>
                </a:solidFill>
              </a:rPr>
              <a:t>M. </a:t>
            </a:r>
            <a:r>
              <a:rPr lang="en-US" sz="1800" i="1" dirty="0" err="1">
                <a:solidFill>
                  <a:schemeClr val="bg1"/>
                </a:solidFill>
              </a:rPr>
              <a:t>dolomieu</a:t>
            </a:r>
            <a:r>
              <a:rPr lang="en-US" sz="1800" dirty="0">
                <a:solidFill>
                  <a:schemeClr val="bg1"/>
                </a:solidFill>
              </a:rPr>
              <a:t>) sampled in the central Susquehanna River had microplastics in their guts (Parks, 2019).​</a:t>
            </a:r>
          </a:p>
          <a:p>
            <a:pPr marL="0" indent="0" fontAlgn="base">
              <a:buNone/>
            </a:pPr>
            <a:endParaRPr lang="en-US" sz="1800" dirty="0">
              <a:solidFill>
                <a:schemeClr val="bg1"/>
              </a:solidFill>
            </a:endParaRPr>
          </a:p>
          <a:p>
            <a:pPr fontAlgn="base"/>
            <a:r>
              <a:rPr lang="en-US" sz="1800" dirty="0">
                <a:solidFill>
                  <a:schemeClr val="bg1"/>
                </a:solidFill>
              </a:rPr>
              <a:t>​Brander (2019) found that juvenile Black Seabass (</a:t>
            </a:r>
            <a:r>
              <a:rPr lang="en-US" sz="1800" i="1" dirty="0" err="1">
                <a:solidFill>
                  <a:schemeClr val="bg1"/>
                </a:solidFill>
              </a:rPr>
              <a:t>Centropristis</a:t>
            </a:r>
            <a:r>
              <a:rPr lang="en-US" sz="1800" i="1" dirty="0">
                <a:solidFill>
                  <a:schemeClr val="bg1"/>
                </a:solidFill>
              </a:rPr>
              <a:t> </a:t>
            </a:r>
            <a:r>
              <a:rPr lang="en-US" sz="1800" i="1" dirty="0" err="1">
                <a:solidFill>
                  <a:schemeClr val="bg1"/>
                </a:solidFill>
              </a:rPr>
              <a:t>striata</a:t>
            </a:r>
            <a:r>
              <a:rPr lang="en-US" sz="1800" dirty="0">
                <a:solidFill>
                  <a:schemeClr val="bg1"/>
                </a:solidFill>
              </a:rPr>
              <a:t>) fed with fish fed with pre-cleaned microplastics displayed increased oxygen consumption. Juveniles exposed to microfibers in the water column displayed increased oxygen consumption. ​</a:t>
            </a:r>
          </a:p>
          <a:p>
            <a:pPr marL="0" indent="0" fontAlgn="base">
              <a:buNone/>
            </a:pPr>
            <a:endParaRPr lang="en-US" sz="1800" dirty="0">
              <a:solidFill>
                <a:schemeClr val="bg1"/>
              </a:solidFill>
            </a:endParaRPr>
          </a:p>
          <a:p>
            <a:pPr fontAlgn="base"/>
            <a:r>
              <a:rPr lang="en-US" sz="1800" dirty="0">
                <a:solidFill>
                  <a:schemeClr val="bg1"/>
                </a:solidFill>
              </a:rPr>
              <a:t>​Knauss (2019) found that Eastern Oyster  (</a:t>
            </a:r>
            <a:r>
              <a:rPr lang="en-US" sz="1800" i="1" dirty="0">
                <a:solidFill>
                  <a:schemeClr val="bg1"/>
                </a:solidFill>
              </a:rPr>
              <a:t>C. virginica</a:t>
            </a:r>
            <a:r>
              <a:rPr lang="en-US" sz="1800" dirty="0">
                <a:solidFill>
                  <a:schemeClr val="bg1"/>
                </a:solidFill>
              </a:rPr>
              <a:t>) larvae that ingested polystyrene microbeads displayed a significant increase in algal clearance and an increase in carbon –assimilation in a dose dependent manner. </a:t>
            </a:r>
            <a:r>
              <a:rPr lang="en-US" dirty="0">
                <a:solidFill>
                  <a:schemeClr val="bg1"/>
                </a:solidFill>
              </a:rPr>
              <a:t>​</a:t>
            </a:r>
          </a:p>
          <a:p>
            <a:pPr fontAlgn="base"/>
            <a:r>
              <a:rPr lang="en-US" dirty="0">
                <a:solidFill>
                  <a:schemeClr val="bg1"/>
                </a:solidFill>
              </a:rPr>
              <a:t>​</a:t>
            </a:r>
          </a:p>
          <a:p>
            <a:pPr marL="744537" lvl="3" indent="-342900">
              <a:buClr>
                <a:schemeClr val="tx1"/>
              </a:buClr>
              <a:buFont typeface="+mj-lt"/>
              <a:buAutoNum type="arabicPeriod"/>
              <a:defRPr/>
            </a:pPr>
            <a:endParaRPr lang="en-US" sz="1550" dirty="0">
              <a:solidFill>
                <a:schemeClr val="bg1"/>
              </a:solidFill>
              <a:latin typeface="Century Gothic" panose="020B0502020202020204" pitchFamily="34" charset="0"/>
            </a:endParaRPr>
          </a:p>
          <a:p>
            <a:pPr marL="342900" lvl="1" indent="0">
              <a:buClr>
                <a:schemeClr val="tx1"/>
              </a:buClr>
              <a:buNone/>
              <a:defRPr/>
            </a:pPr>
            <a:endParaRPr lang="en-US" sz="1700" dirty="0">
              <a:solidFill>
                <a:schemeClr val="bg1"/>
              </a:solidFill>
              <a:latin typeface="Century Gothic" panose="020B0502020202020204" pitchFamily="34" charset="0"/>
            </a:endParaRPr>
          </a:p>
        </p:txBody>
      </p:sp>
      <p:pic>
        <p:nvPicPr>
          <p:cNvPr id="15" name="Picture 14"/>
          <p:cNvPicPr>
            <a:picLocks noChangeAspect="1"/>
          </p:cNvPicPr>
          <p:nvPr/>
        </p:nvPicPr>
        <p:blipFill>
          <a:blip r:embed="rId3"/>
          <a:stretch>
            <a:fillRect/>
          </a:stretch>
        </p:blipFill>
        <p:spPr>
          <a:xfrm>
            <a:off x="0" y="6172200"/>
            <a:ext cx="9144000" cy="704606"/>
          </a:xfrm>
          <a:prstGeom prst="rect">
            <a:avLst/>
          </a:prstGeom>
        </p:spPr>
      </p:pic>
    </p:spTree>
    <p:extLst>
      <p:ext uri="{BB962C8B-B14F-4D97-AF65-F5344CB8AC3E}">
        <p14:creationId xmlns:p14="http://schemas.microsoft.com/office/powerpoint/2010/main" val="35956553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0" y="76200"/>
            <a:ext cx="9144000" cy="628229"/>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Conclusions</a:t>
            </a:r>
          </a:p>
        </p:txBody>
      </p:sp>
      <p:sp>
        <p:nvSpPr>
          <p:cNvPr id="10" name="Content Placeholder 2">
            <a:extLst>
              <a:ext uri="{FF2B5EF4-FFF2-40B4-BE49-F238E27FC236}">
                <a16:creationId xmlns:a16="http://schemas.microsoft.com/office/drawing/2014/main" id="{A173C54A-2FB8-3648-8DDA-3B0815A6FCFD}"/>
              </a:ext>
            </a:extLst>
          </p:cNvPr>
          <p:cNvSpPr>
            <a:spLocks noGrp="1"/>
          </p:cNvSpPr>
          <p:nvPr>
            <p:ph sz="half" idx="1"/>
          </p:nvPr>
        </p:nvSpPr>
        <p:spPr>
          <a:xfrm>
            <a:off x="533400" y="1015367"/>
            <a:ext cx="8229600" cy="5147833"/>
          </a:xfrm>
          <a:noFill/>
        </p:spPr>
        <p:txBody>
          <a:bodyPr rtlCol="0">
            <a:noAutofit/>
          </a:bodyPr>
          <a:lstStyle/>
          <a:p>
            <a:r>
              <a:rPr lang="en-US" sz="1800" dirty="0">
                <a:solidFill>
                  <a:schemeClr val="bg1"/>
                </a:solidFill>
                <a:latin typeface="Century Gothic" panose="020B0502020202020204" pitchFamily="34" charset="0"/>
              </a:rPr>
              <a:t>Studies have shown microplastics are fairly ubiquitous throughout the bay and its tributaries.  They have been found in both tidal (Yonkos, 2014; Rochman, 2019) and non-tidal waters (Fisher, 2019).</a:t>
            </a:r>
          </a:p>
          <a:p>
            <a:pPr marL="0" indent="0">
              <a:buNone/>
            </a:pPr>
            <a:endParaRPr lang="en-US" sz="1800" dirty="0">
              <a:solidFill>
                <a:schemeClr val="bg1"/>
              </a:solidFill>
              <a:latin typeface="Century Gothic" panose="020B0502020202020204" pitchFamily="34" charset="0"/>
            </a:endParaRPr>
          </a:p>
          <a:p>
            <a:r>
              <a:rPr lang="en-US" sz="1800" dirty="0">
                <a:solidFill>
                  <a:schemeClr val="bg1"/>
                </a:solidFill>
                <a:latin typeface="Century Gothic" panose="020B0502020202020204" pitchFamily="34" charset="0"/>
              </a:rPr>
              <a:t>There is general agreement that plastics represent a widespread, but largely unquantified, threat to the Chesapeake Bay ecosystem.</a:t>
            </a:r>
          </a:p>
          <a:p>
            <a:endParaRPr lang="en-US" sz="1800" dirty="0">
              <a:solidFill>
                <a:schemeClr val="bg1"/>
              </a:solidFill>
              <a:latin typeface="Century Gothic" panose="020B0502020202020204" pitchFamily="34" charset="0"/>
            </a:endParaRPr>
          </a:p>
          <a:p>
            <a:r>
              <a:rPr lang="en-US" sz="1800" dirty="0">
                <a:solidFill>
                  <a:schemeClr val="bg1"/>
                </a:solidFill>
                <a:latin typeface="Century Gothic" panose="020B0502020202020204" pitchFamily="34" charset="0"/>
              </a:rPr>
              <a:t>Need standardization of terminology</a:t>
            </a:r>
          </a:p>
          <a:p>
            <a:pPr marL="0" indent="0">
              <a:buNone/>
            </a:pPr>
            <a:endParaRPr lang="en-US" sz="1800" dirty="0">
              <a:solidFill>
                <a:schemeClr val="bg1"/>
              </a:solidFill>
              <a:latin typeface="Century Gothic" panose="020B0502020202020204" pitchFamily="34" charset="0"/>
            </a:endParaRPr>
          </a:p>
          <a:p>
            <a:r>
              <a:rPr lang="en-US" sz="1800" dirty="0">
                <a:solidFill>
                  <a:schemeClr val="bg1"/>
                </a:solidFill>
                <a:latin typeface="Century Gothic" panose="020B0502020202020204" pitchFamily="34" charset="0"/>
              </a:rPr>
              <a:t>There are a number of piecemeal efforts to monitor plastics in the Bay, but no systematic effort and no organized effort directed at micro- and </a:t>
            </a:r>
            <a:r>
              <a:rPr lang="en-US" sz="1800" dirty="0" err="1">
                <a:solidFill>
                  <a:schemeClr val="bg1"/>
                </a:solidFill>
                <a:latin typeface="Century Gothic" panose="020B0502020202020204" pitchFamily="34" charset="0"/>
              </a:rPr>
              <a:t>nano</a:t>
            </a:r>
            <a:r>
              <a:rPr lang="en-US" sz="1800" dirty="0">
                <a:solidFill>
                  <a:schemeClr val="bg1"/>
                </a:solidFill>
                <a:latin typeface="Century Gothic" panose="020B0502020202020204" pitchFamily="34" charset="0"/>
              </a:rPr>
              <a:t>-plastics. </a:t>
            </a:r>
          </a:p>
          <a:p>
            <a:pPr marL="0" indent="0">
              <a:buNone/>
            </a:pPr>
            <a:endParaRPr lang="en-US" sz="1800" dirty="0">
              <a:solidFill>
                <a:schemeClr val="bg1"/>
              </a:solidFill>
              <a:latin typeface="Century Gothic" panose="020B0502020202020204" pitchFamily="34" charset="0"/>
            </a:endParaRPr>
          </a:p>
          <a:p>
            <a:r>
              <a:rPr lang="en-US" sz="1800" b="1" dirty="0">
                <a:solidFill>
                  <a:schemeClr val="bg1"/>
                </a:solidFill>
                <a:latin typeface="Century Gothic" panose="020B0502020202020204" pitchFamily="34" charset="0"/>
              </a:rPr>
              <a:t>The MOST URGENT need is to identify assessment endpoints that represent areas of environmental and human health concern and to characterize the severity of those risks.</a:t>
            </a:r>
            <a:endParaRPr lang="en-US" dirty="0">
              <a:solidFill>
                <a:schemeClr val="bg1"/>
              </a:solidFill>
            </a:endParaRPr>
          </a:p>
          <a:p>
            <a:pPr marL="744537" lvl="3" indent="-342900">
              <a:buClr>
                <a:schemeClr val="tx1"/>
              </a:buClr>
              <a:buFont typeface="+mj-lt"/>
              <a:buAutoNum type="arabicPeriod"/>
              <a:defRPr/>
            </a:pPr>
            <a:endParaRPr lang="en-US" sz="1550" dirty="0">
              <a:solidFill>
                <a:schemeClr val="bg1"/>
              </a:solidFill>
              <a:latin typeface="Century Gothic" panose="020B0502020202020204" pitchFamily="34" charset="0"/>
            </a:endParaRPr>
          </a:p>
          <a:p>
            <a:pPr marL="342900" lvl="1" indent="0">
              <a:buClr>
                <a:schemeClr val="tx1"/>
              </a:buClr>
              <a:buNone/>
              <a:defRPr/>
            </a:pPr>
            <a:endParaRPr lang="en-US" sz="1700" dirty="0">
              <a:solidFill>
                <a:schemeClr val="bg1"/>
              </a:solidFill>
              <a:latin typeface="Century Gothic" panose="020B0502020202020204" pitchFamily="34" charset="0"/>
            </a:endParaRPr>
          </a:p>
        </p:txBody>
      </p:sp>
      <p:pic>
        <p:nvPicPr>
          <p:cNvPr id="15" name="Picture 14"/>
          <p:cNvPicPr>
            <a:picLocks noChangeAspect="1"/>
          </p:cNvPicPr>
          <p:nvPr/>
        </p:nvPicPr>
        <p:blipFill>
          <a:blip r:embed="rId3"/>
          <a:stretch>
            <a:fillRect/>
          </a:stretch>
        </p:blipFill>
        <p:spPr>
          <a:xfrm>
            <a:off x="0" y="6172200"/>
            <a:ext cx="9144000" cy="704606"/>
          </a:xfrm>
          <a:prstGeom prst="rect">
            <a:avLst/>
          </a:prstGeom>
        </p:spPr>
      </p:pic>
    </p:spTree>
    <p:extLst>
      <p:ext uri="{BB962C8B-B14F-4D97-AF65-F5344CB8AC3E}">
        <p14:creationId xmlns:p14="http://schemas.microsoft.com/office/powerpoint/2010/main" val="40335885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21504070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923330"/>
          </a:xfrm>
          <a:prstGeom prst="rect">
            <a:avLst/>
          </a:prstGeom>
          <a:noFill/>
        </p:spPr>
        <p:txBody>
          <a:bodyPr wrap="square" rtlCol="0">
            <a:spAutoFit/>
          </a:bodyPr>
          <a:lstStyle/>
          <a:p>
            <a:r>
              <a:rPr lang="en-US" dirty="0">
                <a:solidFill>
                  <a:schemeClr val="bg1"/>
                </a:solidFill>
              </a:rPr>
              <a:t>1.   The CBP should create a cross-GIT Plastic Pollution Action Team to address the growing threat of plastic pollution to the bay and watershed.</a:t>
            </a:r>
          </a:p>
          <a:p>
            <a:endParaRPr lang="en-US" dirty="0">
              <a:solidFill>
                <a:schemeClr val="bg1"/>
              </a:solidFill>
            </a:endParaRP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298744609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2308324"/>
          </a:xfrm>
          <a:prstGeom prst="rect">
            <a:avLst/>
          </a:prstGeom>
          <a:noFill/>
        </p:spPr>
        <p:txBody>
          <a:bodyPr wrap="square" rtlCol="0">
            <a:spAutoFit/>
          </a:bodyPr>
          <a:lstStyle/>
          <a:p>
            <a:r>
              <a:rPr lang="en-US" dirty="0">
                <a:solidFill>
                  <a:schemeClr val="bg1"/>
                </a:solidFill>
              </a:rPr>
              <a:t>1.   The CBP should create a cross-GIT Plastic Pollution Action Team to address the growing threat of plastic pollution to the bay and watershed.</a:t>
            </a:r>
          </a:p>
          <a:p>
            <a:endParaRPr lang="en-US" dirty="0">
              <a:solidFill>
                <a:schemeClr val="bg1"/>
              </a:solidFill>
            </a:endParaRPr>
          </a:p>
          <a:p>
            <a:r>
              <a:rPr lang="en-US" dirty="0">
                <a:solidFill>
                  <a:schemeClr val="bg1"/>
                </a:solidFill>
              </a:rPr>
              <a:t>2.  The Scientific, Technical Assessment and Reporting Team should incorporate development of ERAs of microplastics into the CBP strategic science and research framework, with the development of the ERAs focused on assessment of microplastic pollution on multiple living resource endpoints.</a:t>
            </a:r>
          </a:p>
          <a:p>
            <a:endParaRPr lang="en-US" dirty="0">
              <a:solidFill>
                <a:schemeClr val="bg1"/>
              </a:solidFill>
            </a:endParaRP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4280399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F48EF-FB98-4C98-BCD9-E3EADF2A45C5}"/>
              </a:ext>
            </a:extLst>
          </p:cNvPr>
          <p:cNvSpPr>
            <a:spLocks noGrp="1"/>
          </p:cNvSpPr>
          <p:nvPr>
            <p:ph type="title"/>
          </p:nvPr>
        </p:nvSpPr>
        <p:spPr>
          <a:xfrm>
            <a:off x="0" y="76200"/>
            <a:ext cx="9144000" cy="762000"/>
          </a:xfrm>
        </p:spPr>
        <p:txBody>
          <a:bodyPr>
            <a:normAutofit/>
          </a:bodyPr>
          <a:lstStyle/>
          <a:p>
            <a:r>
              <a:rPr lang="en-US" sz="4000" b="1" dirty="0">
                <a:solidFill>
                  <a:schemeClr val="bg1"/>
                </a:solidFill>
              </a:rPr>
              <a:t>Plastics are a Global Problem</a:t>
            </a:r>
          </a:p>
        </p:txBody>
      </p:sp>
      <p:sp>
        <p:nvSpPr>
          <p:cNvPr id="7" name="TextBox 6">
            <a:extLst>
              <a:ext uri="{FF2B5EF4-FFF2-40B4-BE49-F238E27FC236}">
                <a16:creationId xmlns:a16="http://schemas.microsoft.com/office/drawing/2014/main" id="{75BA14F9-D7BB-4533-B145-D4EFF8CCCAD9}"/>
              </a:ext>
            </a:extLst>
          </p:cNvPr>
          <p:cNvSpPr txBox="1"/>
          <p:nvPr/>
        </p:nvSpPr>
        <p:spPr>
          <a:xfrm>
            <a:off x="914400" y="5221778"/>
            <a:ext cx="4343400" cy="369332"/>
          </a:xfrm>
          <a:prstGeom prst="rect">
            <a:avLst/>
          </a:prstGeom>
          <a:noFill/>
        </p:spPr>
        <p:txBody>
          <a:bodyPr wrap="square" rtlCol="0">
            <a:spAutoFit/>
          </a:bodyPr>
          <a:lstStyle/>
          <a:p>
            <a:r>
              <a:rPr lang="en-US" dirty="0">
                <a:solidFill>
                  <a:schemeClr val="bg1"/>
                </a:solidFill>
                <a:latin typeface="+mj-lt"/>
              </a:rPr>
              <a:t>J. Geyer in Science Advances. 2017</a:t>
            </a:r>
          </a:p>
        </p:txBody>
      </p:sp>
      <p:pic>
        <p:nvPicPr>
          <p:cNvPr id="8" name="Picture 7">
            <a:extLst>
              <a:ext uri="{FF2B5EF4-FFF2-40B4-BE49-F238E27FC236}">
                <a16:creationId xmlns:a16="http://schemas.microsoft.com/office/drawing/2014/main" id="{C3883A13-1B52-4A99-AC2F-221FF65B8ADD}"/>
              </a:ext>
            </a:extLst>
          </p:cNvPr>
          <p:cNvPicPr>
            <a:picLocks noChangeAspect="1"/>
          </p:cNvPicPr>
          <p:nvPr/>
        </p:nvPicPr>
        <p:blipFill>
          <a:blip r:embed="rId2"/>
          <a:stretch>
            <a:fillRect/>
          </a:stretch>
        </p:blipFill>
        <p:spPr>
          <a:xfrm>
            <a:off x="1064765" y="1015027"/>
            <a:ext cx="7175336" cy="4143427"/>
          </a:xfrm>
          <a:prstGeom prst="rect">
            <a:avLst/>
          </a:prstGeom>
        </p:spPr>
      </p:pic>
      <p:pic>
        <p:nvPicPr>
          <p:cNvPr id="23" name="Picture 22"/>
          <p:cNvPicPr>
            <a:picLocks noChangeAspect="1"/>
          </p:cNvPicPr>
          <p:nvPr/>
        </p:nvPicPr>
        <p:blipFill>
          <a:blip r:embed="rId3"/>
          <a:stretch>
            <a:fillRect/>
          </a:stretch>
        </p:blipFill>
        <p:spPr>
          <a:xfrm>
            <a:off x="0" y="6172200"/>
            <a:ext cx="9144000" cy="704606"/>
          </a:xfrm>
          <a:prstGeom prst="rect">
            <a:avLst/>
          </a:prstGeom>
        </p:spPr>
      </p:pic>
    </p:spTree>
    <p:extLst>
      <p:ext uri="{BB962C8B-B14F-4D97-AF65-F5344CB8AC3E}">
        <p14:creationId xmlns:p14="http://schemas.microsoft.com/office/powerpoint/2010/main" val="41694098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3693319"/>
          </a:xfrm>
          <a:prstGeom prst="rect">
            <a:avLst/>
          </a:prstGeom>
          <a:noFill/>
        </p:spPr>
        <p:txBody>
          <a:bodyPr wrap="square" rtlCol="0">
            <a:spAutoFit/>
          </a:bodyPr>
          <a:lstStyle/>
          <a:p>
            <a:r>
              <a:rPr lang="en-US" dirty="0">
                <a:solidFill>
                  <a:schemeClr val="bg1"/>
                </a:solidFill>
              </a:rPr>
              <a:t>1.   The CBP should create a cross-GIT Plastic Pollution Action Team to address the growing threat of plastic pollution to the bay and watershed.</a:t>
            </a:r>
          </a:p>
          <a:p>
            <a:endParaRPr lang="en-US" dirty="0">
              <a:solidFill>
                <a:schemeClr val="bg1"/>
              </a:solidFill>
            </a:endParaRPr>
          </a:p>
          <a:p>
            <a:r>
              <a:rPr lang="en-US" dirty="0">
                <a:solidFill>
                  <a:schemeClr val="bg1"/>
                </a:solidFill>
              </a:rPr>
              <a:t>2. The Scientific, Technical Assessment and Reporting Team should incorporate development of ERAs of microplastics into the CBP strategic science and research framework, with the development of the ERAs focused on assessment of microplastic pollution on multiple living resource endpoints.</a:t>
            </a:r>
          </a:p>
          <a:p>
            <a:endParaRPr lang="en-US" dirty="0">
              <a:solidFill>
                <a:schemeClr val="bg1"/>
              </a:solidFill>
            </a:endParaRPr>
          </a:p>
          <a:p>
            <a:r>
              <a:rPr lang="en-US" dirty="0">
                <a:solidFill>
                  <a:schemeClr val="bg1"/>
                </a:solidFill>
              </a:rPr>
              <a:t>3.  STAC or an appointed </a:t>
            </a:r>
            <a:r>
              <a:rPr lang="en-US" i="1" dirty="0">
                <a:solidFill>
                  <a:schemeClr val="bg1"/>
                </a:solidFill>
              </a:rPr>
              <a:t>ad hoc </a:t>
            </a:r>
            <a:r>
              <a:rPr lang="en-US" dirty="0">
                <a:solidFill>
                  <a:schemeClr val="bg1"/>
                </a:solidFill>
              </a:rPr>
              <a:t>technical team should undertake a technical review of terminology used in microplastic research, specifically size classification and concentration units, and recommend uniform terminology for the CBP partners to utilize in monitoring and studies focused on plastic pollution in the bay and watershed.</a:t>
            </a:r>
          </a:p>
          <a:p>
            <a:endParaRPr lang="en-US" dirty="0">
              <a:solidFill>
                <a:schemeClr val="bg1"/>
              </a:solidFill>
            </a:endParaRP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357497460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4801314"/>
          </a:xfrm>
          <a:prstGeom prst="rect">
            <a:avLst/>
          </a:prstGeom>
          <a:noFill/>
        </p:spPr>
        <p:txBody>
          <a:bodyPr wrap="square" rtlCol="0">
            <a:spAutoFit/>
          </a:bodyPr>
          <a:lstStyle/>
          <a:p>
            <a:r>
              <a:rPr lang="en-US" dirty="0">
                <a:solidFill>
                  <a:schemeClr val="bg1"/>
                </a:solidFill>
              </a:rPr>
              <a:t>1.   The CBP should create a cross-GIT Plastic Pollution Action Team to address the growing threat of plastic pollution to the bay and watershed.</a:t>
            </a:r>
          </a:p>
          <a:p>
            <a:endParaRPr lang="en-US" dirty="0">
              <a:solidFill>
                <a:schemeClr val="bg1"/>
              </a:solidFill>
            </a:endParaRPr>
          </a:p>
          <a:p>
            <a:r>
              <a:rPr lang="en-US" dirty="0">
                <a:solidFill>
                  <a:schemeClr val="bg1"/>
                </a:solidFill>
              </a:rPr>
              <a:t>2. The Scientific, Technical Assessment and Reporting Team should incorporate development of ERAs of microplastics into the CBP strategic science and research framework, with the development of the ERAs focused on assessment of microplastic pollution on multiple living resource endpoints.</a:t>
            </a:r>
          </a:p>
          <a:p>
            <a:endParaRPr lang="en-US" dirty="0">
              <a:solidFill>
                <a:schemeClr val="bg1"/>
              </a:solidFill>
            </a:endParaRPr>
          </a:p>
          <a:p>
            <a:r>
              <a:rPr lang="en-US" dirty="0">
                <a:solidFill>
                  <a:schemeClr val="bg1"/>
                </a:solidFill>
              </a:rPr>
              <a:t>3.  STAC or an appointed </a:t>
            </a:r>
            <a:r>
              <a:rPr lang="en-US" i="1" dirty="0">
                <a:solidFill>
                  <a:schemeClr val="bg1"/>
                </a:solidFill>
              </a:rPr>
              <a:t>ad hoc </a:t>
            </a:r>
            <a:r>
              <a:rPr lang="en-US" dirty="0">
                <a:solidFill>
                  <a:schemeClr val="bg1"/>
                </a:solidFill>
              </a:rPr>
              <a:t>technical team should undertake a technical review of terminology used in microplastic research, specifically size classification and concentration units, and recommend uniform terminology for the CBP partners to utilize in monitoring and studies focused on plastic pollution in the bay and watershed.</a:t>
            </a:r>
          </a:p>
          <a:p>
            <a:endParaRPr lang="en-US" dirty="0">
              <a:solidFill>
                <a:schemeClr val="bg1"/>
              </a:solidFill>
            </a:endParaRPr>
          </a:p>
          <a:p>
            <a:r>
              <a:rPr lang="en-US" dirty="0">
                <a:solidFill>
                  <a:schemeClr val="bg1"/>
                </a:solidFill>
              </a:rPr>
              <a:t>4.  The CBP should develop a source reduction strategy to assess and address plastic pollution emanating from point sources, non-point sources, and human behavior.</a:t>
            </a:r>
          </a:p>
          <a:p>
            <a:endParaRPr lang="en-US" dirty="0">
              <a:solidFill>
                <a:schemeClr val="bg1"/>
              </a:solidFill>
            </a:endParaRPr>
          </a:p>
          <a:p>
            <a:r>
              <a:rPr lang="en-US" dirty="0">
                <a:solidFill>
                  <a:schemeClr val="bg1"/>
                </a:solidFill>
              </a:rPr>
              <a:t> </a:t>
            </a: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13275730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5355312"/>
          </a:xfrm>
          <a:prstGeom prst="rect">
            <a:avLst/>
          </a:prstGeom>
          <a:noFill/>
        </p:spPr>
        <p:txBody>
          <a:bodyPr wrap="square" rtlCol="0">
            <a:spAutoFit/>
          </a:bodyPr>
          <a:lstStyle/>
          <a:p>
            <a:r>
              <a:rPr lang="en-US" dirty="0">
                <a:solidFill>
                  <a:schemeClr val="bg1"/>
                </a:solidFill>
              </a:rPr>
              <a:t>1.   The CBP should create a cross-GIT Plastic Pollution Action Team to address the growing threat of plastic pollution to the bay and watershed.</a:t>
            </a:r>
          </a:p>
          <a:p>
            <a:endParaRPr lang="en-US" dirty="0">
              <a:solidFill>
                <a:schemeClr val="bg1"/>
              </a:solidFill>
            </a:endParaRPr>
          </a:p>
          <a:p>
            <a:r>
              <a:rPr lang="en-US" dirty="0">
                <a:solidFill>
                  <a:schemeClr val="bg1"/>
                </a:solidFill>
              </a:rPr>
              <a:t>2. The Scientific, Technical Assessment and Reporting Team should incorporate development of ERAs of microplastics into the CBP strategic science and research framework, with the development of the ERAs focused on assessment of microplastic pollution on multiple living resource endpoints.</a:t>
            </a:r>
          </a:p>
          <a:p>
            <a:endParaRPr lang="en-US" dirty="0">
              <a:solidFill>
                <a:schemeClr val="bg1"/>
              </a:solidFill>
            </a:endParaRPr>
          </a:p>
          <a:p>
            <a:r>
              <a:rPr lang="en-US" dirty="0">
                <a:solidFill>
                  <a:schemeClr val="bg1"/>
                </a:solidFill>
              </a:rPr>
              <a:t>3.  STAC or an appointed </a:t>
            </a:r>
            <a:r>
              <a:rPr lang="en-US" i="1" dirty="0">
                <a:solidFill>
                  <a:schemeClr val="bg1"/>
                </a:solidFill>
              </a:rPr>
              <a:t>ad hoc </a:t>
            </a:r>
            <a:r>
              <a:rPr lang="en-US" dirty="0">
                <a:solidFill>
                  <a:schemeClr val="bg1"/>
                </a:solidFill>
              </a:rPr>
              <a:t>technical team should undertake a technical review of terminology used in microplastic research, specifically size classification and concentration units, and recommend uniform terminology for the CBP partners to utilize in monitoring and studies focused on plastic pollution in the bay and watershed.</a:t>
            </a:r>
          </a:p>
          <a:p>
            <a:endParaRPr lang="en-US" dirty="0">
              <a:solidFill>
                <a:schemeClr val="bg1"/>
              </a:solidFill>
            </a:endParaRPr>
          </a:p>
          <a:p>
            <a:r>
              <a:rPr lang="en-US" dirty="0">
                <a:solidFill>
                  <a:schemeClr val="bg1"/>
                </a:solidFill>
              </a:rPr>
              <a:t>4.  The CBP should develop a source reduction strategy to assess and address plastic pollution emanating from point sources, non-point sources, and human behavior.</a:t>
            </a:r>
          </a:p>
          <a:p>
            <a:endParaRPr lang="en-US" dirty="0">
              <a:solidFill>
                <a:schemeClr val="bg1"/>
              </a:solidFill>
            </a:endParaRPr>
          </a:p>
          <a:p>
            <a:r>
              <a:rPr lang="en-US" dirty="0">
                <a:solidFill>
                  <a:schemeClr val="bg1"/>
                </a:solidFill>
              </a:rPr>
              <a:t>5.  The CBP should direct the Plastic Pollution Action Team and STAR Team to collaborate on utilizing the existing bay and watershed monitoring networks to monitor for microplastic pollution. </a:t>
            </a: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Recommendations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607501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0" y="800487"/>
            <a:ext cx="9144000" cy="3139321"/>
          </a:xfrm>
          <a:prstGeom prst="rect">
            <a:avLst/>
          </a:prstGeom>
          <a:noFill/>
        </p:spPr>
        <p:txBody>
          <a:bodyPr wrap="square" rtlCol="0">
            <a:spAutoFit/>
          </a:bodyPr>
          <a:lstStyle/>
          <a:p>
            <a:pPr marL="342900" indent="-342900">
              <a:buAutoNum type="arabicPeriod"/>
            </a:pPr>
            <a:r>
              <a:rPr lang="en-US" dirty="0">
                <a:solidFill>
                  <a:schemeClr val="bg1"/>
                </a:solidFill>
              </a:rPr>
              <a:t>Brief the Principals’ Staff Committee at an upcoming meeting*.</a:t>
            </a:r>
          </a:p>
          <a:p>
            <a:endParaRPr lang="en-US" dirty="0">
              <a:solidFill>
                <a:schemeClr val="bg1"/>
              </a:solidFill>
            </a:endParaRPr>
          </a:p>
          <a:p>
            <a:r>
              <a:rPr lang="en-US" dirty="0">
                <a:solidFill>
                  <a:schemeClr val="bg1"/>
                </a:solidFill>
              </a:rPr>
              <a:t>2.    Brief LGAC on the STAC Report.</a:t>
            </a:r>
          </a:p>
          <a:p>
            <a:endParaRPr lang="en-US" dirty="0">
              <a:solidFill>
                <a:schemeClr val="bg1"/>
              </a:solidFill>
            </a:endParaRPr>
          </a:p>
          <a:p>
            <a:r>
              <a:rPr lang="en-US" dirty="0">
                <a:solidFill>
                  <a:schemeClr val="bg1"/>
                </a:solidFill>
              </a:rPr>
              <a:t>3.    Brief Potomac River Fisheries Committee on the STAC Report</a:t>
            </a:r>
          </a:p>
          <a:p>
            <a:endParaRPr lang="en-US" dirty="0">
              <a:solidFill>
                <a:schemeClr val="bg1"/>
              </a:solidFill>
            </a:endParaRPr>
          </a:p>
          <a:p>
            <a:pPr marL="342900" indent="-342900">
              <a:buAutoNum type="arabicPeriod" startAt="4"/>
            </a:pPr>
            <a:r>
              <a:rPr lang="en-US" dirty="0">
                <a:solidFill>
                  <a:schemeClr val="bg1"/>
                </a:solidFill>
              </a:rPr>
              <a:t>Work with STAR on the creation of a Plastic Pollution </a:t>
            </a:r>
            <a:r>
              <a:rPr lang="en-US">
                <a:solidFill>
                  <a:schemeClr val="bg1"/>
                </a:solidFill>
              </a:rPr>
              <a:t>Action Team which </a:t>
            </a:r>
            <a:r>
              <a:rPr lang="en-US" dirty="0">
                <a:solidFill>
                  <a:schemeClr val="bg1"/>
                </a:solidFill>
              </a:rPr>
              <a:t>will initially focus on determining the scope of work for conducting a microplastics ecological risk assessment*.</a:t>
            </a:r>
          </a:p>
          <a:p>
            <a:pPr marL="342900" indent="-342900">
              <a:buAutoNum type="arabicPeriod" startAt="4"/>
            </a:pPr>
            <a:endParaRPr lang="en-US" dirty="0">
              <a:solidFill>
                <a:schemeClr val="bg1"/>
              </a:solidFill>
            </a:endParaRPr>
          </a:p>
          <a:p>
            <a:r>
              <a:rPr lang="en-US" dirty="0">
                <a:solidFill>
                  <a:schemeClr val="bg1"/>
                </a:solidFill>
              </a:rPr>
              <a:t>* - Subject to approval of November Management Board Meeting Summary. </a:t>
            </a:r>
          </a:p>
          <a:p>
            <a:endParaRPr lang="en-US" dirty="0">
              <a:solidFill>
                <a:schemeClr val="bg1"/>
              </a:solidFill>
            </a:endParaRP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Next Steps</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197564286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D61B3A4-4C71-496C-9661-29F5D1C9488F}"/>
              </a:ext>
            </a:extLst>
          </p:cNvPr>
          <p:cNvSpPr txBox="1"/>
          <p:nvPr/>
        </p:nvSpPr>
        <p:spPr>
          <a:xfrm>
            <a:off x="10297" y="800487"/>
            <a:ext cx="9144000" cy="1754326"/>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chemeClr val="bg1"/>
                </a:solidFill>
              </a:rPr>
              <a:t>DC has agreed to be a champion on the Management Board for addressing this issue.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We welcome the opportunity to discuss our successes and failures with other jurisdictions   </a:t>
            </a:r>
          </a:p>
          <a:p>
            <a:r>
              <a:rPr lang="en-US" dirty="0">
                <a:solidFill>
                  <a:schemeClr val="bg1"/>
                </a:solidFill>
              </a:rPr>
              <a:t>       who are as equally concerned about plastic pollution.  </a:t>
            </a:r>
          </a:p>
          <a:p>
            <a:endParaRPr lang="en-US" dirty="0">
              <a:solidFill>
                <a:schemeClr val="bg1"/>
              </a:solidFill>
            </a:endParaRPr>
          </a:p>
          <a:p>
            <a:pPr marL="285750" indent="-285750">
              <a:buFont typeface="Arial" panose="020B0604020202020204" pitchFamily="34" charset="0"/>
              <a:buChar char="•"/>
            </a:pPr>
            <a:r>
              <a:rPr lang="en-US" dirty="0">
                <a:solidFill>
                  <a:schemeClr val="bg1"/>
                </a:solidFill>
              </a:rPr>
              <a:t>Reducing plastic pollution should be a regional  priority. </a:t>
            </a:r>
          </a:p>
        </p:txBody>
      </p:sp>
      <p:sp>
        <p:nvSpPr>
          <p:cNvPr id="8" name="TextBox 7">
            <a:extLst>
              <a:ext uri="{FF2B5EF4-FFF2-40B4-BE49-F238E27FC236}">
                <a16:creationId xmlns:a16="http://schemas.microsoft.com/office/drawing/2014/main" id="{1CB06B99-9190-4C90-99B8-8C896F240F7A}"/>
              </a:ext>
            </a:extLst>
          </p:cNvPr>
          <p:cNvSpPr txBox="1"/>
          <p:nvPr/>
        </p:nvSpPr>
        <p:spPr>
          <a:xfrm>
            <a:off x="0" y="76200"/>
            <a:ext cx="9144000" cy="707886"/>
          </a:xfrm>
          <a:prstGeom prst="rect">
            <a:avLst/>
          </a:prstGeom>
          <a:noFill/>
        </p:spPr>
        <p:txBody>
          <a:bodyPr wrap="square" rtlCol="0">
            <a:spAutoFit/>
          </a:bodyPr>
          <a:lstStyle/>
          <a:p>
            <a:pPr algn="ctr"/>
            <a:r>
              <a:rPr lang="en-US" sz="4000" b="1" dirty="0">
                <a:solidFill>
                  <a:schemeClr val="bg1"/>
                </a:solidFill>
                <a:latin typeface="Century Gothic" panose="020B0502020202020204" pitchFamily="34" charset="0"/>
              </a:rPr>
              <a:t>Take-</a:t>
            </a:r>
            <a:r>
              <a:rPr lang="en-US" sz="4000" b="1" dirty="0" err="1">
                <a:solidFill>
                  <a:schemeClr val="bg1"/>
                </a:solidFill>
                <a:latin typeface="Century Gothic" panose="020B0502020202020204" pitchFamily="34" charset="0"/>
              </a:rPr>
              <a:t>Aways</a:t>
            </a:r>
            <a:r>
              <a:rPr lang="en-US" sz="4000" b="1" dirty="0">
                <a:solidFill>
                  <a:schemeClr val="bg1"/>
                </a:solidFill>
                <a:latin typeface="Century Gothic" panose="020B0502020202020204" pitchFamily="34" charset="0"/>
              </a:rPr>
              <a:t> for CAC</a:t>
            </a:r>
          </a:p>
        </p:txBody>
      </p:sp>
      <p:pic>
        <p:nvPicPr>
          <p:cNvPr id="4" name="Picture 3"/>
          <p:cNvPicPr>
            <a:picLocks noChangeAspect="1"/>
          </p:cNvPicPr>
          <p:nvPr/>
        </p:nvPicPr>
        <p:blipFill>
          <a:blip r:embed="rId2"/>
          <a:stretch>
            <a:fillRect/>
          </a:stretch>
        </p:blipFill>
        <p:spPr>
          <a:xfrm>
            <a:off x="0" y="6172200"/>
            <a:ext cx="9144000" cy="704606"/>
          </a:xfrm>
          <a:prstGeom prst="rect">
            <a:avLst/>
          </a:prstGeom>
        </p:spPr>
      </p:pic>
    </p:spTree>
    <p:extLst>
      <p:ext uri="{BB962C8B-B14F-4D97-AF65-F5344CB8AC3E}">
        <p14:creationId xmlns:p14="http://schemas.microsoft.com/office/powerpoint/2010/main" val="865714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itle 1"/>
          <p:cNvSpPr txBox="1">
            <a:spLocks/>
          </p:cNvSpPr>
          <p:nvPr/>
        </p:nvSpPr>
        <p:spPr>
          <a:xfrm>
            <a:off x="0" y="76200"/>
            <a:ext cx="89916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Special Thanks </a:t>
            </a:r>
          </a:p>
        </p:txBody>
      </p:sp>
      <p:sp>
        <p:nvSpPr>
          <p:cNvPr id="13" name="Content Placeholder 2">
            <a:extLst>
              <a:ext uri="{FF2B5EF4-FFF2-40B4-BE49-F238E27FC236}">
                <a16:creationId xmlns:a16="http://schemas.microsoft.com/office/drawing/2014/main" id="{AE669075-02B8-DA47-ACD8-1DE99C63D82A}"/>
              </a:ext>
            </a:extLst>
          </p:cNvPr>
          <p:cNvSpPr>
            <a:spLocks noGrp="1"/>
          </p:cNvSpPr>
          <p:nvPr>
            <p:ph sz="half" idx="1"/>
          </p:nvPr>
        </p:nvSpPr>
        <p:spPr>
          <a:xfrm>
            <a:off x="609600" y="838200"/>
            <a:ext cx="8074231" cy="5101042"/>
          </a:xfrm>
          <a:noFill/>
          <a:ln>
            <a:noFill/>
          </a:ln>
        </p:spPr>
        <p:txBody>
          <a:bodyPr rtlCol="0">
            <a:noAutofit/>
          </a:bodyPr>
          <a:lstStyle/>
          <a:p>
            <a:pPr marL="0" indent="0">
              <a:buClr>
                <a:schemeClr val="tx1"/>
              </a:buClr>
              <a:buNone/>
              <a:defRPr/>
            </a:pPr>
            <a:r>
              <a:rPr lang="en-US" sz="1600" dirty="0">
                <a:solidFill>
                  <a:schemeClr val="bg1"/>
                </a:solidFill>
                <a:latin typeface="Century Gothic" panose="020B0502020202020204" pitchFamily="34" charset="0"/>
              </a:rPr>
              <a:t>Matt Robinson, DC DOEE, Workshop co-chair</a:t>
            </a:r>
          </a:p>
          <a:p>
            <a:pPr marL="0" indent="0">
              <a:buClr>
                <a:schemeClr val="tx1"/>
              </a:buClr>
              <a:buNone/>
              <a:defRPr/>
            </a:pPr>
            <a:r>
              <a:rPr lang="en-US" sz="1600" dirty="0">
                <a:solidFill>
                  <a:schemeClr val="bg1"/>
                </a:solidFill>
                <a:latin typeface="Century Gothic" panose="020B0502020202020204" pitchFamily="34" charset="0"/>
              </a:rPr>
              <a:t>Brooke Landry (MD DNR), CBP SAV Workgroup Chair and workshop sponsor.</a:t>
            </a:r>
          </a:p>
          <a:p>
            <a:pPr marL="0" indent="0">
              <a:buClr>
                <a:schemeClr val="tx1"/>
              </a:buClr>
              <a:buNone/>
              <a:defRPr/>
            </a:pPr>
            <a:endParaRPr lang="en-US" sz="1600" dirty="0">
              <a:solidFill>
                <a:schemeClr val="bg1"/>
              </a:solidFill>
              <a:latin typeface="Century Gothic" panose="020B0502020202020204" pitchFamily="34" charset="0"/>
            </a:endParaRPr>
          </a:p>
          <a:p>
            <a:pPr marL="0" indent="0">
              <a:buClr>
                <a:schemeClr val="tx1"/>
              </a:buClr>
              <a:buNone/>
              <a:defRPr/>
            </a:pPr>
            <a:r>
              <a:rPr lang="en-US" sz="1600" dirty="0">
                <a:solidFill>
                  <a:schemeClr val="bg1"/>
                </a:solidFill>
                <a:latin typeface="Century Gothic" panose="020B0502020202020204" pitchFamily="34" charset="0"/>
              </a:rPr>
              <a:t>Rachel Dixon, former STAC Coordinator</a:t>
            </a:r>
          </a:p>
          <a:p>
            <a:pPr marL="0" indent="0">
              <a:buClr>
                <a:schemeClr val="tx1"/>
              </a:buClr>
              <a:buNone/>
              <a:defRPr/>
            </a:pPr>
            <a:r>
              <a:rPr lang="en-US" sz="1600" dirty="0">
                <a:solidFill>
                  <a:schemeClr val="bg1"/>
                </a:solidFill>
                <a:latin typeface="Century Gothic" panose="020B0502020202020204" pitchFamily="34" charset="0"/>
              </a:rPr>
              <a:t>Annabelle Harvey, STAC Coordinator</a:t>
            </a:r>
          </a:p>
          <a:p>
            <a:pPr marL="0" indent="0">
              <a:buClr>
                <a:schemeClr val="tx1"/>
              </a:buClr>
              <a:buNone/>
              <a:defRPr/>
            </a:pPr>
            <a:endParaRPr lang="en-US" sz="1600" dirty="0">
              <a:solidFill>
                <a:schemeClr val="bg1"/>
              </a:solidFill>
              <a:latin typeface="Century Gothic" panose="020B0502020202020204" pitchFamily="34" charset="0"/>
            </a:endParaRPr>
          </a:p>
          <a:p>
            <a:pPr marL="0" indent="0">
              <a:buClr>
                <a:schemeClr val="tx1"/>
              </a:buClr>
              <a:buNone/>
              <a:defRPr/>
            </a:pPr>
            <a:r>
              <a:rPr lang="en-US" sz="1600" dirty="0">
                <a:solidFill>
                  <a:schemeClr val="bg1"/>
                </a:solidFill>
                <a:latin typeface="Century Gothic" panose="020B0502020202020204" pitchFamily="34" charset="0"/>
              </a:rPr>
              <a:t>Our Host: Dann </a:t>
            </a:r>
            <a:r>
              <a:rPr lang="en-US" sz="1600" dirty="0" err="1">
                <a:solidFill>
                  <a:schemeClr val="bg1"/>
                </a:solidFill>
                <a:latin typeface="Century Gothic" panose="020B0502020202020204" pitchFamily="34" charset="0"/>
              </a:rPr>
              <a:t>Sklarew</a:t>
            </a:r>
            <a:r>
              <a:rPr lang="en-US" sz="1600" dirty="0">
                <a:solidFill>
                  <a:schemeClr val="bg1"/>
                </a:solidFill>
                <a:latin typeface="Century Gothic" panose="020B0502020202020204" pitchFamily="34" charset="0"/>
              </a:rPr>
              <a:t>, George Mason University Department of Environmental Science &amp; Policy</a:t>
            </a:r>
          </a:p>
          <a:p>
            <a:pPr marL="0" indent="0">
              <a:buClr>
                <a:schemeClr val="tx1"/>
              </a:buClr>
              <a:buNone/>
              <a:defRPr/>
            </a:pPr>
            <a:endParaRPr lang="en-US" sz="1600" dirty="0">
              <a:solidFill>
                <a:schemeClr val="bg1"/>
              </a:solidFill>
              <a:latin typeface="Century Gothic" panose="020B0502020202020204" pitchFamily="34" charset="0"/>
            </a:endParaRPr>
          </a:p>
          <a:p>
            <a:pPr marL="0" indent="0">
              <a:buClr>
                <a:schemeClr val="tx1"/>
              </a:buClr>
              <a:buNone/>
              <a:defRPr/>
            </a:pPr>
            <a:r>
              <a:rPr lang="en-US" sz="1600" dirty="0">
                <a:solidFill>
                  <a:schemeClr val="bg1"/>
                </a:solidFill>
                <a:latin typeface="Century Gothic" panose="020B0502020202020204" pitchFamily="34" charset="0"/>
              </a:rPr>
              <a:t>Workshop Steering Committee:</a:t>
            </a:r>
          </a:p>
          <a:p>
            <a:pPr marL="342900" lvl="1" indent="0">
              <a:buClr>
                <a:schemeClr val="tx1"/>
              </a:buClr>
              <a:buNone/>
              <a:defRPr/>
            </a:pPr>
            <a:r>
              <a:rPr lang="en-US" sz="1300" dirty="0">
                <a:solidFill>
                  <a:schemeClr val="bg1"/>
                </a:solidFill>
                <a:latin typeface="Century Gothic" panose="020B0502020202020204" pitchFamily="34" charset="0"/>
              </a:rPr>
              <a:t>Mark Luckenbach, Virginia Institute of Marine Science</a:t>
            </a:r>
          </a:p>
          <a:p>
            <a:pPr marL="342900" lvl="1" indent="0">
              <a:buClr>
                <a:schemeClr val="tx1"/>
              </a:buClr>
              <a:buNone/>
              <a:defRPr/>
            </a:pPr>
            <a:r>
              <a:rPr lang="en-US" sz="1300" dirty="0">
                <a:solidFill>
                  <a:schemeClr val="bg1"/>
                </a:solidFill>
                <a:latin typeface="Century Gothic" panose="020B0502020202020204" pitchFamily="34" charset="0"/>
              </a:rPr>
              <a:t>Denice </a:t>
            </a:r>
            <a:r>
              <a:rPr lang="en-US" sz="1300" dirty="0" err="1">
                <a:solidFill>
                  <a:schemeClr val="bg1"/>
                </a:solidFill>
                <a:latin typeface="Century Gothic" panose="020B0502020202020204" pitchFamily="34" charset="0"/>
              </a:rPr>
              <a:t>Wardrop</a:t>
            </a:r>
            <a:r>
              <a:rPr lang="en-US" sz="1300" dirty="0">
                <a:solidFill>
                  <a:schemeClr val="bg1"/>
                </a:solidFill>
                <a:latin typeface="Century Gothic" panose="020B0502020202020204" pitchFamily="34" charset="0"/>
              </a:rPr>
              <a:t>, Penn State</a:t>
            </a:r>
          </a:p>
          <a:p>
            <a:pPr marL="342900" lvl="1" indent="0">
              <a:buClr>
                <a:schemeClr val="tx1"/>
              </a:buClr>
              <a:buNone/>
              <a:defRPr/>
            </a:pPr>
            <a:r>
              <a:rPr lang="en-US" sz="1300" dirty="0">
                <a:solidFill>
                  <a:schemeClr val="bg1"/>
                </a:solidFill>
                <a:latin typeface="Century Gothic" panose="020B0502020202020204" pitchFamily="34" charset="0"/>
              </a:rPr>
              <a:t>Lance Yonkos, University of Maryland </a:t>
            </a:r>
          </a:p>
          <a:p>
            <a:pPr marL="342900" lvl="1" indent="0">
              <a:buClr>
                <a:schemeClr val="tx1"/>
              </a:buClr>
              <a:buNone/>
              <a:defRPr/>
            </a:pPr>
            <a:r>
              <a:rPr lang="en-US" sz="1300" dirty="0">
                <a:solidFill>
                  <a:schemeClr val="bg1"/>
                </a:solidFill>
                <a:latin typeface="Century Gothic" panose="020B0502020202020204" pitchFamily="34" charset="0"/>
              </a:rPr>
              <a:t>Jason Rolfe, NOAA Marine Debris Program</a:t>
            </a:r>
          </a:p>
          <a:p>
            <a:pPr marL="342900" lvl="1" indent="0">
              <a:buClr>
                <a:schemeClr val="tx1"/>
              </a:buClr>
              <a:buNone/>
              <a:defRPr/>
            </a:pPr>
            <a:r>
              <a:rPr lang="en-US" sz="1300" dirty="0">
                <a:solidFill>
                  <a:schemeClr val="bg1"/>
                </a:solidFill>
                <a:latin typeface="Century Gothic" panose="020B0502020202020204" pitchFamily="34" charset="0"/>
              </a:rPr>
              <a:t>Kelly Somers, EPA Region III</a:t>
            </a:r>
          </a:p>
          <a:p>
            <a:pPr marL="342900" lvl="1" indent="0">
              <a:buClr>
                <a:schemeClr val="tx1"/>
              </a:buClr>
              <a:buNone/>
              <a:defRPr/>
            </a:pPr>
            <a:r>
              <a:rPr lang="en-US" sz="1300" dirty="0">
                <a:solidFill>
                  <a:schemeClr val="bg1"/>
                </a:solidFill>
                <a:latin typeface="Century Gothic" panose="020B0502020202020204" pitchFamily="34" charset="0"/>
              </a:rPr>
              <a:t>Greg Allen, EPA Chesapeake Bay Program Office</a:t>
            </a:r>
          </a:p>
          <a:p>
            <a:pPr marL="342900" lvl="1" indent="0">
              <a:buClr>
                <a:schemeClr val="tx1"/>
              </a:buClr>
              <a:buNone/>
              <a:defRPr/>
            </a:pPr>
            <a:r>
              <a:rPr lang="en-US" sz="1300" dirty="0">
                <a:solidFill>
                  <a:schemeClr val="bg1"/>
                </a:solidFill>
                <a:latin typeface="Century Gothic" panose="020B0502020202020204" pitchFamily="34" charset="0"/>
              </a:rPr>
              <a:t>Kim </a:t>
            </a:r>
            <a:r>
              <a:rPr lang="en-US" sz="1300" dirty="0" err="1">
                <a:solidFill>
                  <a:schemeClr val="bg1"/>
                </a:solidFill>
                <a:latin typeface="Century Gothic" panose="020B0502020202020204" pitchFamily="34" charset="0"/>
              </a:rPr>
              <a:t>Grubert</a:t>
            </a:r>
            <a:r>
              <a:rPr lang="en-US" sz="1300" dirty="0">
                <a:solidFill>
                  <a:schemeClr val="bg1"/>
                </a:solidFill>
                <a:latin typeface="Century Gothic" panose="020B0502020202020204" pitchFamily="34" charset="0"/>
              </a:rPr>
              <a:t>, MD DNR</a:t>
            </a:r>
          </a:p>
          <a:p>
            <a:pPr marL="342900" lvl="1" indent="0">
              <a:buClr>
                <a:schemeClr val="tx1"/>
              </a:buClr>
              <a:buNone/>
              <a:defRPr/>
            </a:pPr>
            <a:r>
              <a:rPr lang="en-US" sz="1300" dirty="0" err="1">
                <a:solidFill>
                  <a:schemeClr val="bg1"/>
                </a:solidFill>
                <a:latin typeface="Century Gothic" panose="020B0502020202020204" pitchFamily="34" charset="0"/>
              </a:rPr>
              <a:t>Phong</a:t>
            </a:r>
            <a:r>
              <a:rPr lang="en-US" sz="1300" dirty="0">
                <a:solidFill>
                  <a:schemeClr val="bg1"/>
                </a:solidFill>
                <a:latin typeface="Century Gothic" panose="020B0502020202020204" pitchFamily="34" charset="0"/>
              </a:rPr>
              <a:t> Trieu, Metropolitan Washington Council of Governments</a:t>
            </a:r>
          </a:p>
          <a:p>
            <a:pPr marL="342900" lvl="1" indent="0">
              <a:buClr>
                <a:schemeClr val="tx1"/>
              </a:buClr>
              <a:buNone/>
              <a:defRPr/>
            </a:pPr>
            <a:endParaRPr lang="en-US" sz="1300" dirty="0">
              <a:solidFill>
                <a:schemeClr val="bg1"/>
              </a:solidFill>
              <a:latin typeface="Century Gothic" panose="020B0502020202020204" pitchFamily="34" charset="0"/>
            </a:endParaRPr>
          </a:p>
        </p:txBody>
      </p:sp>
      <p:pic>
        <p:nvPicPr>
          <p:cNvPr id="15" name="Picture 14"/>
          <p:cNvPicPr>
            <a:picLocks noChangeAspect="1"/>
          </p:cNvPicPr>
          <p:nvPr/>
        </p:nvPicPr>
        <p:blipFill>
          <a:blip r:embed="rId3"/>
          <a:stretch>
            <a:fillRect/>
          </a:stretch>
        </p:blipFill>
        <p:spPr>
          <a:xfrm>
            <a:off x="0" y="6172200"/>
            <a:ext cx="9144000" cy="704606"/>
          </a:xfrm>
          <a:prstGeom prst="rect">
            <a:avLst/>
          </a:prstGeom>
        </p:spPr>
      </p:pic>
      <p:pic>
        <p:nvPicPr>
          <p:cNvPr id="2" name="Picture 1"/>
          <p:cNvPicPr>
            <a:picLocks noChangeAspect="1"/>
          </p:cNvPicPr>
          <p:nvPr/>
        </p:nvPicPr>
        <p:blipFill>
          <a:blip r:embed="rId4"/>
          <a:stretch>
            <a:fillRect/>
          </a:stretch>
        </p:blipFill>
        <p:spPr>
          <a:xfrm>
            <a:off x="6400800" y="4114800"/>
            <a:ext cx="2190750" cy="1438275"/>
          </a:xfrm>
          <a:prstGeom prst="rect">
            <a:avLst/>
          </a:prstGeom>
        </p:spPr>
      </p:pic>
    </p:spTree>
    <p:extLst>
      <p:ext uri="{BB962C8B-B14F-4D97-AF65-F5344CB8AC3E}">
        <p14:creationId xmlns:p14="http://schemas.microsoft.com/office/powerpoint/2010/main" val="27250712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026" name="Picture 2" descr="https://www.chesapeakebay.net/images/blog/apr_15_15extrabig.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2500" y="1153363"/>
            <a:ext cx="7239000" cy="410342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ctrTitle"/>
          </p:nvPr>
        </p:nvSpPr>
        <p:spPr>
          <a:xfrm>
            <a:off x="26400" y="152400"/>
            <a:ext cx="9144000" cy="783047"/>
          </a:xfrm>
        </p:spPr>
        <p:txBody>
          <a:bodyPr/>
          <a:lstStyle/>
          <a:p>
            <a:r>
              <a:rPr lang="en-US" b="1" dirty="0">
                <a:solidFill>
                  <a:schemeClr val="bg1"/>
                </a:solidFill>
              </a:rPr>
              <a:t>Questions? </a:t>
            </a:r>
          </a:p>
        </p:txBody>
      </p:sp>
      <p:sp>
        <p:nvSpPr>
          <p:cNvPr id="7" name="Rectangle 6"/>
          <p:cNvSpPr/>
          <p:nvPr/>
        </p:nvSpPr>
        <p:spPr>
          <a:xfrm>
            <a:off x="1295400" y="5347748"/>
            <a:ext cx="6896100" cy="253916"/>
          </a:xfrm>
          <a:prstGeom prst="rect">
            <a:avLst/>
          </a:prstGeom>
        </p:spPr>
        <p:txBody>
          <a:bodyPr wrap="square">
            <a:spAutoFit/>
          </a:bodyPr>
          <a:lstStyle/>
          <a:p>
            <a:r>
              <a:rPr lang="en-US" sz="1050" b="1" i="1" dirty="0">
                <a:solidFill>
                  <a:schemeClr val="bg1"/>
                </a:solidFill>
                <a:latin typeface="Garamond" panose="02020404030301010803" pitchFamily="18" charset="0"/>
              </a:rPr>
              <a:t>Microplastics from the </a:t>
            </a:r>
            <a:r>
              <a:rPr lang="en-US" sz="1050" b="1" i="1" dirty="0" err="1">
                <a:solidFill>
                  <a:schemeClr val="bg1"/>
                </a:solidFill>
                <a:latin typeface="Garamond" panose="02020404030301010803" pitchFamily="18" charset="0"/>
              </a:rPr>
              <a:t>Magothy</a:t>
            </a:r>
            <a:r>
              <a:rPr lang="en-US" sz="1050" b="1" i="1" dirty="0">
                <a:solidFill>
                  <a:schemeClr val="bg1"/>
                </a:solidFill>
                <a:latin typeface="Garamond" panose="02020404030301010803" pitchFamily="18" charset="0"/>
              </a:rPr>
              <a:t> River at the laboratory of Dr. Lance </a:t>
            </a:r>
            <a:r>
              <a:rPr lang="en-US" sz="1050" b="1" i="1" dirty="0" err="1">
                <a:solidFill>
                  <a:schemeClr val="bg1"/>
                </a:solidFill>
                <a:latin typeface="Garamond" panose="02020404030301010803" pitchFamily="18" charset="0"/>
              </a:rPr>
              <a:t>Yonkos</a:t>
            </a:r>
            <a:r>
              <a:rPr lang="en-US" sz="1050" b="1" i="1" dirty="0">
                <a:solidFill>
                  <a:schemeClr val="bg1"/>
                </a:solidFill>
                <a:latin typeface="Garamond" panose="02020404030301010803" pitchFamily="18" charset="0"/>
              </a:rPr>
              <a:t>, University of Maryland, College Park</a:t>
            </a:r>
            <a:endParaRPr lang="en-US" sz="1200" b="1" dirty="0">
              <a:solidFill>
                <a:schemeClr val="bg1"/>
              </a:solidFill>
              <a:latin typeface="Garamond" panose="02020404030301010803" pitchFamily="18" charset="0"/>
            </a:endParaRPr>
          </a:p>
        </p:txBody>
      </p:sp>
      <p:pic>
        <p:nvPicPr>
          <p:cNvPr id="6" name="Picture 5"/>
          <p:cNvPicPr>
            <a:picLocks noChangeAspect="1"/>
          </p:cNvPicPr>
          <p:nvPr/>
        </p:nvPicPr>
        <p:blipFill>
          <a:blip r:embed="rId3"/>
          <a:stretch>
            <a:fillRect/>
          </a:stretch>
        </p:blipFill>
        <p:spPr>
          <a:xfrm>
            <a:off x="0" y="6160594"/>
            <a:ext cx="9144000" cy="704606"/>
          </a:xfrm>
          <a:prstGeom prst="rect">
            <a:avLst/>
          </a:prstGeom>
        </p:spPr>
      </p:pic>
    </p:spTree>
    <p:extLst>
      <p:ext uri="{BB962C8B-B14F-4D97-AF65-F5344CB8AC3E}">
        <p14:creationId xmlns:p14="http://schemas.microsoft.com/office/powerpoint/2010/main" val="384805255"/>
      </p:ext>
    </p:extLst>
  </p:cSld>
  <p:clrMapOvr>
    <a:masterClrMapping/>
  </p:clrMapOvr>
  <mc:AlternateContent xmlns:mc="http://schemas.openxmlformats.org/markup-compatibility/2006" xmlns:p14="http://schemas.microsoft.com/office/powerpoint/2010/main">
    <mc:Choice Requires="p14">
      <p:transition spd="slow" p14:dur="2000" advClick="0" advTm="15000"/>
    </mc:Choice>
    <mc:Fallback xmlns="">
      <p:transition spd="slow" advClick="0" advTm="1500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1" name="TextBox 10"/>
          <p:cNvSpPr txBox="1"/>
          <p:nvPr/>
        </p:nvSpPr>
        <p:spPr>
          <a:xfrm>
            <a:off x="0" y="1752620"/>
            <a:ext cx="9144000" cy="4801314"/>
          </a:xfrm>
          <a:prstGeom prst="rect">
            <a:avLst/>
          </a:prstGeom>
          <a:noFill/>
        </p:spPr>
        <p:txBody>
          <a:bodyPr wrap="square" rtlCol="0">
            <a:spAutoFit/>
          </a:bodyPr>
          <a:lstStyle/>
          <a:p>
            <a:r>
              <a:rPr lang="en-US" b="1" dirty="0">
                <a:solidFill>
                  <a:schemeClr val="bg1"/>
                </a:solidFill>
                <a:latin typeface="Century Gothic" panose="020B0502020202020204" pitchFamily="34" charset="0"/>
              </a:rPr>
              <a:t>Small plastic fragments, fibers, and granules</a:t>
            </a:r>
          </a:p>
          <a:p>
            <a:endParaRPr lang="en-US" dirty="0">
              <a:solidFill>
                <a:schemeClr val="bg1"/>
              </a:solidFill>
              <a:latin typeface="Century Gothic" panose="020B0502020202020204" pitchFamily="34" charset="0"/>
            </a:endParaRPr>
          </a:p>
          <a:p>
            <a:r>
              <a:rPr lang="en-US" dirty="0">
                <a:solidFill>
                  <a:schemeClr val="bg1"/>
                </a:solidFill>
                <a:latin typeface="Century Gothic" panose="020B0502020202020204" pitchFamily="34" charset="0"/>
              </a:rPr>
              <a:t>How small? Usage of the term “microplastic” in the literature varies from 0.1 um to 10mm – a size range of five orders of magnitude!</a:t>
            </a:r>
          </a:p>
          <a:p>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1" dirty="0">
                <a:solidFill>
                  <a:schemeClr val="bg1"/>
                </a:solidFill>
                <a:latin typeface="Century Gothic" panose="020B0502020202020204" pitchFamily="34" charset="0"/>
              </a:rPr>
              <a:t>Primary Microplastics </a:t>
            </a:r>
            <a:r>
              <a:rPr lang="en-US" dirty="0">
                <a:solidFill>
                  <a:schemeClr val="bg1"/>
                </a:solidFill>
                <a:latin typeface="Century Gothic" panose="020B0502020202020204" pitchFamily="34" charset="0"/>
              </a:rPr>
              <a:t>– manufactured products used in: </a:t>
            </a:r>
          </a:p>
          <a:p>
            <a:r>
              <a:rPr lang="en-US" dirty="0">
                <a:solidFill>
                  <a:schemeClr val="bg1"/>
                </a:solidFill>
                <a:latin typeface="Century Gothic" panose="020B0502020202020204" pitchFamily="34" charset="0"/>
              </a:rPr>
              <a:t>	-Facial cleansers and cosmetics (microbeads)</a:t>
            </a:r>
          </a:p>
          <a:p>
            <a:r>
              <a:rPr lang="en-US" dirty="0">
                <a:solidFill>
                  <a:schemeClr val="bg1"/>
                </a:solidFill>
                <a:latin typeface="Century Gothic" panose="020B0502020202020204" pitchFamily="34" charset="0"/>
              </a:rPr>
              <a:t>	-As vectors for drugs</a:t>
            </a:r>
          </a:p>
          <a:p>
            <a:r>
              <a:rPr lang="en-US" dirty="0">
                <a:solidFill>
                  <a:schemeClr val="bg1"/>
                </a:solidFill>
                <a:latin typeface="Century Gothic" panose="020B0502020202020204" pitchFamily="34" charset="0"/>
              </a:rPr>
              <a:t>	-As air-blasting media for removing rust (often contaminated with heavy 	metals, e.g. cadmium, chromium, lead)</a:t>
            </a:r>
          </a:p>
          <a:p>
            <a:r>
              <a:rPr lang="en-US" dirty="0">
                <a:solidFill>
                  <a:schemeClr val="bg1"/>
                </a:solidFill>
                <a:latin typeface="Century Gothic" panose="020B0502020202020204" pitchFamily="34" charset="0"/>
              </a:rPr>
              <a:t>	-Virgin plastic production pellets – Pellets are convenient to ship and are 	eventually melted down and molded into manufactured products</a:t>
            </a:r>
          </a:p>
          <a:p>
            <a:endParaRPr lang="en-US" dirty="0">
              <a:solidFill>
                <a:schemeClr val="bg1"/>
              </a:solidFill>
              <a:latin typeface="Century Gothic" panose="020B0502020202020204" pitchFamily="34" charset="0"/>
            </a:endParaRPr>
          </a:p>
          <a:p>
            <a:pPr marL="285750" indent="-285750">
              <a:buFont typeface="Arial" panose="020B0604020202020204" pitchFamily="34" charset="0"/>
              <a:buChar char="•"/>
            </a:pPr>
            <a:r>
              <a:rPr lang="en-US" b="1" dirty="0">
                <a:solidFill>
                  <a:schemeClr val="bg1"/>
                </a:solidFill>
                <a:latin typeface="Century Gothic" panose="020B0502020202020204" pitchFamily="34" charset="0"/>
              </a:rPr>
              <a:t>Secondary Microplastics </a:t>
            </a:r>
            <a:r>
              <a:rPr lang="en-US" dirty="0">
                <a:solidFill>
                  <a:schemeClr val="bg1"/>
                </a:solidFill>
                <a:latin typeface="Century Gothic" panose="020B0502020202020204" pitchFamily="34" charset="0"/>
              </a:rPr>
              <a:t>– pieces that have broken off larger plastic objects 	through physical, biological, or chemical processes</a:t>
            </a:r>
          </a:p>
          <a:p>
            <a:endParaRPr lang="en-US" dirty="0">
              <a:solidFill>
                <a:schemeClr val="bg1"/>
              </a:solidFill>
              <a:latin typeface="Century Gothic" panose="020B0502020202020204" pitchFamily="34" charset="0"/>
            </a:endParaRPr>
          </a:p>
          <a:p>
            <a:endParaRPr lang="en-US" dirty="0">
              <a:solidFill>
                <a:schemeClr val="bg1"/>
              </a:solidFill>
              <a:latin typeface="Century Gothic" panose="020B0502020202020204" pitchFamily="34" charset="0"/>
            </a:endParaRPr>
          </a:p>
        </p:txBody>
      </p:sp>
      <p:sp>
        <p:nvSpPr>
          <p:cNvPr id="3" name="Title 1"/>
          <p:cNvSpPr txBox="1">
            <a:spLocks/>
          </p:cNvSpPr>
          <p:nvPr/>
        </p:nvSpPr>
        <p:spPr>
          <a:xfrm>
            <a:off x="0" y="342970"/>
            <a:ext cx="9144000" cy="681744"/>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Microplastics</a:t>
            </a:r>
          </a:p>
        </p:txBody>
      </p:sp>
      <p:pic>
        <p:nvPicPr>
          <p:cNvPr id="12" name="Picture 11"/>
          <p:cNvPicPr>
            <a:picLocks noChangeAspect="1"/>
          </p:cNvPicPr>
          <p:nvPr/>
        </p:nvPicPr>
        <p:blipFill>
          <a:blip r:embed="rId2"/>
          <a:stretch>
            <a:fillRect/>
          </a:stretch>
        </p:blipFill>
        <p:spPr>
          <a:xfrm>
            <a:off x="0" y="6172200"/>
            <a:ext cx="9144000" cy="704606"/>
          </a:xfrm>
          <a:prstGeom prst="rect">
            <a:avLst/>
          </a:prstGeom>
        </p:spPr>
      </p:pic>
      <p:sp>
        <p:nvSpPr>
          <p:cNvPr id="19" name="Oval 18"/>
          <p:cNvSpPr/>
          <p:nvPr/>
        </p:nvSpPr>
        <p:spPr>
          <a:xfrm>
            <a:off x="6562882" y="229500"/>
            <a:ext cx="2286000" cy="2057400"/>
          </a:xfrm>
          <a:prstGeom prst="ellipse">
            <a:avLst/>
          </a:prstGeom>
          <a:blipFill>
            <a:blip r:embed="rId3"/>
            <a:stretch>
              <a:fillRect/>
            </a:stretch>
          </a:blip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796318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3" name="Title 1"/>
          <p:cNvSpPr txBox="1">
            <a:spLocks/>
          </p:cNvSpPr>
          <p:nvPr/>
        </p:nvSpPr>
        <p:spPr>
          <a:xfrm>
            <a:off x="0" y="76200"/>
            <a:ext cx="9144000" cy="1114648"/>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kern="0" spc="-150" dirty="0">
                <a:solidFill>
                  <a:schemeClr val="bg1"/>
                </a:solidFill>
                <a:latin typeface="Century Gothic" panose="020B0502020202020204" pitchFamily="34" charset="0"/>
              </a:rPr>
              <a:t>Why Do We Care about Plastics and Microplastics in Chesapeake Bay?</a:t>
            </a:r>
          </a:p>
        </p:txBody>
      </p:sp>
      <p:sp>
        <p:nvSpPr>
          <p:cNvPr id="2" name="AutoShape 4" descr="data:image/jpeg;base64,/9j/4AAQSkZJRgABAQAAAQABAAD/4gJESUNDX1BST0ZJTEUAAQEAAAI0AAAAAAAAAABtbnRyUkdCIFhZWiAH3gAGAAQAEQArADhhY3NwAAAAAAAAAAAAAAAAAAAAAAAAAAEAAAAAAAAAAAAA9tYAAQAAAADTLQAAAAAAAAAAAAAAAAAAAAAAAAAAAAAAAAAAAAAAAAAAAAAAAAAAAAAAAAAAAAAAAAAAAApkZXNjAAAA/AAAAHlia3B0AAABeAAAABR3dHB0AAABjAAAABRjcHJ0AAABoAAAABVyWFlaAAABuAAAABRnWFlaAAABzAAAABRiWFlaAAAB4AAAABRyVFJDAAAB9AAAAEBnVFJDAAAB9AAAAEBiVFJDAAAB9AAAAEBkZXNjAAAAAAAAAB9zUkdCIElFQzYxOTY2LTItMSBibGFjayBzY2FsZWQAAAAAAAAAAAAAAAAAAAAAAAAAAAAAAAAAAAAAAAAAAAAAAAAAAAAAAAAAAAAAAAAAAAAAAAAAAAAAAAAAAAAAAAAAAAAAAAAAAAAAAAAAAAAAWFlaIAAAAAAAAAMWAAADMwAAAqRYWVogAAAAAAAA9tYAAQAAAADTLXRleHQAAAAARHJvcGJveCwgSW5jLgAAAFhZWiAAAAAAAABvogAAOPUAAAOQWFlaIAAAAAAAAGKZAAC3hQAAGNpYWVogAAAAAAAAJKAAAA+EAAC2z2N1cnYAAAAAAAAAGgAAAMUBzANiBZMIawv2EEAVURs0IfEpkDIYO5JGBVF2Xe1rcHoFibKafKxpv37Twek3////2wBDAAYEBQYFBAYGBQYHBwYIChAKCgkJChQODwwQFxQYGBcUFhYaHSUfGhsjHBYWICwgIyYnKSopGR8tMC0oMCUoKSj/2wBDAQcHBwoIChMKChMoGhYaKCgoKCgoKCgoKCgoKCgoKCgoKCgoKCgoKCgoKCgoKCgoKCgoKCgoKCgoKCgoKCgoKCj/wAARCACyALI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G0a+ku9DuLWfyw8VofkQjKknODiuWtDClxC9zMkLlykS7vvn06da1/BZU3F+ZpI/tlxbs80Ctnyzj/wCtWGVtXmga9lWLy5gYfmI3N6dK4pbo9KC92S/rc69CfLX6CnscxsOenbg/gajh/wBUvrilnJELDsQR1x2riWjOyT90ktwTEm8ENjnd1rE8QuhubRgTmMscY71oabdxOiwljvUYyxzn8axfE42TxeWWQOxBb1+nrVp+9dHPOd6XulCe73tCUQSFcI258cc8+9W5r0SIZXIXOFxkYIHH6VkSW8RRVkkO/GQwXHc/pTGfLNHIwbbjaxHWqlJ2tc83ma3NOCcNvDg4yRjuKjyn2tzwY1UHBP61RhuHVv3B+cDA96uZ80FtqlyD0P3j6YFLmdrBe+jOj8Mac2paDrCb38iJoJDGnTc7lQc9T047DJ9qr+KY1iV40UrCroBzznI/n/WtXwvdeRpuoQpNFGjeR8pHzNhz0+hrP8SSrNcSO4YksoAIx6dv0rqjZJGtFJXN3U5ZhaypPEocFcSKccAd+4yDW98BUEuo6cqFsNJOxU9B8vX61iao8jWUgd1lG5B78JwPwHH4VpfB3Uo9JS0vXCkRCZ9zHAOcDn2rePxIctYM+iTaEElmA+tVmjGaZp/inTb+KILc26zOOUEgbbgZPNXB+9Xf8vfoffFd0Kje55NWklsVdlJsq35ftTfLNa85hyFbZSbKtbKNlHMHIVdlASrOyjZRzC5Cts9qKs7KKOYfIfIXghidY/0p0GoTRN5kSZwAFOCOP61jSRwSXP8AphZUjcSJsDZyD3xWr4M3xa5Z/b5N9/IrEBUIQoOOvTNUZ4IYLi5+0l/JidtxQFjy2O3vXiyWqPpI2SkdTASYVJ96ewyjA45HeobclVKZHBI/WkuLuO1KGU4BPWuG3vWO1tct2YTJPa3EbWwjIUf3twbrjFU9XuzfLAzRlWifODyD64rRnv4N7Ru0Txs28SAY59MVjagEYqyq0e7n73H1x2qnpLQ82T5VoyOf54yVC8cgms2dxFLyzEjnJHUelSXs8sQQFWZc43AdM1Xud+HScgA4G5expo5JO5NbwyTTlYiQCclscdORWzZqYiwbDlR8oHTOOpzWTZTC1dFYsQ4KjjPIqz9r/fMGZhg5wO4I6VXUcWkjpNKChJZLyRVuQ0flqDkqoJyMHjmna5cQXcriMlYxKrFRjIIrH0+CXUZi0RZkUjzGH8OTx/WtO+s1gKwQnD+auQT0HUj6+9a8ztpsbUnub175r2TyXERU7gM9D93pj34NRaDCkvhPypwjRSLtdWGVIMqA9x/OtGWUXdrIjvgM4dQM5+7jn+VQ6MGsdDjhJG4ADgnABkXvgn9K2pSXPy9S5fAzVtrG1stTge0SBGaO4J8sDru68Hr+v0r1f4a63qGoQw2d/wDY/wB0WCNEXDsBnJYEY656H0ryW3l3ajBjGBbzHn3k91B/z3616R8HNz6kd4UMsDt78v8ASu2C1k/Q4ZpSSR6jspyoo5Iq109KhMqliu9cgZIz0HrRzEezsQmME9AKaYwP/rVNPJFBEZJWAQck0kU0c0YZM4PSmpC5CERr70FB9KsAc/dP0qlrepWOk2LXOoOscQIA55J9BQ52EqbZN5dFcm/jXQ2dmXULgqTkbeB+FFT7ZB7LzPm3Q/I01YlFnf3UsTlluJ/9YoPUcDGKmVbG3vZ5xp13IXJmdXfAzndxxxzWNpU17c+XJcapFEIztVEjZifqcVPrGpXX2lDpsZuYgrRSl+AwxgEH/PSudNvodvOrMc2tJO9zNbxnYrAuGkyyk8fjUWr3w+wLJ5YYNnBIzg9x7GuOSR7UvsAAYbW24O7uM+1Zt7q8+REQQiHd8rdK5/ZJu4/rU1Dlubz3jyWhRxvhLDnA47ZpZ5EKxwgO4XDAkYOPesjT7+OZSQxUquWGOPrVuORVRjIGIY5HOR/9aspRtoZcze5ZJCk+Wp2HGAo61m3imTzJEZt2M7QcZNaVhOUkZGxtJ+8AenpTniRp02qAH+V2J9azTsx2ujOlSXfEQ+NylmIbqMc0kUMk0gbPzL1BOKtyaegulRLlgShwJBzx159KWa3nt3ixGzuTztBIznt/OrckS4svWc8iWpRDtRyDtTjpnBNVZ9RmuJwlrIXlB+Y9dvPT2zzV62eKKCZZR50m3LJjBbHOP5VhXF99lvcwBoWldG+UYCEkDBPTpmiGrasK/Q9F066vf7MQXgjR25wR+WT64rSs2SCKHYiu+9CzOQcYbOTnHTtXIIzyKPtMr53Bg+fvqOh4rUW6UWrCIblPysmSc5H+cVyUKs6dbmubOomnE68lFuEuXCI4tZGLcAY8w+hx6/54ro/hr4usdLvXeQSyILU72gTf5QznLjggZ715pb+JdMMKWUSlHWBoFTPyliwJyO3euaju1vbu7t7kiKEy7PMgyh2DgA5HK8Zwa92GK0k7bmElGys9j6E0r45wXGqfZ7izH2eNm3yROWJAzzg9OxqC6+KdvPe3V5aaahkeLCM7k5Zfub1Hp6CvHhb2mli4htbhri3Eg2PIigscc9O3TFPgkjWWfy5HSZCF2qOM+ua86pi5qTURJHfar8TNeltQkd8svJbzPsyqwyeBgeme/wCtc8/xM8cWFysh1WVo/L3NE6INnUAtx69qilu5ZRErXLyMjZUkcYPU/Xj1qvcTHYRKGkBI+QrwR6n0rBY+UZ6O5o4Jo9WT4420nhtVjs7xtaNuQXWINEkwHU89M84xXml14v8AEetWzr4gvzLH5nmRxMoG3jB6dvY1ix+a+cExAHIXHGPpTHlVFbDQrznB5wKdXHTlolYhI01vr7A2yQ7e3A/xorl5JfnbFxCBngbOlFT9YY+VHNR6obK9ntZrqNmikZA5IXODwa3rDVrZSrQ30CsexZTn25Nc9pS+Y7BGJ3Yyeob611mmabE2lKRFFuZeG8kMMj6ivYTSNFexzet3sCXMm4x/OBjYRg8Vi6YiGSdkKydss/8ACeoqTUleK/cS25MgBO1VGMVlOzmQOIxEQAcbT65rOSvsZLe50FmyWyMk0W206oNvXJOeKvQCJIGEdwPKY5Chc49Kp6c/mW5N1Jv7qrDBUGrcNgZAZrefBfor8D6Ef1rjm9XctO4scUhiDMQ2RnOOg96v2M0d0hjkwxAwNpwaqySubcRSOqPnBweDmo7WONLhI4W3nPJ6YrJ7FbbFq4DI5Zow+BwOuPxp324uNvSM/wAR65/wqrcXwsXbfh17Ac1Rjme5kJaT5n7dsemKIxvqxOXY2oZmurZzCY3PTjg4780+0Z3d4Z7Y+SybMkZBH9ao2k8sAETKigEjC/lmpG1CMZNzLtjTnIfp+A/lTs+hGhfjit4EaMTEn+GPjj6cZAzSsl1NAj2bDYWwSy8qAOQB0rBnuoZLgmyuHBOS0rsDjHbPUDp0NFhq08sb/vlLqMkjlQM471SpdbEud2XYDOAAsJVpDyV6k55LehxW5aJZbnZ7ZZZXOSGBHI6YIwc5rlLa5mMsm+ZQGDZJHXnrgVatdL+aO4S9UoMrvySFbjJxnPQ1c9mrji9Drr+2nieM3NrLbvISwDDr+H1qvbXUgldGRg7NzgHk1taf4Vu9aJj0i6F75YTg8sxIJIGT9B+Jp1h4bu5bg21lZzySyMcSRqcEZI5Yr047Hv2rknQdndbgkzNM0hOzYEAySOaLK6ZmkjXK9+hIxXqGn/DtLDT7dtbbzbm4njQKp5hznPzDqeldVD4e0vTDfJo1qqXEkQjV3kbIzkHDEelOGBk9y1Fng0wJx5bcg4+Y9azZ0VW8p8bnzgA9a9u1vw7d6jO0Oos+yKElLmzHmPtzgBkbknjtXnuv2rPpNzb299Cht0OUurLyJTgZUquMk8Y/Gq+rcrsLlOAWCVlBIckjOQKK0Ftr/aN2jjd3zP8A/bKKfspiscrosd1buqwtDsOQPMU8YPqD0rrNMutSa3aFLS2kAJUslw6/+ymqenaLLo9tbC7R4pnj3ssi8Ic4256Hpn8amtpHW5f5lYKeBjIP4816qvY0jtqcn4yE8N+ge1WFjux++8zBB9gPWsKWV5YQjfMR6nrXpN/Y3d5qVrJp9mbk2yyTSqAPlTHJOeo5rzr7OiqXadOOqou8j8u9C10YpQVr3GrPNHIk5fAjwAo6Y9K39Mne5SSYXFvCw6Kx9elc/vgBVHE65Iy8mFAGeuBzVGWUKWWMfd9RUTpKWhC0Z3GUmeRnmi3oNxKeg4yantLqOGMGFYXlxjft5OK5zwU583ViQGxYyMAehwQakstQtxboclbl/mIAOOp6VzVMO4ruO/UtXXmXkYkZQj7jlQenByf0pbSWBIo/NRcrkI6L8zZPc9/b0qhrF64iR4TlZPlyvb/6/NVlvTboIpQXP3ih4wT/AFxVcj5diXvc6eaxlls2ku0eKBjhXL49T+GMHmsea60qNAsf7yTPJY9eMdf8ms641e7mglhEjCKXqqt1A9QKzETewDSAAevetYUbAzbsvOlmkNu6QA/eRRgY+hrR03MMpZ4xuV9rqnJX3wfpms3TY7KJN02d4I5LEbh047d+ntXQp4gstFnVdMitL15IQk01zASA2cnCtxnoA3Xg0pRvcjlPafhfbeHNX0iNb7TVvJ4m37p9gf1zhQDj6kivRLfT/D0E7yDRbFEABVVt0+Vhkk4x34/KvkOw1HUoNYgv/NMZRt8bxnA4OcDH8q9RtfiZqkm4zQ253gnABHGOKjmUVZmsJpLU9+0nVbBLOCWGCOHcisQkQQevQVR0PU1SxsmwDH9lVcFiBuLFjx+Iri/AWrv4ntJLW22wXUEeNrZ24xxj6V1Vp4ev7e2hiJQiNAmQQRwMentWkWmro2TutCzqGoQTXNmJbVGAkJA87BJ2nGPp1q0b+N5rTZG6qJCWzLnjacfris2bw/etPDJuXEZJ5HXIxTpNLu0GSFP0zVDNie8aRpfsrJHJtQbpBvHcngH3rzTxj4TupYb+/l1iRpXBbBhI5JAwOvHNdO9tcRl2K4BPXPtWZrhlGmyqf4mRevq61LgpqzJdjj59AihnkibWodyMVP8AoncHH92ir9/4U0u6vrm4m1ICSWRpGBDHBJJPRsUVHsKXY05D0UWNtNGrKqvG4DAhshge/uKzLrwlolwS8+lWTsf4mgGfz61oaD4hstczb21tJbTWyBWj8koioMBcE9Tx6VseWMncRmtJc0WEUmee6n4Ti0uxu7nwtpcH9pSR+Uo3FVIPXOTjA64715X4p8M22ipAL3QNQeMxI73FoW+WQj5wQo28HNfSxiVhgjIppt1ydowfakpvqDppnyDp/hHQdeuTHo+tTw3RDMYruLOAoyfmX0A9K5XWNFk0/U5bbzI50UgCWHJRiewJFfZ2o+FtJvpjNcWFsbgo0fnBAsgVgQRuHPQmvLta+D0Vpqdvc6ZdSXNoJA0tnc4JK+gb+Ie3BqufsZunqeKeGo1s7m/V1yWsZRnHXpUGk28SlGmjYPggcEcc/wCJr0+80fSNTsLptOt4tP1G2VoJEhXaUb+6y9wccHrXn87mByhyjLxtwQD+dZ1pNR5TCSsrE7xqII9qoRvxuPQHHpTbpIrmOMS28L7Mjp9e9RT3HlaVGyrtHnNkkcH5fWs0TTxupxEA3HLZz3rJxk7Mam0rFy104iOWKJYwAvIKZP5/pVS60USmaSApGByFUcf/AK+K0LWZ97MfM3YB5xgn2PetK3UzIQQdrdSoIzU+1nFkxkkcxFp7uixuWTJzk9/T9amtdGWRgyhzx0J79q6B0ThIyxAABV1wfrmrtnYXNxxBbt5AJRpMHaPxxz+FW68nsPd6GdY6YRKAIpGkwAvl5csfQAc5r0Lwp8LNX1KTN1DLaxRsN6TrsZsjoCfT867L4a+BNRsNVi1V2jSIjcCz7i2fp0/D869ljTCj0FVG8lqjaNPrI5vwb4L07w3GrW6brnHzS9M/T/69aPiLX7fR7UsxVps4C54HufSs/wAWeK7XRbUtvBkJwMf0rxLxFrq6leXMnnHfMBjacEgepqalRUlpuNzUdDqNe8cT3N26Wly5USFg6nGDtPUdh1rl5vin4jtswm/aSWMjK/Zk/InHSsdIlgfeX87cwXkZLHsf/r1la61stw800TQOq5Vmb7/uD78n8q4qNaUpvme5DfMtzvLP40a1JMY5NLtZGUfNuQoB9TmtGX4tyPayg6HB55QhTHNyD64I5Arw19REjgKjGMZAPUD/ABptndDDbpigVs7SpY9f7w59q71KVjNTseof8J9f/wAdtprP3JGMn8qK8/N6AT88X4x//XoqbyD2s+575osemRXN6t1LdKySAKgWVDGMdDgde9b1tJZt/wAeevzxH+5JKr/o3NV9IjaPxJqG+RlZ4opOMjnkd/yrpPLSVcSokg/29rfzra51JaGeZNUj8swXtndqzBfnhK4z3ypqx9q1JP8AXWEEg9YLgfyYCo7vTbEpuWzgVgyklI9pIyM8qakGkxY/dyXUIHaOd8fk2RSuNJkc2sxWyh7yzvbdSQu4xbxk+6k02XVLGbKG4VCf+emUP64qnrlpLbac8sd7NJsdDtlVHH3h6AGtIWt+QPMntpD3WSJv6MaLILs8Y+KsZS/kvrBFWWSPyJ5YxgTLnjOOuK8iuDmR/PBLNjpg5r6b8c272uiTStFBbtIUVZbbl/vHopAz09elec6NIj37LPerdHaxCyWS7sgEg5GamULmMqfM7nlDkx6dII1cFJASMbiCR2qnFG7Hachi3JOSTnpXsc+y4uQkkWnbvMGSkhiOfXBGDWRe+G47+4KIlxAzvs3xPHIBk4zjggU+V20FKlpozhIY5RE8BlAC4UBV4x/U1dtI7qTci+bJKflXauSP8c16HpPwmu5ZUkvbhjalThIlUzEDocFsAH1PPtXbaD4H0jSWBvYZ7cFsKjIx3fVuc9KycJERpX3PNPB/g+91K7R2tHcKwyf4B6gn/CvozRNKtLWOMi3i89UCbwgGB6DjpTtMOnRoI7Oa2VR/CrBT+RrYC7OoP41pGFjeMVHYeCsSEvhVAz7CuK8eeKf7P0a4lt54oFXC75TjeSeg9z6Vo67HrMs7mCKF7QY2qSyt+YBH6V454t8NeL9Qv/PuoY5IgcxQRkMI/YZ5Jxznv04FXJcsbilJ7GVdaydSnRbmSWRwQ5VsMFXrn8aoq9kHlCtJJLEu9iqD5hk8j9f1qC5tNT0xnnm067iZO0yFce5I4pq3Kxor3CRsTy4jIDHd0HHbp3/HrXmypvdnO0y5HdMYnksiHQE5L8Z75P8AKoWlhaeSO6t2jyQdknI59Dg59e1VDeCNXEdq/lbP4zks2c5P4549qtQ31tE0iRAo+z5DvYjk8rjp1yaz5bCuSyQRGcpBH5pCEr8wbccgHOOfT9Kqar4ft52d7YukjLl0jGFJAxkE/X+gq+buKCNCSZF2b3YSYG3OOT9TWbHeWsRDwqAQuASSCcnr+dEXJO6C5gHQ5gSBa3TAdG2jn3orpx4g1ADAdyB0+dP8KK056gXR7wGMXi+BCChns2GCCMlWH+NdHGp/i3H8/wDCvP8AUvEX2XVdPik1bTJmmaSIztZgfZ8LnB4zzjHFWl8ToqnHiXRjjjm2lFepyLudSlY7i5VfssmccKT27fhT8IQTx+GK4SXxUFhOde0aRSCCBFMAaW18XlsKuraSGwPl2SjHHTk0cnmPnOm8Trs8P3754WPdjPPBz61qKo5LZIIyT/nvXnur+MIW065iuNQ0q6R42VoEWUM4xyvt+Yq7beNoxCjf2npKqyhgrJN0x9KFAOc7ORVeUbkBITKn+7z2/OsrxHpllJp8081tC0qgDeY13YJAPzDnvXNy+OrdZdxv9L4GNwEuOvT7tV77xvaXlpNALmyuS4x5UPmB3OegyBzT5Rc6NW7+Heilw0EEtuUYEGKc44Ofutn+dXdK8MafpUUk1rboLhlZmuJQHlORnA4wo9hz71myeMlimeKaa0S4BKsjCQFT3B4px8V5sXbzLIxrHz87ZAx796Vl3ByOgsrG0OlwH7PDgxKclB6A1TS2iEmnIUuIZxN+8Y71BGGPB6dh0rLsfEsrabGIVtmRYlGDL8wGBjPv0pLvxRIl7aiWK33BmC7JQwDYIw2Dx1/Ol8xXR1N/bp9ku3Lyy/IcbwGz8vqRkVqJIViXeeNoGPwrif8AhJlbzYY7ixMshZMeawIIHPUevH1rdS51NiGFnAY2yfMDsRj1pqUe4Xb2NrzcjI4+opUm3dcMAehrHgubqZnCGxTaxU5ZxyPwqWaS/jQM32IhnCDAc5JOKu4GtJJDIjJNbwsCMYxjH5Viah4S8O6om660y2Z8gh2jUkEd8kZ/WppvtsUbSM1qcY4Ct3IHr70TLeI8cbSwDeSMiJuMDP8Aeo3EcTf/AAr0qaaT7M8UMLdBtYH067iD+Vcxe/CW8iUxWs5eIggZdXXn1Hynj8a9etBPvuFeVX2OFBA24+UE8c+tTFJVBY9enrWToxetiXBM+fL34Y+IYBKgW3niIXozRkY6AZUgDhfXAFc1qfhPW45TFdaPOxVvvpiTJ4BY7Tk9u3avqjzmVT0B/Kon8qbPnQxyH/aUE1PsIvYXs0fID2E8TtG2jX5ZTtJ8l+SPwor63NtZ5P8Ao6fmf8aKXsH3F7NHg/i8Lb+K76BlDKsu4E/w5FZvzOpHmMVXJBXGAO38q2PiFIr+KJ08mJmkRJgx+8cj+Vc+5WHcuGbcAAFYbfwz0/8ArVwV7qo0K9i7DvMhjYblIzkYUA56ZokWYZEbbgx2lGbBHPbjkVV228IZ7uW4cbhs3MAMk9Dx+tToREEaaReCWDRsduM4AOay1ve5SBPPmmWWVfMEDZ8tmDfh/wDWq1KrzY+Ul2xgqvyj6Co4rbzJAY1IlwcKsud2ewz3qSOaJQMFjx3OMYqXN30BtLVAsDRsJM7UB2kBlOG9x1B60txcBYm3/KQMfPjc3HTP60s008sahZVUgk52jLfj1/Gq88cxjJeKFzjIZx0x3HvTpTl9plKS6G74qEba7fJI3Rx14xwMCsi6hLIcGPf/ABjoD9a2/EYzrl453AAqwJbjJUc1Qfa2BhhGRlgMcn157mnUlaq/US1ehSjUBdpgBBIBYY6fnV61SJtQtVMX7zzYyxOM53DofTFZ0gg3tmPynxyUI/UCrmkoJtV08GaKUrPHtK8EEEcf/WqrNzT2QOL6kt7APt92Q7ndI+S7HI+Y96fZapqWmS77e4ubZI1AyH3A89NtUWdkublVJkiM0g2NkEcnuafLfRW0KqY5kdgCSzjGDkYPvkVM3JS07kqN9bnaf8JxqllbwLG1tP58fnS+euC7MSDyPYdq0dL8ercKEv7CKNY2Fw0ltJ/CueMH/GuE1Y70tDIoKraxZI4OSCcdfeq2n8W+oZIwLZvvDHVlFdSnLntcq7XU9psfEmmayqRWl9IrvKn7m4xnbuB4J7DGetdBIf8AiYW/Ro9rkMDjPQe/HNeBeHdPu7jzpIo0iCQOIzIdgckdBnrjr/jXdeEtP1qJUSG8uTk5CwE7UXP3eexJGSK66bnJaoanqejQSwXBIgH3xv3Y4PvUjRMB8uWA9Kk07S7iCyVZvmfjavHyL6e9SmAxrg7l+tdCT6lXXQosGVskHgYqKSMPyQB7Zq+RIRjII96Y0QIO4AGlZiMkxc/dP50Ve8lM/eNFGoXPnL4huryaRemGGRZbCNsydQcdq5S3uVmjkLy+QcgqyAMFHt78112vlJvCvhe4YKwNqYznqcED+lck2nxPKzRXKIp6qO349q5K0E5XJs+hO2oK58uHzXYgICy5GP73qeO1ON1KJY1a1eGBcEyyAjPvj/Gp1i+z2uYsu4G4Mqbsj1Gaotq8ybo7kOwzkbxyPpXO6cYuz/MTUYbl6K/sGdHUSM2cjgnBzxVi8DG5kkjsYzKUw+4EA44HsDxVC0mu7lXk+1tJFGclSgBPfn1NWH1dRbmSFHaUYIQnl8n6/j7Vg4csk0riSitQjku2RtzRxMOnoPQZ/A8VYFzAFKXl2AVXgQsT8xGPypi3U1zpRkWzzO0uRjAGO+V78d/WozpMd2WmK+TcDO3b95gByCB2+tXHlcbtcupq4xt7p0Pi+drbX7hxBLIGWMfKcAZjXk1mRXiypGVjYYzlQx4OPTvVnx5cRR6rOrqSzxRAbevMa4+tZFrf27RmCPfGwxhygO78K6KtCEpsSir3NC3eJo0j1ATIWPyuUIcdskdMZ96t6DAr69p7u6u6XEYRsFS43en0HQ1Wt7LVbhAsNtLOSc+a37sL+DcfiM10Ph7wve2uoWl3dzIfLYMQqFjj+7z1pUsO4z0u0Epp76nMi6c+YsksqMXJ5APc9SetWIba9uV3Wdu7oc5YIF5HueDXodp4Y0m1uHbaryZyrSqct7gH/wCtXQ23h6+m0+O502zEsM3CBnA4zjdj+77+grb6km7yZCucDfeHGkvI5pZiv7iNNkGCCAoB56DnPauj8NeGJ2Oy0tdsVw/lNIybgCOeW7Y69q9K0rwfbWl5BcSTNKUX5omQbWcjGfXA5wD/AErpbS3hs4fKtolhiyTtQYHJyf1rqhRhDVILHJ6L4IjiVX1JlfhgYl5H+yd3XOP5+1dZBbRWylYIkjH+yMfj+lStJtB5qNpBj5ck1oNDjTCD65FIJAx/xpQevHNAFd4o2+8g+uKhe1Qj5WI/WrZNMwMkjFAFH7GM/fH5UVbyc9vyoosB8oXhdfhzorQoXa2upYNp5OMmsOztyzGRyI2bAIQ5H4j1rc0WYXfw2uWlBJh1AMR6bgP8apRXMCuyKQJOhHfNcc4RcucqEE3zMfLbqFbbKyy9VCMBg44zWdJayTGR72RGdT0jPT6Zq5dRW0kiqTLlV3eYGwD7Gql1NCZNkQTzW4URgk/X3rNwXM5FNK9xLaOKy3NIzSQHBdAgJBzxnHWpZvJuJYJLRVVo+7sVwf6iksvDetXBUiBkiI+9Owj/ABx1rdsvB0EYzeTSTY6LF8q/meTUwozlK6RjzO+iMBY55XxbSbl6Yx+7/I89at6Roc0l8f7XeS3Rk2PcBiB+IzyK7mzsRFGqwxJGoGPl6/measi3SPd5hXaeDnnPt711rCxvzS3KbTd0ivrPhuO6uxcXsu9GARREqj7gC5LcnnGfx61NpeiWVjlrO0RGPV8Zb8zWqulLoyN5kCWKn5mDIEz746V0ngrQZb6dNT1FGSyAzbwSDmX/AG3HZfRe/U1olFbILM5+N0twGfcM8fJyzH0rrX8Mao1hHLCsQmKA/Zw21lJ7Fj+uK3ovDmmRalFfJAVmiHyLuJRT/eC9j/jW8sg4GMVeoJWMTSPDlnbaULS9giuWf5pndeWY9cd8fjXQRRokapFhVUYC44FNLcZ60m+kBIQc85z60gJx96mCTmlOCOtMBHVscHP1qIn1B+oqX6Gmc0DFBG0Z5+tOBBB55qMnNHY4/WgQ8j1FRsAM84oDYHvQXHPNAyPb/tL+tFL5oooCx8n6N8ngDxLt+XE6EY4weK5S4JEiEE529fxoorlq7DRejdjp5yxPCd69E8NwQxW1w0UUaMMcqoB7UUVOHG9jRxkgnqe9TIo3pwOnpRRXcZMeP4v96rfhhVfxxpKOoZQsrgEZG4LkH6j1ooqXsUtj1sW8N3E8V1FHPEQDskUMM59DUqdPxNFFSPqPpqn56KKYEininUUUAg7U4dKKKYhV6Ug+6aKKBoYO9Jn5qKKAGHrTTzmiigEQt94/WiiigD//2Q=="/>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pic>
        <p:nvPicPr>
          <p:cNvPr id="10" name="Picture 3" descr="C:\Users\matthew.robinson\AppData\Local\Microsoft\Windows\Temporary Internet Files\Content.Outlook\C34RWO3R\IMGP8934.JPG">
            <a:extLst>
              <a:ext uri="{FF2B5EF4-FFF2-40B4-BE49-F238E27FC236}">
                <a16:creationId xmlns:a16="http://schemas.microsoft.com/office/drawing/2014/main" id="{0A066528-0551-5A43-BB5F-C2AD0066FAD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943977"/>
            <a:ext cx="4685952" cy="32992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Box 10">
            <a:extLst>
              <a:ext uri="{FF2B5EF4-FFF2-40B4-BE49-F238E27FC236}">
                <a16:creationId xmlns:a16="http://schemas.microsoft.com/office/drawing/2014/main" id="{19ADFDA3-1259-964B-AD48-625CA8968F72}"/>
              </a:ext>
            </a:extLst>
          </p:cNvPr>
          <p:cNvSpPr txBox="1">
            <a:spLocks noChangeArrowheads="1"/>
          </p:cNvSpPr>
          <p:nvPr/>
        </p:nvSpPr>
        <p:spPr bwMode="auto">
          <a:xfrm>
            <a:off x="0" y="1855405"/>
            <a:ext cx="4191000" cy="1754326"/>
          </a:xfrm>
          <a:prstGeom prst="rect">
            <a:avLst/>
          </a:prstGeom>
          <a:noFill/>
          <a:ln>
            <a:noFill/>
          </a:ln>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solidFill>
                  <a:schemeClr val="bg1"/>
                </a:solidFill>
                <a:latin typeface="Century Gothic" panose="020B0502020202020204" pitchFamily="34" charset="0"/>
              </a:rPr>
              <a:t>In March 2019, Australian Commonwealth Scientific and Industrial Research </a:t>
            </a:r>
            <a:r>
              <a:rPr lang="en-US" altLang="en-US" dirty="0" err="1">
                <a:solidFill>
                  <a:schemeClr val="bg1"/>
                </a:solidFill>
                <a:latin typeface="Century Gothic" panose="020B0502020202020204" pitchFamily="34" charset="0"/>
              </a:rPr>
              <a:t>Organisation</a:t>
            </a:r>
            <a:r>
              <a:rPr lang="en-US" altLang="en-US" dirty="0">
                <a:solidFill>
                  <a:schemeClr val="bg1"/>
                </a:solidFill>
                <a:latin typeface="Century Gothic" panose="020B0502020202020204" pitchFamily="34" charset="0"/>
              </a:rPr>
              <a:t> (CSIRO) estimated 95% of all seabird species will ingest some form of plastic by 2050</a:t>
            </a:r>
          </a:p>
        </p:txBody>
      </p:sp>
      <p:sp>
        <p:nvSpPr>
          <p:cNvPr id="3" name="TextBox 2">
            <a:extLst>
              <a:ext uri="{FF2B5EF4-FFF2-40B4-BE49-F238E27FC236}">
                <a16:creationId xmlns:a16="http://schemas.microsoft.com/office/drawing/2014/main" id="{F07BED58-B688-9142-AC78-6C43862FCC4E}"/>
              </a:ext>
            </a:extLst>
          </p:cNvPr>
          <p:cNvSpPr txBox="1"/>
          <p:nvPr/>
        </p:nvSpPr>
        <p:spPr>
          <a:xfrm>
            <a:off x="-23400" y="4218298"/>
            <a:ext cx="4191000" cy="923330"/>
          </a:xfrm>
          <a:prstGeom prst="rect">
            <a:avLst/>
          </a:prstGeom>
          <a:noFill/>
        </p:spPr>
        <p:txBody>
          <a:bodyPr wrap="square" rtlCol="0">
            <a:spAutoFit/>
          </a:bodyPr>
          <a:lstStyle/>
          <a:p>
            <a:r>
              <a:rPr lang="en-US" dirty="0">
                <a:solidFill>
                  <a:schemeClr val="bg1"/>
                </a:solidFill>
                <a:latin typeface="Century Gothic" panose="020B0502020202020204" pitchFamily="34" charset="0"/>
              </a:rPr>
              <a:t>World Economic Forum projects more plastic in the ocean than fish by 2050</a:t>
            </a:r>
          </a:p>
        </p:txBody>
      </p:sp>
      <p:sp>
        <p:nvSpPr>
          <p:cNvPr id="12" name="TextBox 2">
            <a:extLst>
              <a:ext uri="{FF2B5EF4-FFF2-40B4-BE49-F238E27FC236}">
                <a16:creationId xmlns:a16="http://schemas.microsoft.com/office/drawing/2014/main" id="{99C0528D-C89E-0E41-B9DB-E7A3649D112E}"/>
              </a:ext>
            </a:extLst>
          </p:cNvPr>
          <p:cNvSpPr txBox="1">
            <a:spLocks noChangeArrowheads="1"/>
          </p:cNvSpPr>
          <p:nvPr/>
        </p:nvSpPr>
        <p:spPr bwMode="auto">
          <a:xfrm>
            <a:off x="4132248" y="5240179"/>
            <a:ext cx="4706952" cy="246221"/>
          </a:xfrm>
          <a:prstGeom prst="rect">
            <a:avLst/>
          </a:prstGeom>
          <a:noFill/>
          <a:ln w="9525">
            <a:no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000" dirty="0">
                <a:solidFill>
                  <a:schemeClr val="bg1"/>
                </a:solidFill>
                <a:latin typeface="Times New Roman" panose="02020603050405020304" pitchFamily="18" charset="0"/>
                <a:cs typeface="Times New Roman" panose="02020603050405020304" pitchFamily="18" charset="0"/>
              </a:rPr>
              <a:t>Photo by Masaya Maeda, Anacostia Watershed Society</a:t>
            </a:r>
          </a:p>
        </p:txBody>
      </p:sp>
      <p:pic>
        <p:nvPicPr>
          <p:cNvPr id="17" name="Picture 16"/>
          <p:cNvPicPr>
            <a:picLocks noChangeAspect="1"/>
          </p:cNvPicPr>
          <p:nvPr/>
        </p:nvPicPr>
        <p:blipFill>
          <a:blip r:embed="rId4"/>
          <a:stretch>
            <a:fillRect/>
          </a:stretch>
        </p:blipFill>
        <p:spPr>
          <a:xfrm>
            <a:off x="0" y="6172200"/>
            <a:ext cx="9144000" cy="704606"/>
          </a:xfrm>
          <a:prstGeom prst="rect">
            <a:avLst/>
          </a:prstGeom>
        </p:spPr>
      </p:pic>
    </p:spTree>
    <p:extLst>
      <p:ext uri="{BB962C8B-B14F-4D97-AF65-F5344CB8AC3E}">
        <p14:creationId xmlns:p14="http://schemas.microsoft.com/office/powerpoint/2010/main" val="25161370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Title 1"/>
          <p:cNvSpPr txBox="1">
            <a:spLocks/>
          </p:cNvSpPr>
          <p:nvPr/>
        </p:nvSpPr>
        <p:spPr>
          <a:xfrm>
            <a:off x="0" y="76200"/>
            <a:ext cx="9144000" cy="6858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spc="-150" dirty="0">
                <a:solidFill>
                  <a:schemeClr val="bg1"/>
                </a:solidFill>
                <a:latin typeface="Century Gothic" panose="020B0502020202020204" pitchFamily="34" charset="0"/>
              </a:rPr>
              <a:t>Evidence of Microplastics in the Bay </a:t>
            </a:r>
          </a:p>
        </p:txBody>
      </p:sp>
      <p:pic>
        <p:nvPicPr>
          <p:cNvPr id="19" name="Picture 2" descr="C:\Users\matthew.robinson\Desktop\foam_specks_RTP_011818.jpg">
            <a:extLst>
              <a:ext uri="{FF2B5EF4-FFF2-40B4-BE49-F238E27FC236}">
                <a16:creationId xmlns:a16="http://schemas.microsoft.com/office/drawing/2014/main" id="{AAFD8D6B-5C75-4C43-8949-804AA1ED99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1262270"/>
            <a:ext cx="3048000" cy="420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3" descr="C:\Users\matthew.robinson\Desktop\More_specks.jpg">
            <a:extLst>
              <a:ext uri="{FF2B5EF4-FFF2-40B4-BE49-F238E27FC236}">
                <a16:creationId xmlns:a16="http://schemas.microsoft.com/office/drawing/2014/main" id="{5AFDD99E-8CDB-C645-A75E-56E97DE6104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4400" y="1262269"/>
            <a:ext cx="3222912" cy="42055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xtBox 1">
            <a:extLst>
              <a:ext uri="{FF2B5EF4-FFF2-40B4-BE49-F238E27FC236}">
                <a16:creationId xmlns:a16="http://schemas.microsoft.com/office/drawing/2014/main" id="{D73967BB-9B4D-4C48-9D7A-0C37F307290E}"/>
              </a:ext>
            </a:extLst>
          </p:cNvPr>
          <p:cNvSpPr txBox="1">
            <a:spLocks noChangeArrowheads="1"/>
          </p:cNvSpPr>
          <p:nvPr/>
        </p:nvSpPr>
        <p:spPr bwMode="auto">
          <a:xfrm>
            <a:off x="1066800" y="5486400"/>
            <a:ext cx="5410200" cy="276999"/>
          </a:xfrm>
          <a:prstGeom prst="rect">
            <a:avLst/>
          </a:prstGeom>
          <a:noFill/>
          <a:ln w="9525">
            <a:solidFill>
              <a:schemeClr val="tx1"/>
            </a:solidFill>
            <a:miter lim="800000"/>
            <a:headEnd/>
            <a:tailEnd/>
          </a:ln>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1200" dirty="0">
                <a:solidFill>
                  <a:schemeClr val="bg1"/>
                </a:solidFill>
                <a:latin typeface="Century Gothic" panose="020B0502020202020204" pitchFamily="34" charset="0"/>
              </a:rPr>
              <a:t>Photos by Masaya Maeda, Anacostia Watershed Society, 2017</a:t>
            </a:r>
          </a:p>
        </p:txBody>
      </p:sp>
      <p:pic>
        <p:nvPicPr>
          <p:cNvPr id="15" name="Picture 14"/>
          <p:cNvPicPr>
            <a:picLocks noChangeAspect="1"/>
          </p:cNvPicPr>
          <p:nvPr/>
        </p:nvPicPr>
        <p:blipFill>
          <a:blip r:embed="rId5"/>
          <a:stretch>
            <a:fillRect/>
          </a:stretch>
        </p:blipFill>
        <p:spPr>
          <a:xfrm>
            <a:off x="0" y="6172200"/>
            <a:ext cx="9144000" cy="704606"/>
          </a:xfrm>
          <a:prstGeom prst="rect">
            <a:avLst/>
          </a:prstGeom>
        </p:spPr>
      </p:pic>
    </p:spTree>
    <p:extLst>
      <p:ext uri="{BB962C8B-B14F-4D97-AF65-F5344CB8AC3E}">
        <p14:creationId xmlns:p14="http://schemas.microsoft.com/office/powerpoint/2010/main" val="37512370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stretch>
            <a:fillRect/>
          </a:stretch>
        </p:blipFill>
        <p:spPr>
          <a:xfrm>
            <a:off x="0" y="6172200"/>
            <a:ext cx="9144000" cy="704606"/>
          </a:xfrm>
          <a:prstGeom prst="rect">
            <a:avLst/>
          </a:prstGeom>
        </p:spPr>
      </p:pic>
      <p:sp>
        <p:nvSpPr>
          <p:cNvPr id="13" name="Title 1"/>
          <p:cNvSpPr txBox="1">
            <a:spLocks/>
          </p:cNvSpPr>
          <p:nvPr/>
        </p:nvSpPr>
        <p:spPr>
          <a:xfrm>
            <a:off x="0" y="76200"/>
            <a:ext cx="9144000"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kern="0" spc="-150" dirty="0">
                <a:solidFill>
                  <a:schemeClr val="bg1"/>
                </a:solidFill>
                <a:latin typeface="Century Gothic" panose="020B0502020202020204" pitchFamily="34" charset="0"/>
              </a:rPr>
              <a:t>Where are those microplastics likely to accumulate? </a:t>
            </a:r>
          </a:p>
        </p:txBody>
      </p:sp>
    </p:spTree>
    <p:extLst>
      <p:ext uri="{BB962C8B-B14F-4D97-AF65-F5344CB8AC3E}">
        <p14:creationId xmlns:p14="http://schemas.microsoft.com/office/powerpoint/2010/main" val="258866146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09DB34-4EAA-9347-AD94-892373BB3159}"/>
              </a:ext>
            </a:extLst>
          </p:cNvPr>
          <p:cNvPicPr>
            <a:picLocks noChangeAspect="1"/>
          </p:cNvPicPr>
          <p:nvPr/>
        </p:nvPicPr>
        <p:blipFill>
          <a:blip r:embed="rId3"/>
          <a:stretch>
            <a:fillRect/>
          </a:stretch>
        </p:blipFill>
        <p:spPr>
          <a:xfrm>
            <a:off x="4267200" y="1739920"/>
            <a:ext cx="4732168" cy="3429000"/>
          </a:xfrm>
          <a:prstGeom prst="rect">
            <a:avLst/>
          </a:prstGeom>
          <a:solidFill>
            <a:schemeClr val="bg1"/>
          </a:solidFill>
        </p:spPr>
      </p:pic>
      <p:pic>
        <p:nvPicPr>
          <p:cNvPr id="11" name="Picture 10"/>
          <p:cNvPicPr>
            <a:picLocks noChangeAspect="1"/>
          </p:cNvPicPr>
          <p:nvPr/>
        </p:nvPicPr>
        <p:blipFill>
          <a:blip r:embed="rId4"/>
          <a:stretch>
            <a:fillRect/>
          </a:stretch>
        </p:blipFill>
        <p:spPr>
          <a:xfrm>
            <a:off x="0" y="6172200"/>
            <a:ext cx="9144000" cy="704606"/>
          </a:xfrm>
          <a:prstGeom prst="rect">
            <a:avLst/>
          </a:prstGeom>
        </p:spPr>
      </p:pic>
      <p:sp>
        <p:nvSpPr>
          <p:cNvPr id="13" name="Title 1"/>
          <p:cNvSpPr txBox="1">
            <a:spLocks/>
          </p:cNvSpPr>
          <p:nvPr/>
        </p:nvSpPr>
        <p:spPr>
          <a:xfrm>
            <a:off x="0" y="76200"/>
            <a:ext cx="9144000"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kern="0" spc="-150" dirty="0">
                <a:solidFill>
                  <a:schemeClr val="bg1"/>
                </a:solidFill>
                <a:latin typeface="Century Gothic" panose="020B0502020202020204" pitchFamily="34" charset="0"/>
              </a:rPr>
              <a:t>Where are those Microplastics likely to accumulate? </a:t>
            </a:r>
          </a:p>
        </p:txBody>
      </p:sp>
      <p:sp>
        <p:nvSpPr>
          <p:cNvPr id="6" name="Title 1"/>
          <p:cNvSpPr txBox="1">
            <a:spLocks/>
          </p:cNvSpPr>
          <p:nvPr/>
        </p:nvSpPr>
        <p:spPr>
          <a:xfrm>
            <a:off x="4343400" y="1701820"/>
            <a:ext cx="2743200"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kern="0" spc="-150" dirty="0">
                <a:solidFill>
                  <a:schemeClr val="bg1"/>
                </a:solidFill>
                <a:latin typeface="Century Gothic" panose="020B0502020202020204" pitchFamily="34" charset="0"/>
              </a:rPr>
              <a:t>Logical response: SAV beds</a:t>
            </a:r>
          </a:p>
        </p:txBody>
      </p:sp>
    </p:spTree>
    <p:extLst>
      <p:ext uri="{BB962C8B-B14F-4D97-AF65-F5344CB8AC3E}">
        <p14:creationId xmlns:p14="http://schemas.microsoft.com/office/powerpoint/2010/main" val="20330943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5609DB34-4EAA-9347-AD94-892373BB3159}"/>
              </a:ext>
            </a:extLst>
          </p:cNvPr>
          <p:cNvPicPr>
            <a:picLocks noChangeAspect="1"/>
          </p:cNvPicPr>
          <p:nvPr/>
        </p:nvPicPr>
        <p:blipFill>
          <a:blip r:embed="rId3"/>
          <a:stretch>
            <a:fillRect/>
          </a:stretch>
        </p:blipFill>
        <p:spPr>
          <a:xfrm>
            <a:off x="4267200" y="1739920"/>
            <a:ext cx="4732168" cy="3429000"/>
          </a:xfrm>
          <a:prstGeom prst="rect">
            <a:avLst/>
          </a:prstGeom>
          <a:solidFill>
            <a:schemeClr val="bg1"/>
          </a:solidFill>
        </p:spPr>
      </p:pic>
      <p:sp>
        <p:nvSpPr>
          <p:cNvPr id="3" name="TextBox 2">
            <a:extLst>
              <a:ext uri="{FF2B5EF4-FFF2-40B4-BE49-F238E27FC236}">
                <a16:creationId xmlns:a16="http://schemas.microsoft.com/office/drawing/2014/main" id="{85507015-4AA3-6946-A790-2F6ED5619D48}"/>
              </a:ext>
            </a:extLst>
          </p:cNvPr>
          <p:cNvSpPr txBox="1"/>
          <p:nvPr/>
        </p:nvSpPr>
        <p:spPr>
          <a:xfrm>
            <a:off x="76200" y="1752600"/>
            <a:ext cx="4495800" cy="3416320"/>
          </a:xfrm>
          <a:prstGeom prst="rect">
            <a:avLst/>
          </a:prstGeom>
          <a:noFill/>
        </p:spPr>
        <p:txBody>
          <a:bodyPr wrap="square" rtlCol="0">
            <a:spAutoFit/>
          </a:bodyPr>
          <a:lstStyle/>
          <a:p>
            <a:pPr marL="285750" indent="-285750">
              <a:buFontTx/>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2000% increase in SAV in DC between 2009 and 2017</a:t>
            </a:r>
          </a:p>
          <a:p>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285750" indent="-285750">
              <a:buFontTx/>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Surpassed Chesapeake Bay Program goals for SAV restoration</a:t>
            </a:r>
          </a:p>
          <a:p>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285750" indent="-285750">
              <a:buFontTx/>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SAV also habitat for larvae of DC state fish, American Shad (</a:t>
            </a:r>
            <a:r>
              <a:rPr lang="en-US" i="1" dirty="0">
                <a:solidFill>
                  <a:schemeClr val="bg1"/>
                </a:solidFill>
                <a:effectLst>
                  <a:outerShdw blurRad="38100" dist="38100" dir="2700000" algn="tl">
                    <a:srgbClr val="000000">
                      <a:alpha val="43137"/>
                    </a:srgbClr>
                  </a:outerShdw>
                </a:effectLst>
                <a:latin typeface="Century Gothic" panose="020B0502020202020204" pitchFamily="34" charset="0"/>
              </a:rPr>
              <a:t>A. </a:t>
            </a:r>
            <a:r>
              <a:rPr lang="en-US" i="1" dirty="0" err="1">
                <a:solidFill>
                  <a:schemeClr val="bg1"/>
                </a:solidFill>
                <a:effectLst>
                  <a:outerShdw blurRad="38100" dist="38100" dir="2700000" algn="tl">
                    <a:srgbClr val="000000">
                      <a:alpha val="43137"/>
                    </a:srgbClr>
                  </a:outerShdw>
                </a:effectLst>
                <a:latin typeface="Century Gothic" panose="020B0502020202020204" pitchFamily="34" charset="0"/>
              </a:rPr>
              <a:t>sapidissima</a:t>
            </a: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a:t>
            </a:r>
          </a:p>
          <a:p>
            <a:endParaRPr lang="en-US" dirty="0">
              <a:solidFill>
                <a:schemeClr val="bg1"/>
              </a:solidFill>
              <a:effectLst>
                <a:outerShdw blurRad="38100" dist="38100" dir="2700000" algn="tl">
                  <a:srgbClr val="000000">
                    <a:alpha val="43137"/>
                  </a:srgbClr>
                </a:outerShdw>
              </a:effectLst>
              <a:latin typeface="Century Gothic" panose="020B0502020202020204" pitchFamily="34" charset="0"/>
            </a:endParaRPr>
          </a:p>
          <a:p>
            <a:pPr marL="285750" indent="-285750">
              <a:buFontTx/>
              <a:buChar char="-"/>
            </a:pPr>
            <a:r>
              <a:rPr lang="en-US" dirty="0">
                <a:solidFill>
                  <a:schemeClr val="bg1"/>
                </a:solidFill>
                <a:effectLst>
                  <a:outerShdw blurRad="38100" dist="38100" dir="2700000" algn="tl">
                    <a:srgbClr val="000000">
                      <a:alpha val="43137"/>
                    </a:srgbClr>
                  </a:outerShdw>
                </a:effectLst>
                <a:latin typeface="Century Gothic" panose="020B0502020202020204" pitchFamily="34" charset="0"/>
              </a:rPr>
              <a:t>Question: could SAV beds be capturing microplastics?</a:t>
            </a:r>
          </a:p>
        </p:txBody>
      </p:sp>
      <p:pic>
        <p:nvPicPr>
          <p:cNvPr id="11" name="Picture 10"/>
          <p:cNvPicPr>
            <a:picLocks noChangeAspect="1"/>
          </p:cNvPicPr>
          <p:nvPr/>
        </p:nvPicPr>
        <p:blipFill>
          <a:blip r:embed="rId4"/>
          <a:stretch>
            <a:fillRect/>
          </a:stretch>
        </p:blipFill>
        <p:spPr>
          <a:xfrm>
            <a:off x="0" y="6172200"/>
            <a:ext cx="9144000" cy="704606"/>
          </a:xfrm>
          <a:prstGeom prst="rect">
            <a:avLst/>
          </a:prstGeom>
        </p:spPr>
      </p:pic>
      <p:sp>
        <p:nvSpPr>
          <p:cNvPr id="13" name="Title 1"/>
          <p:cNvSpPr txBox="1">
            <a:spLocks/>
          </p:cNvSpPr>
          <p:nvPr/>
        </p:nvSpPr>
        <p:spPr>
          <a:xfrm>
            <a:off x="0" y="76200"/>
            <a:ext cx="9144000" cy="1143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kern="0" spc="-150" dirty="0">
                <a:solidFill>
                  <a:schemeClr val="bg1"/>
                </a:solidFill>
                <a:latin typeface="Century Gothic" panose="020B0502020202020204" pitchFamily="34" charset="0"/>
              </a:rPr>
              <a:t>Where are those Microplastics likely to accumulate? </a:t>
            </a:r>
          </a:p>
        </p:txBody>
      </p:sp>
      <p:sp>
        <p:nvSpPr>
          <p:cNvPr id="15" name="Title 1"/>
          <p:cNvSpPr txBox="1">
            <a:spLocks/>
          </p:cNvSpPr>
          <p:nvPr/>
        </p:nvSpPr>
        <p:spPr>
          <a:xfrm>
            <a:off x="4343400" y="1701820"/>
            <a:ext cx="2743200" cy="17526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3600" b="1" kern="0" spc="-150" dirty="0">
                <a:solidFill>
                  <a:schemeClr val="bg1"/>
                </a:solidFill>
                <a:latin typeface="Century Gothic" panose="020B0502020202020204" pitchFamily="34" charset="0"/>
              </a:rPr>
              <a:t>Logical response: SAV beds</a:t>
            </a:r>
          </a:p>
        </p:txBody>
      </p:sp>
    </p:spTree>
    <p:extLst>
      <p:ext uri="{BB962C8B-B14F-4D97-AF65-F5344CB8AC3E}">
        <p14:creationId xmlns:p14="http://schemas.microsoft.com/office/powerpoint/2010/main" val="26132409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aphicFrame>
        <p:nvGraphicFramePr>
          <p:cNvPr id="11" name="Object 10">
            <a:extLst>
              <a:ext uri="{FF2B5EF4-FFF2-40B4-BE49-F238E27FC236}">
                <a16:creationId xmlns:a16="http://schemas.microsoft.com/office/drawing/2014/main" id="{4D42C233-5E7B-204A-959C-B10A110CE3D7}"/>
              </a:ext>
            </a:extLst>
          </p:cNvPr>
          <p:cNvGraphicFramePr>
            <a:graphicFrameLocks noChangeAspect="1"/>
          </p:cNvGraphicFramePr>
          <p:nvPr>
            <p:extLst>
              <p:ext uri="{D42A27DB-BD31-4B8C-83A1-F6EECF244321}">
                <p14:modId xmlns:p14="http://schemas.microsoft.com/office/powerpoint/2010/main" val="2668590908"/>
              </p:ext>
            </p:extLst>
          </p:nvPr>
        </p:nvGraphicFramePr>
        <p:xfrm>
          <a:off x="1905000" y="860400"/>
          <a:ext cx="5486400" cy="4098851"/>
        </p:xfrm>
        <a:graphic>
          <a:graphicData uri="http://schemas.openxmlformats.org/presentationml/2006/ole">
            <mc:AlternateContent xmlns:mc="http://schemas.openxmlformats.org/markup-compatibility/2006">
              <mc:Choice xmlns:v="urn:schemas-microsoft-com:vml" Requires="v">
                <p:oleObj spid="_x0000_s41986" r:id="rId4" imgW="4381500" imgH="3289300" progId="STATISTICA.Graph">
                  <p:embed/>
                </p:oleObj>
              </mc:Choice>
              <mc:Fallback>
                <p:oleObj r:id="rId4" imgW="4381500" imgH="3289300" progId="STATISTICA.Graph">
                  <p:embed/>
                  <p:pic>
                    <p:nvPicPr>
                      <p:cNvPr id="11" name="Object 10">
                        <a:extLst>
                          <a:ext uri="{FF2B5EF4-FFF2-40B4-BE49-F238E27FC236}">
                            <a16:creationId xmlns:a16="http://schemas.microsoft.com/office/drawing/2014/main" id="{4D42C233-5E7B-204A-959C-B10A110CE3D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860400"/>
                        <a:ext cx="5486400" cy="4098851"/>
                      </a:xfrm>
                      <a:prstGeom prst="rect">
                        <a:avLst/>
                      </a:prstGeom>
                      <a:noFill/>
                    </p:spPr>
                  </p:pic>
                </p:oleObj>
              </mc:Fallback>
            </mc:AlternateContent>
          </a:graphicData>
        </a:graphic>
      </p:graphicFrame>
      <p:sp>
        <p:nvSpPr>
          <p:cNvPr id="15" name="TextBox 14">
            <a:extLst>
              <a:ext uri="{FF2B5EF4-FFF2-40B4-BE49-F238E27FC236}">
                <a16:creationId xmlns:a16="http://schemas.microsoft.com/office/drawing/2014/main" id="{8BA06F9F-6CD9-5849-8FAD-507A0C8E7FFB}"/>
              </a:ext>
            </a:extLst>
          </p:cNvPr>
          <p:cNvSpPr txBox="1"/>
          <p:nvPr/>
        </p:nvSpPr>
        <p:spPr>
          <a:xfrm>
            <a:off x="0" y="5164765"/>
            <a:ext cx="9144000" cy="923330"/>
          </a:xfrm>
          <a:prstGeom prst="rect">
            <a:avLst/>
          </a:prstGeom>
          <a:noFill/>
        </p:spPr>
        <p:txBody>
          <a:bodyPr wrap="square" rtlCol="0">
            <a:spAutoFit/>
          </a:bodyPr>
          <a:lstStyle/>
          <a:p>
            <a:r>
              <a:rPr lang="en-US" u="sng" dirty="0">
                <a:solidFill>
                  <a:schemeClr val="bg1"/>
                </a:solidFill>
                <a:latin typeface="Century Gothic" panose="020B0502020202020204" pitchFamily="34" charset="0"/>
              </a:rPr>
              <a:t>Figure 1 </a:t>
            </a:r>
            <a:r>
              <a:rPr lang="en-US" dirty="0">
                <a:solidFill>
                  <a:schemeClr val="bg1"/>
                </a:solidFill>
                <a:latin typeface="Century Gothic" panose="020B0502020202020204" pitchFamily="34" charset="0"/>
              </a:rPr>
              <a:t>– Mean microplastic particle concentration (#of particles/volume of sample) in SAV beds vs. unvegetated bottom (n=14, 5 vegetated, 9 unvegetated) </a:t>
            </a:r>
          </a:p>
        </p:txBody>
      </p:sp>
      <p:pic>
        <p:nvPicPr>
          <p:cNvPr id="18" name="Picture 17"/>
          <p:cNvPicPr>
            <a:picLocks noChangeAspect="1"/>
          </p:cNvPicPr>
          <p:nvPr/>
        </p:nvPicPr>
        <p:blipFill>
          <a:blip r:embed="rId6"/>
          <a:stretch>
            <a:fillRect/>
          </a:stretch>
        </p:blipFill>
        <p:spPr>
          <a:xfrm>
            <a:off x="0" y="6172200"/>
            <a:ext cx="9144000" cy="704606"/>
          </a:xfrm>
          <a:prstGeom prst="rect">
            <a:avLst/>
          </a:prstGeom>
        </p:spPr>
      </p:pic>
      <p:sp>
        <p:nvSpPr>
          <p:cNvPr id="19" name="Title 1"/>
          <p:cNvSpPr txBox="1">
            <a:spLocks/>
          </p:cNvSpPr>
          <p:nvPr/>
        </p:nvSpPr>
        <p:spPr>
          <a:xfrm>
            <a:off x="0" y="76200"/>
            <a:ext cx="9144000" cy="7620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kern="0" spc="-150" dirty="0">
                <a:solidFill>
                  <a:schemeClr val="bg1"/>
                </a:solidFill>
                <a:latin typeface="Century Gothic" panose="020B0502020202020204" pitchFamily="34" charset="0"/>
              </a:rPr>
              <a:t>Study of Microplastics in SAV Beds in DC</a:t>
            </a:r>
          </a:p>
        </p:txBody>
      </p:sp>
    </p:spTree>
    <p:extLst>
      <p:ext uri="{BB962C8B-B14F-4D97-AF65-F5344CB8AC3E}">
        <p14:creationId xmlns:p14="http://schemas.microsoft.com/office/powerpoint/2010/main" val="83361102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heme/theme1.xml><?xml version="1.0" encoding="utf-8"?>
<a:theme xmlns:a="http://schemas.openxmlformats.org/drawingml/2006/main" name="SIMPLE-TEMPLATE-4-3">
  <a:themeElements>
    <a:clrScheme name="DOEE Template 1">
      <a:dk1>
        <a:srgbClr val="262626"/>
      </a:dk1>
      <a:lt1>
        <a:sysClr val="window" lastClr="FFFFFF"/>
      </a:lt1>
      <a:dk2>
        <a:srgbClr val="3F3F3F"/>
      </a:dk2>
      <a:lt2>
        <a:srgbClr val="EEECE1"/>
      </a:lt2>
      <a:accent1>
        <a:srgbClr val="248C43"/>
      </a:accent1>
      <a:accent2>
        <a:srgbClr val="225B8B"/>
      </a:accent2>
      <a:accent3>
        <a:srgbClr val="BFEF25"/>
      </a:accent3>
      <a:accent4>
        <a:srgbClr val="1689CA"/>
      </a:accent4>
      <a:accent5>
        <a:srgbClr val="4BACC6"/>
      </a:accent5>
      <a:accent6>
        <a:srgbClr val="574370"/>
      </a:accent6>
      <a:hlink>
        <a:srgbClr val="7F7F7F"/>
      </a:hlink>
      <a:folHlink>
        <a:srgbClr val="B2A2C7"/>
      </a:folHlink>
    </a:clrScheme>
    <a:fontScheme name="DOEE">
      <a:majorFont>
        <a:latin typeface="Century Gothic"/>
        <a:ea typeface=""/>
        <a:cs typeface=""/>
      </a:majorFont>
      <a:minorFont>
        <a:latin typeface="Trebuchet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248C43"/>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24922</TotalTime>
  <Words>3295</Words>
  <Application>Microsoft Macintosh PowerPoint</Application>
  <PresentationFormat>On-screen Show (4:3)</PresentationFormat>
  <Paragraphs>281</Paragraphs>
  <Slides>26</Slides>
  <Notes>14</Notes>
  <HiddenSlides>0</HiddenSlides>
  <MMClips>0</MMClips>
  <ScaleCrop>false</ScaleCrop>
  <HeadingPairs>
    <vt:vector size="8" baseType="variant">
      <vt:variant>
        <vt:lpstr>Fonts Used</vt:lpstr>
      </vt:variant>
      <vt:variant>
        <vt:i4>8</vt:i4>
      </vt:variant>
      <vt:variant>
        <vt:lpstr>Theme</vt:lpstr>
      </vt:variant>
      <vt:variant>
        <vt:i4>2</vt:i4>
      </vt:variant>
      <vt:variant>
        <vt:lpstr>Embedded OLE Servers</vt:lpstr>
      </vt:variant>
      <vt:variant>
        <vt:i4>1</vt:i4>
      </vt:variant>
      <vt:variant>
        <vt:lpstr>Slide Titles</vt:lpstr>
      </vt:variant>
      <vt:variant>
        <vt:i4>26</vt:i4>
      </vt:variant>
    </vt:vector>
  </HeadingPairs>
  <TitlesOfParts>
    <vt:vector size="37" baseType="lpstr">
      <vt:lpstr>Arial</vt:lpstr>
      <vt:lpstr>Calibri</vt:lpstr>
      <vt:lpstr>Calibri Light</vt:lpstr>
      <vt:lpstr>Century Gothic</vt:lpstr>
      <vt:lpstr>Garamond</vt:lpstr>
      <vt:lpstr>Times New Roman</vt:lpstr>
      <vt:lpstr>Trebuchet MS</vt:lpstr>
      <vt:lpstr>Wingdings</vt:lpstr>
      <vt:lpstr>SIMPLE-TEMPLATE-4-3</vt:lpstr>
      <vt:lpstr>Office Theme</vt:lpstr>
      <vt:lpstr>STATISTICA.Graph</vt:lpstr>
      <vt:lpstr>Chesapeake Bay Program Scientific &amp; Technical Advisory Committee “Workshop on Microplastics in the Chesapeake Bay and its Watershed”</vt:lpstr>
      <vt:lpstr>Plastics are a Global Problem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 </vt:lpstr>
    </vt:vector>
  </TitlesOfParts>
  <Company>DC Government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creator>ServUS</dc:creator>
  <cp:lastModifiedBy>Matthew Robinson</cp:lastModifiedBy>
  <cp:revision>146</cp:revision>
  <dcterms:created xsi:type="dcterms:W3CDTF">2017-07-07T15:36:42Z</dcterms:created>
  <dcterms:modified xsi:type="dcterms:W3CDTF">2019-11-21T16:17:50Z</dcterms:modified>
</cp:coreProperties>
</file>