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3"/>
  </p:notesMasterIdLst>
  <p:handoutMasterIdLst>
    <p:handoutMasterId r:id="rId24"/>
  </p:handoutMasterIdLst>
  <p:sldIdLst>
    <p:sldId id="256" r:id="rId6"/>
    <p:sldId id="301" r:id="rId7"/>
    <p:sldId id="316" r:id="rId8"/>
    <p:sldId id="319" r:id="rId9"/>
    <p:sldId id="257" r:id="rId10"/>
    <p:sldId id="284" r:id="rId11"/>
    <p:sldId id="29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14" r:id="rId21"/>
    <p:sldId id="315" r:id="rId2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8" autoAdjust="0"/>
    <p:restoredTop sz="72202" autoAdjust="0"/>
  </p:normalViewPr>
  <p:slideViewPr>
    <p:cSldViewPr>
      <p:cViewPr varScale="1">
        <p:scale>
          <a:sx n="49" d="100"/>
          <a:sy n="49" d="100"/>
        </p:scale>
        <p:origin x="10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44BA-448A-47EE-9400-72DCED6057AC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C800-C8C8-46E1-A1CA-A7A51E8026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51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D43CE-F5BB-4061-BE5F-29B430CC5B12}" type="datetimeFigureOut">
              <a:rPr lang="en-US" smtClean="0"/>
              <a:t>11/26/2014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546"/>
            <a:ext cx="5608320" cy="3637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DF203-298A-4901-B77D-A368055AF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3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65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49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75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4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1" indent="-34290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83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4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9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8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1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8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9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6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3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F203-298A-4901-B77D-A368055AF4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56C51E-6E99-4867-B73D-44BA2C55FB14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B09C2-1157-4278-9B08-A167C95D0AC6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1AF79-762C-47F2-830B-2F36C796D64E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9CCC6B-549D-494E-86BF-10AAD9B9587C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E02A9-5E0D-4C8D-A4BB-F320ABD0B246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45F9-012D-4193-BEF6-8D2C5746E0BA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EC7F5-8FCD-4833-9D1E-07EB9B21A6A7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94B6D7-970A-4FD9-A423-364B2113E8B0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F8C5B-1F4D-4BD0-83D6-C9A82021FADB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9F3769-7538-419D-ACF4-D4C05FED3FB2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4097EC-81AD-4734-8164-DE1D7B2EDFC1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4241F9-CB4B-45F3-81DA-83057D2E69D7}" type="datetime1">
              <a:rPr lang="en-US" smtClean="0"/>
              <a:t>11/26/2014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562B02-86F6-475C-988B-C90F0636F1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1"/>
            <a:ext cx="8458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EPA Evaluation of Chesapeake Bay </a:t>
            </a:r>
            <a:br>
              <a:rPr lang="en-US" sz="4000" b="1" dirty="0" smtClean="0"/>
            </a:br>
            <a:r>
              <a:rPr lang="en-US" sz="4000" b="1" dirty="0" smtClean="0"/>
              <a:t>Two-Year Milestones </a:t>
            </a:r>
            <a:br>
              <a:rPr lang="en-US" sz="4000" b="1" dirty="0" smtClean="0"/>
            </a:br>
            <a:r>
              <a:rPr lang="en-US" sz="2700" b="1" dirty="0" smtClean="0"/>
              <a:t>(2012-13 &amp; 2014-15)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8001000" cy="1295400"/>
          </a:xfrm>
        </p:spPr>
        <p:txBody>
          <a:bodyPr>
            <a:normAutofit lnSpcReduction="10000"/>
          </a:bodyPr>
          <a:lstStyle/>
          <a:p>
            <a:pPr algn="l"/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Suzanne Trevena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EPA Water Protection Division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Chair Milestone </a:t>
            </a:r>
            <a:r>
              <a:rPr lang="en-US" sz="1800" dirty="0" smtClean="0">
                <a:solidFill>
                  <a:schemeClr val="bg1"/>
                </a:solidFill>
              </a:rPr>
              <a:t>Workgroup</a:t>
            </a:r>
            <a:endParaRPr lang="en-US" sz="1800" dirty="0">
              <a:solidFill>
                <a:schemeClr val="bg1"/>
              </a:solidFill>
            </a:endParaRPr>
          </a:p>
          <a:p>
            <a:pPr algn="l"/>
            <a:endParaRPr lang="en-US" sz="1800" dirty="0" smtClean="0">
              <a:solidFill>
                <a:schemeClr val="bg1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107359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December 4, 2014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2B02-86F6-475C-988B-C90F0636F12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Maryland Progress and Goals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7620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1" y="838200"/>
            <a:ext cx="8671639" cy="5029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95400" y="1143000"/>
            <a:ext cx="0" cy="4572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1371600"/>
            <a:ext cx="0" cy="4572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00200" y="1371600"/>
            <a:ext cx="0" cy="45720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7400" y="1409700"/>
            <a:ext cx="0" cy="3810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0400" y="58674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arrows – Milestone targets</a:t>
            </a:r>
          </a:p>
          <a:p>
            <a:r>
              <a:rPr lang="en-US" dirty="0" smtClean="0"/>
              <a:t>Green arrow – actual progress</a:t>
            </a:r>
          </a:p>
          <a:p>
            <a:r>
              <a:rPr lang="en-US" dirty="0" smtClean="0"/>
              <a:t>Orange arrow – reflect being “on track” to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685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Maryland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Oversight Status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33400" y="1668482"/>
            <a:ext cx="8153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Strengths</a:t>
            </a:r>
            <a:endParaRPr lang="en-US" sz="2000" b="1" dirty="0">
              <a:solidFill>
                <a:schemeClr val="tx2"/>
              </a:solidFill>
            </a:endParaRPr>
          </a:p>
          <a:p>
            <a:pPr marL="800100" lvl="1" indent="-3429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Implemented </a:t>
            </a:r>
            <a:r>
              <a:rPr lang="en-US" sz="2000" dirty="0">
                <a:solidFill>
                  <a:schemeClr val="tx2"/>
                </a:solidFill>
              </a:rPr>
              <a:t>revised agricultural nutrient management </a:t>
            </a:r>
            <a:r>
              <a:rPr lang="en-US" sz="2000" dirty="0" smtClean="0">
                <a:solidFill>
                  <a:schemeClr val="tx2"/>
                </a:solidFill>
              </a:rPr>
              <a:t>regulations and homeowner </a:t>
            </a:r>
            <a:r>
              <a:rPr lang="en-US" sz="2000" dirty="0">
                <a:solidFill>
                  <a:schemeClr val="tx2"/>
                </a:solidFill>
              </a:rPr>
              <a:t>fertilizer </a:t>
            </a:r>
            <a:r>
              <a:rPr lang="en-US" sz="2000" dirty="0" smtClean="0">
                <a:solidFill>
                  <a:schemeClr val="tx2"/>
                </a:solidFill>
              </a:rPr>
              <a:t>act</a:t>
            </a:r>
          </a:p>
          <a:p>
            <a:pPr lvl="1" eaLnBrk="0" hangingPunct="0">
              <a:lnSpc>
                <a:spcPct val="90000"/>
              </a:lnSpc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800100" lvl="1" indent="-3429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Doubled Bay </a:t>
            </a:r>
            <a:r>
              <a:rPr lang="en-US" sz="2000" dirty="0">
                <a:solidFill>
                  <a:schemeClr val="tx2"/>
                </a:solidFill>
              </a:rPr>
              <a:t>Restoration Fund </a:t>
            </a:r>
            <a:r>
              <a:rPr lang="en-US" sz="2000" dirty="0" smtClean="0">
                <a:solidFill>
                  <a:schemeClr val="tx2"/>
                </a:solidFill>
              </a:rPr>
              <a:t>fee—funds to </a:t>
            </a:r>
            <a:r>
              <a:rPr lang="en-US" sz="2000" dirty="0">
                <a:solidFill>
                  <a:schemeClr val="tx2"/>
                </a:solidFill>
              </a:rPr>
              <a:t>complete </a:t>
            </a:r>
            <a:r>
              <a:rPr lang="en-US" sz="2000" dirty="0" smtClean="0">
                <a:solidFill>
                  <a:schemeClr val="tx2"/>
                </a:solidFill>
              </a:rPr>
              <a:t>ENR upgrades </a:t>
            </a:r>
            <a:r>
              <a:rPr lang="en-US" sz="2000" dirty="0">
                <a:solidFill>
                  <a:schemeClr val="tx2"/>
                </a:solidFill>
              </a:rPr>
              <a:t>at </a:t>
            </a:r>
            <a:r>
              <a:rPr lang="en-US" sz="2000" dirty="0" smtClean="0">
                <a:solidFill>
                  <a:schemeClr val="tx2"/>
                </a:solidFill>
              </a:rPr>
              <a:t>67 </a:t>
            </a:r>
            <a:r>
              <a:rPr lang="en-US" sz="2000" dirty="0">
                <a:solidFill>
                  <a:schemeClr val="tx2"/>
                </a:solidFill>
              </a:rPr>
              <a:t>major </a:t>
            </a:r>
            <a:r>
              <a:rPr lang="en-US" sz="2000" dirty="0" smtClean="0">
                <a:solidFill>
                  <a:schemeClr val="tx2"/>
                </a:solidFill>
              </a:rPr>
              <a:t>and </a:t>
            </a:r>
            <a:r>
              <a:rPr lang="en-US" sz="2000" dirty="0">
                <a:solidFill>
                  <a:schemeClr val="tx2"/>
                </a:solidFill>
              </a:rPr>
              <a:t>5 to 10 minor wastewater </a:t>
            </a:r>
            <a:r>
              <a:rPr lang="en-US" sz="2000" dirty="0" smtClean="0">
                <a:solidFill>
                  <a:schemeClr val="tx2"/>
                </a:solidFill>
              </a:rPr>
              <a:t>treatment plants </a:t>
            </a:r>
            <a:r>
              <a:rPr lang="en-US" sz="2000" dirty="0">
                <a:solidFill>
                  <a:schemeClr val="tx2"/>
                </a:solidFill>
              </a:rPr>
              <a:t>by </a:t>
            </a:r>
            <a:r>
              <a:rPr lang="en-US" sz="2000" dirty="0" smtClean="0">
                <a:solidFill>
                  <a:schemeClr val="tx2"/>
                </a:solidFill>
              </a:rPr>
              <a:t>2017</a:t>
            </a:r>
          </a:p>
          <a:p>
            <a:pPr lvl="1" eaLnBrk="0" hangingPunct="0">
              <a:lnSpc>
                <a:spcPct val="9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Shortfalls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Phosphorus Management Tool regulations not completed as specified; committed to implementing in </a:t>
            </a:r>
            <a:r>
              <a:rPr lang="en-US" sz="2000" dirty="0" smtClean="0">
                <a:solidFill>
                  <a:schemeClr val="tx2"/>
                </a:solidFill>
              </a:rPr>
              <a:t>2014</a:t>
            </a:r>
          </a:p>
          <a:p>
            <a:pPr lvl="1" eaLnBrk="0" hangingPunct="0">
              <a:lnSpc>
                <a:spcPct val="9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Issues to Address</a:t>
            </a:r>
            <a:endParaRPr lang="en-US" sz="2000" b="1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Issue </a:t>
            </a:r>
            <a:r>
              <a:rPr lang="en-US" sz="2000" dirty="0">
                <a:solidFill>
                  <a:schemeClr val="tx2"/>
                </a:solidFill>
              </a:rPr>
              <a:t>remaining, expired MS4 permits and construction general permit by agreed upon schedule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077199" cy="68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Pennsylvania Progress and Goals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7620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75087" cy="4953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95400" y="1219200"/>
            <a:ext cx="0" cy="3048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1219200"/>
            <a:ext cx="0" cy="4572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00200" y="1143000"/>
            <a:ext cx="0" cy="30480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57400" y="1447800"/>
            <a:ext cx="0" cy="3810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69432" y="5806181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arrows – Milestone targets</a:t>
            </a:r>
          </a:p>
          <a:p>
            <a:r>
              <a:rPr lang="en-US" dirty="0" smtClean="0"/>
              <a:t>Green arrow – actual progress</a:t>
            </a:r>
          </a:p>
          <a:p>
            <a:r>
              <a:rPr lang="en-US" dirty="0" smtClean="0"/>
              <a:t>Orange arrow – reflect being “on track” to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685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Pennsylvania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Oversight Status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1502485"/>
            <a:ext cx="8153400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Strengths</a:t>
            </a:r>
            <a:endParaRPr lang="en-US" b="1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Committed </a:t>
            </a:r>
            <a:r>
              <a:rPr lang="en-US" dirty="0">
                <a:solidFill>
                  <a:schemeClr val="tx2"/>
                </a:solidFill>
              </a:rPr>
              <a:t>to performing 450 agricultural compliance inspections and 100 compliance </a:t>
            </a:r>
            <a:r>
              <a:rPr lang="en-US" dirty="0" smtClean="0">
                <a:solidFill>
                  <a:schemeClr val="tx2"/>
                </a:solidFill>
              </a:rPr>
              <a:t>actions during </a:t>
            </a:r>
            <a:r>
              <a:rPr lang="en-US" dirty="0">
                <a:solidFill>
                  <a:schemeClr val="tx2"/>
                </a:solidFill>
              </a:rPr>
              <a:t>the 2014-2015 milestone </a:t>
            </a:r>
            <a:r>
              <a:rPr lang="en-US" dirty="0" smtClean="0">
                <a:solidFill>
                  <a:schemeClr val="tx2"/>
                </a:solidFill>
              </a:rPr>
              <a:t>period</a:t>
            </a:r>
          </a:p>
          <a:p>
            <a:pPr lvl="1" eaLnBrk="0" hangingPunct="0"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Shortfalls</a:t>
            </a:r>
            <a:endParaRPr lang="en-US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Did not </a:t>
            </a:r>
            <a:r>
              <a:rPr lang="en-US" dirty="0" smtClean="0">
                <a:solidFill>
                  <a:schemeClr val="tx2"/>
                </a:solidFill>
              </a:rPr>
              <a:t>meet </a:t>
            </a:r>
            <a:r>
              <a:rPr lang="en-US" dirty="0">
                <a:solidFill>
                  <a:schemeClr val="tx2"/>
                </a:solidFill>
              </a:rPr>
              <a:t>2013 </a:t>
            </a:r>
            <a:r>
              <a:rPr lang="en-US" dirty="0" smtClean="0">
                <a:solidFill>
                  <a:schemeClr val="tx2"/>
                </a:solidFill>
              </a:rPr>
              <a:t>reduction </a:t>
            </a:r>
            <a:r>
              <a:rPr lang="en-US" dirty="0">
                <a:solidFill>
                  <a:schemeClr val="tx2"/>
                </a:solidFill>
              </a:rPr>
              <a:t>targets </a:t>
            </a:r>
            <a:r>
              <a:rPr lang="en-US" dirty="0" smtClean="0">
                <a:solidFill>
                  <a:schemeClr val="tx2"/>
                </a:solidFill>
              </a:rPr>
              <a:t>in agriculture </a:t>
            </a:r>
            <a:r>
              <a:rPr lang="en-US" dirty="0">
                <a:solidFill>
                  <a:schemeClr val="tx2"/>
                </a:solidFill>
              </a:rPr>
              <a:t>and did not meet implementation targets </a:t>
            </a:r>
            <a:r>
              <a:rPr lang="en-US" dirty="0" smtClean="0">
                <a:solidFill>
                  <a:schemeClr val="tx2"/>
                </a:solidFill>
              </a:rPr>
              <a:t>for critical </a:t>
            </a:r>
            <a:r>
              <a:rPr lang="en-US" dirty="0">
                <a:solidFill>
                  <a:schemeClr val="tx2"/>
                </a:solidFill>
              </a:rPr>
              <a:t>BMPs </a:t>
            </a: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Commonwealth is relying on heavily to meet nutrient and sediment reduction </a:t>
            </a:r>
            <a:r>
              <a:rPr lang="en-US" dirty="0" smtClean="0">
                <a:solidFill>
                  <a:schemeClr val="tx2"/>
                </a:solidFill>
              </a:rPr>
              <a:t>targets</a:t>
            </a:r>
          </a:p>
          <a:p>
            <a:pPr lvl="1" eaLnBrk="0" hangingPunct="0"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Issues to Address</a:t>
            </a:r>
            <a:endParaRPr lang="en-US" b="1" dirty="0">
              <a:solidFill>
                <a:schemeClr val="tx2"/>
              </a:solidFill>
            </a:endParaRPr>
          </a:p>
          <a:p>
            <a:pPr marL="800100" lvl="1" indent="-3429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Increase progress in agriculture and stormwater to get </a:t>
            </a:r>
            <a:r>
              <a:rPr lang="en-US" dirty="0" smtClean="0">
                <a:solidFill>
                  <a:schemeClr val="tx2"/>
                </a:solidFill>
              </a:rPr>
              <a:t>on track </a:t>
            </a:r>
            <a:r>
              <a:rPr lang="en-US" dirty="0">
                <a:solidFill>
                  <a:schemeClr val="tx2"/>
                </a:solidFill>
              </a:rPr>
              <a:t>to meet nitrogen targets for 2015, with focus on highest priority water quality </a:t>
            </a:r>
            <a:r>
              <a:rPr lang="en-US" dirty="0" smtClean="0">
                <a:solidFill>
                  <a:schemeClr val="tx2"/>
                </a:solidFill>
              </a:rPr>
              <a:t>BMPs</a:t>
            </a:r>
          </a:p>
          <a:p>
            <a:pPr marL="800100" lvl="1" indent="-3429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077200" cy="7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Virginia Progress and Goals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7620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62225"/>
            <a:ext cx="8610600" cy="50051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95400" y="1447800"/>
            <a:ext cx="0" cy="4572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8400" y="1524000"/>
            <a:ext cx="0" cy="4572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00200" y="1524000"/>
            <a:ext cx="0" cy="45720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7400" y="1524000"/>
            <a:ext cx="0" cy="3810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58674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arrows – Milestone targets</a:t>
            </a:r>
          </a:p>
          <a:p>
            <a:r>
              <a:rPr lang="en-US" dirty="0" smtClean="0"/>
              <a:t>Green arrow – actual progress</a:t>
            </a:r>
          </a:p>
          <a:p>
            <a:r>
              <a:rPr lang="en-US" dirty="0" smtClean="0"/>
              <a:t>Orange arrow – reflect being “on track” to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685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Virginia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Oversight Status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077200" cy="692766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3400" y="1600200"/>
            <a:ext cx="8153400" cy="45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900" b="1" dirty="0" smtClean="0">
                <a:solidFill>
                  <a:schemeClr val="tx2"/>
                </a:solidFill>
              </a:rPr>
              <a:t>Strengths</a:t>
            </a:r>
            <a:endParaRPr lang="en-US" sz="1900" b="1" dirty="0">
              <a:solidFill>
                <a:schemeClr val="tx2"/>
              </a:solidFill>
            </a:endParaRPr>
          </a:p>
          <a:p>
            <a:pPr marL="800100" lvl="1" indent="-3429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2"/>
                </a:solidFill>
              </a:rPr>
              <a:t>Launched </a:t>
            </a:r>
            <a:r>
              <a:rPr lang="en-US" sz="1900" dirty="0">
                <a:solidFill>
                  <a:schemeClr val="tx2"/>
                </a:solidFill>
              </a:rPr>
              <a:t>the </a:t>
            </a:r>
            <a:r>
              <a:rPr lang="en-US" sz="1900" dirty="0" smtClean="0">
                <a:solidFill>
                  <a:schemeClr val="tx2"/>
                </a:solidFill>
              </a:rPr>
              <a:t>Virginia </a:t>
            </a:r>
            <a:r>
              <a:rPr lang="en-US" sz="1900" dirty="0">
                <a:solidFill>
                  <a:schemeClr val="tx2"/>
                </a:solidFill>
              </a:rPr>
              <a:t>Enhanced Conservation </a:t>
            </a:r>
            <a:r>
              <a:rPr lang="en-US" sz="1900" dirty="0" smtClean="0">
                <a:solidFill>
                  <a:schemeClr val="tx2"/>
                </a:solidFill>
              </a:rPr>
              <a:t>Initiative; $4.8 </a:t>
            </a:r>
            <a:r>
              <a:rPr lang="en-US" sz="1900" dirty="0">
                <a:solidFill>
                  <a:schemeClr val="tx2"/>
                </a:solidFill>
              </a:rPr>
              <a:t>million in cost-share funds </a:t>
            </a:r>
            <a:r>
              <a:rPr lang="en-US" sz="1900" dirty="0" smtClean="0">
                <a:solidFill>
                  <a:schemeClr val="tx2"/>
                </a:solidFill>
              </a:rPr>
              <a:t>and reimbursing </a:t>
            </a:r>
            <a:r>
              <a:rPr lang="en-US" sz="1900" dirty="0">
                <a:solidFill>
                  <a:schemeClr val="tx2"/>
                </a:solidFill>
              </a:rPr>
              <a:t>farmers up to </a:t>
            </a:r>
            <a:r>
              <a:rPr lang="en-US" sz="1900" dirty="0" smtClean="0">
                <a:solidFill>
                  <a:schemeClr val="tx2"/>
                </a:solidFill>
              </a:rPr>
              <a:t>100% to </a:t>
            </a:r>
            <a:r>
              <a:rPr lang="en-US" sz="1900" dirty="0">
                <a:solidFill>
                  <a:schemeClr val="tx2"/>
                </a:solidFill>
              </a:rPr>
              <a:t>install stream fencing </a:t>
            </a:r>
            <a:r>
              <a:rPr lang="en-US" sz="1900" dirty="0" smtClean="0">
                <a:solidFill>
                  <a:schemeClr val="tx2"/>
                </a:solidFill>
              </a:rPr>
              <a:t>systems</a:t>
            </a:r>
          </a:p>
          <a:p>
            <a:pPr lvl="1" eaLnBrk="0" hangingPunct="0">
              <a:lnSpc>
                <a:spcPct val="90000"/>
              </a:lnSpc>
            </a:pPr>
            <a:endParaRPr lang="en-US" sz="1900" dirty="0" smtClean="0">
              <a:solidFill>
                <a:schemeClr val="tx2"/>
              </a:solidFill>
            </a:endParaRPr>
          </a:p>
          <a:p>
            <a:pPr marL="800100" lvl="1" indent="-3429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</a:rPr>
              <a:t>A</a:t>
            </a:r>
            <a:r>
              <a:rPr lang="en-US" sz="1900" dirty="0" smtClean="0">
                <a:solidFill>
                  <a:schemeClr val="tx2"/>
                </a:solidFill>
              </a:rPr>
              <a:t>pproved </a:t>
            </a:r>
            <a:r>
              <a:rPr lang="en-US" sz="1900" dirty="0">
                <a:solidFill>
                  <a:schemeClr val="tx2"/>
                </a:solidFill>
              </a:rPr>
              <a:t>bond authorization including $101 million to fund grants for </a:t>
            </a:r>
            <a:r>
              <a:rPr lang="en-US" sz="1900" dirty="0" smtClean="0">
                <a:solidFill>
                  <a:schemeClr val="tx2"/>
                </a:solidFill>
              </a:rPr>
              <a:t>wastewater plant </a:t>
            </a:r>
            <a:r>
              <a:rPr lang="en-US" sz="1900" dirty="0">
                <a:solidFill>
                  <a:schemeClr val="tx2"/>
                </a:solidFill>
              </a:rPr>
              <a:t>upgrades and up to $75 million for Combined Sewer Overflow control </a:t>
            </a:r>
            <a:r>
              <a:rPr lang="en-US" sz="1900" dirty="0" smtClean="0">
                <a:solidFill>
                  <a:schemeClr val="tx2"/>
                </a:solidFill>
              </a:rPr>
              <a:t>projects</a:t>
            </a:r>
          </a:p>
          <a:p>
            <a:pPr lvl="1" eaLnBrk="0" hangingPunct="0">
              <a:lnSpc>
                <a:spcPct val="90000"/>
              </a:lnSpc>
            </a:pPr>
            <a:endParaRPr lang="en-US" sz="1900" dirty="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900" b="1" dirty="0" smtClean="0">
                <a:solidFill>
                  <a:schemeClr val="tx2"/>
                </a:solidFill>
              </a:rPr>
              <a:t>Shortfalls</a:t>
            </a:r>
            <a:endParaRPr lang="en-US" sz="1900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90000"/>
              </a:lnSpc>
            </a:pPr>
            <a:r>
              <a:rPr lang="en-US" sz="1900" dirty="0" smtClean="0">
                <a:solidFill>
                  <a:schemeClr val="tx2"/>
                </a:solidFill>
              </a:rPr>
              <a:t>Did </a:t>
            </a:r>
            <a:r>
              <a:rPr lang="en-US" sz="1900" dirty="0">
                <a:solidFill>
                  <a:schemeClr val="tx2"/>
                </a:solidFill>
              </a:rPr>
              <a:t>not issue </a:t>
            </a:r>
            <a:r>
              <a:rPr lang="en-US" sz="1900" dirty="0" smtClean="0">
                <a:solidFill>
                  <a:schemeClr val="tx2"/>
                </a:solidFill>
              </a:rPr>
              <a:t>10 </a:t>
            </a:r>
            <a:r>
              <a:rPr lang="en-US" sz="1900" dirty="0">
                <a:solidFill>
                  <a:schemeClr val="tx2"/>
                </a:solidFill>
              </a:rPr>
              <a:t>remaining, expired Phase I </a:t>
            </a:r>
            <a:r>
              <a:rPr lang="en-US" sz="1900" dirty="0" smtClean="0">
                <a:solidFill>
                  <a:schemeClr val="tx2"/>
                </a:solidFill>
              </a:rPr>
              <a:t>MS4 permits—not  </a:t>
            </a:r>
            <a:r>
              <a:rPr lang="en-US" sz="1900" dirty="0">
                <a:solidFill>
                  <a:schemeClr val="tx2"/>
                </a:solidFill>
              </a:rPr>
              <a:t>on track to have practices in place by 2025 to meet TMDL allocations for stormwater within Phase I </a:t>
            </a:r>
            <a:r>
              <a:rPr lang="en-US" sz="1900" dirty="0" smtClean="0">
                <a:solidFill>
                  <a:schemeClr val="tx2"/>
                </a:solidFill>
              </a:rPr>
              <a:t>localities</a:t>
            </a:r>
          </a:p>
          <a:p>
            <a:pPr lvl="1" eaLnBrk="0" hangingPunct="0">
              <a:lnSpc>
                <a:spcPct val="90000"/>
              </a:lnSpc>
            </a:pPr>
            <a:endParaRPr lang="en-US" sz="1900" dirty="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1900" b="1" dirty="0" smtClean="0">
                <a:solidFill>
                  <a:schemeClr val="tx2"/>
                </a:solidFill>
              </a:rPr>
              <a:t>Issues to Address</a:t>
            </a:r>
            <a:endParaRPr lang="en-US" sz="1900" b="1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90000"/>
              </a:lnSpc>
            </a:pPr>
            <a:r>
              <a:rPr lang="en-US" sz="1900" dirty="0" smtClean="0">
                <a:solidFill>
                  <a:schemeClr val="tx2"/>
                </a:solidFill>
              </a:rPr>
              <a:t>Demonstrate </a:t>
            </a:r>
            <a:r>
              <a:rPr lang="en-US" sz="1900" dirty="0">
                <a:solidFill>
                  <a:schemeClr val="tx2"/>
                </a:solidFill>
              </a:rPr>
              <a:t>more aggressive implementation of </a:t>
            </a:r>
            <a:r>
              <a:rPr lang="en-US" sz="1900" dirty="0" smtClean="0">
                <a:solidFill>
                  <a:schemeClr val="tx2"/>
                </a:solidFill>
              </a:rPr>
              <a:t>BMPs to </a:t>
            </a:r>
            <a:r>
              <a:rPr lang="en-US" sz="1900" dirty="0">
                <a:solidFill>
                  <a:schemeClr val="tx2"/>
                </a:solidFill>
              </a:rPr>
              <a:t>manage </a:t>
            </a:r>
            <a:r>
              <a:rPr lang="en-US" sz="1900" dirty="0" smtClean="0">
                <a:solidFill>
                  <a:schemeClr val="tx2"/>
                </a:solidFill>
              </a:rPr>
              <a:t>stormwater</a:t>
            </a:r>
            <a:r>
              <a:rPr lang="en-US" sz="1900" dirty="0">
                <a:solidFill>
                  <a:schemeClr val="tx2"/>
                </a:solidFill>
              </a:rPr>
              <a:t>, including infiltration and </a:t>
            </a:r>
            <a:r>
              <a:rPr lang="en-US" sz="1900" dirty="0" smtClean="0">
                <a:solidFill>
                  <a:schemeClr val="tx2"/>
                </a:solidFill>
              </a:rPr>
              <a:t>filtration</a:t>
            </a:r>
            <a:endParaRPr lang="en-US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685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Agencies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43400" y="838200"/>
            <a:ext cx="4572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Strengths</a:t>
            </a:r>
            <a:endParaRPr lang="en-US" sz="2000" b="1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Developed </a:t>
            </a:r>
            <a:r>
              <a:rPr lang="en-US" sz="2000" dirty="0">
                <a:solidFill>
                  <a:schemeClr val="tx2"/>
                </a:solidFill>
              </a:rPr>
              <a:t>the planning tool Bay Facility Assessment Scenario Tool (</a:t>
            </a:r>
            <a:r>
              <a:rPr lang="en-US" sz="2000" dirty="0" smtClean="0">
                <a:solidFill>
                  <a:schemeClr val="tx2"/>
                </a:solidFill>
              </a:rPr>
              <a:t>BayFAST)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to </a:t>
            </a:r>
            <a:r>
              <a:rPr lang="en-US" sz="2000" dirty="0">
                <a:solidFill>
                  <a:schemeClr val="tx2"/>
                </a:solidFill>
              </a:rPr>
              <a:t>allow federal agencies to estimate current loads </a:t>
            </a:r>
            <a:r>
              <a:rPr lang="en-US" sz="2000" dirty="0" smtClean="0">
                <a:solidFill>
                  <a:schemeClr val="tx2"/>
                </a:solidFill>
              </a:rPr>
              <a:t>and </a:t>
            </a:r>
            <a:r>
              <a:rPr lang="en-US" sz="2000" dirty="0">
                <a:solidFill>
                  <a:schemeClr val="tx2"/>
                </a:solidFill>
              </a:rPr>
              <a:t>pollutant reductions from </a:t>
            </a:r>
            <a:r>
              <a:rPr lang="en-US" sz="2000" dirty="0" smtClean="0">
                <a:solidFill>
                  <a:schemeClr val="tx2"/>
                </a:solidFill>
              </a:rPr>
              <a:t>various BMP scenarios</a:t>
            </a:r>
          </a:p>
          <a:p>
            <a:pPr lvl="1" eaLnBrk="0" hangingPunct="0">
              <a:lnSpc>
                <a:spcPct val="9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Shortfalls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EPA deferred revisions to </a:t>
            </a:r>
            <a:r>
              <a:rPr lang="en-US" sz="2000" dirty="0" smtClean="0">
                <a:solidFill>
                  <a:schemeClr val="tx2"/>
                </a:solidFill>
              </a:rPr>
              <a:t>national </a:t>
            </a:r>
            <a:r>
              <a:rPr lang="en-US" sz="2000" dirty="0">
                <a:solidFill>
                  <a:schemeClr val="tx2"/>
                </a:solidFill>
              </a:rPr>
              <a:t>stormwater rule; </a:t>
            </a:r>
            <a:r>
              <a:rPr lang="en-US" sz="2000" dirty="0" smtClean="0">
                <a:solidFill>
                  <a:schemeClr val="tx2"/>
                </a:solidFill>
              </a:rPr>
              <a:t>alternatively will develop </a:t>
            </a:r>
            <a:r>
              <a:rPr lang="en-US" sz="2000" dirty="0">
                <a:solidFill>
                  <a:schemeClr val="tx2"/>
                </a:solidFill>
              </a:rPr>
              <a:t>proposals to strengthen</a:t>
            </a:r>
          </a:p>
          <a:p>
            <a:pPr lvl="1" eaLnBrk="0" hangingPunct="0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stormwater </a:t>
            </a:r>
            <a:r>
              <a:rPr lang="en-US" sz="2000" dirty="0">
                <a:solidFill>
                  <a:schemeClr val="tx2"/>
                </a:solidFill>
              </a:rPr>
              <a:t>program in </a:t>
            </a:r>
            <a:r>
              <a:rPr lang="en-US" sz="2000" dirty="0" smtClean="0">
                <a:solidFill>
                  <a:schemeClr val="tx2"/>
                </a:solidFill>
              </a:rPr>
              <a:t>2014-2015</a:t>
            </a:r>
          </a:p>
          <a:p>
            <a:pPr lvl="1" eaLnBrk="0" hangingPunct="0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Issues to Address</a:t>
            </a:r>
          </a:p>
          <a:p>
            <a:pPr lvl="1" eaLnBrk="0" hangingPunct="0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Improve BMP </a:t>
            </a:r>
            <a:r>
              <a:rPr lang="en-US" sz="2000" dirty="0">
                <a:solidFill>
                  <a:schemeClr val="tx2"/>
                </a:solidFill>
              </a:rPr>
              <a:t>progress reporting by federal facilities </a:t>
            </a:r>
            <a:r>
              <a:rPr lang="en-US" sz="2000" dirty="0" smtClean="0">
                <a:solidFill>
                  <a:schemeClr val="tx2"/>
                </a:solidFill>
              </a:rPr>
              <a:t>through </a:t>
            </a:r>
            <a:r>
              <a:rPr lang="en-US" sz="2000" dirty="0">
                <a:solidFill>
                  <a:schemeClr val="tx2"/>
                </a:solidFill>
              </a:rPr>
              <a:t>BayFAST in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114800" cy="5448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2B02-86F6-475C-988B-C90F0636F1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685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447800"/>
            <a:ext cx="9144000" cy="5410200"/>
            <a:chOff x="1219200" y="1524000"/>
            <a:chExt cx="7010400" cy="3505200"/>
          </a:xfrm>
        </p:grpSpPr>
        <p:pic>
          <p:nvPicPr>
            <p:cNvPr id="8" name="Picture 13" descr="Thomas_Point_Lighthouse_Chesapeake_Bay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19200" y="1524000"/>
              <a:ext cx="2895600" cy="2274888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0" name="Picture 17" descr="dobbs-crabboat2-450x337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219200" y="3424238"/>
              <a:ext cx="2143125" cy="160496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1" name="Picture 19" descr="normal_iil-eco-en-00049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200400" y="3200400"/>
              <a:ext cx="2514600" cy="18288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Picture 27" descr="roadless_skidmore_creek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410200" y="1524000"/>
              <a:ext cx="2819400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pennsylvania-dairy-farm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200400" y="1524000"/>
              <a:ext cx="2514600" cy="187801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4" name="Picture 21" descr="spsp1_mikeland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715000" y="3402013"/>
              <a:ext cx="2514600" cy="1627187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www.epa.gov/chesapeakebaytmdl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2B02-86F6-475C-988B-C90F0636F1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82000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What are the 2-year milestones and evaluation?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How we conducted evaluation 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Evaluation results</a:t>
            </a:r>
            <a:endParaRPr lang="en-US" sz="2400" dirty="0">
              <a:solidFill>
                <a:schemeClr val="tx2"/>
              </a:solidFill>
            </a:endParaRPr>
          </a:p>
          <a:p>
            <a:pPr marL="109728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Overview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2B02-86F6-475C-988B-C90F0636F1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82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Milestones comprise: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Numeric: translate practices into load reductions and compare to long-term trajectories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Programmatic: Actions to build capacity to achieve necessary implementation </a:t>
            </a:r>
            <a:r>
              <a:rPr lang="en-US" sz="2000" dirty="0" smtClean="0">
                <a:solidFill>
                  <a:schemeClr val="tx2"/>
                </a:solidFill>
              </a:rPr>
              <a:t>levels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2012-13: Did jurisdictions and federal agencies achieve their 2012-13 commitments set 2 years ago?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2014-15: Are commitments strong enough to keep jurisdictions and federal agencies on track to have: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All practices in place by 2025 to achieve clean water in Bay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Practices in place by 2017 to achieve 60% of necessary reductions compared to 2009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Milestones Evaluation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2B02-86F6-475C-988B-C90F0636F1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State WIP leads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Sector experts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Agriculture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Urban/Stormwater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Wastewater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Trading/Offsets/Growth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Modeling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Local Engagement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Bay Grant project officers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Senior Managers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Evaluation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2B02-86F6-475C-988B-C90F0636F1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3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82000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Majority of 2012-13 programmatic milestones were achieved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Some important milestones missed, e.g. permit reissuance</a:t>
            </a:r>
            <a:br>
              <a:rPr lang="en-US" sz="20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For 2014-15, the trajectory and pace of implementation to meet 2017 goals gets steeper in many instances. There are good commitments, more needs to be done to build necessary capacity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Enhanced implementation rates and new, innovative tools are needed to meet the challenges ahead of us</a:t>
            </a:r>
          </a:p>
          <a:p>
            <a:pPr marL="109728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Overall Programmatic Progress and Goals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2B02-86F6-475C-988B-C90F0636F12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0292"/>
            <a:ext cx="8839200" cy="9403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Overall Numeric Progress and Goals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5581"/>
            <a:ext cx="8839200" cy="47856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2B02-86F6-475C-988B-C90F0636F12A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95400" y="1447800"/>
            <a:ext cx="20551" cy="400814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-3480000" flipH="1">
            <a:off x="2151149" y="1578483"/>
            <a:ext cx="381000" cy="2286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00200" y="1447800"/>
            <a:ext cx="0" cy="38100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57400" y="1580389"/>
            <a:ext cx="0" cy="42672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69432" y="5806181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arrows – Milestone targets</a:t>
            </a:r>
          </a:p>
          <a:p>
            <a:r>
              <a:rPr lang="en-US" dirty="0" smtClean="0"/>
              <a:t>Green arrow – actual progress</a:t>
            </a:r>
          </a:p>
          <a:p>
            <a:r>
              <a:rPr lang="en-US" dirty="0" smtClean="0"/>
              <a:t>Orange arrow – reflect being “on track” to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292"/>
            <a:ext cx="8229600" cy="9403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2014 Oversight Status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8382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76246"/>
            <a:ext cx="8610600" cy="47149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2B02-86F6-475C-988B-C90F0636F1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District of Columbia Progress and Goals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7620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0" y="914400"/>
            <a:ext cx="8486190" cy="4953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95400" y="1295400"/>
            <a:ext cx="0" cy="4572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8400" y="1447800"/>
            <a:ext cx="0" cy="4572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76400" y="2209800"/>
            <a:ext cx="0" cy="45720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7400" y="1219200"/>
            <a:ext cx="0" cy="38100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791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arrows – Milestone targets</a:t>
            </a:r>
          </a:p>
          <a:p>
            <a:r>
              <a:rPr lang="en-US" dirty="0" smtClean="0"/>
              <a:t>Green arrow – actual progress</a:t>
            </a:r>
          </a:p>
          <a:p>
            <a:r>
              <a:rPr lang="en-US" dirty="0" smtClean="0"/>
              <a:t>Orange arrow – reflect being “on track” to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685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of Columbia Oversight Status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33400" y="1524000"/>
            <a:ext cx="8153400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Strengths</a:t>
            </a:r>
            <a:endParaRPr lang="en-US" sz="2400" b="1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Continued </a:t>
            </a:r>
            <a:r>
              <a:rPr lang="en-US" sz="2400" dirty="0">
                <a:solidFill>
                  <a:schemeClr val="tx2"/>
                </a:solidFill>
              </a:rPr>
              <a:t>upgrades to Blue Plains WWTP; will have enhanced nutrient removal in place by</a:t>
            </a:r>
          </a:p>
          <a:p>
            <a:pPr lvl="1" eaLnBrk="0" hangingPunct="0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October </a:t>
            </a:r>
            <a:r>
              <a:rPr lang="en-US" sz="2400" dirty="0" smtClean="0">
                <a:solidFill>
                  <a:schemeClr val="tx2"/>
                </a:solidFill>
              </a:rPr>
              <a:t>2014</a:t>
            </a:r>
          </a:p>
          <a:p>
            <a:pPr lvl="1" eaLnBrk="0" hangingPunct="0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Shortfalls</a:t>
            </a:r>
            <a:endParaRPr lang="en-US" sz="2400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Did not complete citywide online stormwater tool by </a:t>
            </a:r>
            <a:r>
              <a:rPr lang="en-US" sz="2400" dirty="0" smtClean="0">
                <a:solidFill>
                  <a:schemeClr val="tx2"/>
                </a:solidFill>
              </a:rPr>
              <a:t>2013</a:t>
            </a:r>
          </a:p>
          <a:p>
            <a:pPr lvl="1" eaLnBrk="0" hangingPunct="0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Issues to Address</a:t>
            </a:r>
            <a:endParaRPr lang="en-US" sz="2400" b="1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Increase </a:t>
            </a:r>
            <a:r>
              <a:rPr lang="en-US" sz="2400" dirty="0">
                <a:solidFill>
                  <a:schemeClr val="tx2"/>
                </a:solidFill>
              </a:rPr>
              <a:t>implementation of tree plantings and redevelopment projects </a:t>
            </a:r>
            <a:r>
              <a:rPr lang="en-US" sz="2400" dirty="0" smtClean="0">
                <a:solidFill>
                  <a:schemeClr val="tx2"/>
                </a:solidFill>
              </a:rPr>
              <a:t>at 1.2 inch </a:t>
            </a:r>
            <a:r>
              <a:rPr lang="en-US" sz="2400" dirty="0">
                <a:solidFill>
                  <a:schemeClr val="tx2"/>
                </a:solidFill>
              </a:rPr>
              <a:t>retention standard </a:t>
            </a:r>
            <a:r>
              <a:rPr lang="en-US" sz="2400" dirty="0" smtClean="0">
                <a:solidFill>
                  <a:schemeClr val="tx2"/>
                </a:solidFill>
              </a:rPr>
              <a:t>to </a:t>
            </a:r>
            <a:r>
              <a:rPr lang="en-US" sz="2400" dirty="0">
                <a:solidFill>
                  <a:schemeClr val="tx2"/>
                </a:solidFill>
              </a:rPr>
              <a:t>meet </a:t>
            </a:r>
            <a:r>
              <a:rPr lang="en-US" sz="2400" dirty="0" smtClean="0">
                <a:solidFill>
                  <a:schemeClr val="tx2"/>
                </a:solidFill>
              </a:rPr>
              <a:t>Urban Stormwater projections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53400" cy="6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9f62856-1543-49d4-a736-4569d363f533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2014-08-01T20:20:44+00:00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7BCC3A8AFF444A515B01233067586" ma:contentTypeVersion="14" ma:contentTypeDescription="Create a new document." ma:contentTypeScope="" ma:versionID="03b1988909658e59f19088d01b7c8645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targetNamespace="http://schemas.microsoft.com/office/2006/metadata/properties" ma:root="true" ma:fieldsID="7fe50f03dcf02a31dda5649ed9c46ca1" ns1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05800784-2c58-4e27-94dc-849fde00497c}" ma:internalName="TaxCatchAllLabel" ma:readOnly="true" ma:showField="CatchAllDataLabel" ma:web="5394d2a3-ef3b-4ac4-b0d4-51e800e4e0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05800784-2c58-4e27-94dc-849fde00497c}" ma:internalName="TaxCatchAll" ma:showField="CatchAllData" ma:web="5394d2a3-ef3b-4ac4-b0d4-51e800e4e0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A82215-4D23-4DDC-B6A8-318E453B52A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3EBF8D5-4770-4546-8CCD-C68941C985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60626-3177-4D01-95FB-0F272DA80A49}">
  <ds:schemaRefs>
    <ds:schemaRef ds:uri="http://purl.org/dc/terms/"/>
    <ds:schemaRef ds:uri="http://schemas.microsoft.com/sharepoint.v3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sharepoint/v3/fields"/>
    <ds:schemaRef ds:uri="http://www.w3.org/XML/1998/namespace"/>
    <ds:schemaRef ds:uri="4ffa91fb-a0ff-4ac5-b2db-65c790d184a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374400D0-C6BB-444C-A2C2-D4FB25C92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2671</TotalTime>
  <Words>691</Words>
  <Application>Microsoft Office PowerPoint</Application>
  <PresentationFormat>On-screen Show (4:3)</PresentationFormat>
  <Paragraphs>140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EPA Evaluation of Chesapeake Bay  Two-Year Milestones  (2012-13 &amp; 2014-15)</vt:lpstr>
      <vt:lpstr>Overview</vt:lpstr>
      <vt:lpstr>Milestones Evaluation</vt:lpstr>
      <vt:lpstr>The Evaluation Team</vt:lpstr>
      <vt:lpstr>Overall Programmatic Progress and Goals</vt:lpstr>
      <vt:lpstr>Overall Numeric Progress and Goals</vt:lpstr>
      <vt:lpstr>2014 Oversight Status</vt:lpstr>
      <vt:lpstr>District of Columbia Progress and Goals</vt:lpstr>
      <vt:lpstr>District of Columbia Oversight Status</vt:lpstr>
      <vt:lpstr>Maryland Progress and Goals</vt:lpstr>
      <vt:lpstr>Maryland Oversight Status</vt:lpstr>
      <vt:lpstr>Pennsylvania Progress and Goals</vt:lpstr>
      <vt:lpstr>Pennsylvania Oversight Status</vt:lpstr>
      <vt:lpstr>Virginia Progress and Goals</vt:lpstr>
      <vt:lpstr>Virginia Oversight Status</vt:lpstr>
      <vt:lpstr>Federal Agencies</vt:lpstr>
      <vt:lpstr>Questions?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Progress: How Will We Fill the Gaps</dc:title>
  <dc:creator>rbatiuk</dc:creator>
  <cp:lastModifiedBy>ACB VA2</cp:lastModifiedBy>
  <cp:revision>165</cp:revision>
  <cp:lastPrinted>2014-08-11T15:43:30Z</cp:lastPrinted>
  <dcterms:created xsi:type="dcterms:W3CDTF">2013-09-09T11:42:36Z</dcterms:created>
  <dcterms:modified xsi:type="dcterms:W3CDTF">2014-11-26T21:07:50Z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0x0101007C87BCC3A8AFF444A515B01233067586</vt:lpwstr>
  </property>
  <property fmtid="{D5CDD505-2E9C-101B-9397-08002B2CF9AE}" pid="3" name="TaxKeyword">
    <vt:lpwstr/>
  </property>
  <property fmtid="{D5CDD505-2E9C-101B-9397-08002B2CF9AE}" pid="4" name="Document_x0020_Type">
    <vt:lpwstr/>
  </property>
  <property fmtid="{D5CDD505-2E9C-101B-9397-08002B2CF9AE}" pid="5" name="Document Type">
    <vt:lpwstr/>
  </property>
</Properties>
</file>