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media/image17.jpg" ContentType="image/jpg"/>
  <Override PartName="/ppt/media/image1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5" r:id="rId2"/>
    <p:sldId id="289" r:id="rId3"/>
    <p:sldId id="271" r:id="rId4"/>
    <p:sldId id="280" r:id="rId5"/>
    <p:sldId id="287" r:id="rId6"/>
    <p:sldId id="277" r:id="rId7"/>
    <p:sldId id="273" r:id="rId8"/>
    <p:sldId id="290" r:id="rId9"/>
    <p:sldId id="324" r:id="rId10"/>
    <p:sldId id="291" r:id="rId11"/>
    <p:sldId id="276" r:id="rId12"/>
    <p:sldId id="258" r:id="rId13"/>
    <p:sldId id="326" r:id="rId14"/>
    <p:sldId id="327" r:id="rId15"/>
    <p:sldId id="328" r:id="rId16"/>
    <p:sldId id="329" r:id="rId17"/>
    <p:sldId id="320" r:id="rId18"/>
    <p:sldId id="321" r:id="rId19"/>
    <p:sldId id="322" r:id="rId20"/>
    <p:sldId id="314" r:id="rId21"/>
    <p:sldId id="315" r:id="rId22"/>
    <p:sldId id="316" r:id="rId23"/>
    <p:sldId id="305" r:id="rId24"/>
    <p:sldId id="307" r:id="rId25"/>
    <p:sldId id="306" r:id="rId26"/>
    <p:sldId id="323" r:id="rId27"/>
    <p:sldId id="330" r:id="rId28"/>
    <p:sldId id="308"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6" autoAdjust="0"/>
    <p:restoredTop sz="94660"/>
  </p:normalViewPr>
  <p:slideViewPr>
    <p:cSldViewPr snapToGrid="0">
      <p:cViewPr varScale="1">
        <p:scale>
          <a:sx n="62" d="100"/>
          <a:sy n="62" d="100"/>
        </p:scale>
        <p:origin x="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a:pPr>
            <a:r>
              <a:rPr lang="en-US" dirty="0" smtClean="0"/>
              <a:t>Estimated</a:t>
            </a:r>
            <a:r>
              <a:rPr lang="en-US" baseline="0" dirty="0" smtClean="0"/>
              <a:t> </a:t>
            </a:r>
            <a:r>
              <a:rPr lang="en-US" dirty="0" smtClean="0"/>
              <a:t>Sediment </a:t>
            </a:r>
            <a:r>
              <a:rPr lang="en-US" dirty="0"/>
              <a:t>Loads 2008-2011</a:t>
            </a:r>
          </a:p>
        </c:rich>
      </c:tx>
      <c:layout>
        <c:manualLayout>
          <c:xMode val="edge"/>
          <c:yMode val="edge"/>
          <c:x val="0.20077117005111203"/>
          <c:y val="3.4883720930232558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Sediment Loads 2008-2011</c:v>
                </c:pt>
              </c:strCache>
            </c:strRef>
          </c:tx>
          <c:explosion val="2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Susquehanna Watershed </c:v>
                </c:pt>
                <c:pt idx="1">
                  <c:v>Conowingo  </c:v>
                </c:pt>
              </c:strCache>
            </c:strRef>
          </c:cat>
          <c:val>
            <c:numRef>
              <c:f>Sheet1!$B$2:$B$3</c:f>
              <c:numCache>
                <c:formatCode>0%</c:formatCode>
                <c:ptCount val="2"/>
                <c:pt idx="0">
                  <c:v>0.87000000000000022</c:v>
                </c:pt>
                <c:pt idx="1">
                  <c:v>0.13</c:v>
                </c:pt>
              </c:numCache>
            </c:numRef>
          </c:val>
          <c:extLst>
            <c:ext xmlns:c16="http://schemas.microsoft.com/office/drawing/2014/chart" uri="{C3380CC4-5D6E-409C-BE32-E72D297353CC}">
              <c16:uniqueId val="{00000000-462B-41A9-8F57-3203DB8EB1D5}"/>
            </c:ext>
          </c:extLst>
        </c:ser>
        <c:dLbls>
          <c:showLegendKey val="0"/>
          <c:showVal val="0"/>
          <c:showCatName val="0"/>
          <c:showSerName val="0"/>
          <c:showPercent val="1"/>
          <c:showBubbleSize val="0"/>
          <c:showLeaderLines val="1"/>
        </c:dLbls>
      </c:pie3DChart>
    </c:plotArea>
    <c:legend>
      <c:legendPos val="t"/>
      <c:layout>
        <c:manualLayout>
          <c:xMode val="edge"/>
          <c:yMode val="edge"/>
          <c:x val="0.22780793848137415"/>
          <c:y val="0.11447674418604657"/>
          <c:w val="0.59701558686743106"/>
          <c:h val="5.3318989196117945E-2"/>
        </c:manualLayout>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289A2-F061-4E49-9FCB-7858C5FAF79F}"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A4BE7-5452-4093-8046-876BEE1AC6F9}" type="slidenum">
              <a:rPr lang="en-US" smtClean="0"/>
              <a:t>‹#›</a:t>
            </a:fld>
            <a:endParaRPr lang="en-US"/>
          </a:p>
        </p:txBody>
      </p:sp>
    </p:spTree>
    <p:extLst>
      <p:ext uri="{BB962C8B-B14F-4D97-AF65-F5344CB8AC3E}">
        <p14:creationId xmlns:p14="http://schemas.microsoft.com/office/powerpoint/2010/main" val="184366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xfrm>
            <a:off x="406400" y="698500"/>
            <a:ext cx="6197600" cy="3486150"/>
          </a:xfrm>
          <a:ln/>
        </p:spPr>
      </p:sp>
      <p:sp>
        <p:nvSpPr>
          <p:cNvPr id="296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91161" indent="-291161">
              <a:buFont typeface="Arial"/>
              <a:buChar char="•"/>
            </a:pPr>
            <a:r>
              <a:rPr lang="en-US" sz="1300" dirty="0">
                <a:cs typeface="American Typewriter"/>
              </a:rPr>
              <a:t>The Susquehanna River contributes almost one-half of the freshwater inflows into the Chesapeake estuary and over 40% of the nitrogen. </a:t>
            </a:r>
          </a:p>
          <a:p>
            <a:pPr marL="291161" indent="-291161">
              <a:buFont typeface="Arial"/>
              <a:buChar char="•"/>
            </a:pPr>
            <a:r>
              <a:rPr lang="en-US" sz="1300" dirty="0">
                <a:cs typeface="American Typewriter"/>
              </a:rPr>
              <a:t>Almost half of the nitrogen load to the Bay is from the Susquehanna </a:t>
            </a:r>
          </a:p>
          <a:p>
            <a:pPr marL="291161" indent="-291161">
              <a:buFont typeface="Arial"/>
              <a:buChar char="•"/>
            </a:pPr>
            <a:r>
              <a:rPr lang="en-US" sz="1300" dirty="0">
                <a:cs typeface="American Typewriter"/>
              </a:rPr>
              <a:t>Much less of the phosphorus load is from the Susquehanna river, but that is changing</a:t>
            </a:r>
          </a:p>
          <a:p>
            <a:pPr marL="291161" indent="-291161">
              <a:buFont typeface="Arial"/>
              <a:buChar char="•"/>
            </a:pPr>
            <a:r>
              <a:rPr lang="en-US" sz="1300" dirty="0">
                <a:cs typeface="American Typewriter"/>
              </a:rPr>
              <a:t>These numbers do not inform the amount of nitrogen and phosphorus that influence the growth of algae</a:t>
            </a:r>
          </a:p>
          <a:p>
            <a:pPr marL="291161" indent="-291161">
              <a:buFont typeface="Arial"/>
              <a:buChar char="•"/>
            </a:pPr>
            <a:r>
              <a:rPr lang="en-US" sz="1300" dirty="0">
                <a:cs typeface="American Typewriter"/>
              </a:rPr>
              <a:t>The second largest contributor of nutrients is the Potomac Basin</a:t>
            </a:r>
          </a:p>
          <a:p>
            <a:pPr marL="291161" indent="-291161">
              <a:buFont typeface="Arial"/>
              <a:buChar char="•"/>
            </a:pPr>
            <a:endParaRPr lang="en-US" sz="1300" dirty="0">
              <a:cs typeface="American Typewriter"/>
            </a:endParaRPr>
          </a:p>
        </p:txBody>
      </p:sp>
      <p:sp>
        <p:nvSpPr>
          <p:cNvPr id="4" name="Slide Number Placeholder 3"/>
          <p:cNvSpPr>
            <a:spLocks noGrp="1"/>
          </p:cNvSpPr>
          <p:nvPr>
            <p:ph type="sldNum" sz="quarter" idx="5"/>
          </p:nvPr>
        </p:nvSpPr>
        <p:spPr/>
        <p:txBody>
          <a:bodyPr/>
          <a:lstStyle/>
          <a:p>
            <a:pPr>
              <a:defRPr/>
            </a:pPr>
            <a:fld id="{8FAF3E5D-ABAB-D14B-A6E5-413345F2E2B2}" type="slidenum">
              <a:rPr lang="en-US" smtClean="0"/>
              <a:pPr>
                <a:defRPr/>
              </a:pPr>
              <a:t>2</a:t>
            </a:fld>
            <a:endParaRPr lang="en-US"/>
          </a:p>
        </p:txBody>
      </p:sp>
    </p:spTree>
    <p:extLst>
      <p:ext uri="{BB962C8B-B14F-4D97-AF65-F5344CB8AC3E}">
        <p14:creationId xmlns:p14="http://schemas.microsoft.com/office/powerpoint/2010/main" val="113992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a:buFont typeface="Arial" pitchFamily="34" charset="0"/>
              <a:buChar char="•"/>
            </a:pPr>
            <a:r>
              <a:rPr lang="en-US" dirty="0"/>
              <a:t>For almost a century, the lower Susquehanna Reservoirs trapped significant amounts of sediment and phosphorus from reaching the Bay. </a:t>
            </a:r>
          </a:p>
          <a:p>
            <a:pPr>
              <a:buFont typeface="Arial" pitchFamily="34" charset="0"/>
              <a:buChar char="•"/>
            </a:pPr>
            <a:r>
              <a:rPr lang="en-US" dirty="0"/>
              <a:t>The reservoir system has been losing their storage capacity over time and since about the mid-1990s, phosphorus and sediment began increasing into the Bay. Please explain why</a:t>
            </a:r>
          </a:p>
          <a:p>
            <a:pPr>
              <a:buFont typeface="Arial" pitchFamily="34" charset="0"/>
              <a:buChar char="•"/>
            </a:pPr>
            <a:r>
              <a:rPr lang="en-US" dirty="0"/>
              <a:t>The major consequence is it may more difficult to meet water-quality goals in the Bay</a:t>
            </a:r>
          </a:p>
          <a:p>
            <a:pPr>
              <a:buFont typeface="Arial" pitchFamily="34" charset="0"/>
              <a:buChar char="•"/>
            </a:pPr>
            <a:r>
              <a:rPr lang="en-US" dirty="0"/>
              <a:t>The modeling</a:t>
            </a:r>
            <a:r>
              <a:rPr lang="en-US" baseline="0" dirty="0"/>
              <a:t> tools are not accounting for the recent infill.  The model represents a 1990 time periods</a:t>
            </a:r>
          </a:p>
          <a:p>
            <a:endParaRPr lang="en-US" sz="1300" dirty="0"/>
          </a:p>
          <a:p>
            <a:r>
              <a:rPr lang="en-US" sz="1300" dirty="0"/>
              <a:t>history of infill of the three reservoirs and highlight how the recent changes in </a:t>
            </a:r>
            <a:r>
              <a:rPr lang="en-US" sz="1300" dirty="0" err="1"/>
              <a:t>Conowingo</a:t>
            </a:r>
            <a:r>
              <a:rPr lang="en-US" sz="1300" dirty="0"/>
              <a:t> Reservoir could affect water quality at the outflow.</a:t>
            </a:r>
          </a:p>
          <a:p>
            <a:endParaRPr lang="en-US" sz="1300" dirty="0"/>
          </a:p>
          <a:p>
            <a:r>
              <a:rPr lang="en-US" sz="1300" dirty="0"/>
              <a:t>The lower diagram shows sedimentation levels in the three reservoirs and highlights the time period of each measured level.  Lake Clark and </a:t>
            </a:r>
            <a:r>
              <a:rPr lang="en-US" sz="1300" dirty="0" err="1"/>
              <a:t>Aldred</a:t>
            </a:r>
            <a:r>
              <a:rPr lang="en-US" sz="1300" dirty="0"/>
              <a:t> are shown to be at equilibrium since 1960.  </a:t>
            </a:r>
            <a:r>
              <a:rPr lang="en-US" sz="1300" dirty="0" err="1"/>
              <a:t>Conowingo</a:t>
            </a:r>
            <a:r>
              <a:rPr lang="en-US" sz="1300" dirty="0"/>
              <a:t> shows a growing amount of sediment infill over the period1960-2015, with the vast majority of total sediment infill occurring prior to 1960 for the three-reservoir system.</a:t>
            </a:r>
          </a:p>
          <a:p>
            <a:r>
              <a:rPr lang="en-US" sz="1300" dirty="0"/>
              <a:t> </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8</a:t>
            </a:fld>
            <a:endParaRPr lang="en-US"/>
          </a:p>
        </p:txBody>
      </p:sp>
    </p:spTree>
    <p:extLst>
      <p:ext uri="{BB962C8B-B14F-4D97-AF65-F5344CB8AC3E}">
        <p14:creationId xmlns:p14="http://schemas.microsoft.com/office/powerpoint/2010/main" val="2809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Finding</a:t>
            </a:r>
            <a:r>
              <a:rPr lang="en-US" sz="1200" kern="1200" baseline="0" dirty="0" smtClean="0">
                <a:solidFill>
                  <a:schemeClr val="tx1"/>
                </a:solidFill>
                <a:latin typeface="+mn-lt"/>
                <a:ea typeface="+mn-ea"/>
                <a:cs typeface="+mn-cs"/>
              </a:rPr>
              <a:t> #3, cont’d- </a:t>
            </a:r>
            <a:r>
              <a:rPr lang="en-US" sz="1200" u="sng" dirty="0" smtClean="0"/>
              <a:t>Sources upstream of Conowingo Dam deliver more sediment and nutrients and, therefore, have more impact on the upper Chesapeake Bay ecosystem, than do the scoured sediment and associated nutrients from the reservoir behind Conowingo Dam.</a:t>
            </a:r>
          </a:p>
          <a:p>
            <a:pPr lvl="0" algn="just">
              <a:buFont typeface="Arial" pitchFamily="34" charset="0"/>
              <a:buChar char="•"/>
            </a:pPr>
            <a:r>
              <a:rPr lang="en-US" sz="1800" dirty="0" smtClean="0"/>
              <a:t>On average during a 4-5 year event, approximately 70-80%  of the sediment that empties into Chesapeake Bay from the Susquehanna River is from watershed sources while 20-30% scour of reservoir material (from behind Conowingo). </a:t>
            </a:r>
          </a:p>
          <a:p>
            <a:pPr lvl="1" algn="just">
              <a:buFont typeface="Arial" pitchFamily="34" charset="0"/>
              <a:buChar char="•"/>
            </a:pPr>
            <a:endParaRPr lang="en-US" sz="1800" dirty="0" smtClean="0"/>
          </a:p>
          <a:p>
            <a:pPr lvl="0" algn="just">
              <a:buFont typeface="Arial" pitchFamily="34" charset="0"/>
              <a:buChar char="•"/>
            </a:pPr>
            <a:r>
              <a:rPr lang="en-US" sz="1800" dirty="0" smtClean="0"/>
              <a:t>During lower flow periods, the reservoirs act as a sediment trap aiding in the health of the Bay until the next high flow event. </a:t>
            </a:r>
          </a:p>
          <a:p>
            <a:pPr lvl="1" algn="just">
              <a:buFont typeface="Arial" pitchFamily="34" charset="0"/>
              <a:buChar char="•"/>
            </a:pPr>
            <a:endParaRPr lang="en-US" sz="1800" dirty="0" smtClean="0"/>
          </a:p>
          <a:p>
            <a:pPr lvl="0" algn="just">
              <a:buFont typeface="Arial" pitchFamily="34" charset="0"/>
              <a:buChar char="•"/>
            </a:pPr>
            <a:r>
              <a:rPr lang="en-US" sz="1800" dirty="0" smtClean="0"/>
              <a:t>Watershed contributions of sediment and nutrients during large storm events will have significant effects on the Bay’s living resources with or without a “full” Conowingo reservoir .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u="sng"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-The majority of sediment and nutrients, and their impacts on the upper Chesapeake Bay ecosystem during storm events, originate from the upstream Susquehanna River watershed rather than from being scoured from the reservoirs behind the dams.  Conowingo Reservoir and the two upstream reservoirs’ bed sediment scour comprised an average of approximately 30 percent with a range of 20 to 35 percent of the total sediment loads entering Chesapeake Bay during an event up to 800,000 cfs (recurrence interval of less than 40 years); the remaining load was estimated to be from the Susquehanna River watershed.  The range of scour to watershed loads is due to variations in sediment-loading conditions from the bed and the watershed.  The study data indicate that as flow increases the bed scour load becomes an increasingly higher proportion of the total sediment load. On average, flows above 800,000 cfs produced scour load that comprised about 30 to 50 percent of the total load entering the Bay; however, an event of this magnitude is extremely rare with a recurrence interval of 40 years or more.  There will be a point where the sediment transported into the reservoirs will have a limited ability to scour based on the transport capacity and the ability of the reservoir bed to erode. So at some point, the bed will either not erode, or the erosion rate will be very low.</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-Under 2011 bathymetry conditions, the bed sediment scour load from Conowingo Reservoir during Tropical Storm Lee comprised about 20 percent of the Tropical Storm Lee total sediment load (about 3.0 million tons of the 14.5 million tons); this load included scour from the two upstream reservoirs and loads from the rest of the Susquehanna River watershed.  Similar results were calculated for the “full” Conowingo Reservoir bathymetry.  These results imply that the Susquehanna River watershed located above the Conowingo Dam (including the two upstream reservoirs) provided 80 percent of the load during Tropical Storm Lee, with the remaining 20 percent from scoured bed sediment trapped in Conowingo Reservoir behind the dam.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*Storm characteristics are highly variable and variations in track, timing, and duration can alter the amount of sediment entering the system from both the watershed and from the reservoirs behind the dams.  Consequently, this percentage of scour and watershed contributions can vary as well, so this concept is not universal to all storms, but it does give a good sense of magnitude.  For the entire time period of 2008-2011 under 2011 bathymetry, scour from the Conowingo Reservoir (estimated 3.0 million tons) comprised 13 percent of the total sediment load to the Chesapeake Bay (estimated 22.3 million tons ), with 87 percent of the load originating from the upstream Susquehanna River watershed, including any scour from the two upstream reservoirs.</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451FE8-BCF0-4983-8382-D44BBEEDF820}" type="slidenum">
              <a:rPr lang="en-US" smtClean="0"/>
              <a:pPr/>
              <a:t>13</a:t>
            </a:fld>
            <a:endParaRPr lang="en-US" dirty="0" smtClean="0"/>
          </a:p>
        </p:txBody>
      </p:sp>
    </p:spTree>
    <p:extLst>
      <p:ext uri="{BB962C8B-B14F-4D97-AF65-F5344CB8AC3E}">
        <p14:creationId xmlns:p14="http://schemas.microsoft.com/office/powerpoint/2010/main" val="232690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1B2A4-53FB-4B8B-BA74-0855901151D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56788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1B2A4-53FB-4B8B-BA74-0855901151D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8870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1B2A4-53FB-4B8B-BA74-0855901151D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263663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1B2A4-53FB-4B8B-BA74-0855901151D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136044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D1B2A4-53FB-4B8B-BA74-0855901151D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268261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1B2A4-53FB-4B8B-BA74-0855901151D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159583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1B2A4-53FB-4B8B-BA74-0855901151D8}"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119532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1B2A4-53FB-4B8B-BA74-0855901151D8}"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187202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1B2A4-53FB-4B8B-BA74-0855901151D8}"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163408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D1B2A4-53FB-4B8B-BA74-0855901151D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159071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D1B2A4-53FB-4B8B-BA74-0855901151D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29C30-E6C4-4D73-85CF-1CA1F8CA4619}" type="slidenum">
              <a:rPr lang="en-US" smtClean="0"/>
              <a:t>‹#›</a:t>
            </a:fld>
            <a:endParaRPr lang="en-US"/>
          </a:p>
        </p:txBody>
      </p:sp>
    </p:spTree>
    <p:extLst>
      <p:ext uri="{BB962C8B-B14F-4D97-AF65-F5344CB8AC3E}">
        <p14:creationId xmlns:p14="http://schemas.microsoft.com/office/powerpoint/2010/main" val="295482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1B2A4-53FB-4B8B-BA74-0855901151D8}" type="datetimeFigureOut">
              <a:rPr lang="en-US" smtClean="0"/>
              <a:t>2/24/2022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29C30-E6C4-4D73-85CF-1CA1F8CA4619}" type="slidenum">
              <a:rPr lang="en-US" smtClean="0"/>
              <a:t>‹#›</a:t>
            </a:fld>
            <a:endParaRPr lang="en-US"/>
          </a:p>
        </p:txBody>
      </p:sp>
    </p:spTree>
    <p:extLst>
      <p:ext uri="{BB962C8B-B14F-4D97-AF65-F5344CB8AC3E}">
        <p14:creationId xmlns:p14="http://schemas.microsoft.com/office/powerpoint/2010/main" val="127164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onowingo dam after Tropical Storm 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68" y="0"/>
            <a:ext cx="10240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26168" y="205483"/>
            <a:ext cx="9144000" cy="1571122"/>
          </a:xfrm>
        </p:spPr>
        <p:txBody>
          <a:bodyPr>
            <a:normAutofit fontScale="90000"/>
          </a:bodyPr>
          <a:lstStyle/>
          <a:p>
            <a:r>
              <a:rPr lang="en-US" sz="3200" b="1" dirty="0" smtClean="0">
                <a:solidFill>
                  <a:srgbClr val="FFFF00"/>
                </a:solidFill>
                <a:latin typeface="+mn-lt"/>
              </a:rPr>
              <a:t/>
            </a:r>
            <a:br>
              <a:rPr lang="en-US" sz="3200" b="1" dirty="0" smtClean="0">
                <a:solidFill>
                  <a:srgbClr val="FFFF00"/>
                </a:solidFill>
                <a:latin typeface="+mn-lt"/>
              </a:rPr>
            </a:br>
            <a:r>
              <a:rPr lang="en-US" sz="3200" b="1" dirty="0" smtClean="0">
                <a:solidFill>
                  <a:srgbClr val="FFFF00"/>
                </a:solidFill>
                <a:latin typeface="+mn-lt"/>
              </a:rPr>
              <a:t>The </a:t>
            </a:r>
            <a:r>
              <a:rPr lang="en-US" sz="3200" b="1" dirty="0" smtClean="0">
                <a:solidFill>
                  <a:srgbClr val="FFFF00"/>
                </a:solidFill>
                <a:latin typeface="+mn-lt"/>
              </a:rPr>
              <a:t>Lower </a:t>
            </a:r>
            <a:r>
              <a:rPr lang="en-US" sz="3200" b="1" dirty="0">
                <a:solidFill>
                  <a:srgbClr val="FFFF00"/>
                </a:solidFill>
                <a:latin typeface="+mn-lt"/>
              </a:rPr>
              <a:t>Susquehanna River reservoir </a:t>
            </a:r>
            <a:r>
              <a:rPr lang="en-US" sz="3200" b="1" dirty="0" smtClean="0">
                <a:solidFill>
                  <a:srgbClr val="FFFF00"/>
                </a:solidFill>
                <a:latin typeface="+mn-lt"/>
              </a:rPr>
              <a:t>system </a:t>
            </a:r>
            <a:br>
              <a:rPr lang="en-US" sz="3200" b="1" dirty="0" smtClean="0">
                <a:solidFill>
                  <a:srgbClr val="FFFF00"/>
                </a:solidFill>
                <a:latin typeface="+mn-lt"/>
              </a:rPr>
            </a:br>
            <a:r>
              <a:rPr lang="en-US" sz="3200" b="1" dirty="0" smtClean="0">
                <a:solidFill>
                  <a:srgbClr val="FFFF00"/>
                </a:solidFill>
                <a:latin typeface="+mn-lt"/>
              </a:rPr>
              <a:t>and Chesapeake Bay:</a:t>
            </a:r>
            <a:r>
              <a:rPr lang="en-US" sz="3200" b="1" dirty="0">
                <a:solidFill>
                  <a:srgbClr val="FFFF00"/>
                </a:solidFill>
              </a:rPr>
              <a:t/>
            </a:r>
            <a:br>
              <a:rPr lang="en-US" sz="3200" b="1" dirty="0">
                <a:solidFill>
                  <a:srgbClr val="FFFF00"/>
                </a:solidFill>
              </a:rPr>
            </a:br>
            <a:r>
              <a:rPr lang="en-US" sz="3200" b="1" dirty="0" smtClean="0">
                <a:solidFill>
                  <a:srgbClr val="FFFF00"/>
                </a:solidFill>
                <a:latin typeface="+mn-lt"/>
              </a:rPr>
              <a:t>Historical context and current understanding</a:t>
            </a:r>
            <a:endParaRPr lang="en-US" sz="3200" b="1" dirty="0">
              <a:solidFill>
                <a:srgbClr val="FFFF00"/>
              </a:solidFill>
              <a:latin typeface="+mn-lt"/>
            </a:endParaRPr>
          </a:p>
        </p:txBody>
      </p:sp>
      <p:sp>
        <p:nvSpPr>
          <p:cNvPr id="3" name="Subtitle 2"/>
          <p:cNvSpPr>
            <a:spLocks noGrp="1"/>
          </p:cNvSpPr>
          <p:nvPr>
            <p:ph type="subTitle" idx="1"/>
          </p:nvPr>
        </p:nvSpPr>
        <p:spPr>
          <a:xfrm>
            <a:off x="3048000" y="3028308"/>
            <a:ext cx="9144000" cy="1655762"/>
          </a:xfrm>
        </p:spPr>
        <p:txBody>
          <a:bodyPr>
            <a:normAutofit/>
          </a:bodyPr>
          <a:lstStyle/>
          <a:p>
            <a:r>
              <a:rPr lang="en-US" sz="2800" b="1" dirty="0" smtClean="0"/>
              <a:t>CAC </a:t>
            </a:r>
            <a:r>
              <a:rPr lang="en-US" sz="2800" b="1" dirty="0" err="1" smtClean="0"/>
              <a:t>Conowingo</a:t>
            </a:r>
            <a:r>
              <a:rPr lang="en-US" sz="2800" b="1" dirty="0" smtClean="0"/>
              <a:t> Dam Panel Discussion</a:t>
            </a:r>
            <a:endParaRPr lang="en-US" sz="2800" b="1" dirty="0" smtClean="0"/>
          </a:p>
          <a:p>
            <a:r>
              <a:rPr lang="en-US" sz="2800" b="1" dirty="0" smtClean="0"/>
              <a:t>February 25</a:t>
            </a:r>
            <a:r>
              <a:rPr lang="en-US" sz="2800" b="1" dirty="0" smtClean="0"/>
              <a:t>, </a:t>
            </a:r>
            <a:r>
              <a:rPr lang="en-US" sz="2800" b="1" dirty="0" smtClean="0"/>
              <a:t>2022</a:t>
            </a:r>
          </a:p>
          <a:p>
            <a:r>
              <a:rPr lang="en-US" sz="2800" b="1" dirty="0" smtClean="0"/>
              <a:t>Andy Miller, UMBC/STAC</a:t>
            </a:r>
            <a:endParaRPr lang="en-US" sz="2800" b="1" dirty="0"/>
          </a:p>
        </p:txBody>
      </p:sp>
    </p:spTree>
    <p:extLst>
      <p:ext uri="{BB962C8B-B14F-4D97-AF65-F5344CB8AC3E}">
        <p14:creationId xmlns:p14="http://schemas.microsoft.com/office/powerpoint/2010/main" val="2901346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36816" y="685800"/>
            <a:ext cx="0" cy="5486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02719" y="166196"/>
            <a:ext cx="8658665" cy="461665"/>
          </a:xfrm>
          <a:prstGeom prst="rect">
            <a:avLst/>
          </a:prstGeom>
          <a:noFill/>
        </p:spPr>
        <p:txBody>
          <a:bodyPr wrap="square" rtlCol="0">
            <a:spAutoFit/>
          </a:bodyPr>
          <a:lstStyle/>
          <a:p>
            <a:r>
              <a:rPr lang="en-US" sz="2400" b="1" dirty="0"/>
              <a:t>Timeline for Lower Susquehanna River Reservoirs: 1900-2020</a:t>
            </a:r>
          </a:p>
        </p:txBody>
      </p:sp>
      <p:cxnSp>
        <p:nvCxnSpPr>
          <p:cNvPr id="3" name="Straight Connector 2"/>
          <p:cNvCxnSpPr/>
          <p:nvPr/>
        </p:nvCxnSpPr>
        <p:spPr>
          <a:xfrm>
            <a:off x="1760616" y="685800"/>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60616" y="1380010"/>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59444" y="2175193"/>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60616" y="3977100"/>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31308" y="5106324"/>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23487" y="6172200"/>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17147" y="509523"/>
            <a:ext cx="954468" cy="4757890"/>
            <a:chOff x="318868" y="543115"/>
            <a:chExt cx="715772" cy="3944894"/>
          </a:xfrm>
        </p:grpSpPr>
        <p:sp>
          <p:nvSpPr>
            <p:cNvPr id="7" name="TextBox 6"/>
            <p:cNvSpPr txBox="1"/>
            <p:nvPr/>
          </p:nvSpPr>
          <p:spPr>
            <a:xfrm>
              <a:off x="348840" y="543115"/>
              <a:ext cx="685800" cy="306223"/>
            </a:xfrm>
            <a:prstGeom prst="rect">
              <a:avLst/>
            </a:prstGeom>
            <a:noFill/>
          </p:spPr>
          <p:txBody>
            <a:bodyPr wrap="square" rtlCol="0">
              <a:spAutoFit/>
            </a:bodyPr>
            <a:lstStyle/>
            <a:p>
              <a:r>
                <a:rPr lang="en-US" dirty="0"/>
                <a:t>1900</a:t>
              </a:r>
            </a:p>
          </p:txBody>
        </p:sp>
        <p:sp>
          <p:nvSpPr>
            <p:cNvPr id="9" name="TextBox 8"/>
            <p:cNvSpPr txBox="1"/>
            <p:nvPr/>
          </p:nvSpPr>
          <p:spPr>
            <a:xfrm>
              <a:off x="332936" y="2453679"/>
              <a:ext cx="685800" cy="306223"/>
            </a:xfrm>
            <a:prstGeom prst="rect">
              <a:avLst/>
            </a:prstGeom>
            <a:noFill/>
          </p:spPr>
          <p:txBody>
            <a:bodyPr wrap="square" rtlCol="0">
              <a:spAutoFit/>
            </a:bodyPr>
            <a:lstStyle/>
            <a:p>
              <a:r>
                <a:rPr lang="en-US" dirty="0"/>
                <a:t>1960</a:t>
              </a:r>
            </a:p>
          </p:txBody>
        </p:sp>
        <p:sp>
          <p:nvSpPr>
            <p:cNvPr id="10" name="TextBox 9"/>
            <p:cNvSpPr txBox="1"/>
            <p:nvPr/>
          </p:nvSpPr>
          <p:spPr>
            <a:xfrm>
              <a:off x="318868" y="4181786"/>
              <a:ext cx="671732" cy="306223"/>
            </a:xfrm>
            <a:prstGeom prst="rect">
              <a:avLst/>
            </a:prstGeom>
            <a:noFill/>
          </p:spPr>
          <p:txBody>
            <a:bodyPr wrap="square" rtlCol="0">
              <a:spAutoFit/>
            </a:bodyPr>
            <a:lstStyle/>
            <a:p>
              <a:r>
                <a:rPr lang="en-US" dirty="0"/>
                <a:t>2000</a:t>
              </a:r>
            </a:p>
          </p:txBody>
        </p:sp>
        <p:sp>
          <p:nvSpPr>
            <p:cNvPr id="33" name="TextBox 32"/>
            <p:cNvSpPr txBox="1"/>
            <p:nvPr/>
          </p:nvSpPr>
          <p:spPr>
            <a:xfrm>
              <a:off x="346216" y="1107338"/>
              <a:ext cx="552159" cy="535890"/>
            </a:xfrm>
            <a:prstGeom prst="rect">
              <a:avLst/>
            </a:prstGeom>
            <a:noFill/>
          </p:spPr>
          <p:txBody>
            <a:bodyPr wrap="square" rtlCol="0">
              <a:spAutoFit/>
            </a:bodyPr>
            <a:lstStyle/>
            <a:p>
              <a:r>
                <a:rPr lang="en-US" dirty="0"/>
                <a:t>1920</a:t>
              </a:r>
            </a:p>
          </p:txBody>
        </p:sp>
        <p:sp>
          <p:nvSpPr>
            <p:cNvPr id="34" name="TextBox 33"/>
            <p:cNvSpPr txBox="1"/>
            <p:nvPr/>
          </p:nvSpPr>
          <p:spPr>
            <a:xfrm>
              <a:off x="346216" y="1766442"/>
              <a:ext cx="685800" cy="306223"/>
            </a:xfrm>
            <a:prstGeom prst="rect">
              <a:avLst/>
            </a:prstGeom>
            <a:noFill/>
          </p:spPr>
          <p:txBody>
            <a:bodyPr wrap="square" rtlCol="0">
              <a:spAutoFit/>
            </a:bodyPr>
            <a:lstStyle/>
            <a:p>
              <a:r>
                <a:rPr lang="en-US" dirty="0"/>
                <a:t>1940</a:t>
              </a:r>
            </a:p>
          </p:txBody>
        </p:sp>
        <p:sp>
          <p:nvSpPr>
            <p:cNvPr id="35" name="TextBox 34"/>
            <p:cNvSpPr txBox="1"/>
            <p:nvPr/>
          </p:nvSpPr>
          <p:spPr>
            <a:xfrm>
              <a:off x="337625" y="3292343"/>
              <a:ext cx="593188" cy="535890"/>
            </a:xfrm>
            <a:prstGeom prst="rect">
              <a:avLst/>
            </a:prstGeom>
            <a:noFill/>
          </p:spPr>
          <p:txBody>
            <a:bodyPr wrap="square" rtlCol="0">
              <a:spAutoFit/>
            </a:bodyPr>
            <a:lstStyle/>
            <a:p>
              <a:r>
                <a:rPr lang="en-US" dirty="0"/>
                <a:t>1980</a:t>
              </a:r>
            </a:p>
          </p:txBody>
        </p:sp>
      </p:grp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795" y="686557"/>
            <a:ext cx="3883402" cy="2977275"/>
          </a:xfrm>
          <a:prstGeom prst="rect">
            <a:avLst/>
          </a:prstGeom>
        </p:spPr>
      </p:pic>
      <p:grpSp>
        <p:nvGrpSpPr>
          <p:cNvPr id="2" name="Group 1"/>
          <p:cNvGrpSpPr/>
          <p:nvPr/>
        </p:nvGrpSpPr>
        <p:grpSpPr>
          <a:xfrm>
            <a:off x="1928255" y="867230"/>
            <a:ext cx="9561903" cy="4051575"/>
            <a:chOff x="989601" y="887903"/>
            <a:chExt cx="9561903" cy="3431323"/>
          </a:xfrm>
        </p:grpSpPr>
        <p:sp>
          <p:nvSpPr>
            <p:cNvPr id="19" name="TextBox 18"/>
            <p:cNvSpPr txBox="1"/>
            <p:nvPr/>
          </p:nvSpPr>
          <p:spPr>
            <a:xfrm>
              <a:off x="1003670" y="887903"/>
              <a:ext cx="5334000" cy="312791"/>
            </a:xfrm>
            <a:prstGeom prst="rect">
              <a:avLst/>
            </a:prstGeom>
            <a:noFill/>
          </p:spPr>
          <p:txBody>
            <a:bodyPr wrap="square" rtlCol="0">
              <a:spAutoFit/>
            </a:bodyPr>
            <a:lstStyle/>
            <a:p>
              <a:r>
                <a:rPr lang="en-US" dirty="0"/>
                <a:t>1910 – Holtwood Dam constructed</a:t>
              </a:r>
            </a:p>
          </p:txBody>
        </p:sp>
        <p:sp>
          <p:nvSpPr>
            <p:cNvPr id="20" name="TextBox 19"/>
            <p:cNvSpPr txBox="1"/>
            <p:nvPr/>
          </p:nvSpPr>
          <p:spPr>
            <a:xfrm>
              <a:off x="989601" y="2154860"/>
              <a:ext cx="4783466" cy="312791"/>
            </a:xfrm>
            <a:prstGeom prst="rect">
              <a:avLst/>
            </a:prstGeom>
            <a:noFill/>
          </p:spPr>
          <p:txBody>
            <a:bodyPr wrap="square" rtlCol="0">
              <a:spAutoFit/>
            </a:bodyPr>
            <a:lstStyle/>
            <a:p>
              <a:r>
                <a:rPr lang="en-US" dirty="0"/>
                <a:t>1950 – Safe Harbor Dam reaches equilibrium</a:t>
              </a:r>
            </a:p>
          </p:txBody>
        </p:sp>
        <p:sp>
          <p:nvSpPr>
            <p:cNvPr id="21" name="TextBox 20"/>
            <p:cNvSpPr txBox="1"/>
            <p:nvPr/>
          </p:nvSpPr>
          <p:spPr>
            <a:xfrm>
              <a:off x="1003670" y="1376734"/>
              <a:ext cx="5334000" cy="312791"/>
            </a:xfrm>
            <a:prstGeom prst="rect">
              <a:avLst/>
            </a:prstGeom>
            <a:noFill/>
          </p:spPr>
          <p:txBody>
            <a:bodyPr wrap="square" rtlCol="0">
              <a:spAutoFit/>
            </a:bodyPr>
            <a:lstStyle/>
            <a:p>
              <a:r>
                <a:rPr lang="en-US" dirty="0"/>
                <a:t>1928 – Conowingo Dam constructed</a:t>
              </a:r>
            </a:p>
          </p:txBody>
        </p:sp>
        <p:sp>
          <p:nvSpPr>
            <p:cNvPr id="22" name="TextBox 21"/>
            <p:cNvSpPr txBox="1"/>
            <p:nvPr/>
          </p:nvSpPr>
          <p:spPr>
            <a:xfrm>
              <a:off x="1003670" y="1591154"/>
              <a:ext cx="5334000" cy="312791"/>
            </a:xfrm>
            <a:prstGeom prst="rect">
              <a:avLst/>
            </a:prstGeom>
            <a:noFill/>
          </p:spPr>
          <p:txBody>
            <a:bodyPr wrap="square" rtlCol="0">
              <a:spAutoFit/>
            </a:bodyPr>
            <a:lstStyle/>
            <a:p>
              <a:r>
                <a:rPr lang="en-US" dirty="0"/>
                <a:t>1931 – Safe Harbor Dam constructed</a:t>
              </a:r>
            </a:p>
          </p:txBody>
        </p:sp>
        <p:sp>
          <p:nvSpPr>
            <p:cNvPr id="24" name="TextBox 23"/>
            <p:cNvSpPr txBox="1"/>
            <p:nvPr/>
          </p:nvSpPr>
          <p:spPr>
            <a:xfrm>
              <a:off x="989601" y="2966436"/>
              <a:ext cx="3461891" cy="312791"/>
            </a:xfrm>
            <a:prstGeom prst="rect">
              <a:avLst/>
            </a:prstGeom>
            <a:noFill/>
          </p:spPr>
          <p:txBody>
            <a:bodyPr wrap="square" rtlCol="0">
              <a:spAutoFit/>
            </a:bodyPr>
            <a:lstStyle/>
            <a:p>
              <a:r>
                <a:rPr lang="en-US" dirty="0"/>
                <a:t>1972 – Tropical Storm Agnes</a:t>
              </a:r>
            </a:p>
          </p:txBody>
        </p:sp>
        <p:sp>
          <p:nvSpPr>
            <p:cNvPr id="36" name="TextBox 35"/>
            <p:cNvSpPr txBox="1"/>
            <p:nvPr/>
          </p:nvSpPr>
          <p:spPr>
            <a:xfrm>
              <a:off x="997524" y="1151422"/>
              <a:ext cx="5334000" cy="312791"/>
            </a:xfrm>
            <a:prstGeom prst="rect">
              <a:avLst/>
            </a:prstGeom>
            <a:noFill/>
          </p:spPr>
          <p:txBody>
            <a:bodyPr wrap="square" rtlCol="0">
              <a:spAutoFit/>
            </a:bodyPr>
            <a:lstStyle/>
            <a:p>
              <a:r>
                <a:rPr lang="en-US" dirty="0"/>
                <a:t>1920 – Holtwood Dam reaches equilibrium</a:t>
              </a:r>
            </a:p>
          </p:txBody>
        </p:sp>
        <p:sp>
          <p:nvSpPr>
            <p:cNvPr id="50" name="TextBox 49"/>
            <p:cNvSpPr txBox="1"/>
            <p:nvPr/>
          </p:nvSpPr>
          <p:spPr>
            <a:xfrm>
              <a:off x="989601" y="2558376"/>
              <a:ext cx="4755329" cy="312791"/>
            </a:xfrm>
            <a:prstGeom prst="rect">
              <a:avLst/>
            </a:prstGeom>
            <a:noFill/>
          </p:spPr>
          <p:txBody>
            <a:bodyPr wrap="square" rtlCol="0">
              <a:spAutoFit/>
            </a:bodyPr>
            <a:lstStyle/>
            <a:p>
              <a:r>
                <a:rPr lang="en-US" dirty="0"/>
                <a:t>1960s – Historical  lowest flows in Susquehanna</a:t>
              </a:r>
            </a:p>
          </p:txBody>
        </p:sp>
        <p:sp>
          <p:nvSpPr>
            <p:cNvPr id="56" name="TextBox 55"/>
            <p:cNvSpPr txBox="1"/>
            <p:nvPr/>
          </p:nvSpPr>
          <p:spPr>
            <a:xfrm>
              <a:off x="1003670" y="4006435"/>
              <a:ext cx="5334000" cy="312791"/>
            </a:xfrm>
            <a:prstGeom prst="rect">
              <a:avLst/>
            </a:prstGeom>
            <a:noFill/>
          </p:spPr>
          <p:txBody>
            <a:bodyPr wrap="square" rtlCol="0">
              <a:spAutoFit/>
            </a:bodyPr>
            <a:lstStyle/>
            <a:p>
              <a:r>
                <a:rPr lang="en-US" dirty="0"/>
                <a:t>1996 – </a:t>
              </a:r>
              <a:r>
                <a:rPr lang="en-US" dirty="0" smtClean="0"/>
                <a:t>January “Big </a:t>
              </a:r>
              <a:r>
                <a:rPr lang="en-US" dirty="0"/>
                <a:t>Melt” </a:t>
              </a:r>
              <a:r>
                <a:rPr lang="en-US" dirty="0" smtClean="0"/>
                <a:t>rain on snow flood </a:t>
              </a:r>
              <a:r>
                <a:rPr lang="en-US" dirty="0"/>
                <a:t>event</a:t>
              </a:r>
            </a:p>
          </p:txBody>
        </p:sp>
        <p:sp>
          <p:nvSpPr>
            <p:cNvPr id="41" name="TextBox 40"/>
            <p:cNvSpPr txBox="1"/>
            <p:nvPr/>
          </p:nvSpPr>
          <p:spPr>
            <a:xfrm>
              <a:off x="989602" y="3364280"/>
              <a:ext cx="9561902" cy="312791"/>
            </a:xfrm>
            <a:prstGeom prst="rect">
              <a:avLst/>
            </a:prstGeom>
            <a:noFill/>
          </p:spPr>
          <p:txBody>
            <a:bodyPr wrap="square" rtlCol="0">
              <a:spAutoFit/>
            </a:bodyPr>
            <a:lstStyle/>
            <a:p>
              <a:r>
                <a:rPr lang="en-US" dirty="0"/>
                <a:t>1979 – Systematic water quality monitoring begins on the Susquehanna River at </a:t>
              </a:r>
              <a:r>
                <a:rPr lang="en-US" dirty="0" err="1"/>
                <a:t>Conowingo</a:t>
              </a:r>
              <a:r>
                <a:rPr lang="en-US" dirty="0"/>
                <a:t> Dam</a:t>
              </a:r>
            </a:p>
          </p:txBody>
        </p:sp>
      </p:grpSp>
      <p:sp>
        <p:nvSpPr>
          <p:cNvPr id="4" name="TextBox 3"/>
          <p:cNvSpPr txBox="1"/>
          <p:nvPr/>
        </p:nvSpPr>
        <p:spPr>
          <a:xfrm>
            <a:off x="1257697" y="6436443"/>
            <a:ext cx="6131859" cy="307777"/>
          </a:xfrm>
          <a:prstGeom prst="rect">
            <a:avLst/>
          </a:prstGeom>
          <a:noFill/>
        </p:spPr>
        <p:txBody>
          <a:bodyPr wrap="square" rtlCol="0">
            <a:spAutoFit/>
          </a:bodyPr>
          <a:lstStyle/>
          <a:p>
            <a:r>
              <a:rPr lang="en-US" sz="1400" dirty="0">
                <a:latin typeface="Georgia" panose="02040502050405020303" pitchFamily="18" charset="0"/>
              </a:rPr>
              <a:t>Source: Langland, USGS, Personal Communication</a:t>
            </a:r>
          </a:p>
        </p:txBody>
      </p:sp>
      <p:cxnSp>
        <p:nvCxnSpPr>
          <p:cNvPr id="44" name="Straight Connector 43"/>
          <p:cNvCxnSpPr/>
          <p:nvPr/>
        </p:nvCxnSpPr>
        <p:spPr>
          <a:xfrm>
            <a:off x="1759444" y="2963649"/>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71508" y="6004607"/>
            <a:ext cx="685800" cy="369332"/>
          </a:xfrm>
          <a:prstGeom prst="rect">
            <a:avLst/>
          </a:prstGeom>
          <a:noFill/>
        </p:spPr>
        <p:txBody>
          <a:bodyPr wrap="square" rtlCol="0">
            <a:spAutoFit/>
          </a:bodyPr>
          <a:lstStyle/>
          <a:p>
            <a:r>
              <a:rPr lang="en-US" dirty="0"/>
              <a:t>2020</a:t>
            </a:r>
          </a:p>
        </p:txBody>
      </p:sp>
      <p:sp>
        <p:nvSpPr>
          <p:cNvPr id="47" name="TextBox 46"/>
          <p:cNvSpPr txBox="1"/>
          <p:nvPr/>
        </p:nvSpPr>
        <p:spPr>
          <a:xfrm>
            <a:off x="1938018" y="5008405"/>
            <a:ext cx="9383697" cy="369332"/>
          </a:xfrm>
          <a:prstGeom prst="rect">
            <a:avLst/>
          </a:prstGeom>
          <a:noFill/>
        </p:spPr>
        <p:txBody>
          <a:bodyPr wrap="square" rtlCol="0">
            <a:spAutoFit/>
          </a:bodyPr>
          <a:lstStyle/>
          <a:p>
            <a:r>
              <a:rPr lang="en-US" dirty="0"/>
              <a:t>2001 – SRBC convenes “Susquehanna Sediment Task Force” Symposium; publishes report</a:t>
            </a:r>
          </a:p>
        </p:txBody>
      </p:sp>
      <p:sp>
        <p:nvSpPr>
          <p:cNvPr id="49" name="TextBox 48"/>
          <p:cNvSpPr txBox="1"/>
          <p:nvPr/>
        </p:nvSpPr>
        <p:spPr>
          <a:xfrm>
            <a:off x="1950147" y="5437157"/>
            <a:ext cx="4761574" cy="369332"/>
          </a:xfrm>
          <a:prstGeom prst="rect">
            <a:avLst/>
          </a:prstGeom>
          <a:noFill/>
        </p:spPr>
        <p:txBody>
          <a:bodyPr wrap="square" rtlCol="0">
            <a:spAutoFit/>
          </a:bodyPr>
          <a:lstStyle/>
          <a:p>
            <a:r>
              <a:rPr lang="en-US" dirty="0"/>
              <a:t>2010 – Chesapeake Bay TMDL established</a:t>
            </a:r>
          </a:p>
        </p:txBody>
      </p:sp>
      <p:sp>
        <p:nvSpPr>
          <p:cNvPr id="51" name="TextBox 50"/>
          <p:cNvSpPr txBox="1"/>
          <p:nvPr/>
        </p:nvSpPr>
        <p:spPr>
          <a:xfrm>
            <a:off x="2513122" y="5753822"/>
            <a:ext cx="8977035" cy="369332"/>
          </a:xfrm>
          <a:prstGeom prst="rect">
            <a:avLst/>
          </a:prstGeom>
          <a:noFill/>
        </p:spPr>
        <p:txBody>
          <a:bodyPr wrap="square" rtlCol="0">
            <a:spAutoFit/>
          </a:bodyPr>
          <a:lstStyle/>
          <a:p>
            <a:r>
              <a:rPr lang="en-US" dirty="0"/>
              <a:t>2012 – Hirsch 2012 </a:t>
            </a:r>
            <a:r>
              <a:rPr lang="en-US" dirty="0" smtClean="0"/>
              <a:t>- clear </a:t>
            </a:r>
            <a:r>
              <a:rPr lang="en-US" dirty="0"/>
              <a:t>evidence for </a:t>
            </a:r>
            <a:r>
              <a:rPr lang="en-US" dirty="0" err="1"/>
              <a:t>Conowingo</a:t>
            </a:r>
            <a:r>
              <a:rPr lang="en-US" dirty="0"/>
              <a:t> Reservoir at or near dynamic equilibrium</a:t>
            </a:r>
          </a:p>
        </p:txBody>
      </p:sp>
      <p:sp>
        <p:nvSpPr>
          <p:cNvPr id="52" name="TextBox 51"/>
          <p:cNvSpPr txBox="1"/>
          <p:nvPr/>
        </p:nvSpPr>
        <p:spPr>
          <a:xfrm>
            <a:off x="1974762" y="6036380"/>
            <a:ext cx="7732143" cy="369332"/>
          </a:xfrm>
          <a:prstGeom prst="rect">
            <a:avLst/>
          </a:prstGeom>
          <a:noFill/>
        </p:spPr>
        <p:txBody>
          <a:bodyPr wrap="square" rtlCol="0">
            <a:spAutoFit/>
          </a:bodyPr>
          <a:lstStyle/>
          <a:p>
            <a:r>
              <a:rPr lang="en-US" dirty="0"/>
              <a:t>2017 – Bay TMDL Midpoint Assessment</a:t>
            </a:r>
          </a:p>
        </p:txBody>
      </p:sp>
      <p:sp>
        <p:nvSpPr>
          <p:cNvPr id="6" name="Rectangle 5"/>
          <p:cNvSpPr/>
          <p:nvPr/>
        </p:nvSpPr>
        <p:spPr>
          <a:xfrm>
            <a:off x="1950147" y="3321482"/>
            <a:ext cx="3079053" cy="369332"/>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09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3944" y="95843"/>
            <a:ext cx="8498756" cy="1771619"/>
          </a:xfrm>
          <a:prstGeom prst="rect">
            <a:avLst/>
          </a:prstGeom>
        </p:spPr>
      </p:pic>
      <p:grpSp>
        <p:nvGrpSpPr>
          <p:cNvPr id="8" name="Group 7"/>
          <p:cNvGrpSpPr/>
          <p:nvPr/>
        </p:nvGrpSpPr>
        <p:grpSpPr>
          <a:xfrm>
            <a:off x="5307016" y="1786178"/>
            <a:ext cx="4927600" cy="4971239"/>
            <a:chOff x="3783016" y="1786177"/>
            <a:chExt cx="4927600" cy="4971239"/>
          </a:xfrm>
        </p:grpSpPr>
        <p:pic>
          <p:nvPicPr>
            <p:cNvPr id="3" name="Picture 2"/>
            <p:cNvPicPr>
              <a:picLocks noChangeAspect="1"/>
            </p:cNvPicPr>
            <p:nvPr/>
          </p:nvPicPr>
          <p:blipFill>
            <a:blip r:embed="rId3"/>
            <a:stretch>
              <a:fillRect/>
            </a:stretch>
          </p:blipFill>
          <p:spPr>
            <a:xfrm>
              <a:off x="3783016" y="1922267"/>
              <a:ext cx="4927600" cy="4835149"/>
            </a:xfrm>
            <a:prstGeom prst="rect">
              <a:avLst/>
            </a:prstGeom>
          </p:spPr>
        </p:pic>
        <p:sp>
          <p:nvSpPr>
            <p:cNvPr id="4" name="TextBox 3"/>
            <p:cNvSpPr txBox="1"/>
            <p:nvPr/>
          </p:nvSpPr>
          <p:spPr>
            <a:xfrm>
              <a:off x="4778376" y="1786177"/>
              <a:ext cx="2959100" cy="369332"/>
            </a:xfrm>
            <a:prstGeom prst="rect">
              <a:avLst/>
            </a:prstGeom>
            <a:noFill/>
          </p:spPr>
          <p:txBody>
            <a:bodyPr wrap="square" rtlCol="0">
              <a:spAutoFit/>
            </a:bodyPr>
            <a:lstStyle/>
            <a:p>
              <a:r>
                <a:rPr lang="en-US" dirty="0"/>
                <a:t>Table from Gross et al., 1978</a:t>
              </a:r>
            </a:p>
          </p:txBody>
        </p:sp>
        <p:sp>
          <p:nvSpPr>
            <p:cNvPr id="5" name="Rectangle 4"/>
            <p:cNvSpPr/>
            <p:nvPr/>
          </p:nvSpPr>
          <p:spPr>
            <a:xfrm>
              <a:off x="4024316" y="5197348"/>
              <a:ext cx="3962400" cy="2921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62412" y="6005831"/>
              <a:ext cx="3962400" cy="2921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673768" y="2089015"/>
            <a:ext cx="4874548" cy="2246769"/>
          </a:xfrm>
          <a:prstGeom prst="rect">
            <a:avLst/>
          </a:prstGeom>
          <a:noFill/>
        </p:spPr>
        <p:txBody>
          <a:bodyPr wrap="square" rtlCol="0">
            <a:spAutoFit/>
          </a:bodyPr>
          <a:lstStyle/>
          <a:p>
            <a:r>
              <a:rPr lang="en-US" sz="2000" dirty="0"/>
              <a:t>The steep decline in Chesapeake Bay seagrass and oyster beds, water quality, dissolved oxygen, and other measures of environmental quality is commonly dated to the period after 1972 when Tropical Storm Agnes caused a historic flood to inundate the estuary with sediment and pollutants</a:t>
            </a:r>
            <a:r>
              <a:rPr lang="en-US" sz="2000" dirty="0" smtClean="0"/>
              <a:t>. </a:t>
            </a:r>
            <a:endParaRPr lang="en-US" sz="2000" dirty="0"/>
          </a:p>
        </p:txBody>
      </p:sp>
      <p:sp>
        <p:nvSpPr>
          <p:cNvPr id="9" name="Rectangle 8"/>
          <p:cNvSpPr/>
          <p:nvPr/>
        </p:nvSpPr>
        <p:spPr>
          <a:xfrm>
            <a:off x="7439026" y="1457325"/>
            <a:ext cx="2733675" cy="410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0706" y="1860686"/>
            <a:ext cx="10091411" cy="3970318"/>
          </a:xfrm>
          <a:prstGeom prst="rect">
            <a:avLst/>
          </a:prstGeom>
          <a:solidFill>
            <a:schemeClr val="bg1"/>
          </a:solidFill>
          <a:ln>
            <a:solidFill>
              <a:schemeClr val="tx1"/>
            </a:solidFill>
          </a:ln>
        </p:spPr>
        <p:txBody>
          <a:bodyPr wrap="square" rtlCol="0">
            <a:spAutoFit/>
          </a:bodyPr>
          <a:lstStyle/>
          <a:p>
            <a:r>
              <a:rPr lang="en-US" sz="2800" dirty="0" smtClean="0"/>
              <a:t>It has been known for more than 40 years that </a:t>
            </a:r>
            <a:r>
              <a:rPr lang="en-US" sz="2800" dirty="0" smtClean="0"/>
              <a:t>the reservoir system </a:t>
            </a:r>
            <a:r>
              <a:rPr lang="en-US" sz="2800" dirty="0" smtClean="0"/>
              <a:t>was trapping large volumes of Susquehanna River sediment and associated contaminants, and could export </a:t>
            </a:r>
            <a:r>
              <a:rPr lang="en-US" sz="2800" dirty="0" smtClean="0"/>
              <a:t>multiple years’ worth of </a:t>
            </a:r>
            <a:r>
              <a:rPr lang="en-US" sz="2800" dirty="0" smtClean="0"/>
              <a:t>sediment in a single large </a:t>
            </a:r>
            <a:r>
              <a:rPr lang="en-US" sz="2800" dirty="0" smtClean="0"/>
              <a:t>flood</a:t>
            </a:r>
          </a:p>
          <a:p>
            <a:endParaRPr lang="en-US" sz="2800" dirty="0"/>
          </a:p>
          <a:p>
            <a:r>
              <a:rPr lang="en-US" sz="2800" dirty="0" smtClean="0"/>
              <a:t>The impact of Agnes was due not only to remobilization of stored material, but also to the enormous volume of fresh water changing salinity and current patterns in the Bay, and due to the fact that it occurred in June rather than late summer, fall, or winter</a:t>
            </a:r>
            <a:endParaRPr lang="en-US" sz="2800" dirty="0" smtClean="0"/>
          </a:p>
        </p:txBody>
      </p:sp>
    </p:spTree>
    <p:extLst>
      <p:ext uri="{BB962C8B-B14F-4D97-AF65-F5344CB8AC3E}">
        <p14:creationId xmlns:p14="http://schemas.microsoft.com/office/powerpoint/2010/main" val="283296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737" y="1068512"/>
            <a:ext cx="10403578" cy="5341221"/>
          </a:xfrm>
        </p:spPr>
        <p:txBody>
          <a:bodyPr>
            <a:noAutofit/>
          </a:bodyPr>
          <a:lstStyle/>
          <a:p>
            <a:r>
              <a:rPr lang="en-US" sz="2400" dirty="0"/>
              <a:t>There has been </a:t>
            </a:r>
            <a:r>
              <a:rPr lang="en-US" sz="2400" dirty="0" smtClean="0"/>
              <a:t>extensive </a:t>
            </a:r>
            <a:r>
              <a:rPr lang="en-US" sz="2400" dirty="0"/>
              <a:t>scientific review of </a:t>
            </a:r>
            <a:r>
              <a:rPr lang="en-US" sz="2400" dirty="0" smtClean="0"/>
              <a:t>these questions. </a:t>
            </a:r>
            <a:r>
              <a:rPr lang="en-US" sz="2400" dirty="0"/>
              <a:t>The Lower Susquehanna River Watershed Assessment (Army Corps of Engineers) was completed in 2014</a:t>
            </a:r>
            <a:r>
              <a:rPr lang="en-US" sz="2400" dirty="0" smtClean="0"/>
              <a:t>. A STAC review of the report was also published in </a:t>
            </a:r>
            <a:r>
              <a:rPr lang="en-US" sz="2400" dirty="0" smtClean="0"/>
              <a:t>2014 and the final LSRWA report was released in 2016.</a:t>
            </a:r>
            <a:endParaRPr lang="en-US" sz="2400" dirty="0"/>
          </a:p>
          <a:p>
            <a:r>
              <a:rPr lang="en-US" sz="2400" dirty="0"/>
              <a:t>There was a Chesapeake Bay Scientific and Technical Advisory Committee Workshop on the subject of </a:t>
            </a:r>
            <a:r>
              <a:rPr lang="en-US" sz="2400" dirty="0" err="1"/>
              <a:t>Conowingo</a:t>
            </a:r>
            <a:r>
              <a:rPr lang="en-US" sz="2400" dirty="0"/>
              <a:t> infill and its implications in January 2016.</a:t>
            </a:r>
          </a:p>
          <a:p>
            <a:r>
              <a:rPr lang="en-US" sz="2400" dirty="0" smtClean="0"/>
              <a:t>In summer 2017, </a:t>
            </a:r>
            <a:r>
              <a:rPr lang="en-US" sz="2400" dirty="0"/>
              <a:t>research projects investigating the potential of </a:t>
            </a:r>
            <a:r>
              <a:rPr lang="en-US" sz="2400" dirty="0" err="1"/>
              <a:t>Conowingo</a:t>
            </a:r>
            <a:r>
              <a:rPr lang="en-US" sz="2400" dirty="0"/>
              <a:t> sediment to affect water quality in Chesapeake Bay were completed by UMCES scientists under contract to Exelon as part of its bid for relicensing of the </a:t>
            </a:r>
            <a:r>
              <a:rPr lang="en-US" sz="2400" dirty="0" err="1"/>
              <a:t>Conowingo</a:t>
            </a:r>
            <a:r>
              <a:rPr lang="en-US" sz="2400" dirty="0"/>
              <a:t> hydropower dam</a:t>
            </a:r>
            <a:r>
              <a:rPr lang="en-US" sz="2400" dirty="0" smtClean="0"/>
              <a:t>. A paper summarizing those findings was published in 2019.</a:t>
            </a:r>
          </a:p>
          <a:p>
            <a:r>
              <a:rPr lang="en-US" sz="2400" dirty="0" smtClean="0"/>
              <a:t>The 2017 TMDL Midpoint assessment included analysis of updated modeling results to determine the additional loads that would have to be accounted for as a result of </a:t>
            </a:r>
            <a:r>
              <a:rPr lang="en-US" sz="2400" dirty="0" err="1" smtClean="0"/>
              <a:t>Conowingo</a:t>
            </a:r>
            <a:r>
              <a:rPr lang="en-US" sz="2400" dirty="0" smtClean="0"/>
              <a:t> infill</a:t>
            </a:r>
          </a:p>
        </p:txBody>
      </p:sp>
      <p:sp>
        <p:nvSpPr>
          <p:cNvPr id="5" name="Title 1"/>
          <p:cNvSpPr>
            <a:spLocks noGrp="1"/>
          </p:cNvSpPr>
          <p:nvPr>
            <p:ph type="title"/>
          </p:nvPr>
        </p:nvSpPr>
        <p:spPr>
          <a:xfrm>
            <a:off x="1274345" y="-6947"/>
            <a:ext cx="9385634" cy="1075459"/>
          </a:xfrm>
        </p:spPr>
        <p:txBody>
          <a:bodyPr>
            <a:normAutofit/>
          </a:bodyPr>
          <a:lstStyle/>
          <a:p>
            <a:r>
              <a:rPr lang="en-US" sz="2800" dirty="0" smtClean="0">
                <a:latin typeface="+mn-lt"/>
              </a:rPr>
              <a:t>What is </a:t>
            </a:r>
            <a:r>
              <a:rPr lang="en-US" sz="2800" dirty="0">
                <a:latin typeface="+mn-lt"/>
              </a:rPr>
              <a:t>the truth about </a:t>
            </a:r>
            <a:r>
              <a:rPr lang="en-US" sz="2800" dirty="0" err="1">
                <a:latin typeface="+mn-lt"/>
              </a:rPr>
              <a:t>Conowingo</a:t>
            </a:r>
            <a:r>
              <a:rPr lang="en-US" sz="2800" dirty="0">
                <a:latin typeface="+mn-lt"/>
              </a:rPr>
              <a:t> Dam? Is it undermining Chesapeake Bay restoration efforts? </a:t>
            </a:r>
            <a:r>
              <a:rPr lang="en-US" sz="2800" dirty="0" smtClean="0">
                <a:latin typeface="+mn-lt"/>
              </a:rPr>
              <a:t>Is dredging the answer?</a:t>
            </a:r>
            <a:endParaRPr lang="en-US" sz="2800" dirty="0">
              <a:latin typeface="+mn-lt"/>
            </a:endParaRPr>
          </a:p>
        </p:txBody>
      </p:sp>
    </p:spTree>
    <p:extLst>
      <p:ext uri="{BB962C8B-B14F-4D97-AF65-F5344CB8AC3E}">
        <p14:creationId xmlns:p14="http://schemas.microsoft.com/office/powerpoint/2010/main" val="26563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6486415" y="5580367"/>
            <a:ext cx="2133600" cy="476250"/>
          </a:xfrm>
          <a:prstGeom prst="rect">
            <a:avLst/>
          </a:prstGeom>
        </p:spPr>
        <p:txBody>
          <a:bodyPr/>
          <a:lstStyle/>
          <a:p>
            <a:pPr>
              <a:defRPr/>
            </a:pPr>
            <a:fld id="{10275B47-53CE-4720-BB65-61CF60D0DF21}" type="slidenum">
              <a:rPr lang="en-US" smtClean="0"/>
              <a:pPr>
                <a:defRPr/>
              </a:pPr>
              <a:t>13</a:t>
            </a:fld>
            <a:endParaRPr lang="en-US" dirty="0"/>
          </a:p>
        </p:txBody>
      </p:sp>
      <p:graphicFrame>
        <p:nvGraphicFramePr>
          <p:cNvPr id="6" name="Chart 5"/>
          <p:cNvGraphicFramePr/>
          <p:nvPr>
            <p:extLst>
              <p:ext uri="{D42A27DB-BD31-4B8C-83A1-F6EECF244321}">
                <p14:modId xmlns:p14="http://schemas.microsoft.com/office/powerpoint/2010/main" val="132662297"/>
              </p:ext>
            </p:extLst>
          </p:nvPr>
        </p:nvGraphicFramePr>
        <p:xfrm>
          <a:off x="5250094" y="863030"/>
          <a:ext cx="6494120" cy="496498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304800"/>
            <a:ext cx="2597186" cy="369332"/>
          </a:xfrm>
          <a:prstGeom prst="rect">
            <a:avLst/>
          </a:prstGeom>
          <a:noFill/>
        </p:spPr>
        <p:txBody>
          <a:bodyPr wrap="none" rtlCol="0">
            <a:spAutoFit/>
          </a:bodyPr>
          <a:lstStyle/>
          <a:p>
            <a:r>
              <a:rPr lang="en-US" b="1" i="1" dirty="0" smtClean="0">
                <a:solidFill>
                  <a:srgbClr val="000000"/>
                </a:solidFill>
                <a:latin typeface="+mj-lt"/>
              </a:rPr>
              <a:t>Finding 3 Continued:</a:t>
            </a:r>
            <a:endParaRPr lang="en-US" b="1" i="1" dirty="0">
              <a:solidFill>
                <a:srgbClr val="000000"/>
              </a:solidFill>
              <a:latin typeface="+mj-lt"/>
            </a:endParaRPr>
          </a:p>
        </p:txBody>
      </p:sp>
      <p:pic>
        <p:nvPicPr>
          <p:cNvPr id="11" name="Picture 10"/>
          <p:cNvPicPr>
            <a:picLocks noChangeAspect="1"/>
          </p:cNvPicPr>
          <p:nvPr/>
        </p:nvPicPr>
        <p:blipFill rotWithShape="1">
          <a:blip r:embed="rId4"/>
          <a:srcRect l="14166" t="19207" r="34167"/>
          <a:stretch/>
        </p:blipFill>
        <p:spPr>
          <a:xfrm>
            <a:off x="329398" y="2709808"/>
            <a:ext cx="4724400" cy="3998595"/>
          </a:xfrm>
          <a:prstGeom prst="rect">
            <a:avLst/>
          </a:prstGeom>
        </p:spPr>
      </p:pic>
      <p:pic>
        <p:nvPicPr>
          <p:cNvPr id="12" name="Picture 11"/>
          <p:cNvPicPr>
            <a:picLocks noChangeAspect="1"/>
          </p:cNvPicPr>
          <p:nvPr/>
        </p:nvPicPr>
        <p:blipFill rotWithShape="1">
          <a:blip r:embed="rId5"/>
          <a:srcRect l="10833" t="20747" r="30833" b="3810"/>
          <a:stretch/>
        </p:blipFill>
        <p:spPr>
          <a:xfrm>
            <a:off x="926387" y="304800"/>
            <a:ext cx="2956560" cy="2069593"/>
          </a:xfrm>
          <a:prstGeom prst="rect">
            <a:avLst/>
          </a:prstGeom>
          <a:ln w="53975">
            <a:solidFill>
              <a:schemeClr val="tx1"/>
            </a:solidFill>
          </a:ln>
        </p:spPr>
      </p:pic>
    </p:spTree>
    <p:extLst>
      <p:ext uri="{BB962C8B-B14F-4D97-AF65-F5344CB8AC3E}">
        <p14:creationId xmlns:p14="http://schemas.microsoft.com/office/powerpoint/2010/main" val="1747587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1"/>
            <a:ext cx="12192000" cy="6886881"/>
          </a:xfrm>
          <a:prstGeom prst="rect">
            <a:avLst/>
          </a:prstGeom>
        </p:spPr>
      </p:pic>
    </p:spTree>
    <p:extLst>
      <p:ext uri="{BB962C8B-B14F-4D97-AF65-F5344CB8AC3E}">
        <p14:creationId xmlns:p14="http://schemas.microsoft.com/office/powerpoint/2010/main" val="2852578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89"/>
            <a:ext cx="12196432" cy="6855511"/>
          </a:xfrm>
          <a:prstGeom prst="rect">
            <a:avLst/>
          </a:prstGeom>
        </p:spPr>
      </p:pic>
    </p:spTree>
    <p:extLst>
      <p:ext uri="{BB962C8B-B14F-4D97-AF65-F5344CB8AC3E}">
        <p14:creationId xmlns:p14="http://schemas.microsoft.com/office/powerpoint/2010/main" val="807623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43689" y="103339"/>
            <a:ext cx="8416290" cy="103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mn-lt"/>
              </a:rPr>
              <a:t>From the 2014 </a:t>
            </a:r>
            <a:r>
              <a:rPr lang="en-US" sz="2800" dirty="0" smtClean="0">
                <a:latin typeface="+mn-lt"/>
              </a:rPr>
              <a:t>STAC Review of LSRWA report:</a:t>
            </a:r>
            <a:endParaRPr lang="en-US" sz="2800" dirty="0">
              <a:latin typeface="+mn-lt"/>
            </a:endParaRPr>
          </a:p>
        </p:txBody>
      </p:sp>
      <p:sp>
        <p:nvSpPr>
          <p:cNvPr id="3" name="TextBox 2"/>
          <p:cNvSpPr txBox="1"/>
          <p:nvPr/>
        </p:nvSpPr>
        <p:spPr>
          <a:xfrm>
            <a:off x="770022" y="1041290"/>
            <a:ext cx="1125353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As </a:t>
            </a:r>
            <a:r>
              <a:rPr lang="en-US" sz="2400" dirty="0"/>
              <a:t>soon as possible, follow-up studies should more fully quantify the impact on Chesapeake Bay water quality from increases in sediment-associated nutrients brought about by reservoir infilling. </a:t>
            </a:r>
            <a:endParaRPr lang="en-US" sz="2400" dirty="0" smtClean="0"/>
          </a:p>
          <a:p>
            <a:pPr marL="285750" indent="-285750">
              <a:buFont typeface="Arial" panose="020B0604020202020204" pitchFamily="34" charset="0"/>
              <a:buChar char="•"/>
            </a:pPr>
            <a:r>
              <a:rPr lang="en-US" sz="2400" dirty="0"/>
              <a:t>There is no compelling reason to reduce sediment loads </a:t>
            </a:r>
            <a:r>
              <a:rPr lang="en-US" sz="2400" i="1" dirty="0"/>
              <a:t>per se </a:t>
            </a:r>
            <a:r>
              <a:rPr lang="en-US" sz="2400" dirty="0"/>
              <a:t>from the Susquehanna watershed to compensate for increased sediment passing out of the </a:t>
            </a:r>
            <a:r>
              <a:rPr lang="en-US" sz="2400" dirty="0" err="1"/>
              <a:t>Conowingo</a:t>
            </a:r>
            <a:r>
              <a:rPr lang="en-US" sz="2400" dirty="0"/>
              <a:t> reservoir. Nutrients are the main problem, not sediments. </a:t>
            </a:r>
            <a:endParaRPr lang="en-US" sz="2400" dirty="0" smtClean="0"/>
          </a:p>
          <a:p>
            <a:pPr marL="285750" indent="-285750">
              <a:buFont typeface="Arial" panose="020B0604020202020204" pitchFamily="34" charset="0"/>
              <a:buChar char="•"/>
            </a:pPr>
            <a:r>
              <a:rPr lang="en-US" sz="2400" dirty="0"/>
              <a:t>Additional particulate phosphorus load reductions from the Susquehanna watershed (beyond present WIPs) should be considered to compensate for changes to the </a:t>
            </a:r>
            <a:r>
              <a:rPr lang="en-US" sz="2400" dirty="0" err="1"/>
              <a:t>Conowingo</a:t>
            </a:r>
            <a:r>
              <a:rPr lang="en-US" sz="2400" dirty="0"/>
              <a:t>. </a:t>
            </a:r>
          </a:p>
        </p:txBody>
      </p:sp>
    </p:spTree>
    <p:extLst>
      <p:ext uri="{BB962C8B-B14F-4D97-AF65-F5344CB8AC3E}">
        <p14:creationId xmlns:p14="http://schemas.microsoft.com/office/powerpoint/2010/main" val="13667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887855" y="143454"/>
            <a:ext cx="8416290" cy="984307"/>
          </a:xfrm>
        </p:spPr>
        <p:txBody>
          <a:bodyPr>
            <a:normAutofit/>
          </a:bodyPr>
          <a:lstStyle/>
          <a:p>
            <a:r>
              <a:rPr lang="en-US" sz="2400" dirty="0">
                <a:latin typeface="+mn-lt"/>
              </a:rPr>
              <a:t>From the </a:t>
            </a:r>
            <a:r>
              <a:rPr lang="en-US" sz="2400" dirty="0" smtClean="0">
                <a:latin typeface="+mn-lt"/>
              </a:rPr>
              <a:t>2016 STAC </a:t>
            </a:r>
            <a:r>
              <a:rPr lang="en-US" sz="2400" dirty="0">
                <a:latin typeface="+mn-lt"/>
              </a:rPr>
              <a:t>Workshop on </a:t>
            </a:r>
            <a:r>
              <a:rPr lang="en-US" sz="2400" dirty="0" err="1">
                <a:latin typeface="+mn-lt"/>
              </a:rPr>
              <a:t>Conowingo</a:t>
            </a:r>
            <a:r>
              <a:rPr lang="en-US" sz="2400" dirty="0">
                <a:latin typeface="+mn-lt"/>
              </a:rPr>
              <a:t> Infill </a:t>
            </a:r>
          </a:p>
        </p:txBody>
      </p:sp>
      <p:sp>
        <p:nvSpPr>
          <p:cNvPr id="3" name="Content Placeholder 2"/>
          <p:cNvSpPr>
            <a:spLocks noGrp="1"/>
          </p:cNvSpPr>
          <p:nvPr>
            <p:ph idx="1"/>
          </p:nvPr>
        </p:nvSpPr>
        <p:spPr>
          <a:xfrm>
            <a:off x="1605516" y="1096876"/>
            <a:ext cx="8583853" cy="5509260"/>
          </a:xfrm>
        </p:spPr>
        <p:txBody>
          <a:bodyPr>
            <a:normAutofit/>
          </a:bodyPr>
          <a:lstStyle/>
          <a:p>
            <a:pPr lvl="0"/>
            <a:r>
              <a:rPr lang="en-US" sz="2400" dirty="0"/>
              <a:t>Increases in phosphorus and sediment flux from the </a:t>
            </a:r>
            <a:r>
              <a:rPr lang="en-US" sz="2400" dirty="0" err="1"/>
              <a:t>Conowingo</a:t>
            </a:r>
            <a:r>
              <a:rPr lang="en-US" sz="2400" dirty="0"/>
              <a:t> Reservoir occurred despite observed reductions in the fluxes of sediment and phosphorus from the upriver Marietta, PA gauge as well as other upstream gauges and were therefore attributed to </a:t>
            </a:r>
            <a:r>
              <a:rPr lang="en-US" sz="2400" dirty="0" err="1"/>
              <a:t>Conowingo</a:t>
            </a:r>
            <a:r>
              <a:rPr lang="en-US" sz="2400" dirty="0"/>
              <a:t> infill. </a:t>
            </a:r>
          </a:p>
          <a:p>
            <a:pPr lvl="0"/>
            <a:r>
              <a:rPr lang="en-US" sz="2400" dirty="0"/>
              <a:t>Infilling of the </a:t>
            </a:r>
            <a:r>
              <a:rPr lang="en-US" sz="2400" dirty="0" err="1"/>
              <a:t>Conowingo</a:t>
            </a:r>
            <a:r>
              <a:rPr lang="en-US" sz="2400" dirty="0"/>
              <a:t> Reservoir primarily influences particulate nutrient delivery, with </a:t>
            </a:r>
            <a:r>
              <a:rPr lang="en-US" sz="2400" b="1" dirty="0"/>
              <a:t>negligible influence </a:t>
            </a:r>
            <a:r>
              <a:rPr lang="en-US" sz="2400" dirty="0"/>
              <a:t>on fresh water discharge </a:t>
            </a:r>
            <a:r>
              <a:rPr lang="en-US" sz="2400" b="1" dirty="0"/>
              <a:t>or dissolved nutrient delivery </a:t>
            </a:r>
            <a:r>
              <a:rPr lang="en-US" sz="2400" dirty="0"/>
              <a:t>to the Chesapeake Bay system. </a:t>
            </a:r>
            <a:r>
              <a:rPr lang="en-US" sz="2400" b="1" dirty="0"/>
              <a:t>Most nitrogen is transported in dissolved form</a:t>
            </a:r>
            <a:r>
              <a:rPr lang="en-US" sz="2400" dirty="0"/>
              <a:t>.</a:t>
            </a:r>
          </a:p>
          <a:p>
            <a:pPr lvl="0"/>
            <a:r>
              <a:rPr lang="en-US" sz="2400" dirty="0"/>
              <a:t>Under low to moderately high flow conditions, it is likely most of the sediment loading from the Susquehanna is trapped (and buried) by processes at or before the Estuarine Turbidity Maximum (ETM).</a:t>
            </a:r>
          </a:p>
          <a:p>
            <a:pPr lvl="0"/>
            <a:r>
              <a:rPr lang="en-US" sz="2400" dirty="0"/>
              <a:t>There is significant bypassing of the ETM under very high flow conditions, but when and how much remains to be determined.</a:t>
            </a:r>
          </a:p>
        </p:txBody>
      </p:sp>
    </p:spTree>
    <p:extLst>
      <p:ext uri="{BB962C8B-B14F-4D97-AF65-F5344CB8AC3E}">
        <p14:creationId xmlns:p14="http://schemas.microsoft.com/office/powerpoint/2010/main" val="460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onowingo dam after Tropical Storm 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553700" cy="7067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142875"/>
            <a:ext cx="4214812" cy="2585323"/>
          </a:xfrm>
          <a:prstGeom prst="rect">
            <a:avLst/>
          </a:prstGeom>
          <a:noFill/>
        </p:spPr>
        <p:txBody>
          <a:bodyPr wrap="square" rtlCol="0">
            <a:spAutoFit/>
          </a:bodyPr>
          <a:lstStyle/>
          <a:p>
            <a:r>
              <a:rPr lang="en-US" b="1" dirty="0">
                <a:solidFill>
                  <a:schemeClr val="bg1"/>
                </a:solidFill>
              </a:rPr>
              <a:t>Flood waters and sediment passing through </a:t>
            </a:r>
            <a:r>
              <a:rPr lang="en-US" b="1" dirty="0" err="1">
                <a:solidFill>
                  <a:schemeClr val="bg1"/>
                </a:solidFill>
              </a:rPr>
              <a:t>Conowingo</a:t>
            </a:r>
            <a:r>
              <a:rPr lang="en-US" b="1" dirty="0">
                <a:solidFill>
                  <a:schemeClr val="bg1"/>
                </a:solidFill>
              </a:rPr>
              <a:t> Dam on the lower Susquehanna following Tropical Storm Lee, Sept. 12, 2011</a:t>
            </a:r>
          </a:p>
          <a:p>
            <a:endParaRPr lang="en-US" b="1" dirty="0">
              <a:solidFill>
                <a:schemeClr val="bg1"/>
              </a:solidFill>
            </a:endParaRPr>
          </a:p>
          <a:p>
            <a:r>
              <a:rPr lang="en-US" b="1" dirty="0">
                <a:solidFill>
                  <a:schemeClr val="bg1"/>
                </a:solidFill>
              </a:rPr>
              <a:t>Flow = 220,000 </a:t>
            </a:r>
            <a:r>
              <a:rPr lang="en-US" b="1" dirty="0" err="1">
                <a:solidFill>
                  <a:schemeClr val="bg1"/>
                </a:solidFill>
              </a:rPr>
              <a:t>cfs</a:t>
            </a:r>
            <a:r>
              <a:rPr lang="en-US" b="1" dirty="0">
                <a:solidFill>
                  <a:schemeClr val="bg1"/>
                </a:solidFill>
              </a:rPr>
              <a:t>; peak was 778,000 </a:t>
            </a:r>
            <a:r>
              <a:rPr lang="en-US" b="1" dirty="0" err="1">
                <a:solidFill>
                  <a:schemeClr val="bg1"/>
                </a:solidFill>
              </a:rPr>
              <a:t>cfs</a:t>
            </a:r>
            <a:endParaRPr lang="en-US" b="1" dirty="0">
              <a:solidFill>
                <a:schemeClr val="bg1"/>
              </a:solidFill>
            </a:endParaRPr>
          </a:p>
          <a:p>
            <a:endParaRPr lang="en-US" b="1" dirty="0">
              <a:solidFill>
                <a:schemeClr val="bg1"/>
              </a:solidFill>
            </a:endParaRPr>
          </a:p>
          <a:p>
            <a:r>
              <a:rPr lang="en-US" b="1" dirty="0">
                <a:solidFill>
                  <a:schemeClr val="bg1"/>
                </a:solidFill>
              </a:rPr>
              <a:t>Photo by Wendy McPherson, </a:t>
            </a:r>
          </a:p>
          <a:p>
            <a:r>
              <a:rPr lang="en-US" b="1" dirty="0">
                <a:solidFill>
                  <a:schemeClr val="bg1"/>
                </a:solidFill>
              </a:rPr>
              <a:t>USGS</a:t>
            </a:r>
          </a:p>
        </p:txBody>
      </p:sp>
    </p:spTree>
    <p:extLst>
      <p:ext uri="{BB962C8B-B14F-4D97-AF65-F5344CB8AC3E}">
        <p14:creationId xmlns:p14="http://schemas.microsoft.com/office/powerpoint/2010/main" val="218094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noChangeAspect="1"/>
          </p:cNvSpPr>
          <p:nvPr/>
        </p:nvSpPr>
        <p:spPr>
          <a:xfrm>
            <a:off x="6934201" y="753814"/>
            <a:ext cx="3822031" cy="5403325"/>
          </a:xfrm>
          <a:prstGeom prst="rect">
            <a:avLst/>
          </a:prstGeom>
          <a:blipFill>
            <a:blip r:embed="rId2" cstate="print"/>
            <a:stretch>
              <a:fillRect/>
            </a:stretch>
          </a:blipFill>
        </p:spPr>
        <p:txBody>
          <a:bodyPr wrap="square" lIns="0" tIns="0" rIns="0" bIns="0" rtlCol="0"/>
          <a:lstStyle/>
          <a:p>
            <a:endParaRPr/>
          </a:p>
        </p:txBody>
      </p:sp>
      <p:sp>
        <p:nvSpPr>
          <p:cNvPr id="3" name="object 3"/>
          <p:cNvSpPr>
            <a:spLocks noChangeAspect="1"/>
          </p:cNvSpPr>
          <p:nvPr/>
        </p:nvSpPr>
        <p:spPr>
          <a:xfrm>
            <a:off x="2061900" y="894155"/>
            <a:ext cx="4762147" cy="537902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183641" y="1108676"/>
            <a:ext cx="5164896" cy="371208"/>
          </a:xfrm>
          <a:custGeom>
            <a:avLst/>
            <a:gdLst/>
            <a:ahLst/>
            <a:cxnLst/>
            <a:rect l="l" t="t" r="r" b="b"/>
            <a:pathLst>
              <a:path w="5078730" h="694689">
                <a:moveTo>
                  <a:pt x="4962565" y="656901"/>
                </a:moveTo>
                <a:lnTo>
                  <a:pt x="4957826" y="694689"/>
                </a:lnTo>
                <a:lnTo>
                  <a:pt x="5058201" y="659256"/>
                </a:lnTo>
                <a:lnTo>
                  <a:pt x="4981448" y="659256"/>
                </a:lnTo>
                <a:lnTo>
                  <a:pt x="4962565" y="656901"/>
                </a:lnTo>
                <a:close/>
              </a:path>
              <a:path w="5078730" h="694689">
                <a:moveTo>
                  <a:pt x="4967297" y="619170"/>
                </a:moveTo>
                <a:lnTo>
                  <a:pt x="4962565" y="656901"/>
                </a:lnTo>
                <a:lnTo>
                  <a:pt x="4981448" y="659256"/>
                </a:lnTo>
                <a:lnTo>
                  <a:pt x="4986274" y="621538"/>
                </a:lnTo>
                <a:lnTo>
                  <a:pt x="4967297" y="619170"/>
                </a:lnTo>
                <a:close/>
              </a:path>
              <a:path w="5078730" h="694689">
                <a:moveTo>
                  <a:pt x="4972050" y="581278"/>
                </a:moveTo>
                <a:lnTo>
                  <a:pt x="4967297" y="619170"/>
                </a:lnTo>
                <a:lnTo>
                  <a:pt x="4986274" y="621538"/>
                </a:lnTo>
                <a:lnTo>
                  <a:pt x="4981448" y="659256"/>
                </a:lnTo>
                <a:lnTo>
                  <a:pt x="5058201" y="659256"/>
                </a:lnTo>
                <a:lnTo>
                  <a:pt x="5078349" y="652144"/>
                </a:lnTo>
                <a:lnTo>
                  <a:pt x="4972050" y="581278"/>
                </a:lnTo>
                <a:close/>
              </a:path>
              <a:path w="5078730" h="694689">
                <a:moveTo>
                  <a:pt x="4825" y="0"/>
                </a:moveTo>
                <a:lnTo>
                  <a:pt x="0" y="37718"/>
                </a:lnTo>
                <a:lnTo>
                  <a:pt x="4962565" y="656901"/>
                </a:lnTo>
                <a:lnTo>
                  <a:pt x="4967297" y="619170"/>
                </a:lnTo>
                <a:lnTo>
                  <a:pt x="4825" y="0"/>
                </a:lnTo>
                <a:close/>
              </a:path>
            </a:pathLst>
          </a:custGeom>
          <a:solidFill>
            <a:srgbClr val="006FC0"/>
          </a:solidFill>
        </p:spPr>
        <p:txBody>
          <a:bodyPr wrap="square" lIns="0" tIns="0" rIns="0" bIns="0" rtlCol="0"/>
          <a:lstStyle/>
          <a:p>
            <a:endParaRPr/>
          </a:p>
        </p:txBody>
      </p:sp>
      <p:sp>
        <p:nvSpPr>
          <p:cNvPr id="5" name="object 5"/>
          <p:cNvSpPr/>
          <p:nvPr/>
        </p:nvSpPr>
        <p:spPr>
          <a:xfrm>
            <a:off x="3760342" y="3143892"/>
            <a:ext cx="3976372" cy="2633974"/>
          </a:xfrm>
          <a:custGeom>
            <a:avLst/>
            <a:gdLst/>
            <a:ahLst/>
            <a:cxnLst/>
            <a:rect l="l" t="t" r="r" b="b"/>
            <a:pathLst>
              <a:path w="4359275" h="2910204">
                <a:moveTo>
                  <a:pt x="4253637" y="2862257"/>
                </a:moveTo>
                <a:lnTo>
                  <a:pt x="4232529" y="2893949"/>
                </a:lnTo>
                <a:lnTo>
                  <a:pt x="4359275" y="2909697"/>
                </a:lnTo>
                <a:lnTo>
                  <a:pt x="4338191" y="2872803"/>
                </a:lnTo>
                <a:lnTo>
                  <a:pt x="4269486" y="2872803"/>
                </a:lnTo>
                <a:lnTo>
                  <a:pt x="4253637" y="2862257"/>
                </a:lnTo>
                <a:close/>
              </a:path>
              <a:path w="4359275" h="2910204">
                <a:moveTo>
                  <a:pt x="4274752" y="2830554"/>
                </a:moveTo>
                <a:lnTo>
                  <a:pt x="4253637" y="2862257"/>
                </a:lnTo>
                <a:lnTo>
                  <a:pt x="4269486" y="2872803"/>
                </a:lnTo>
                <a:lnTo>
                  <a:pt x="4290568" y="2841078"/>
                </a:lnTo>
                <a:lnTo>
                  <a:pt x="4274752" y="2830554"/>
                </a:lnTo>
                <a:close/>
              </a:path>
              <a:path w="4359275" h="2910204">
                <a:moveTo>
                  <a:pt x="4295902" y="2798800"/>
                </a:moveTo>
                <a:lnTo>
                  <a:pt x="4274752" y="2830554"/>
                </a:lnTo>
                <a:lnTo>
                  <a:pt x="4290568" y="2841078"/>
                </a:lnTo>
                <a:lnTo>
                  <a:pt x="4269486" y="2872803"/>
                </a:lnTo>
                <a:lnTo>
                  <a:pt x="4338191" y="2872803"/>
                </a:lnTo>
                <a:lnTo>
                  <a:pt x="4295902" y="2798800"/>
                </a:lnTo>
                <a:close/>
              </a:path>
              <a:path w="4359275" h="2910204">
                <a:moveTo>
                  <a:pt x="21081" y="0"/>
                </a:moveTo>
                <a:lnTo>
                  <a:pt x="0" y="31750"/>
                </a:lnTo>
                <a:lnTo>
                  <a:pt x="4253637" y="2862257"/>
                </a:lnTo>
                <a:lnTo>
                  <a:pt x="4274752" y="2830554"/>
                </a:lnTo>
                <a:lnTo>
                  <a:pt x="21081" y="0"/>
                </a:lnTo>
                <a:close/>
              </a:path>
            </a:pathLst>
          </a:custGeom>
          <a:solidFill>
            <a:srgbClr val="006FC0"/>
          </a:solidFill>
        </p:spPr>
        <p:txBody>
          <a:bodyPr wrap="square" lIns="0" tIns="0" rIns="0" bIns="0" rtlCol="0"/>
          <a:lstStyle/>
          <a:p>
            <a:endParaRPr/>
          </a:p>
        </p:txBody>
      </p:sp>
      <p:sp>
        <p:nvSpPr>
          <p:cNvPr id="6" name="object 6"/>
          <p:cNvSpPr txBox="1">
            <a:spLocks noGrp="1"/>
          </p:cNvSpPr>
          <p:nvPr>
            <p:ph type="title"/>
          </p:nvPr>
        </p:nvSpPr>
        <p:spPr>
          <a:xfrm>
            <a:off x="1798381" y="341729"/>
            <a:ext cx="4720357" cy="320601"/>
          </a:xfrm>
          <a:prstGeom prst="rect">
            <a:avLst/>
          </a:prstGeom>
        </p:spPr>
        <p:txBody>
          <a:bodyPr vert="horz" wrap="square" lIns="0" tIns="12700" rIns="0" bIns="0" rtlCol="0" anchor="ctr">
            <a:spAutoFit/>
          </a:bodyPr>
          <a:lstStyle/>
          <a:p>
            <a:pPr algn="ctr">
              <a:lnSpc>
                <a:spcPct val="100000"/>
              </a:lnSpc>
              <a:spcBef>
                <a:spcPts val="100"/>
              </a:spcBef>
            </a:pPr>
            <a:r>
              <a:rPr lang="en-US" sz="2000" b="1" spc="-5" dirty="0" smtClean="0">
                <a:latin typeface="+mn-lt"/>
              </a:rPr>
              <a:t>Tropical </a:t>
            </a:r>
            <a:r>
              <a:rPr sz="2000" b="1" spc="-5" dirty="0" smtClean="0">
                <a:latin typeface="+mn-lt"/>
              </a:rPr>
              <a:t>Storm</a:t>
            </a:r>
            <a:r>
              <a:rPr lang="en-US" sz="2000" b="1" dirty="0" smtClean="0">
                <a:latin typeface="+mn-lt"/>
              </a:rPr>
              <a:t> </a:t>
            </a:r>
            <a:r>
              <a:rPr sz="2000" b="1" spc="-5" dirty="0" smtClean="0">
                <a:latin typeface="+mn-lt"/>
              </a:rPr>
              <a:t>Lee</a:t>
            </a:r>
            <a:r>
              <a:rPr lang="en-US" sz="2000" b="1" spc="-5" dirty="0" smtClean="0">
                <a:latin typeface="+mn-lt"/>
              </a:rPr>
              <a:t> sediment plume</a:t>
            </a:r>
            <a:endParaRPr sz="2000" b="1" dirty="0">
              <a:latin typeface="+mn-lt"/>
            </a:endParaRPr>
          </a:p>
        </p:txBody>
      </p:sp>
      <p:sp>
        <p:nvSpPr>
          <p:cNvPr id="7" name="object 7"/>
          <p:cNvSpPr txBox="1"/>
          <p:nvPr/>
        </p:nvSpPr>
        <p:spPr>
          <a:xfrm>
            <a:off x="7218679" y="183896"/>
            <a:ext cx="2785110" cy="330835"/>
          </a:xfrm>
          <a:prstGeom prst="rect">
            <a:avLst/>
          </a:prstGeom>
        </p:spPr>
        <p:txBody>
          <a:bodyPr vert="horz" wrap="square" lIns="0" tIns="12700" rIns="0" bIns="0" rtlCol="0">
            <a:spAutoFit/>
          </a:bodyPr>
          <a:lstStyle/>
          <a:p>
            <a:pPr marL="12700">
              <a:spcBef>
                <a:spcPts val="100"/>
              </a:spcBef>
            </a:pPr>
            <a:r>
              <a:rPr sz="2000" b="1" dirty="0">
                <a:latin typeface="Tahoma"/>
                <a:cs typeface="Tahoma"/>
              </a:rPr>
              <a:t>What the </a:t>
            </a:r>
            <a:r>
              <a:rPr sz="2000" b="1" spc="-5" dirty="0">
                <a:latin typeface="Tahoma"/>
                <a:cs typeface="Tahoma"/>
              </a:rPr>
              <a:t>Data</a:t>
            </a:r>
            <a:r>
              <a:rPr sz="2000" b="1" spc="-114" dirty="0">
                <a:latin typeface="Tahoma"/>
                <a:cs typeface="Tahoma"/>
              </a:rPr>
              <a:t> </a:t>
            </a:r>
            <a:r>
              <a:rPr sz="2000" b="1" spc="-5" dirty="0">
                <a:latin typeface="Tahoma"/>
                <a:cs typeface="Tahoma"/>
              </a:rPr>
              <a:t>Shows</a:t>
            </a:r>
            <a:endParaRPr sz="2000">
              <a:latin typeface="Tahoma"/>
              <a:cs typeface="Tahoma"/>
            </a:endParaRPr>
          </a:p>
        </p:txBody>
      </p:sp>
      <p:sp>
        <p:nvSpPr>
          <p:cNvPr id="8" name="object 8"/>
          <p:cNvSpPr txBox="1"/>
          <p:nvPr/>
        </p:nvSpPr>
        <p:spPr>
          <a:xfrm>
            <a:off x="3293092" y="6196977"/>
            <a:ext cx="2664205" cy="260969"/>
          </a:xfrm>
          <a:prstGeom prst="rect">
            <a:avLst/>
          </a:prstGeom>
        </p:spPr>
        <p:txBody>
          <a:bodyPr vert="horz" wrap="square" lIns="0" tIns="14605" rIns="0" bIns="0" rtlCol="0">
            <a:spAutoFit/>
          </a:bodyPr>
          <a:lstStyle/>
          <a:p>
            <a:pPr marL="12700">
              <a:spcBef>
                <a:spcPts val="115"/>
              </a:spcBef>
            </a:pPr>
            <a:r>
              <a:rPr sz="1600" spc="-35" dirty="0">
                <a:latin typeface="Tahoma"/>
                <a:cs typeface="Tahoma"/>
              </a:rPr>
              <a:t>Photo </a:t>
            </a:r>
            <a:r>
              <a:rPr sz="1600" spc="-25" dirty="0">
                <a:latin typeface="Tahoma"/>
                <a:cs typeface="Tahoma"/>
              </a:rPr>
              <a:t>Credit:</a:t>
            </a:r>
            <a:r>
              <a:rPr sz="1600" spc="-50" dirty="0">
                <a:latin typeface="Tahoma"/>
                <a:cs typeface="Tahoma"/>
              </a:rPr>
              <a:t> </a:t>
            </a:r>
            <a:r>
              <a:rPr sz="1600" spc="-35" dirty="0">
                <a:latin typeface="Tahoma"/>
                <a:cs typeface="Tahoma"/>
              </a:rPr>
              <a:t>NASA</a:t>
            </a:r>
            <a:endParaRPr sz="1600" dirty="0">
              <a:latin typeface="Tahoma"/>
              <a:cs typeface="Tahoma"/>
            </a:endParaRPr>
          </a:p>
        </p:txBody>
      </p:sp>
      <p:sp>
        <p:nvSpPr>
          <p:cNvPr id="9" name="object 9"/>
          <p:cNvSpPr txBox="1"/>
          <p:nvPr/>
        </p:nvSpPr>
        <p:spPr>
          <a:xfrm>
            <a:off x="7775829" y="6273177"/>
            <a:ext cx="1857375" cy="260969"/>
          </a:xfrm>
          <a:prstGeom prst="rect">
            <a:avLst/>
          </a:prstGeom>
        </p:spPr>
        <p:txBody>
          <a:bodyPr vert="horz" wrap="square" lIns="0" tIns="14605" rIns="0" bIns="0" rtlCol="0">
            <a:spAutoFit/>
          </a:bodyPr>
          <a:lstStyle/>
          <a:p>
            <a:pPr marL="12700">
              <a:spcBef>
                <a:spcPts val="115"/>
              </a:spcBef>
            </a:pPr>
            <a:r>
              <a:rPr lang="en-US" sz="1600" spc="-30" dirty="0" err="1" smtClean="0">
                <a:latin typeface="Tahoma"/>
                <a:cs typeface="Tahoma"/>
              </a:rPr>
              <a:t>Palinkas</a:t>
            </a:r>
            <a:r>
              <a:rPr lang="en-US" sz="1600" spc="-30" dirty="0" smtClean="0">
                <a:latin typeface="Tahoma"/>
                <a:cs typeface="Tahoma"/>
              </a:rPr>
              <a:t> et al., 2014</a:t>
            </a:r>
            <a:endParaRPr sz="1600" dirty="0">
              <a:latin typeface="Tahoma"/>
              <a:cs typeface="Tahoma"/>
            </a:endParaRPr>
          </a:p>
        </p:txBody>
      </p:sp>
      <p:sp>
        <p:nvSpPr>
          <p:cNvPr id="10" name="object 10"/>
          <p:cNvSpPr txBox="1"/>
          <p:nvPr/>
        </p:nvSpPr>
        <p:spPr>
          <a:xfrm>
            <a:off x="6896734" y="563685"/>
            <a:ext cx="3429000" cy="256480"/>
          </a:xfrm>
          <a:prstGeom prst="rect">
            <a:avLst/>
          </a:prstGeom>
          <a:solidFill>
            <a:srgbClr val="FFFFFF"/>
          </a:solidFill>
        </p:spPr>
        <p:txBody>
          <a:bodyPr vert="horz" wrap="square" lIns="0" tIns="40640" rIns="0" bIns="0" rtlCol="0">
            <a:spAutoFit/>
          </a:bodyPr>
          <a:lstStyle/>
          <a:p>
            <a:pPr marL="92075">
              <a:spcBef>
                <a:spcPts val="320"/>
              </a:spcBef>
            </a:pPr>
            <a:r>
              <a:rPr sz="1400" b="1" spc="-5" dirty="0">
                <a:latin typeface="Arial"/>
                <a:cs typeface="Arial"/>
              </a:rPr>
              <a:t>Sediment Deposition</a:t>
            </a:r>
            <a:r>
              <a:rPr sz="1400" b="1" spc="-105" dirty="0">
                <a:latin typeface="Arial"/>
                <a:cs typeface="Arial"/>
              </a:rPr>
              <a:t> </a:t>
            </a:r>
            <a:r>
              <a:rPr sz="1400" b="1" dirty="0">
                <a:latin typeface="Arial"/>
                <a:cs typeface="Arial"/>
              </a:rPr>
              <a:t>(cm)</a:t>
            </a:r>
            <a:endParaRPr sz="1400" dirty="0">
              <a:latin typeface="Arial"/>
              <a:cs typeface="Arial"/>
            </a:endParaRPr>
          </a:p>
        </p:txBody>
      </p:sp>
      <p:sp>
        <p:nvSpPr>
          <p:cNvPr id="11" name="TextBox 10"/>
          <p:cNvSpPr txBox="1"/>
          <p:nvPr/>
        </p:nvSpPr>
        <p:spPr>
          <a:xfrm>
            <a:off x="10372164" y="2430377"/>
            <a:ext cx="1672390" cy="1200329"/>
          </a:xfrm>
          <a:prstGeom prst="rect">
            <a:avLst/>
          </a:prstGeom>
          <a:noFill/>
        </p:spPr>
        <p:txBody>
          <a:bodyPr wrap="square" rtlCol="0">
            <a:spAutoFit/>
          </a:bodyPr>
          <a:lstStyle/>
          <a:p>
            <a:r>
              <a:rPr lang="en-US" dirty="0" smtClean="0"/>
              <a:t>For most of the upper Bay, Lee deposits were 0-1.5 cm thick</a:t>
            </a:r>
            <a:endParaRPr lang="en-US" dirty="0"/>
          </a:p>
        </p:txBody>
      </p:sp>
      <p:sp>
        <p:nvSpPr>
          <p:cNvPr id="12" name="TextBox 11"/>
          <p:cNvSpPr txBox="1"/>
          <p:nvPr/>
        </p:nvSpPr>
        <p:spPr>
          <a:xfrm>
            <a:off x="67292" y="1691170"/>
            <a:ext cx="2121104" cy="3785652"/>
          </a:xfrm>
          <a:prstGeom prst="rect">
            <a:avLst/>
          </a:prstGeom>
          <a:noFill/>
        </p:spPr>
        <p:txBody>
          <a:bodyPr wrap="square" rtlCol="0">
            <a:spAutoFit/>
          </a:bodyPr>
          <a:lstStyle/>
          <a:p>
            <a:r>
              <a:rPr lang="en-US" sz="2400" dirty="0" smtClean="0"/>
              <a:t>Much of the environmental impact of large flow events is due to the effects of a large volume of fresh water entering the upper Bay</a:t>
            </a:r>
            <a:endParaRPr lang="en-US" sz="2400" dirty="0"/>
          </a:p>
        </p:txBody>
      </p:sp>
      <p:pic>
        <p:nvPicPr>
          <p:cNvPr id="13" name="Picture 12"/>
          <p:cNvPicPr>
            <a:picLocks noChangeAspect="1"/>
          </p:cNvPicPr>
          <p:nvPr/>
        </p:nvPicPr>
        <p:blipFill>
          <a:blip r:embed="rId4"/>
          <a:stretch>
            <a:fillRect/>
          </a:stretch>
        </p:blipFill>
        <p:spPr>
          <a:xfrm>
            <a:off x="2286360" y="3875637"/>
            <a:ext cx="4171950" cy="2686050"/>
          </a:xfrm>
          <a:prstGeom prst="rect">
            <a:avLst/>
          </a:prstGeom>
          <a:ln>
            <a:solidFill>
              <a:schemeClr val="tx1"/>
            </a:solidFill>
          </a:ln>
        </p:spPr>
      </p:pic>
    </p:spTree>
    <p:extLst>
      <p:ext uri="{BB962C8B-B14F-4D97-AF65-F5344CB8AC3E}">
        <p14:creationId xmlns:p14="http://schemas.microsoft.com/office/powerpoint/2010/main" val="172432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012486" y="269570"/>
            <a:ext cx="9144000" cy="1016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r>
              <a:rPr lang="en-US" sz="3000" b="1" dirty="0"/>
              <a:t>Susquehanna River Has a Major Influence on Chesapeake Bay Water Quality</a:t>
            </a:r>
          </a:p>
        </p:txBody>
      </p:sp>
      <p:grpSp>
        <p:nvGrpSpPr>
          <p:cNvPr id="28675" name="Group 3"/>
          <p:cNvGrpSpPr>
            <a:grpSpLocks/>
          </p:cNvGrpSpPr>
          <p:nvPr/>
        </p:nvGrpSpPr>
        <p:grpSpPr bwMode="auto">
          <a:xfrm>
            <a:off x="6477000" y="1289050"/>
            <a:ext cx="4191000" cy="5568950"/>
            <a:chOff x="4724400" y="1517833"/>
            <a:chExt cx="3962401" cy="5263967"/>
          </a:xfrm>
        </p:grpSpPr>
        <p:pic>
          <p:nvPicPr>
            <p:cNvPr id="28680" name="Picture 1" descr="Screen Shot 2016-08-21 at 11.47.0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1517833"/>
              <a:ext cx="3810000" cy="5263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4724400" y="1523835"/>
              <a:ext cx="1067147" cy="25914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8676" name="TextBox 1"/>
          <p:cNvSpPr txBox="1">
            <a:spLocks noChangeArrowheads="1"/>
          </p:cNvSpPr>
          <p:nvPr/>
        </p:nvSpPr>
        <p:spPr bwMode="auto">
          <a:xfrm>
            <a:off x="6578162" y="1545712"/>
            <a:ext cx="2133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mn-lt"/>
              </a:rPr>
              <a:t>Susquehanna watershed</a:t>
            </a:r>
          </a:p>
        </p:txBody>
      </p:sp>
      <p:sp>
        <p:nvSpPr>
          <p:cNvPr id="28677" name="TextBox 3"/>
          <p:cNvSpPr txBox="1">
            <a:spLocks noChangeArrowheads="1"/>
          </p:cNvSpPr>
          <p:nvPr/>
        </p:nvSpPr>
        <p:spPr bwMode="auto">
          <a:xfrm>
            <a:off x="6016121" y="4005764"/>
            <a:ext cx="1447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mn-lt"/>
              </a:rPr>
              <a:t>Potomac watershed</a:t>
            </a:r>
          </a:p>
        </p:txBody>
      </p:sp>
      <p:cxnSp>
        <p:nvCxnSpPr>
          <p:cNvPr id="6" name="Straight Arrow Connector 5"/>
          <p:cNvCxnSpPr/>
          <p:nvPr/>
        </p:nvCxnSpPr>
        <p:spPr>
          <a:xfrm>
            <a:off x="7985846" y="2225700"/>
            <a:ext cx="7620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7282213" y="4328821"/>
            <a:ext cx="9144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1215624" y="6200358"/>
            <a:ext cx="4316118" cy="338554"/>
          </a:xfrm>
          <a:prstGeom prst="rect">
            <a:avLst/>
          </a:prstGeom>
          <a:noFill/>
        </p:spPr>
        <p:txBody>
          <a:bodyPr wrap="none" rtlCol="0">
            <a:spAutoFit/>
          </a:bodyPr>
          <a:lstStyle/>
          <a:p>
            <a:r>
              <a:rPr lang="en-US" sz="1600" dirty="0" smtClean="0"/>
              <a:t>Slide from Lee </a:t>
            </a:r>
            <a:r>
              <a:rPr lang="en-US" sz="1600" dirty="0" err="1" smtClean="0"/>
              <a:t>Currey,MDE</a:t>
            </a:r>
            <a:r>
              <a:rPr lang="en-US" sz="1600" dirty="0" smtClean="0"/>
              <a:t>; Source</a:t>
            </a:r>
            <a:r>
              <a:rPr lang="en-US" sz="1600" dirty="0"/>
              <a:t>:  Linker (2014)</a:t>
            </a:r>
          </a:p>
        </p:txBody>
      </p:sp>
      <p:sp>
        <p:nvSpPr>
          <p:cNvPr id="128003" name="Rectangle 3"/>
          <p:cNvSpPr>
            <a:spLocks noGrp="1" noChangeArrowheads="1"/>
          </p:cNvSpPr>
          <p:nvPr>
            <p:ph type="body" idx="4294967295"/>
          </p:nvPr>
        </p:nvSpPr>
        <p:spPr>
          <a:xfrm>
            <a:off x="839035" y="1879378"/>
            <a:ext cx="5579145" cy="2886755"/>
          </a:xfrm>
        </p:spPr>
        <p:txBody>
          <a:bodyPr>
            <a:noAutofit/>
          </a:bodyPr>
          <a:lstStyle/>
          <a:p>
            <a:pPr>
              <a:defRPr/>
            </a:pPr>
            <a:r>
              <a:rPr lang="en-US" sz="2400" dirty="0">
                <a:cs typeface="Arial" panose="020B0604020202020204" pitchFamily="34" charset="0"/>
              </a:rPr>
              <a:t>43% of Chesapeake Bay watershed</a:t>
            </a:r>
          </a:p>
          <a:p>
            <a:pPr>
              <a:defRPr/>
            </a:pPr>
            <a:r>
              <a:rPr lang="en-US" sz="2400" dirty="0">
                <a:cs typeface="Arial" panose="020B0604020202020204" pitchFamily="34" charset="0"/>
              </a:rPr>
              <a:t>47% of freshwater flow into the Bay</a:t>
            </a:r>
          </a:p>
          <a:p>
            <a:pPr>
              <a:defRPr/>
            </a:pPr>
            <a:r>
              <a:rPr lang="en-US" sz="2400" dirty="0">
                <a:cs typeface="Arial" panose="020B0604020202020204" pitchFamily="34" charset="0"/>
              </a:rPr>
              <a:t>41% of nitrogen loads to the Bay</a:t>
            </a:r>
          </a:p>
          <a:p>
            <a:pPr>
              <a:defRPr/>
            </a:pPr>
            <a:r>
              <a:rPr lang="en-US" sz="2400" dirty="0">
                <a:cs typeface="Arial" panose="020B0604020202020204" pitchFamily="34" charset="0"/>
              </a:rPr>
              <a:t>25% of phosphorus loads to the Bay</a:t>
            </a:r>
          </a:p>
          <a:p>
            <a:pPr>
              <a:defRPr/>
            </a:pPr>
            <a:r>
              <a:rPr lang="en-US" sz="2400" dirty="0">
                <a:cs typeface="Arial" panose="020B0604020202020204" pitchFamily="34" charset="0"/>
              </a:rPr>
              <a:t>27% of sediment loads to the Bay</a:t>
            </a:r>
          </a:p>
          <a:p>
            <a:pPr>
              <a:defRPr/>
            </a:pPr>
            <a:r>
              <a:rPr lang="en-US" sz="2400" dirty="0">
                <a:cs typeface="Arial" panose="020B0604020202020204" pitchFamily="34" charset="0"/>
              </a:rPr>
              <a:t>Influences Bay water quality well </a:t>
            </a:r>
          </a:p>
          <a:p>
            <a:pPr marL="0" indent="0">
              <a:buNone/>
              <a:defRPr/>
            </a:pPr>
            <a:r>
              <a:rPr lang="en-US" sz="2400" dirty="0">
                <a:cs typeface="Arial" panose="020B0604020202020204" pitchFamily="34" charset="0"/>
              </a:rPr>
              <a:t>     into Virginia’s portion of the Bay </a:t>
            </a:r>
          </a:p>
        </p:txBody>
      </p:sp>
      <p:sp>
        <p:nvSpPr>
          <p:cNvPr id="2" name="Down Arrow 1"/>
          <p:cNvSpPr/>
          <p:nvPr/>
        </p:nvSpPr>
        <p:spPr>
          <a:xfrm>
            <a:off x="9405505" y="4264365"/>
            <a:ext cx="238991" cy="1995054"/>
          </a:xfrm>
          <a:prstGeom prst="downArrow">
            <a:avLst/>
          </a:prstGeom>
          <a:solidFill>
            <a:srgbClr val="0000FF"/>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477000" y="4565266"/>
            <a:ext cx="644020" cy="200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557163" y="6233594"/>
            <a:ext cx="1048550" cy="1828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044511" y="6477395"/>
            <a:ext cx="1048550" cy="3806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F1D0FFF-E3B1-6748-A925-E3537F2C2EA0}" type="slidenum">
              <a:rPr lang="en-US" smtClean="0"/>
              <a:pPr/>
              <a:t>2</a:t>
            </a:fld>
            <a:endParaRPr lang="en-US"/>
          </a:p>
        </p:txBody>
      </p:sp>
    </p:spTree>
    <p:extLst>
      <p:ext uri="{BB962C8B-B14F-4D97-AF65-F5344CB8AC3E}">
        <p14:creationId xmlns:p14="http://schemas.microsoft.com/office/powerpoint/2010/main" val="2398482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1737" y="1826312"/>
            <a:ext cx="10912642" cy="5031687"/>
          </a:xfrm>
          <a:prstGeom prst="rect">
            <a:avLst/>
          </a:prstGeom>
        </p:spPr>
      </p:pic>
      <p:pic>
        <p:nvPicPr>
          <p:cNvPr id="4" name="Picture 3"/>
          <p:cNvPicPr>
            <a:picLocks noChangeAspect="1"/>
          </p:cNvPicPr>
          <p:nvPr/>
        </p:nvPicPr>
        <p:blipFill>
          <a:blip r:embed="rId3"/>
          <a:stretch>
            <a:fillRect/>
          </a:stretch>
        </p:blipFill>
        <p:spPr>
          <a:xfrm>
            <a:off x="5196013" y="0"/>
            <a:ext cx="5678404" cy="2154708"/>
          </a:xfrm>
          <a:prstGeom prst="rect">
            <a:avLst/>
          </a:prstGeom>
        </p:spPr>
      </p:pic>
      <p:sp>
        <p:nvSpPr>
          <p:cNvPr id="5" name="TextBox 4"/>
          <p:cNvSpPr txBox="1"/>
          <p:nvPr/>
        </p:nvSpPr>
        <p:spPr>
          <a:xfrm>
            <a:off x="288757" y="288758"/>
            <a:ext cx="4764505" cy="923330"/>
          </a:xfrm>
          <a:prstGeom prst="rect">
            <a:avLst/>
          </a:prstGeom>
          <a:noFill/>
        </p:spPr>
        <p:txBody>
          <a:bodyPr wrap="square" rtlCol="0">
            <a:spAutoFit/>
          </a:bodyPr>
          <a:lstStyle/>
          <a:p>
            <a:r>
              <a:rPr lang="en-US" dirty="0" smtClean="0"/>
              <a:t>2019 paper summarizing the 2017 UMCES studies conducted to improve understanding in advance of the Exelon relicensing agreement</a:t>
            </a:r>
            <a:endParaRPr lang="en-US" dirty="0"/>
          </a:p>
        </p:txBody>
      </p:sp>
    </p:spTree>
    <p:extLst>
      <p:ext uri="{BB962C8B-B14F-4D97-AF65-F5344CB8AC3E}">
        <p14:creationId xmlns:p14="http://schemas.microsoft.com/office/powerpoint/2010/main" val="2778694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0180" y="887491"/>
            <a:ext cx="10082463" cy="5029200"/>
          </a:xfrm>
        </p:spPr>
        <p:txBody>
          <a:bodyPr>
            <a:noAutofit/>
          </a:bodyPr>
          <a:lstStyle/>
          <a:p>
            <a:r>
              <a:rPr lang="en-US" sz="2200" dirty="0"/>
              <a:t>Results show that, for </a:t>
            </a:r>
            <a:r>
              <a:rPr lang="en-US" sz="2200" dirty="0" err="1" smtClean="0"/>
              <a:t>equvalent</a:t>
            </a:r>
            <a:r>
              <a:rPr lang="en-US" sz="2200" dirty="0" smtClean="0"/>
              <a:t> </a:t>
            </a:r>
            <a:r>
              <a:rPr lang="en-US" sz="2200" dirty="0"/>
              <a:t>river </a:t>
            </a:r>
            <a:r>
              <a:rPr lang="en-US" sz="2200" dirty="0" smtClean="0"/>
              <a:t>discharges, sediment </a:t>
            </a:r>
            <a:r>
              <a:rPr lang="en-US" sz="2200" dirty="0"/>
              <a:t>loading has decreased during </a:t>
            </a:r>
            <a:r>
              <a:rPr lang="en-US" sz="2200" dirty="0" smtClean="0"/>
              <a:t>non-event flows </a:t>
            </a:r>
            <a:r>
              <a:rPr lang="en-US" sz="2200" dirty="0"/>
              <a:t>but increased during event </a:t>
            </a:r>
            <a:r>
              <a:rPr lang="en-US" sz="2200" dirty="0" smtClean="0"/>
              <a:t>flows</a:t>
            </a:r>
          </a:p>
          <a:p>
            <a:r>
              <a:rPr lang="en-US" sz="2200" dirty="0"/>
              <a:t>The potential biogeochemical impacts </a:t>
            </a:r>
            <a:r>
              <a:rPr lang="en-US" sz="2200" dirty="0" smtClean="0"/>
              <a:t>of these </a:t>
            </a:r>
            <a:r>
              <a:rPr lang="en-US" sz="2200" dirty="0"/>
              <a:t>elevated inputs is limited, because scoured </a:t>
            </a:r>
            <a:r>
              <a:rPr lang="en-US" sz="2200" dirty="0" smtClean="0"/>
              <a:t>particulate nitrogen </a:t>
            </a:r>
            <a:r>
              <a:rPr lang="en-US" sz="2200" dirty="0"/>
              <a:t>(N) and phosphorus (P) loads that do </a:t>
            </a:r>
            <a:r>
              <a:rPr lang="en-US" sz="2200" dirty="0" smtClean="0"/>
              <a:t>enter the </a:t>
            </a:r>
            <a:r>
              <a:rPr lang="en-US" sz="2200" dirty="0"/>
              <a:t>Bay are </a:t>
            </a:r>
            <a:r>
              <a:rPr lang="en-US" sz="2200" b="1" dirty="0"/>
              <a:t>highly refractory </a:t>
            </a:r>
            <a:r>
              <a:rPr lang="en-US" sz="2200" dirty="0" smtClean="0"/>
              <a:t>and would </a:t>
            </a:r>
            <a:r>
              <a:rPr lang="en-US" sz="2200" dirty="0"/>
              <a:t>contribute a relatively small fraction of loading </a:t>
            </a:r>
            <a:r>
              <a:rPr lang="en-US" sz="2200" dirty="0" smtClean="0"/>
              <a:t>in an </a:t>
            </a:r>
            <a:r>
              <a:rPr lang="en-US" sz="2200" dirty="0"/>
              <a:t>extreme storm like Tropical Storm </a:t>
            </a:r>
            <a:r>
              <a:rPr lang="en-US" sz="2200" dirty="0" smtClean="0"/>
              <a:t>Lee</a:t>
            </a:r>
          </a:p>
          <a:p>
            <a:r>
              <a:rPr lang="en-US" sz="2200" dirty="0" smtClean="0"/>
              <a:t>These </a:t>
            </a:r>
            <a:r>
              <a:rPr lang="en-US" sz="2200" dirty="0"/>
              <a:t>sediments are efficiently retained in the </a:t>
            </a:r>
            <a:r>
              <a:rPr lang="en-US" sz="2200" dirty="0" smtClean="0"/>
              <a:t>upper Bay </a:t>
            </a:r>
            <a:r>
              <a:rPr lang="en-US" sz="2200" dirty="0"/>
              <a:t>due to high sinking rates or trapping in the </a:t>
            </a:r>
            <a:r>
              <a:rPr lang="en-US" sz="2200" dirty="0" smtClean="0"/>
              <a:t>ETM but can </a:t>
            </a:r>
            <a:r>
              <a:rPr lang="en-US" sz="2200" dirty="0"/>
              <a:t>be transported downstream during </a:t>
            </a:r>
            <a:r>
              <a:rPr lang="en-US" sz="2200" dirty="0" smtClean="0"/>
              <a:t>events</a:t>
            </a:r>
          </a:p>
          <a:p>
            <a:r>
              <a:rPr lang="en-US" sz="2200" dirty="0"/>
              <a:t>W</a:t>
            </a:r>
            <a:r>
              <a:rPr lang="en-US" sz="2200" dirty="0" smtClean="0"/>
              <a:t>hile </a:t>
            </a:r>
            <a:r>
              <a:rPr lang="en-US" sz="2200" dirty="0"/>
              <a:t>large precipitation and riverine </a:t>
            </a:r>
            <a:r>
              <a:rPr lang="en-US" sz="2200" dirty="0" smtClean="0"/>
              <a:t>flow events </a:t>
            </a:r>
            <a:r>
              <a:rPr lang="en-US" sz="2200" dirty="0"/>
              <a:t>are significant and can generate a </a:t>
            </a:r>
            <a:r>
              <a:rPr lang="en-US" sz="2200" dirty="0" smtClean="0"/>
              <a:t>substantial short-term </a:t>
            </a:r>
            <a:r>
              <a:rPr lang="en-US" sz="2200" dirty="0"/>
              <a:t>impact on receiving waters in </a:t>
            </a:r>
            <a:r>
              <a:rPr lang="en-US" sz="2200" dirty="0" smtClean="0"/>
              <a:t>Chesapeake Bay</a:t>
            </a:r>
            <a:r>
              <a:rPr lang="en-US" sz="2200" dirty="0"/>
              <a:t>, the estuary is remarkably resilient to </a:t>
            </a:r>
            <a:r>
              <a:rPr lang="en-US" sz="2200" dirty="0" smtClean="0"/>
              <a:t>storms</a:t>
            </a:r>
          </a:p>
          <a:p>
            <a:r>
              <a:rPr lang="en-US" sz="2200" dirty="0" smtClean="0"/>
              <a:t>The Chesapeake </a:t>
            </a:r>
            <a:r>
              <a:rPr lang="en-US" sz="2200" dirty="0"/>
              <a:t>Bay will be negatively influenced by </a:t>
            </a:r>
            <a:r>
              <a:rPr lang="en-US" sz="2200" dirty="0" smtClean="0"/>
              <a:t>continued infilling </a:t>
            </a:r>
            <a:r>
              <a:rPr lang="en-US" sz="2200" dirty="0"/>
              <a:t>of reservoirs and the loss of an </a:t>
            </a:r>
            <a:r>
              <a:rPr lang="en-US" sz="2200" dirty="0" smtClean="0"/>
              <a:t>unintended watershed </a:t>
            </a:r>
            <a:r>
              <a:rPr lang="en-US" sz="2200" dirty="0"/>
              <a:t>BMP, but the scale of the potential impact </a:t>
            </a:r>
            <a:r>
              <a:rPr lang="en-US" sz="2200" dirty="0" smtClean="0"/>
              <a:t>of elevated </a:t>
            </a:r>
            <a:r>
              <a:rPr lang="en-US" sz="2200" dirty="0"/>
              <a:t>particulate nutrient inputs on the </a:t>
            </a:r>
            <a:r>
              <a:rPr lang="en-US" sz="2200" dirty="0" err="1" smtClean="0"/>
              <a:t>mainstem</a:t>
            </a:r>
            <a:r>
              <a:rPr lang="en-US" sz="2200" dirty="0"/>
              <a:t> </a:t>
            </a:r>
            <a:r>
              <a:rPr lang="en-US" sz="2200" dirty="0" smtClean="0"/>
              <a:t>Chesapeake </a:t>
            </a:r>
            <a:r>
              <a:rPr lang="en-US" sz="2200" dirty="0"/>
              <a:t>Bay is likely small compared to ongoing </a:t>
            </a:r>
            <a:r>
              <a:rPr lang="en-US" sz="2200" dirty="0" smtClean="0"/>
              <a:t>reductions in </a:t>
            </a:r>
            <a:r>
              <a:rPr lang="en-US" sz="2200" dirty="0"/>
              <a:t>dissolved nitrogen and phosphorus in </a:t>
            </a:r>
            <a:r>
              <a:rPr lang="en-US" sz="2200" dirty="0" smtClean="0"/>
              <a:t>many regions </a:t>
            </a:r>
            <a:r>
              <a:rPr lang="en-US" sz="2200" dirty="0"/>
              <a:t>of the watershed.</a:t>
            </a:r>
            <a:endParaRPr lang="en-US" sz="2200" dirty="0"/>
          </a:p>
        </p:txBody>
      </p:sp>
      <p:sp>
        <p:nvSpPr>
          <p:cNvPr id="4" name="Title 1"/>
          <p:cNvSpPr txBox="1">
            <a:spLocks/>
          </p:cNvSpPr>
          <p:nvPr/>
        </p:nvSpPr>
        <p:spPr>
          <a:xfrm>
            <a:off x="830180" y="0"/>
            <a:ext cx="9361784" cy="887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mn-lt"/>
              </a:rPr>
              <a:t>Conclusions from UMCES 2017 reports and </a:t>
            </a:r>
            <a:r>
              <a:rPr lang="en-US" sz="2800" dirty="0" err="1" smtClean="0">
                <a:latin typeface="+mn-lt"/>
              </a:rPr>
              <a:t>Palinkas</a:t>
            </a:r>
            <a:r>
              <a:rPr lang="en-US" sz="2800" dirty="0" smtClean="0">
                <a:latin typeface="+mn-lt"/>
              </a:rPr>
              <a:t> </a:t>
            </a:r>
            <a:r>
              <a:rPr lang="en-US" sz="2800" dirty="0" smtClean="0">
                <a:latin typeface="+mn-lt"/>
              </a:rPr>
              <a:t>et al. 2019</a:t>
            </a:r>
            <a:endParaRPr lang="en-US" sz="2800" dirty="0">
              <a:latin typeface="+mn-lt"/>
            </a:endParaRPr>
          </a:p>
        </p:txBody>
      </p:sp>
    </p:spTree>
    <p:extLst>
      <p:ext uri="{BB962C8B-B14F-4D97-AF65-F5344CB8AC3E}">
        <p14:creationId xmlns:p14="http://schemas.microsoft.com/office/powerpoint/2010/main" val="87767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6724" y="257695"/>
            <a:ext cx="10849510" cy="4185761"/>
          </a:xfrm>
          <a:prstGeom prst="rect">
            <a:avLst/>
          </a:prstGeom>
          <a:noFill/>
        </p:spPr>
        <p:txBody>
          <a:bodyPr wrap="square" rtlCol="0">
            <a:spAutoFit/>
          </a:bodyPr>
          <a:lstStyle/>
          <a:p>
            <a:r>
              <a:rPr lang="en-US" sz="2400" u="sng" dirty="0"/>
              <a:t>K</a:t>
            </a:r>
            <a:r>
              <a:rPr lang="en-US" sz="2400" u="sng" dirty="0" smtClean="0"/>
              <a:t>ey takeaways </a:t>
            </a:r>
            <a:r>
              <a:rPr lang="en-US" sz="2400" dirty="0" smtClean="0"/>
              <a:t>:</a:t>
            </a:r>
            <a:endParaRPr lang="en-US" sz="2400" dirty="0" smtClean="0"/>
          </a:p>
          <a:p>
            <a:endParaRPr lang="en-US" sz="1000" dirty="0"/>
          </a:p>
          <a:p>
            <a:endParaRPr lang="en-US" sz="1000" dirty="0" smtClean="0"/>
          </a:p>
          <a:p>
            <a:r>
              <a:rPr lang="en-US" sz="2400" dirty="0" smtClean="0"/>
              <a:t>Loads </a:t>
            </a:r>
            <a:r>
              <a:rPr lang="en-US" sz="2400" dirty="0" smtClean="0"/>
              <a:t>entering the estuary are largely retained in the upper Bay – but can be transported farther downstream during large events </a:t>
            </a:r>
          </a:p>
          <a:p>
            <a:endParaRPr lang="en-US" sz="1000" dirty="0"/>
          </a:p>
          <a:p>
            <a:r>
              <a:rPr lang="en-US" sz="2400" dirty="0" smtClean="0"/>
              <a:t>Reservoir sediments are highly refractory and inputs of reservoir-like organic matter DO NOT enhance modeled sediment-nutrient release in upper Bay sediments</a:t>
            </a:r>
          </a:p>
          <a:p>
            <a:endParaRPr lang="en-US" sz="1000" dirty="0"/>
          </a:p>
          <a:p>
            <a:r>
              <a:rPr lang="en-US" sz="2400" dirty="0" smtClean="0"/>
              <a:t>These findings highlight the Bay’s resilience to large sediment loads during events such as Tropical Storm Lee in 2011, likely aided by ongoing restoration efforts</a:t>
            </a:r>
          </a:p>
          <a:p>
            <a:endParaRPr lang="en-US" sz="1000" dirty="0"/>
          </a:p>
          <a:p>
            <a:r>
              <a:rPr lang="en-US" sz="2400" dirty="0" smtClean="0"/>
              <a:t>While events can have major short-term impacts, the long-term impact to Bay biogeochemistry is less severe</a:t>
            </a:r>
            <a:endParaRPr lang="en-US" sz="2400" dirty="0"/>
          </a:p>
        </p:txBody>
      </p:sp>
    </p:spTree>
    <p:extLst>
      <p:ext uri="{BB962C8B-B14F-4D97-AF65-F5344CB8AC3E}">
        <p14:creationId xmlns:p14="http://schemas.microsoft.com/office/powerpoint/2010/main" val="1754428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9253" y="818147"/>
            <a:ext cx="10154652" cy="646331"/>
          </a:xfrm>
          <a:prstGeom prst="rect">
            <a:avLst/>
          </a:prstGeom>
          <a:noFill/>
        </p:spPr>
        <p:txBody>
          <a:bodyPr wrap="square" rtlCol="0">
            <a:spAutoFit/>
          </a:bodyPr>
          <a:lstStyle/>
          <a:p>
            <a:r>
              <a:rPr lang="en-US" dirty="0" smtClean="0"/>
              <a:t>Updates to the modeling framework incorporating findings have led to determination of additional load reductions needed.</a:t>
            </a:r>
            <a:endParaRPr lang="en-US" dirty="0"/>
          </a:p>
        </p:txBody>
      </p:sp>
      <p:pic>
        <p:nvPicPr>
          <p:cNvPr id="3" name="Picture 2"/>
          <p:cNvPicPr>
            <a:picLocks noChangeAspect="1"/>
          </p:cNvPicPr>
          <p:nvPr/>
        </p:nvPicPr>
        <p:blipFill>
          <a:blip r:embed="rId2"/>
          <a:stretch>
            <a:fillRect/>
          </a:stretch>
        </p:blipFill>
        <p:spPr>
          <a:xfrm>
            <a:off x="0" y="12700"/>
            <a:ext cx="12104141" cy="6858000"/>
          </a:xfrm>
          <a:prstGeom prst="rect">
            <a:avLst/>
          </a:prstGeom>
        </p:spPr>
      </p:pic>
      <p:sp>
        <p:nvSpPr>
          <p:cNvPr id="4" name="TextBox 3"/>
          <p:cNvSpPr txBox="1"/>
          <p:nvPr/>
        </p:nvSpPr>
        <p:spPr>
          <a:xfrm>
            <a:off x="203200" y="1866900"/>
            <a:ext cx="1638300" cy="1200329"/>
          </a:xfrm>
          <a:prstGeom prst="rect">
            <a:avLst/>
          </a:prstGeom>
          <a:noFill/>
        </p:spPr>
        <p:txBody>
          <a:bodyPr wrap="square" rtlCol="0">
            <a:spAutoFit/>
          </a:bodyPr>
          <a:lstStyle/>
          <a:p>
            <a:r>
              <a:rPr lang="en-US" dirty="0" smtClean="0"/>
              <a:t>Dec. 2017 WQGIT Midpoint assessment</a:t>
            </a:r>
            <a:endParaRPr lang="en-US" dirty="0"/>
          </a:p>
        </p:txBody>
      </p:sp>
    </p:spTree>
    <p:extLst>
      <p:ext uri="{BB962C8B-B14F-4D97-AF65-F5344CB8AC3E}">
        <p14:creationId xmlns:p14="http://schemas.microsoft.com/office/powerpoint/2010/main" val="3002985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6567"/>
          </a:xfrm>
          <a:prstGeom prst="rect">
            <a:avLst/>
          </a:prstGeom>
        </p:spPr>
      </p:pic>
    </p:spTree>
    <p:extLst>
      <p:ext uri="{BB962C8B-B14F-4D97-AF65-F5344CB8AC3E}">
        <p14:creationId xmlns:p14="http://schemas.microsoft.com/office/powerpoint/2010/main" val="1400648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 y="1"/>
            <a:ext cx="12071596" cy="6858000"/>
          </a:xfrm>
          <a:prstGeom prst="rect">
            <a:avLst/>
          </a:prstGeom>
        </p:spPr>
      </p:pic>
    </p:spTree>
    <p:extLst>
      <p:ext uri="{BB962C8B-B14F-4D97-AF65-F5344CB8AC3E}">
        <p14:creationId xmlns:p14="http://schemas.microsoft.com/office/powerpoint/2010/main" val="1066373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617"/>
          <a:stretch/>
        </p:blipFill>
        <p:spPr>
          <a:xfrm>
            <a:off x="849005" y="1195388"/>
            <a:ext cx="10268180" cy="5229476"/>
          </a:xfrm>
          <a:prstGeom prst="rect">
            <a:avLst/>
          </a:prstGeom>
        </p:spPr>
      </p:pic>
      <p:sp>
        <p:nvSpPr>
          <p:cNvPr id="3" name="TextBox 2"/>
          <p:cNvSpPr txBox="1"/>
          <p:nvPr/>
        </p:nvSpPr>
        <p:spPr>
          <a:xfrm>
            <a:off x="1167063" y="364390"/>
            <a:ext cx="9300410" cy="830997"/>
          </a:xfrm>
          <a:prstGeom prst="rect">
            <a:avLst/>
          </a:prstGeom>
          <a:noFill/>
        </p:spPr>
        <p:txBody>
          <a:bodyPr wrap="square" rtlCol="0">
            <a:spAutoFit/>
          </a:bodyPr>
          <a:lstStyle/>
          <a:p>
            <a:r>
              <a:rPr lang="en-US" sz="2400" dirty="0" smtClean="0"/>
              <a:t>From talking points prepared by Joel </a:t>
            </a:r>
            <a:r>
              <a:rPr lang="en-US" sz="2400" dirty="0" err="1" smtClean="0"/>
              <a:t>Blomquist</a:t>
            </a:r>
            <a:r>
              <a:rPr lang="en-US" sz="2400" dirty="0" smtClean="0"/>
              <a:t> of USGS to brief Senator Ben Cardin’s staff, July 2020</a:t>
            </a:r>
            <a:endParaRPr lang="en-US" sz="2400" dirty="0"/>
          </a:p>
        </p:txBody>
      </p:sp>
      <p:sp>
        <p:nvSpPr>
          <p:cNvPr id="4" name="TextBox 3"/>
          <p:cNvSpPr txBox="1"/>
          <p:nvPr/>
        </p:nvSpPr>
        <p:spPr>
          <a:xfrm>
            <a:off x="3549316" y="2430379"/>
            <a:ext cx="8458200" cy="369332"/>
          </a:xfrm>
          <a:prstGeom prst="rect">
            <a:avLst/>
          </a:prstGeom>
          <a:solidFill>
            <a:srgbClr val="FFFF00"/>
          </a:solidFill>
        </p:spPr>
        <p:txBody>
          <a:bodyPr wrap="square" rtlCol="0">
            <a:spAutoFit/>
          </a:bodyPr>
          <a:lstStyle/>
          <a:p>
            <a:r>
              <a:rPr lang="en-US" dirty="0" smtClean="0"/>
              <a:t>17-20 years would put you at 2015-2020 – so it happened no more than 10 </a:t>
            </a:r>
            <a:r>
              <a:rPr lang="en-US" dirty="0" err="1" smtClean="0"/>
              <a:t>yrs</a:t>
            </a:r>
            <a:r>
              <a:rPr lang="en-US" dirty="0" smtClean="0"/>
              <a:t> early </a:t>
            </a:r>
            <a:endParaRPr lang="en-US" dirty="0"/>
          </a:p>
        </p:txBody>
      </p:sp>
    </p:spTree>
    <p:extLst>
      <p:ext uri="{BB962C8B-B14F-4D97-AF65-F5344CB8AC3E}">
        <p14:creationId xmlns:p14="http://schemas.microsoft.com/office/powerpoint/2010/main" val="3040887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300" y="556660"/>
            <a:ext cx="10248900" cy="4154984"/>
          </a:xfrm>
          <a:prstGeom prst="rect">
            <a:avLst/>
          </a:prstGeom>
          <a:noFill/>
        </p:spPr>
        <p:txBody>
          <a:bodyPr wrap="square" rtlCol="0">
            <a:spAutoFit/>
          </a:bodyPr>
          <a:lstStyle/>
          <a:p>
            <a:pPr lvl="0"/>
            <a:r>
              <a:rPr lang="en-US" sz="2400" u="sng" dirty="0" smtClean="0"/>
              <a:t>A new problem – reported in 2019</a:t>
            </a:r>
          </a:p>
          <a:p>
            <a:pPr lvl="0"/>
            <a:r>
              <a:rPr lang="en-US" sz="2400" dirty="0" smtClean="0"/>
              <a:t>USGS scientists observed </a:t>
            </a:r>
            <a:r>
              <a:rPr lang="en-US" sz="2400" dirty="0"/>
              <a:t>increases in dissolved phosphorus loads </a:t>
            </a:r>
            <a:r>
              <a:rPr lang="en-US" sz="2400" dirty="0" smtClean="0"/>
              <a:t>from </a:t>
            </a:r>
            <a:r>
              <a:rPr lang="en-US" sz="2400" dirty="0" err="1"/>
              <a:t>Conowingo</a:t>
            </a:r>
            <a:r>
              <a:rPr lang="en-US" sz="2400" dirty="0"/>
              <a:t> </a:t>
            </a:r>
            <a:r>
              <a:rPr lang="en-US" sz="2400" dirty="0" smtClean="0"/>
              <a:t>that appear </a:t>
            </a:r>
            <a:r>
              <a:rPr lang="en-US" sz="2400" dirty="0"/>
              <a:t>to be associated with biogeochemical processes within the reservoir sediment and water </a:t>
            </a:r>
            <a:r>
              <a:rPr lang="en-US" sz="2400" dirty="0" smtClean="0"/>
              <a:t>column, </a:t>
            </a:r>
            <a:r>
              <a:rPr lang="en-US" sz="2400" dirty="0"/>
              <a:t>and could have implications for water quality that have not been considered previously by the watershed partnership. </a:t>
            </a:r>
            <a:r>
              <a:rPr lang="en-US" sz="2400" b="1" dirty="0" smtClean="0"/>
              <a:t>The reservoir ecosystem is largely unexamined and poorly understood. This information was not available when the TMDL was written</a:t>
            </a:r>
            <a:r>
              <a:rPr lang="en-US" sz="2400" b="1" dirty="0" smtClean="0"/>
              <a:t>.</a:t>
            </a:r>
          </a:p>
          <a:p>
            <a:pPr lvl="0"/>
            <a:endParaRPr lang="en-US" sz="2400" b="1" dirty="0" smtClean="0"/>
          </a:p>
          <a:p>
            <a:pPr lvl="0"/>
            <a:r>
              <a:rPr lang="en-US" sz="2400" dirty="0" smtClean="0"/>
              <a:t>Understanding is still evolving, however the statement above remains true.</a:t>
            </a:r>
            <a:endParaRPr lang="en-US" sz="2400" dirty="0" smtClean="0"/>
          </a:p>
          <a:p>
            <a:pPr lvl="0"/>
            <a:endParaRPr lang="en-US" sz="2400" dirty="0"/>
          </a:p>
          <a:p>
            <a:endParaRPr lang="en-US" sz="2400" dirty="0"/>
          </a:p>
        </p:txBody>
      </p:sp>
      <p:sp>
        <p:nvSpPr>
          <p:cNvPr id="3" name="Content Placeholder 2"/>
          <p:cNvSpPr txBox="1">
            <a:spLocks/>
          </p:cNvSpPr>
          <p:nvPr/>
        </p:nvSpPr>
        <p:spPr>
          <a:xfrm>
            <a:off x="1094016" y="4043140"/>
            <a:ext cx="8807136" cy="24604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Exelon and State of Maryland agreed on a relicensing plan in October 2019</a:t>
            </a:r>
          </a:p>
          <a:p>
            <a:r>
              <a:rPr lang="en-US" sz="2400" dirty="0" smtClean="0"/>
              <a:t>STAC submitted a comment in January 2020 recommending funds from the agreement should be committed to study of biogeochemical processes that might lead to release of dissolved orthophosphate from the reservoirs to the upper Bay</a:t>
            </a:r>
            <a:endParaRPr lang="en-US" sz="2400" dirty="0" smtClean="0"/>
          </a:p>
        </p:txBody>
      </p:sp>
    </p:spTree>
    <p:extLst>
      <p:ext uri="{BB962C8B-B14F-4D97-AF65-F5344CB8AC3E}">
        <p14:creationId xmlns:p14="http://schemas.microsoft.com/office/powerpoint/2010/main" val="3188457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544"/>
          <a:stretch/>
        </p:blipFill>
        <p:spPr>
          <a:xfrm>
            <a:off x="495300" y="523979"/>
            <a:ext cx="11201400" cy="2357811"/>
          </a:xfrm>
          <a:prstGeom prst="rect">
            <a:avLst/>
          </a:prstGeom>
        </p:spPr>
      </p:pic>
      <p:sp>
        <p:nvSpPr>
          <p:cNvPr id="6" name="Rectangle 5"/>
          <p:cNvSpPr/>
          <p:nvPr/>
        </p:nvSpPr>
        <p:spPr>
          <a:xfrm>
            <a:off x="1157555" y="3343887"/>
            <a:ext cx="9445376" cy="1938992"/>
          </a:xfrm>
          <a:prstGeom prst="rect">
            <a:avLst/>
          </a:prstGeom>
        </p:spPr>
        <p:txBody>
          <a:bodyPr wrap="square">
            <a:spAutoFit/>
          </a:bodyPr>
          <a:lstStyle/>
          <a:p>
            <a:pPr lvl="1"/>
            <a:r>
              <a:rPr lang="en-US" sz="2400" b="1" dirty="0"/>
              <a:t>STAC recommends that MDE consider using some of the funds from the Exelon agreement to undertake new programs of monitoring within </a:t>
            </a:r>
            <a:r>
              <a:rPr lang="en-US" sz="2400" b="1" dirty="0" err="1"/>
              <a:t>Conowingo</a:t>
            </a:r>
            <a:r>
              <a:rPr lang="en-US" sz="2400" b="1" dirty="0"/>
              <a:t> Reservoir and its environs that will allow better understanding of trends affecting the flux of dissolved nutrients, and particularly dissolved phosphorus, to the upper Bay.</a:t>
            </a:r>
            <a:endParaRPr lang="en-US" sz="2400" b="1" dirty="0"/>
          </a:p>
        </p:txBody>
      </p:sp>
    </p:spTree>
    <p:extLst>
      <p:ext uri="{BB962C8B-B14F-4D97-AF65-F5344CB8AC3E}">
        <p14:creationId xmlns:p14="http://schemas.microsoft.com/office/powerpoint/2010/main" val="3755718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273" y="676165"/>
            <a:ext cx="10592655" cy="6370975"/>
          </a:xfrm>
          <a:prstGeom prst="rect">
            <a:avLst/>
          </a:prstGeom>
          <a:noFill/>
        </p:spPr>
        <p:txBody>
          <a:bodyPr wrap="square" rtlCol="0">
            <a:spAutoFit/>
          </a:bodyPr>
          <a:lstStyle/>
          <a:p>
            <a:r>
              <a:rPr lang="en-US" sz="2400" dirty="0" smtClean="0"/>
              <a:t>There are </a:t>
            </a:r>
            <a:r>
              <a:rPr lang="en-US" sz="2400" dirty="0" smtClean="0"/>
              <a:t>pilot studies </a:t>
            </a:r>
            <a:r>
              <a:rPr lang="en-US" sz="2400" dirty="0" smtClean="0"/>
              <a:t>in progress to reevaluate whether an economically feasible dredging option can be developed. </a:t>
            </a:r>
            <a:endParaRPr lang="en-US" sz="2400" dirty="0" smtClean="0"/>
          </a:p>
          <a:p>
            <a:endParaRPr lang="en-US" sz="2400" dirty="0"/>
          </a:p>
          <a:p>
            <a:r>
              <a:rPr lang="en-US" sz="2400" dirty="0" smtClean="0"/>
              <a:t>Beyond the question of beneficial use of dredge spoil, it’s not yet clear to what extent these studies will address the conclusion that any increased reservoir storage from dredging would be temporary, and would require permanent annual investments unless and until the upstream sources are reduced to target levels</a:t>
            </a:r>
          </a:p>
          <a:p>
            <a:endParaRPr lang="en-US" sz="2400" dirty="0"/>
          </a:p>
          <a:p>
            <a:r>
              <a:rPr lang="en-US" sz="2400" dirty="0" smtClean="0"/>
              <a:t>We do know that sediment is not the main problem, and that most of the nitrogen passes through the reservoir system with the water in dissolved form; particulate organic N and sediment –attached P are the main environmental concern</a:t>
            </a:r>
          </a:p>
          <a:p>
            <a:endParaRPr lang="en-US" sz="2400" dirty="0"/>
          </a:p>
          <a:p>
            <a:r>
              <a:rPr lang="en-US" sz="2400" dirty="0" smtClean="0"/>
              <a:t>We don’t know whether or to what extent dredging would impact water quality through exposure and potential resuspension of buried exposed bottom material and possible release of sediment-associated nutrients into the water column</a:t>
            </a:r>
          </a:p>
          <a:p>
            <a:endParaRPr lang="en-US" sz="2400" dirty="0"/>
          </a:p>
          <a:p>
            <a:endParaRPr lang="en-US" sz="2400" dirty="0"/>
          </a:p>
        </p:txBody>
      </p:sp>
    </p:spTree>
    <p:extLst>
      <p:ext uri="{BB962C8B-B14F-4D97-AF65-F5344CB8AC3E}">
        <p14:creationId xmlns:p14="http://schemas.microsoft.com/office/powerpoint/2010/main" val="60433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6233" y="0"/>
            <a:ext cx="5049430" cy="6858000"/>
          </a:xfrm>
          <a:prstGeom prst="rect">
            <a:avLst/>
          </a:prstGeom>
        </p:spPr>
      </p:pic>
      <p:sp>
        <p:nvSpPr>
          <p:cNvPr id="3" name="TextBox 2"/>
          <p:cNvSpPr txBox="1"/>
          <p:nvPr/>
        </p:nvSpPr>
        <p:spPr>
          <a:xfrm>
            <a:off x="734901" y="1928692"/>
            <a:ext cx="1298601" cy="338554"/>
          </a:xfrm>
          <a:prstGeom prst="rect">
            <a:avLst/>
          </a:prstGeom>
          <a:noFill/>
        </p:spPr>
        <p:txBody>
          <a:bodyPr wrap="square" rtlCol="0">
            <a:spAutoFit/>
          </a:bodyPr>
          <a:lstStyle/>
          <a:p>
            <a:r>
              <a:rPr lang="en-US" sz="1600" dirty="0"/>
              <a:t>Population</a:t>
            </a:r>
          </a:p>
        </p:txBody>
      </p:sp>
      <p:sp>
        <p:nvSpPr>
          <p:cNvPr id="4" name="TextBox 3"/>
          <p:cNvSpPr txBox="1"/>
          <p:nvPr/>
        </p:nvSpPr>
        <p:spPr>
          <a:xfrm>
            <a:off x="734901" y="2234772"/>
            <a:ext cx="1298601" cy="338554"/>
          </a:xfrm>
          <a:prstGeom prst="rect">
            <a:avLst/>
          </a:prstGeom>
          <a:noFill/>
        </p:spPr>
        <p:txBody>
          <a:bodyPr wrap="square" rtlCol="0">
            <a:spAutoFit/>
          </a:bodyPr>
          <a:lstStyle/>
          <a:p>
            <a:r>
              <a:rPr lang="en-US" sz="1600" dirty="0"/>
              <a:t>Land cover</a:t>
            </a:r>
          </a:p>
        </p:txBody>
      </p:sp>
      <p:sp>
        <p:nvSpPr>
          <p:cNvPr id="5" name="TextBox 4"/>
          <p:cNvSpPr txBox="1"/>
          <p:nvPr/>
        </p:nvSpPr>
        <p:spPr>
          <a:xfrm>
            <a:off x="566364" y="2695814"/>
            <a:ext cx="1863377" cy="338554"/>
          </a:xfrm>
          <a:prstGeom prst="rect">
            <a:avLst/>
          </a:prstGeom>
          <a:noFill/>
        </p:spPr>
        <p:txBody>
          <a:bodyPr wrap="square" rtlCol="0">
            <a:spAutoFit/>
          </a:bodyPr>
          <a:lstStyle/>
          <a:p>
            <a:r>
              <a:rPr lang="en-US" sz="1600" dirty="0"/>
              <a:t>Fertilizer purchases</a:t>
            </a:r>
          </a:p>
        </p:txBody>
      </p:sp>
      <p:sp>
        <p:nvSpPr>
          <p:cNvPr id="6" name="TextBox 5"/>
          <p:cNvSpPr txBox="1"/>
          <p:nvPr/>
        </p:nvSpPr>
        <p:spPr>
          <a:xfrm>
            <a:off x="566364" y="3156856"/>
            <a:ext cx="1863377" cy="338554"/>
          </a:xfrm>
          <a:prstGeom prst="rect">
            <a:avLst/>
          </a:prstGeom>
          <a:noFill/>
        </p:spPr>
        <p:txBody>
          <a:bodyPr wrap="square" rtlCol="0">
            <a:spAutoFit/>
          </a:bodyPr>
          <a:lstStyle/>
          <a:p>
            <a:r>
              <a:rPr lang="en-US" sz="1600" dirty="0"/>
              <a:t>Nitrogen flux</a:t>
            </a:r>
          </a:p>
        </p:txBody>
      </p:sp>
      <p:sp>
        <p:nvSpPr>
          <p:cNvPr id="7" name="TextBox 6"/>
          <p:cNvSpPr txBox="1"/>
          <p:nvPr/>
        </p:nvSpPr>
        <p:spPr>
          <a:xfrm>
            <a:off x="566364" y="3746790"/>
            <a:ext cx="1863377" cy="338554"/>
          </a:xfrm>
          <a:prstGeom prst="rect">
            <a:avLst/>
          </a:prstGeom>
          <a:noFill/>
        </p:spPr>
        <p:txBody>
          <a:bodyPr wrap="square" rtlCol="0">
            <a:spAutoFit/>
          </a:bodyPr>
          <a:lstStyle/>
          <a:p>
            <a:r>
              <a:rPr lang="en-US" sz="1600"/>
              <a:t>Shellfish harvest</a:t>
            </a:r>
            <a:endParaRPr lang="en-US" sz="1600" dirty="0"/>
          </a:p>
        </p:txBody>
      </p:sp>
      <p:sp>
        <p:nvSpPr>
          <p:cNvPr id="8" name="TextBox 7"/>
          <p:cNvSpPr txBox="1"/>
          <p:nvPr/>
        </p:nvSpPr>
        <p:spPr>
          <a:xfrm>
            <a:off x="447262" y="4194657"/>
            <a:ext cx="2067005" cy="338554"/>
          </a:xfrm>
          <a:prstGeom prst="rect">
            <a:avLst/>
          </a:prstGeom>
          <a:noFill/>
        </p:spPr>
        <p:txBody>
          <a:bodyPr wrap="square" rtlCol="0">
            <a:spAutoFit/>
          </a:bodyPr>
          <a:lstStyle/>
          <a:p>
            <a:r>
              <a:rPr lang="en-US" sz="1600"/>
              <a:t>Fraction </a:t>
            </a:r>
            <a:r>
              <a:rPr lang="en-US" sz="1600" dirty="0"/>
              <a:t>of total pollen</a:t>
            </a:r>
          </a:p>
        </p:txBody>
      </p:sp>
      <p:sp>
        <p:nvSpPr>
          <p:cNvPr id="9" name="TextBox 8"/>
          <p:cNvSpPr txBox="1"/>
          <p:nvPr/>
        </p:nvSpPr>
        <p:spPr>
          <a:xfrm>
            <a:off x="566364" y="4642524"/>
            <a:ext cx="1863377" cy="338554"/>
          </a:xfrm>
          <a:prstGeom prst="rect">
            <a:avLst/>
          </a:prstGeom>
          <a:noFill/>
        </p:spPr>
        <p:txBody>
          <a:bodyPr wrap="square" rtlCol="0">
            <a:spAutoFit/>
          </a:bodyPr>
          <a:lstStyle/>
          <a:p>
            <a:r>
              <a:rPr lang="en-US" sz="1600"/>
              <a:t>Sedimentation rate</a:t>
            </a:r>
            <a:endParaRPr lang="en-US" sz="1600" dirty="0"/>
          </a:p>
        </p:txBody>
      </p:sp>
      <p:sp>
        <p:nvSpPr>
          <p:cNvPr id="10" name="TextBox 9"/>
          <p:cNvSpPr txBox="1"/>
          <p:nvPr/>
        </p:nvSpPr>
        <p:spPr>
          <a:xfrm>
            <a:off x="447262" y="5187774"/>
            <a:ext cx="2067005" cy="338554"/>
          </a:xfrm>
          <a:prstGeom prst="rect">
            <a:avLst/>
          </a:prstGeom>
          <a:noFill/>
        </p:spPr>
        <p:txBody>
          <a:bodyPr wrap="square" rtlCol="0">
            <a:spAutoFit/>
          </a:bodyPr>
          <a:lstStyle/>
          <a:p>
            <a:r>
              <a:rPr lang="en-US" sz="1600"/>
              <a:t>Fraction </a:t>
            </a:r>
            <a:r>
              <a:rPr lang="en-US" sz="1600" dirty="0"/>
              <a:t>of total pollen</a:t>
            </a:r>
          </a:p>
        </p:txBody>
      </p:sp>
      <p:sp>
        <p:nvSpPr>
          <p:cNvPr id="11" name="TextBox 10"/>
          <p:cNvSpPr txBox="1"/>
          <p:nvPr/>
        </p:nvSpPr>
        <p:spPr>
          <a:xfrm>
            <a:off x="588454" y="5635641"/>
            <a:ext cx="1784618" cy="338554"/>
          </a:xfrm>
          <a:prstGeom prst="rect">
            <a:avLst/>
          </a:prstGeom>
          <a:noFill/>
        </p:spPr>
        <p:txBody>
          <a:bodyPr wrap="square" rtlCol="0">
            <a:spAutoFit/>
          </a:bodyPr>
          <a:lstStyle/>
          <a:p>
            <a:r>
              <a:rPr lang="en-US" sz="1600"/>
              <a:t>Nitrogen influx</a:t>
            </a:r>
            <a:endParaRPr lang="en-US" sz="1600" dirty="0"/>
          </a:p>
        </p:txBody>
      </p:sp>
      <p:sp>
        <p:nvSpPr>
          <p:cNvPr id="12" name="TextBox 11"/>
          <p:cNvSpPr txBox="1"/>
          <p:nvPr/>
        </p:nvSpPr>
        <p:spPr>
          <a:xfrm>
            <a:off x="438842" y="6169541"/>
            <a:ext cx="2067005" cy="338554"/>
          </a:xfrm>
          <a:prstGeom prst="rect">
            <a:avLst/>
          </a:prstGeom>
          <a:noFill/>
        </p:spPr>
        <p:txBody>
          <a:bodyPr wrap="square" rtlCol="0">
            <a:spAutoFit/>
          </a:bodyPr>
          <a:lstStyle/>
          <a:p>
            <a:r>
              <a:rPr lang="en-US" sz="1600" dirty="0"/>
              <a:t>Planktonic/benthic</a:t>
            </a:r>
          </a:p>
        </p:txBody>
      </p:sp>
      <p:sp>
        <p:nvSpPr>
          <p:cNvPr id="13" name="TextBox 12"/>
          <p:cNvSpPr txBox="1"/>
          <p:nvPr/>
        </p:nvSpPr>
        <p:spPr>
          <a:xfrm>
            <a:off x="7455026" y="710032"/>
            <a:ext cx="4588956" cy="4893647"/>
          </a:xfrm>
          <a:prstGeom prst="rect">
            <a:avLst/>
          </a:prstGeom>
          <a:noFill/>
        </p:spPr>
        <p:txBody>
          <a:bodyPr wrap="square" rtlCol="0">
            <a:spAutoFit/>
          </a:bodyPr>
          <a:lstStyle/>
          <a:p>
            <a:r>
              <a:rPr lang="en-US" sz="2400" dirty="0"/>
              <a:t>Brush, </a:t>
            </a:r>
            <a:r>
              <a:rPr lang="en-US" sz="2400" dirty="0" smtClean="0"/>
              <a:t>2007</a:t>
            </a:r>
            <a:endParaRPr lang="en-US" sz="2400" dirty="0"/>
          </a:p>
          <a:p>
            <a:endParaRPr lang="en-US" sz="2400" dirty="0"/>
          </a:p>
          <a:p>
            <a:r>
              <a:rPr lang="en-US" sz="2400" dirty="0"/>
              <a:t>Historical land use, nitrogen, and coastal eutrophication: a </a:t>
            </a:r>
            <a:r>
              <a:rPr lang="en-US" sz="2400" dirty="0" err="1"/>
              <a:t>paleoecological</a:t>
            </a:r>
            <a:r>
              <a:rPr lang="en-US" sz="2400" dirty="0"/>
              <a:t> perspective</a:t>
            </a:r>
          </a:p>
          <a:p>
            <a:endParaRPr lang="en-US" sz="2400" dirty="0"/>
          </a:p>
          <a:p>
            <a:r>
              <a:rPr lang="en-US" sz="2400" dirty="0"/>
              <a:t>Time scale extends from 1500-2000</a:t>
            </a:r>
          </a:p>
          <a:p>
            <a:endParaRPr lang="en-US" sz="2400" dirty="0"/>
          </a:p>
          <a:p>
            <a:r>
              <a:rPr lang="en-US" sz="2400" dirty="0"/>
              <a:t>Rapid increase in sedimentation goes back to European </a:t>
            </a:r>
            <a:r>
              <a:rPr lang="en-US" sz="2400" dirty="0" smtClean="0"/>
              <a:t>settlement and accelerates in 1800’s and 1900’s, </a:t>
            </a:r>
            <a:r>
              <a:rPr lang="en-US" sz="2400" dirty="0"/>
              <a:t>rapid increase in  nutrient flux is dramatic after WW II</a:t>
            </a:r>
          </a:p>
        </p:txBody>
      </p:sp>
      <p:sp>
        <p:nvSpPr>
          <p:cNvPr id="14" name="Rectangle 13"/>
          <p:cNvSpPr/>
          <p:nvPr/>
        </p:nvSpPr>
        <p:spPr>
          <a:xfrm>
            <a:off x="5181743" y="4508193"/>
            <a:ext cx="1879600" cy="679581"/>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82992" y="5542874"/>
            <a:ext cx="578351" cy="533073"/>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3636" y="4496209"/>
            <a:ext cx="1879600" cy="679581"/>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3296" y="5530890"/>
            <a:ext cx="1879939" cy="533073"/>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7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41681" y="61473"/>
            <a:ext cx="5649049" cy="6796527"/>
          </a:xfrm>
          <a:prstGeom prst="rect">
            <a:avLst/>
          </a:prstGeom>
        </p:spPr>
      </p:pic>
      <p:sp>
        <p:nvSpPr>
          <p:cNvPr id="4" name="TextBox 3"/>
          <p:cNvSpPr txBox="1"/>
          <p:nvPr/>
        </p:nvSpPr>
        <p:spPr>
          <a:xfrm>
            <a:off x="6448925" y="202630"/>
            <a:ext cx="4932949" cy="1569660"/>
          </a:xfrm>
          <a:prstGeom prst="rect">
            <a:avLst/>
          </a:prstGeom>
          <a:noFill/>
        </p:spPr>
        <p:txBody>
          <a:bodyPr wrap="square" rtlCol="0">
            <a:spAutoFit/>
          </a:bodyPr>
          <a:lstStyle/>
          <a:p>
            <a:r>
              <a:rPr lang="en-US" sz="2400" dirty="0" err="1"/>
              <a:t>Lintner</a:t>
            </a:r>
            <a:r>
              <a:rPr lang="en-US" sz="2400" dirty="0"/>
              <a:t>, S.F., 1983.  The Historical Physical Behavior of the Lower Susquehanna River, Pennsylvania, 1801-1976</a:t>
            </a:r>
            <a:r>
              <a:rPr lang="en-US" sz="2400" dirty="0" smtClean="0"/>
              <a:t>.</a:t>
            </a:r>
            <a:endParaRPr lang="en-US" sz="2400" dirty="0"/>
          </a:p>
        </p:txBody>
      </p:sp>
      <p:sp>
        <p:nvSpPr>
          <p:cNvPr id="5" name="Rectangle 4"/>
          <p:cNvSpPr/>
          <p:nvPr/>
        </p:nvSpPr>
        <p:spPr>
          <a:xfrm>
            <a:off x="6290730" y="2077427"/>
            <a:ext cx="5662865" cy="4093428"/>
          </a:xfrm>
          <a:prstGeom prst="rect">
            <a:avLst/>
          </a:prstGeom>
        </p:spPr>
        <p:txBody>
          <a:bodyPr wrap="square">
            <a:spAutoFit/>
          </a:bodyPr>
          <a:lstStyle/>
          <a:p>
            <a:pPr marL="342900" indent="-342900">
              <a:buFont typeface="Arial" charset="0"/>
              <a:buChar char="•"/>
            </a:pPr>
            <a:r>
              <a:rPr lang="en-US" sz="2000" dirty="0">
                <a:latin typeface="Calibri" charset="0"/>
                <a:ea typeface="Calibri" charset="0"/>
                <a:cs typeface="Times New Roman" charset="0"/>
              </a:rPr>
              <a:t>The Susquehanna River basin </a:t>
            </a:r>
            <a:r>
              <a:rPr lang="en-US" sz="2000" dirty="0" smtClean="0">
                <a:latin typeface="Calibri" charset="0"/>
                <a:ea typeface="Calibri" charset="0"/>
                <a:cs typeface="Times New Roman" charset="0"/>
              </a:rPr>
              <a:t>had a history of hydraulic mining for coal beginning </a:t>
            </a:r>
            <a:r>
              <a:rPr lang="en-US" sz="2000" dirty="0">
                <a:latin typeface="Calibri" charset="0"/>
                <a:ea typeface="Calibri" charset="0"/>
                <a:cs typeface="Times New Roman" charset="0"/>
              </a:rPr>
              <a:t>in </a:t>
            </a:r>
            <a:r>
              <a:rPr lang="en-US" sz="2000" dirty="0" smtClean="0">
                <a:latin typeface="Calibri" charset="0"/>
                <a:ea typeface="Calibri" charset="0"/>
                <a:cs typeface="Times New Roman" charset="0"/>
              </a:rPr>
              <a:t>1840</a:t>
            </a:r>
          </a:p>
          <a:p>
            <a:pPr marL="342900" indent="-342900">
              <a:buFont typeface="Arial" charset="0"/>
              <a:buChar char="•"/>
            </a:pPr>
            <a:endParaRPr lang="en-US" sz="2000" dirty="0">
              <a:latin typeface="Calibri" charset="0"/>
              <a:ea typeface="Calibri" charset="0"/>
              <a:cs typeface="Times New Roman" charset="0"/>
            </a:endParaRPr>
          </a:p>
          <a:p>
            <a:pPr marL="342900" indent="-342900">
              <a:buFont typeface="Arial" charset="0"/>
              <a:buChar char="•"/>
            </a:pPr>
            <a:r>
              <a:rPr lang="en-US" sz="2000" dirty="0">
                <a:latin typeface="Calibri" charset="0"/>
                <a:ea typeface="Calibri" charset="0"/>
                <a:cs typeface="Times New Roman" charset="0"/>
              </a:rPr>
              <a:t>It took 30-40 years for large volumes of mining-related sediment to begin accumulating in the lower </a:t>
            </a:r>
            <a:r>
              <a:rPr lang="en-US" sz="2000" dirty="0" smtClean="0">
                <a:latin typeface="Calibri" charset="0"/>
                <a:ea typeface="Calibri" charset="0"/>
                <a:cs typeface="Times New Roman" charset="0"/>
              </a:rPr>
              <a:t>Susquehanna</a:t>
            </a:r>
          </a:p>
          <a:p>
            <a:pPr marL="342900" indent="-342900">
              <a:buFont typeface="Arial" charset="0"/>
              <a:buChar char="•"/>
            </a:pPr>
            <a:endParaRPr lang="en-US" sz="2000" dirty="0">
              <a:latin typeface="Calibri" charset="0"/>
              <a:ea typeface="Calibri" charset="0"/>
              <a:cs typeface="Times New Roman" charset="0"/>
            </a:endParaRPr>
          </a:p>
          <a:p>
            <a:pPr marL="342900" indent="-342900">
              <a:buFont typeface="Arial" charset="0"/>
              <a:buChar char="•"/>
            </a:pPr>
            <a:r>
              <a:rPr lang="en-US" sz="2000" dirty="0" smtClean="0">
                <a:latin typeface="Calibri" charset="0"/>
                <a:ea typeface="Calibri" charset="0"/>
                <a:cs typeface="Times New Roman" charset="0"/>
              </a:rPr>
              <a:t>Net </a:t>
            </a:r>
            <a:r>
              <a:rPr lang="en-US" sz="2000" dirty="0">
                <a:latin typeface="Calibri" charset="0"/>
                <a:ea typeface="Calibri" charset="0"/>
                <a:cs typeface="Times New Roman" charset="0"/>
              </a:rPr>
              <a:t>accretion of islands and aggradation on floodplains occurred up through 1929; rates of island growth accelerated after closure of Safe Harbor </a:t>
            </a:r>
            <a:r>
              <a:rPr lang="en-US" sz="2000" dirty="0" smtClean="0">
                <a:latin typeface="Calibri" charset="0"/>
                <a:ea typeface="Calibri" charset="0"/>
                <a:cs typeface="Times New Roman" charset="0"/>
              </a:rPr>
              <a:t>Dam</a:t>
            </a:r>
          </a:p>
          <a:p>
            <a:pPr marL="342900" indent="-342900">
              <a:buFont typeface="Arial" charset="0"/>
              <a:buChar char="•"/>
            </a:pPr>
            <a:endParaRPr lang="en-US" sz="2000" dirty="0">
              <a:latin typeface="Calibri" charset="0"/>
              <a:ea typeface="Calibri" charset="0"/>
              <a:cs typeface="Times New Roman" charset="0"/>
            </a:endParaRPr>
          </a:p>
          <a:p>
            <a:pPr marL="342900" indent="-342900">
              <a:buFont typeface="Arial" charset="0"/>
              <a:buChar char="•"/>
            </a:pPr>
            <a:r>
              <a:rPr lang="en-US" sz="2000" dirty="0" smtClean="0">
                <a:latin typeface="Calibri" charset="0"/>
                <a:ea typeface="Calibri" charset="0"/>
                <a:cs typeface="Times New Roman" charset="0"/>
              </a:rPr>
              <a:t>Marietta floodplain aggraded 3-7 feet</a:t>
            </a:r>
            <a:endParaRPr lang="en-US" sz="2000" dirty="0">
              <a:latin typeface="Calibri" charset="0"/>
              <a:ea typeface="Calibri" charset="0"/>
              <a:cs typeface="Times New Roman" charset="0"/>
            </a:endParaRPr>
          </a:p>
        </p:txBody>
      </p:sp>
    </p:spTree>
    <p:extLst>
      <p:ext uri="{BB962C8B-B14F-4D97-AF65-F5344CB8AC3E}">
        <p14:creationId xmlns:p14="http://schemas.microsoft.com/office/powerpoint/2010/main" val="73321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85972" y="376880"/>
            <a:ext cx="3325091" cy="369332"/>
          </a:xfrm>
          <a:prstGeom prst="rect">
            <a:avLst/>
          </a:prstGeom>
          <a:noFill/>
        </p:spPr>
        <p:txBody>
          <a:bodyPr wrap="square" rtlCol="0">
            <a:spAutoFit/>
          </a:bodyPr>
          <a:lstStyle/>
          <a:p>
            <a:r>
              <a:rPr lang="en-US" dirty="0"/>
              <a:t>From Gottschalk, 1945</a:t>
            </a:r>
          </a:p>
        </p:txBody>
      </p:sp>
      <p:grpSp>
        <p:nvGrpSpPr>
          <p:cNvPr id="4" name="Group 3"/>
          <p:cNvGrpSpPr/>
          <p:nvPr/>
        </p:nvGrpSpPr>
        <p:grpSpPr>
          <a:xfrm>
            <a:off x="1337783" y="750005"/>
            <a:ext cx="9057503" cy="5865124"/>
            <a:chOff x="1349815" y="750005"/>
            <a:chExt cx="9057503" cy="5865124"/>
          </a:xfrm>
        </p:grpSpPr>
        <p:pic>
          <p:nvPicPr>
            <p:cNvPr id="2" name="Picture 1"/>
            <p:cNvPicPr>
              <a:picLocks noChangeAspect="1"/>
            </p:cNvPicPr>
            <p:nvPr/>
          </p:nvPicPr>
          <p:blipFill rotWithShape="1">
            <a:blip r:embed="rId2"/>
            <a:srcRect b="1470"/>
            <a:stretch/>
          </p:blipFill>
          <p:spPr>
            <a:xfrm>
              <a:off x="1349815" y="750005"/>
              <a:ext cx="9057503" cy="5865124"/>
            </a:xfrm>
            <a:prstGeom prst="rect">
              <a:avLst/>
            </a:prstGeom>
          </p:spPr>
        </p:pic>
        <p:sp>
          <p:nvSpPr>
            <p:cNvPr id="5" name="Rectangle 4"/>
            <p:cNvSpPr/>
            <p:nvPr/>
          </p:nvSpPr>
          <p:spPr>
            <a:xfrm>
              <a:off x="2045367" y="4920917"/>
              <a:ext cx="8241632" cy="1419725"/>
            </a:xfrm>
            <a:prstGeom prst="rect">
              <a:avLst/>
            </a:prstGeom>
            <a:solidFill>
              <a:schemeClr val="accent4">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143000" y="457200"/>
            <a:ext cx="10491537" cy="461665"/>
          </a:xfrm>
          <a:prstGeom prst="rect">
            <a:avLst/>
          </a:prstGeom>
          <a:noFill/>
        </p:spPr>
        <p:txBody>
          <a:bodyPr wrap="square" rtlCol="0">
            <a:spAutoFit/>
          </a:bodyPr>
          <a:lstStyle/>
          <a:p>
            <a:r>
              <a:rPr lang="en-US" sz="2400" dirty="0" smtClean="0"/>
              <a:t>1. Some historical context</a:t>
            </a:r>
            <a:endParaRPr lang="en-US" sz="2400" dirty="0"/>
          </a:p>
        </p:txBody>
      </p:sp>
    </p:spTree>
    <p:extLst>
      <p:ext uri="{BB962C8B-B14F-4D97-AF65-F5344CB8AC3E}">
        <p14:creationId xmlns:p14="http://schemas.microsoft.com/office/powerpoint/2010/main" val="2046732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1061"/>
            <a:ext cx="10515600" cy="1325563"/>
          </a:xfrm>
        </p:spPr>
        <p:txBody>
          <a:bodyPr>
            <a:normAutofit/>
          </a:bodyPr>
          <a:lstStyle/>
          <a:p>
            <a:r>
              <a:rPr lang="en-US" sz="3200" dirty="0" smtClean="0">
                <a:latin typeface="+mn-lt"/>
              </a:rPr>
              <a:t>Langland</a:t>
            </a:r>
            <a:r>
              <a:rPr lang="en-US" sz="3200" dirty="0">
                <a:latin typeface="+mn-lt"/>
              </a:rPr>
              <a:t>, USGS, </a:t>
            </a:r>
            <a:r>
              <a:rPr lang="en-US" sz="3200" dirty="0" smtClean="0">
                <a:latin typeface="+mn-lt"/>
              </a:rPr>
              <a:t>2015 – Open File Report 2014-1235</a:t>
            </a:r>
            <a:endParaRPr lang="en-US" sz="3200"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t>Sediment loads </a:t>
            </a:r>
            <a:r>
              <a:rPr lang="en-US" dirty="0"/>
              <a:t>were greater in the early to mid-1900s, averaging approximately 87 million tons per decade (8.7 million tons per </a:t>
            </a:r>
            <a:r>
              <a:rPr lang="en-US" dirty="0" smtClean="0"/>
              <a:t>year)</a:t>
            </a:r>
          </a:p>
          <a:p>
            <a:r>
              <a:rPr lang="en-US" dirty="0" smtClean="0"/>
              <a:t>In </a:t>
            </a:r>
            <a:r>
              <a:rPr lang="en-US" dirty="0"/>
              <a:t>the 1950s, agricultural conservation measures were enacted (</a:t>
            </a:r>
            <a:r>
              <a:rPr lang="en-US" dirty="0" err="1"/>
              <a:t>Wedin</a:t>
            </a:r>
            <a:r>
              <a:rPr lang="en-US" dirty="0"/>
              <a:t>, 2002; </a:t>
            </a:r>
            <a:r>
              <a:rPr lang="en-US" dirty="0" err="1"/>
              <a:t>Westra</a:t>
            </a:r>
            <a:r>
              <a:rPr lang="en-US" dirty="0"/>
              <a:t>, 2003), helping to reduce sediment loads from 87 million tons in previous decades to approximately 60 million tons. </a:t>
            </a:r>
            <a:endParaRPr lang="en-US" dirty="0" smtClean="0"/>
          </a:p>
          <a:p>
            <a:r>
              <a:rPr lang="en-US" dirty="0" smtClean="0"/>
              <a:t>Sediment </a:t>
            </a:r>
            <a:r>
              <a:rPr lang="en-US" dirty="0"/>
              <a:t>loads have generally decreased from the 1960s through the 1980s as a result of more land reverting to forest from farm abandonment, a decrease in land disturbance from coal production, and new best-management actions to control </a:t>
            </a:r>
            <a:r>
              <a:rPr lang="en-US" dirty="0" smtClean="0"/>
              <a:t>sediment. </a:t>
            </a:r>
          </a:p>
          <a:p>
            <a:r>
              <a:rPr lang="en-US" dirty="0" smtClean="0"/>
              <a:t>Loads </a:t>
            </a:r>
            <a:r>
              <a:rPr lang="en-US" dirty="0"/>
              <a:t>continued to decline to an average of 3.5 million tons per year over the </a:t>
            </a:r>
            <a:r>
              <a:rPr lang="en-US" dirty="0" smtClean="0"/>
              <a:t>period 1991–2012</a:t>
            </a:r>
          </a:p>
        </p:txBody>
      </p:sp>
      <p:pic>
        <p:nvPicPr>
          <p:cNvPr id="1028" name="Picture 4" descr="https://ssl.gstatic.com/ui/v1/icons/mail/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5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3541" y="0"/>
            <a:ext cx="6865445" cy="6520388"/>
          </a:xfrm>
          <a:prstGeom prst="rect">
            <a:avLst/>
          </a:prstGeom>
        </p:spPr>
      </p:pic>
      <p:sp>
        <p:nvSpPr>
          <p:cNvPr id="3" name="TextBox 2"/>
          <p:cNvSpPr txBox="1"/>
          <p:nvPr/>
        </p:nvSpPr>
        <p:spPr>
          <a:xfrm>
            <a:off x="1903125" y="6346350"/>
            <a:ext cx="5326694" cy="369332"/>
          </a:xfrm>
          <a:prstGeom prst="rect">
            <a:avLst/>
          </a:prstGeom>
          <a:noFill/>
        </p:spPr>
        <p:txBody>
          <a:bodyPr wrap="square" rtlCol="0">
            <a:spAutoFit/>
          </a:bodyPr>
          <a:lstStyle/>
          <a:p>
            <a:r>
              <a:rPr lang="en-US" dirty="0"/>
              <a:t>From Kemp et al. 2005</a:t>
            </a:r>
          </a:p>
        </p:txBody>
      </p:sp>
      <p:sp>
        <p:nvSpPr>
          <p:cNvPr id="2" name="TextBox 1"/>
          <p:cNvSpPr txBox="1"/>
          <p:nvPr/>
        </p:nvSpPr>
        <p:spPr>
          <a:xfrm>
            <a:off x="8714743" y="996594"/>
            <a:ext cx="3045924" cy="4093428"/>
          </a:xfrm>
          <a:prstGeom prst="rect">
            <a:avLst/>
          </a:prstGeom>
          <a:noFill/>
        </p:spPr>
        <p:txBody>
          <a:bodyPr wrap="square" rtlCol="0">
            <a:spAutoFit/>
          </a:bodyPr>
          <a:lstStyle/>
          <a:p>
            <a:r>
              <a:rPr lang="en-US" sz="2000" dirty="0" smtClean="0"/>
              <a:t>As watershed sediment yield started to decline, nutrient flux was increasing…</a:t>
            </a:r>
          </a:p>
          <a:p>
            <a:endParaRPr lang="en-US" sz="2000" dirty="0"/>
          </a:p>
          <a:p>
            <a:r>
              <a:rPr lang="en-US" sz="2000" dirty="0" smtClean="0"/>
              <a:t>This was a global trend but it began to hit Chesapeake Bay particularly hard in the 1970’s and </a:t>
            </a:r>
            <a:r>
              <a:rPr lang="en-US" sz="2000" dirty="0" smtClean="0"/>
              <a:t>1980’s</a:t>
            </a:r>
          </a:p>
          <a:p>
            <a:endParaRPr lang="en-US" sz="2000" dirty="0"/>
          </a:p>
          <a:p>
            <a:r>
              <a:rPr lang="en-US" sz="2000" dirty="0" smtClean="0"/>
              <a:t>As we now know, nutrients are the bigger problem for the Bay ecosystem</a:t>
            </a:r>
            <a:endParaRPr lang="en-US" sz="2000" dirty="0"/>
          </a:p>
        </p:txBody>
      </p:sp>
    </p:spTree>
    <p:extLst>
      <p:ext uri="{BB962C8B-B14F-4D97-AF65-F5344CB8AC3E}">
        <p14:creationId xmlns:p14="http://schemas.microsoft.com/office/powerpoint/2010/main" val="3795257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98" y="824982"/>
            <a:ext cx="4646144" cy="2477856"/>
          </a:xfrm>
        </p:spPr>
        <p:txBody>
          <a:bodyPr>
            <a:noAutofit/>
          </a:bodyPr>
          <a:lstStyle/>
          <a:p>
            <a:pPr algn="l"/>
            <a:r>
              <a:rPr lang="en-US" sz="2400" dirty="0">
                <a:latin typeface="+mn-lt"/>
              </a:rPr>
              <a:t>The System of Reservoirs has been filling over time.</a:t>
            </a:r>
          </a:p>
        </p:txBody>
      </p:sp>
      <p:pic>
        <p:nvPicPr>
          <p:cNvPr id="6" name="Picture 5"/>
          <p:cNvPicPr>
            <a:picLocks noChangeAspect="1"/>
          </p:cNvPicPr>
          <p:nvPr/>
        </p:nvPicPr>
        <p:blipFill>
          <a:blip r:embed="rId3"/>
          <a:stretch>
            <a:fillRect/>
          </a:stretch>
        </p:blipFill>
        <p:spPr>
          <a:xfrm>
            <a:off x="4717333" y="94621"/>
            <a:ext cx="4488873" cy="4622553"/>
          </a:xfrm>
          <a:prstGeom prst="rect">
            <a:avLst/>
          </a:prstGeom>
        </p:spPr>
      </p:pic>
      <p:cxnSp>
        <p:nvCxnSpPr>
          <p:cNvPr id="8" name="Straight Arrow Connector 7"/>
          <p:cNvCxnSpPr/>
          <p:nvPr/>
        </p:nvCxnSpPr>
        <p:spPr>
          <a:xfrm flipH="1">
            <a:off x="2811547" y="2170102"/>
            <a:ext cx="3148428" cy="1528618"/>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597286" y="3041648"/>
            <a:ext cx="1978266" cy="1201688"/>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315200" y="4518175"/>
            <a:ext cx="362482" cy="436971"/>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12437" y="6557274"/>
            <a:ext cx="4930068" cy="307777"/>
          </a:xfrm>
          <a:prstGeom prst="rect">
            <a:avLst/>
          </a:prstGeom>
          <a:noFill/>
        </p:spPr>
        <p:txBody>
          <a:bodyPr wrap="none" rtlCol="0">
            <a:spAutoFit/>
          </a:bodyPr>
          <a:lstStyle/>
          <a:p>
            <a:r>
              <a:rPr lang="en-US" sz="1400" dirty="0"/>
              <a:t>Source:  Langland and </a:t>
            </a:r>
            <a:r>
              <a:rPr lang="en-US" sz="1400" dirty="0" err="1"/>
              <a:t>Blomquist</a:t>
            </a:r>
            <a:r>
              <a:rPr lang="en-US" sz="1400" dirty="0"/>
              <a:t>, USGS, personal communication</a:t>
            </a:r>
          </a:p>
        </p:txBody>
      </p:sp>
      <p:sp>
        <p:nvSpPr>
          <p:cNvPr id="11" name="TextBox 10"/>
          <p:cNvSpPr txBox="1"/>
          <p:nvPr/>
        </p:nvSpPr>
        <p:spPr>
          <a:xfrm>
            <a:off x="27422" y="61473"/>
            <a:ext cx="5840259" cy="1015663"/>
          </a:xfrm>
          <a:prstGeom prst="rect">
            <a:avLst/>
          </a:prstGeom>
          <a:noFill/>
        </p:spPr>
        <p:txBody>
          <a:bodyPr wrap="square" rtlCol="0">
            <a:spAutoFit/>
          </a:bodyPr>
          <a:lstStyle/>
          <a:p>
            <a:pPr algn="ctr"/>
            <a:r>
              <a:rPr lang="en-US" sz="3000" b="1" dirty="0"/>
              <a:t>Three Reservoirs in the Lower Susquehanna</a:t>
            </a:r>
          </a:p>
        </p:txBody>
      </p:sp>
      <p:grpSp>
        <p:nvGrpSpPr>
          <p:cNvPr id="13" name="Group 12"/>
          <p:cNvGrpSpPr/>
          <p:nvPr/>
        </p:nvGrpSpPr>
        <p:grpSpPr>
          <a:xfrm>
            <a:off x="594056" y="3624377"/>
            <a:ext cx="7672767" cy="2932896"/>
            <a:chOff x="1334333" y="1546011"/>
            <a:chExt cx="6348990" cy="2251834"/>
          </a:xfrm>
        </p:grpSpPr>
        <p:grpSp>
          <p:nvGrpSpPr>
            <p:cNvPr id="14" name="Group 13"/>
            <p:cNvGrpSpPr/>
            <p:nvPr/>
          </p:nvGrpSpPr>
          <p:grpSpPr>
            <a:xfrm>
              <a:off x="1334333" y="1546011"/>
              <a:ext cx="6348990" cy="2251834"/>
              <a:chOff x="1072468" y="7952"/>
              <a:chExt cx="6348990" cy="2251834"/>
            </a:xfrm>
          </p:grpSpPr>
          <p:grpSp>
            <p:nvGrpSpPr>
              <p:cNvPr id="27" name="Group 26"/>
              <p:cNvGrpSpPr/>
              <p:nvPr/>
            </p:nvGrpSpPr>
            <p:grpSpPr>
              <a:xfrm>
                <a:off x="1072468" y="303442"/>
                <a:ext cx="5897879" cy="1956344"/>
                <a:chOff x="939506" y="303442"/>
                <a:chExt cx="5897879" cy="1956344"/>
              </a:xfrm>
            </p:grpSpPr>
            <p:sp>
              <p:nvSpPr>
                <p:cNvPr id="34" name="Rectangle 33"/>
                <p:cNvSpPr/>
                <p:nvPr/>
              </p:nvSpPr>
              <p:spPr>
                <a:xfrm>
                  <a:off x="939506" y="330401"/>
                  <a:ext cx="18288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768306" y="842464"/>
                  <a:ext cx="1463040" cy="5577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6" name="Rectangle 35"/>
                <p:cNvSpPr/>
                <p:nvPr/>
              </p:nvSpPr>
              <p:spPr>
                <a:xfrm>
                  <a:off x="4231346" y="1400249"/>
                  <a:ext cx="2560320" cy="8595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Triangle 36"/>
                <p:cNvSpPr/>
                <p:nvPr/>
              </p:nvSpPr>
              <p:spPr>
                <a:xfrm>
                  <a:off x="939506" y="394146"/>
                  <a:ext cx="1828800" cy="622055"/>
                </a:xfrm>
                <a:prstGeom prst="rtTriangle">
                  <a:avLst/>
                </a:prstGeom>
                <a:solidFill>
                  <a:schemeClr val="tx1">
                    <a:lumMod val="95000"/>
                    <a:lumOff val="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D0D0D"/>
                    </a:solidFill>
                  </a:endParaRPr>
                </a:p>
              </p:txBody>
            </p:sp>
            <p:sp>
              <p:nvSpPr>
                <p:cNvPr id="38" name="Right Triangle 37"/>
                <p:cNvSpPr/>
                <p:nvPr/>
              </p:nvSpPr>
              <p:spPr>
                <a:xfrm>
                  <a:off x="4231346" y="1400250"/>
                  <a:ext cx="2560320" cy="859536"/>
                </a:xfrm>
                <a:prstGeom prst="rtTriangle">
                  <a:avLst/>
                </a:prstGeom>
                <a:solidFill>
                  <a:schemeClr val="tx1">
                    <a:lumMod val="95000"/>
                    <a:lumOff val="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D0D0D"/>
                    </a:solidFill>
                  </a:endParaRPr>
                </a:p>
              </p:txBody>
            </p:sp>
            <p:sp>
              <p:nvSpPr>
                <p:cNvPr id="39" name="Right Triangle 38"/>
                <p:cNvSpPr/>
                <p:nvPr/>
              </p:nvSpPr>
              <p:spPr>
                <a:xfrm>
                  <a:off x="2761826" y="1016201"/>
                  <a:ext cx="1469519" cy="384048"/>
                </a:xfrm>
                <a:prstGeom prst="rtTriangle">
                  <a:avLst/>
                </a:prstGeom>
                <a:solidFill>
                  <a:schemeClr val="tx1">
                    <a:lumMod val="95000"/>
                    <a:lumOff val="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D0D0D"/>
                    </a:solidFill>
                  </a:endParaRPr>
                </a:p>
              </p:txBody>
            </p:sp>
            <p:sp>
              <p:nvSpPr>
                <p:cNvPr id="40" name="Trapezoid 39"/>
                <p:cNvSpPr/>
                <p:nvPr/>
              </p:nvSpPr>
              <p:spPr>
                <a:xfrm>
                  <a:off x="2738966" y="303442"/>
                  <a:ext cx="45719" cy="712760"/>
                </a:xfrm>
                <a:prstGeom prst="trapezoi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lumMod val="75000"/>
                        </a:schemeClr>
                      </a:solidFill>
                    </a:ln>
                    <a:solidFill>
                      <a:schemeClr val="bg1">
                        <a:lumMod val="75000"/>
                      </a:schemeClr>
                    </a:solidFill>
                  </a:endParaRPr>
                </a:p>
              </p:txBody>
            </p:sp>
            <p:sp>
              <p:nvSpPr>
                <p:cNvPr id="41" name="Trapezoid 40"/>
                <p:cNvSpPr/>
                <p:nvPr/>
              </p:nvSpPr>
              <p:spPr>
                <a:xfrm>
                  <a:off x="4206999" y="842463"/>
                  <a:ext cx="45719" cy="557785"/>
                </a:xfrm>
                <a:prstGeom prst="trapezoi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lumMod val="75000"/>
                        </a:schemeClr>
                      </a:solidFill>
                    </a:ln>
                    <a:solidFill>
                      <a:schemeClr val="bg1">
                        <a:lumMod val="75000"/>
                      </a:schemeClr>
                    </a:solidFill>
                  </a:endParaRPr>
                </a:p>
              </p:txBody>
            </p:sp>
            <p:sp>
              <p:nvSpPr>
                <p:cNvPr id="42" name="Trapezoid 41"/>
                <p:cNvSpPr/>
                <p:nvPr/>
              </p:nvSpPr>
              <p:spPr>
                <a:xfrm>
                  <a:off x="6791666" y="1319565"/>
                  <a:ext cx="45719" cy="940220"/>
                </a:xfrm>
                <a:prstGeom prst="trapezoi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lumMod val="75000"/>
                        </a:schemeClr>
                      </a:solidFill>
                    </a:ln>
                    <a:solidFill>
                      <a:schemeClr val="bg1">
                        <a:lumMod val="75000"/>
                      </a:schemeClr>
                    </a:solidFill>
                  </a:endParaRPr>
                </a:p>
              </p:txBody>
            </p:sp>
          </p:grpSp>
          <p:sp>
            <p:nvSpPr>
              <p:cNvPr id="28" name="TextBox 27"/>
              <p:cNvSpPr txBox="1"/>
              <p:nvPr/>
            </p:nvSpPr>
            <p:spPr>
              <a:xfrm>
                <a:off x="5786257" y="1395361"/>
                <a:ext cx="1156920" cy="189045"/>
              </a:xfrm>
              <a:prstGeom prst="rect">
                <a:avLst/>
              </a:prstGeom>
              <a:noFill/>
            </p:spPr>
            <p:txBody>
              <a:bodyPr wrap="none" rtlCol="0">
                <a:spAutoFit/>
              </a:bodyPr>
              <a:lstStyle/>
              <a:p>
                <a:r>
                  <a:rPr lang="en-US" sz="1000" dirty="0">
                    <a:solidFill>
                      <a:schemeClr val="bg1"/>
                    </a:solidFill>
                    <a:latin typeface="Georgia" panose="02040502050405020303" pitchFamily="18" charset="0"/>
                  </a:rPr>
                  <a:t>Conowingo Reservoir</a:t>
                </a:r>
              </a:p>
            </p:txBody>
          </p:sp>
          <p:sp>
            <p:nvSpPr>
              <p:cNvPr id="29" name="TextBox 28"/>
              <p:cNvSpPr txBox="1"/>
              <p:nvPr/>
            </p:nvSpPr>
            <p:spPr>
              <a:xfrm>
                <a:off x="2216401" y="329599"/>
                <a:ext cx="655527" cy="189045"/>
              </a:xfrm>
              <a:prstGeom prst="rect">
                <a:avLst/>
              </a:prstGeom>
              <a:noFill/>
            </p:spPr>
            <p:txBody>
              <a:bodyPr wrap="none" rtlCol="0">
                <a:spAutoFit/>
              </a:bodyPr>
              <a:lstStyle/>
              <a:p>
                <a:r>
                  <a:rPr lang="en-US" sz="1000" dirty="0">
                    <a:solidFill>
                      <a:schemeClr val="bg1"/>
                    </a:solidFill>
                    <a:latin typeface="Georgia" panose="02040502050405020303" pitchFamily="18" charset="0"/>
                  </a:rPr>
                  <a:t>Lake Clark</a:t>
                </a:r>
              </a:p>
            </p:txBody>
          </p:sp>
          <p:sp>
            <p:nvSpPr>
              <p:cNvPr id="30" name="TextBox 29"/>
              <p:cNvSpPr txBox="1"/>
              <p:nvPr/>
            </p:nvSpPr>
            <p:spPr>
              <a:xfrm>
                <a:off x="5317061" y="1024228"/>
                <a:ext cx="2104397" cy="283568"/>
              </a:xfrm>
              <a:prstGeom prst="rect">
                <a:avLst/>
              </a:prstGeom>
              <a:noFill/>
            </p:spPr>
            <p:txBody>
              <a:bodyPr wrap="square" rtlCol="0">
                <a:spAutoFit/>
              </a:bodyPr>
              <a:lstStyle/>
              <a:p>
                <a:r>
                  <a:rPr lang="en-US" dirty="0"/>
                  <a:t>Conowingo Dam</a:t>
                </a:r>
              </a:p>
            </p:txBody>
          </p:sp>
          <p:sp>
            <p:nvSpPr>
              <p:cNvPr id="31" name="TextBox 30"/>
              <p:cNvSpPr txBox="1"/>
              <p:nvPr/>
            </p:nvSpPr>
            <p:spPr>
              <a:xfrm>
                <a:off x="1372584" y="7952"/>
                <a:ext cx="1872688" cy="259937"/>
              </a:xfrm>
              <a:prstGeom prst="rect">
                <a:avLst/>
              </a:prstGeom>
              <a:noFill/>
            </p:spPr>
            <p:txBody>
              <a:bodyPr wrap="square" rtlCol="0">
                <a:spAutoFit/>
              </a:bodyPr>
              <a:lstStyle/>
              <a:p>
                <a:pPr algn="ctr"/>
                <a:r>
                  <a:rPr lang="en-US" sz="1600" dirty="0"/>
                  <a:t>Safe Harbor </a:t>
                </a:r>
                <a:r>
                  <a:rPr lang="en-US" sz="1600" dirty="0" smtClean="0"/>
                  <a:t>Dam</a:t>
                </a:r>
                <a:endParaRPr lang="en-US" sz="1600" dirty="0"/>
              </a:p>
            </p:txBody>
          </p:sp>
          <p:sp>
            <p:nvSpPr>
              <p:cNvPr id="32" name="TextBox 31"/>
              <p:cNvSpPr txBox="1"/>
              <p:nvPr/>
            </p:nvSpPr>
            <p:spPr>
              <a:xfrm>
                <a:off x="3156955" y="483927"/>
                <a:ext cx="1298313" cy="259937"/>
              </a:xfrm>
              <a:prstGeom prst="rect">
                <a:avLst/>
              </a:prstGeom>
              <a:noFill/>
            </p:spPr>
            <p:txBody>
              <a:bodyPr wrap="square" rtlCol="0">
                <a:spAutoFit/>
              </a:bodyPr>
              <a:lstStyle/>
              <a:p>
                <a:pPr algn="ctr"/>
                <a:r>
                  <a:rPr lang="en-US" sz="1600" dirty="0" err="1" smtClean="0"/>
                  <a:t>Holtwood</a:t>
                </a:r>
                <a:r>
                  <a:rPr lang="en-US" sz="1600" dirty="0" smtClean="0"/>
                  <a:t> Dam</a:t>
                </a:r>
                <a:endParaRPr lang="en-US" sz="1600" dirty="0"/>
              </a:p>
            </p:txBody>
          </p:sp>
          <p:sp>
            <p:nvSpPr>
              <p:cNvPr id="33" name="TextBox 32"/>
              <p:cNvSpPr txBox="1"/>
              <p:nvPr/>
            </p:nvSpPr>
            <p:spPr>
              <a:xfrm>
                <a:off x="3663519" y="826199"/>
                <a:ext cx="723174" cy="189045"/>
              </a:xfrm>
              <a:prstGeom prst="rect">
                <a:avLst/>
              </a:prstGeom>
              <a:noFill/>
            </p:spPr>
            <p:txBody>
              <a:bodyPr wrap="none" rtlCol="0">
                <a:spAutoFit/>
              </a:bodyPr>
              <a:lstStyle/>
              <a:p>
                <a:r>
                  <a:rPr lang="en-US" sz="1000" dirty="0">
                    <a:solidFill>
                      <a:schemeClr val="bg1"/>
                    </a:solidFill>
                    <a:latin typeface="Georgia" panose="02040502050405020303" pitchFamily="18" charset="0"/>
                  </a:rPr>
                  <a:t>Lake Aldred</a:t>
                </a:r>
              </a:p>
            </p:txBody>
          </p:sp>
        </p:grpSp>
        <p:sp>
          <p:nvSpPr>
            <p:cNvPr id="15" name="TextBox 14"/>
            <p:cNvSpPr txBox="1"/>
            <p:nvPr/>
          </p:nvSpPr>
          <p:spPr>
            <a:xfrm>
              <a:off x="1348889" y="2567756"/>
              <a:ext cx="1419554" cy="189045"/>
            </a:xfrm>
            <a:prstGeom prst="rect">
              <a:avLst/>
            </a:prstGeom>
            <a:noFill/>
          </p:spPr>
          <p:txBody>
            <a:bodyPr wrap="none" rtlCol="0">
              <a:spAutoFit/>
            </a:bodyPr>
            <a:lstStyle/>
            <a:p>
              <a:r>
                <a:rPr lang="en-US" sz="1000" dirty="0">
                  <a:latin typeface="Georgia" panose="02040502050405020303" pitchFamily="18" charset="0"/>
                </a:rPr>
                <a:t>Vertical Exaggeration 264x</a:t>
              </a:r>
            </a:p>
          </p:txBody>
        </p:sp>
        <p:sp>
          <p:nvSpPr>
            <p:cNvPr id="16" name="Freeform 15"/>
            <p:cNvSpPr/>
            <p:nvPr/>
          </p:nvSpPr>
          <p:spPr>
            <a:xfrm>
              <a:off x="6467475" y="3175710"/>
              <a:ext cx="689545" cy="434975"/>
            </a:xfrm>
            <a:custGeom>
              <a:avLst/>
              <a:gdLst>
                <a:gd name="connsiteX0" fmla="*/ 0 w 800670"/>
                <a:gd name="connsiteY0" fmla="*/ 0 h 434975"/>
                <a:gd name="connsiteX1" fmla="*/ 73025 w 800670"/>
                <a:gd name="connsiteY1" fmla="*/ 3175 h 434975"/>
                <a:gd name="connsiteX2" fmla="*/ 120650 w 800670"/>
                <a:gd name="connsiteY2" fmla="*/ 12700 h 434975"/>
                <a:gd name="connsiteX3" fmla="*/ 139700 w 800670"/>
                <a:gd name="connsiteY3" fmla="*/ 15875 h 434975"/>
                <a:gd name="connsiteX4" fmla="*/ 190500 w 800670"/>
                <a:gd name="connsiteY4" fmla="*/ 25400 h 434975"/>
                <a:gd name="connsiteX5" fmla="*/ 307975 w 800670"/>
                <a:gd name="connsiteY5" fmla="*/ 31750 h 434975"/>
                <a:gd name="connsiteX6" fmla="*/ 406400 w 800670"/>
                <a:gd name="connsiteY6" fmla="*/ 38100 h 434975"/>
                <a:gd name="connsiteX7" fmla="*/ 438150 w 800670"/>
                <a:gd name="connsiteY7" fmla="*/ 47625 h 434975"/>
                <a:gd name="connsiteX8" fmla="*/ 457200 w 800670"/>
                <a:gd name="connsiteY8" fmla="*/ 53975 h 434975"/>
                <a:gd name="connsiteX9" fmla="*/ 466725 w 800670"/>
                <a:gd name="connsiteY9" fmla="*/ 57150 h 434975"/>
                <a:gd name="connsiteX10" fmla="*/ 476250 w 800670"/>
                <a:gd name="connsiteY10" fmla="*/ 63500 h 434975"/>
                <a:gd name="connsiteX11" fmla="*/ 501650 w 800670"/>
                <a:gd name="connsiteY11" fmla="*/ 69850 h 434975"/>
                <a:gd name="connsiteX12" fmla="*/ 520700 w 800670"/>
                <a:gd name="connsiteY12" fmla="*/ 82550 h 434975"/>
                <a:gd name="connsiteX13" fmla="*/ 542925 w 800670"/>
                <a:gd name="connsiteY13" fmla="*/ 101600 h 434975"/>
                <a:gd name="connsiteX14" fmla="*/ 565150 w 800670"/>
                <a:gd name="connsiteY14" fmla="*/ 130175 h 434975"/>
                <a:gd name="connsiteX15" fmla="*/ 571500 w 800670"/>
                <a:gd name="connsiteY15" fmla="*/ 139700 h 434975"/>
                <a:gd name="connsiteX16" fmla="*/ 581025 w 800670"/>
                <a:gd name="connsiteY16" fmla="*/ 146050 h 434975"/>
                <a:gd name="connsiteX17" fmla="*/ 603250 w 800670"/>
                <a:gd name="connsiteY17" fmla="*/ 171450 h 434975"/>
                <a:gd name="connsiteX18" fmla="*/ 619125 w 800670"/>
                <a:gd name="connsiteY18" fmla="*/ 196850 h 434975"/>
                <a:gd name="connsiteX19" fmla="*/ 625475 w 800670"/>
                <a:gd name="connsiteY19" fmla="*/ 209550 h 434975"/>
                <a:gd name="connsiteX20" fmla="*/ 638175 w 800670"/>
                <a:gd name="connsiteY20" fmla="*/ 228600 h 434975"/>
                <a:gd name="connsiteX21" fmla="*/ 647700 w 800670"/>
                <a:gd name="connsiteY21" fmla="*/ 234950 h 434975"/>
                <a:gd name="connsiteX22" fmla="*/ 654050 w 800670"/>
                <a:gd name="connsiteY22" fmla="*/ 244475 h 434975"/>
                <a:gd name="connsiteX23" fmla="*/ 657225 w 800670"/>
                <a:gd name="connsiteY23" fmla="*/ 254000 h 434975"/>
                <a:gd name="connsiteX24" fmla="*/ 666750 w 800670"/>
                <a:gd name="connsiteY24" fmla="*/ 257175 h 434975"/>
                <a:gd name="connsiteX25" fmla="*/ 673100 w 800670"/>
                <a:gd name="connsiteY25" fmla="*/ 282575 h 434975"/>
                <a:gd name="connsiteX26" fmla="*/ 676275 w 800670"/>
                <a:gd name="connsiteY26" fmla="*/ 292100 h 434975"/>
                <a:gd name="connsiteX27" fmla="*/ 688975 w 800670"/>
                <a:gd name="connsiteY27" fmla="*/ 311150 h 434975"/>
                <a:gd name="connsiteX28" fmla="*/ 701675 w 800670"/>
                <a:gd name="connsiteY28" fmla="*/ 333375 h 434975"/>
                <a:gd name="connsiteX29" fmla="*/ 711200 w 800670"/>
                <a:gd name="connsiteY29" fmla="*/ 336550 h 434975"/>
                <a:gd name="connsiteX30" fmla="*/ 720725 w 800670"/>
                <a:gd name="connsiteY30" fmla="*/ 342900 h 434975"/>
                <a:gd name="connsiteX31" fmla="*/ 736600 w 800670"/>
                <a:gd name="connsiteY31" fmla="*/ 355600 h 434975"/>
                <a:gd name="connsiteX32" fmla="*/ 762000 w 800670"/>
                <a:gd name="connsiteY32" fmla="*/ 381000 h 434975"/>
                <a:gd name="connsiteX33" fmla="*/ 774700 w 800670"/>
                <a:gd name="connsiteY33" fmla="*/ 390525 h 434975"/>
                <a:gd name="connsiteX34" fmla="*/ 781050 w 800670"/>
                <a:gd name="connsiteY34" fmla="*/ 400050 h 434975"/>
                <a:gd name="connsiteX35" fmla="*/ 800100 w 800670"/>
                <a:gd name="connsiteY35" fmla="*/ 419100 h 434975"/>
                <a:gd name="connsiteX36" fmla="*/ 800100 w 800670"/>
                <a:gd name="connsiteY36" fmla="*/ 434975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670" h="434975">
                  <a:moveTo>
                    <a:pt x="0" y="0"/>
                  </a:moveTo>
                  <a:cubicBezTo>
                    <a:pt x="24342" y="1058"/>
                    <a:pt x="48749" y="1094"/>
                    <a:pt x="73025" y="3175"/>
                  </a:cubicBezTo>
                  <a:cubicBezTo>
                    <a:pt x="157948" y="10454"/>
                    <a:pt x="87598" y="5355"/>
                    <a:pt x="120650" y="12700"/>
                  </a:cubicBezTo>
                  <a:cubicBezTo>
                    <a:pt x="126934" y="14097"/>
                    <a:pt x="133387" y="14612"/>
                    <a:pt x="139700" y="15875"/>
                  </a:cubicBezTo>
                  <a:cubicBezTo>
                    <a:pt x="167500" y="21435"/>
                    <a:pt x="164813" y="22696"/>
                    <a:pt x="190500" y="25400"/>
                  </a:cubicBezTo>
                  <a:cubicBezTo>
                    <a:pt x="239268" y="30533"/>
                    <a:pt x="248529" y="28565"/>
                    <a:pt x="307975" y="31750"/>
                  </a:cubicBezTo>
                  <a:cubicBezTo>
                    <a:pt x="340804" y="33509"/>
                    <a:pt x="373592" y="35983"/>
                    <a:pt x="406400" y="38100"/>
                  </a:cubicBezTo>
                  <a:cubicBezTo>
                    <a:pt x="432258" y="43272"/>
                    <a:pt x="412623" y="38343"/>
                    <a:pt x="438150" y="47625"/>
                  </a:cubicBezTo>
                  <a:cubicBezTo>
                    <a:pt x="444440" y="49912"/>
                    <a:pt x="450850" y="51858"/>
                    <a:pt x="457200" y="53975"/>
                  </a:cubicBezTo>
                  <a:cubicBezTo>
                    <a:pt x="460375" y="55033"/>
                    <a:pt x="463940" y="55294"/>
                    <a:pt x="466725" y="57150"/>
                  </a:cubicBezTo>
                  <a:cubicBezTo>
                    <a:pt x="469900" y="59267"/>
                    <a:pt x="472837" y="61793"/>
                    <a:pt x="476250" y="63500"/>
                  </a:cubicBezTo>
                  <a:cubicBezTo>
                    <a:pt x="482759" y="66754"/>
                    <a:pt x="495612" y="68642"/>
                    <a:pt x="501650" y="69850"/>
                  </a:cubicBezTo>
                  <a:cubicBezTo>
                    <a:pt x="508000" y="74083"/>
                    <a:pt x="516121" y="76445"/>
                    <a:pt x="520700" y="82550"/>
                  </a:cubicBezTo>
                  <a:cubicBezTo>
                    <a:pt x="533065" y="99036"/>
                    <a:pt x="525492" y="92883"/>
                    <a:pt x="542925" y="101600"/>
                  </a:cubicBezTo>
                  <a:cubicBezTo>
                    <a:pt x="554648" y="125046"/>
                    <a:pt x="542725" y="104546"/>
                    <a:pt x="565150" y="130175"/>
                  </a:cubicBezTo>
                  <a:cubicBezTo>
                    <a:pt x="567663" y="133047"/>
                    <a:pt x="568802" y="137002"/>
                    <a:pt x="571500" y="139700"/>
                  </a:cubicBezTo>
                  <a:cubicBezTo>
                    <a:pt x="574198" y="142398"/>
                    <a:pt x="578128" y="143567"/>
                    <a:pt x="581025" y="146050"/>
                  </a:cubicBezTo>
                  <a:cubicBezTo>
                    <a:pt x="591317" y="154872"/>
                    <a:pt x="595568" y="160695"/>
                    <a:pt x="603250" y="171450"/>
                  </a:cubicBezTo>
                  <a:cubicBezTo>
                    <a:pt x="608212" y="178397"/>
                    <a:pt x="615417" y="190176"/>
                    <a:pt x="619125" y="196850"/>
                  </a:cubicBezTo>
                  <a:cubicBezTo>
                    <a:pt x="621424" y="200987"/>
                    <a:pt x="623040" y="205491"/>
                    <a:pt x="625475" y="209550"/>
                  </a:cubicBezTo>
                  <a:cubicBezTo>
                    <a:pt x="629402" y="216094"/>
                    <a:pt x="631825" y="224367"/>
                    <a:pt x="638175" y="228600"/>
                  </a:cubicBezTo>
                  <a:lnTo>
                    <a:pt x="647700" y="234950"/>
                  </a:lnTo>
                  <a:cubicBezTo>
                    <a:pt x="649817" y="238125"/>
                    <a:pt x="652343" y="241062"/>
                    <a:pt x="654050" y="244475"/>
                  </a:cubicBezTo>
                  <a:cubicBezTo>
                    <a:pt x="655547" y="247468"/>
                    <a:pt x="654858" y="251633"/>
                    <a:pt x="657225" y="254000"/>
                  </a:cubicBezTo>
                  <a:cubicBezTo>
                    <a:pt x="659592" y="256367"/>
                    <a:pt x="663575" y="256117"/>
                    <a:pt x="666750" y="257175"/>
                  </a:cubicBezTo>
                  <a:cubicBezTo>
                    <a:pt x="668867" y="265642"/>
                    <a:pt x="670340" y="274296"/>
                    <a:pt x="673100" y="282575"/>
                  </a:cubicBezTo>
                  <a:cubicBezTo>
                    <a:pt x="674158" y="285750"/>
                    <a:pt x="674650" y="289174"/>
                    <a:pt x="676275" y="292100"/>
                  </a:cubicBezTo>
                  <a:cubicBezTo>
                    <a:pt x="679981" y="298771"/>
                    <a:pt x="685562" y="304324"/>
                    <a:pt x="688975" y="311150"/>
                  </a:cubicBezTo>
                  <a:cubicBezTo>
                    <a:pt x="690537" y="314275"/>
                    <a:pt x="697935" y="330383"/>
                    <a:pt x="701675" y="333375"/>
                  </a:cubicBezTo>
                  <a:cubicBezTo>
                    <a:pt x="704288" y="335466"/>
                    <a:pt x="708207" y="335053"/>
                    <a:pt x="711200" y="336550"/>
                  </a:cubicBezTo>
                  <a:cubicBezTo>
                    <a:pt x="714613" y="338257"/>
                    <a:pt x="717550" y="340783"/>
                    <a:pt x="720725" y="342900"/>
                  </a:cubicBezTo>
                  <a:cubicBezTo>
                    <a:pt x="739589" y="371197"/>
                    <a:pt x="714107" y="337197"/>
                    <a:pt x="736600" y="355600"/>
                  </a:cubicBezTo>
                  <a:cubicBezTo>
                    <a:pt x="745867" y="363182"/>
                    <a:pt x="752421" y="373816"/>
                    <a:pt x="762000" y="381000"/>
                  </a:cubicBezTo>
                  <a:cubicBezTo>
                    <a:pt x="766233" y="384175"/>
                    <a:pt x="770958" y="386783"/>
                    <a:pt x="774700" y="390525"/>
                  </a:cubicBezTo>
                  <a:cubicBezTo>
                    <a:pt x="777398" y="393223"/>
                    <a:pt x="778352" y="397352"/>
                    <a:pt x="781050" y="400050"/>
                  </a:cubicBezTo>
                  <a:cubicBezTo>
                    <a:pt x="787385" y="406385"/>
                    <a:pt x="797606" y="409123"/>
                    <a:pt x="800100" y="419100"/>
                  </a:cubicBezTo>
                  <a:cubicBezTo>
                    <a:pt x="801383" y="424234"/>
                    <a:pt x="800100" y="429683"/>
                    <a:pt x="800100" y="434975"/>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7" name="Freeform 16"/>
            <p:cNvSpPr/>
            <p:nvPr/>
          </p:nvSpPr>
          <p:spPr>
            <a:xfrm>
              <a:off x="3178175" y="2505075"/>
              <a:ext cx="1431925" cy="422275"/>
            </a:xfrm>
            <a:custGeom>
              <a:avLst/>
              <a:gdLst>
                <a:gd name="connsiteX0" fmla="*/ 0 w 1431925"/>
                <a:gd name="connsiteY0" fmla="*/ 0 h 422275"/>
                <a:gd name="connsiteX1" fmla="*/ 1431925 w 1431925"/>
                <a:gd name="connsiteY1" fmla="*/ 57150 h 422275"/>
                <a:gd name="connsiteX2" fmla="*/ 1422400 w 1431925"/>
                <a:gd name="connsiteY2" fmla="*/ 422275 h 422275"/>
                <a:gd name="connsiteX3" fmla="*/ 28575 w 1431925"/>
                <a:gd name="connsiteY3" fmla="*/ 53975 h 422275"/>
                <a:gd name="connsiteX4" fmla="*/ 0 w 1431925"/>
                <a:gd name="connsiteY4" fmla="*/ 0 h 42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925" h="422275">
                  <a:moveTo>
                    <a:pt x="0" y="0"/>
                  </a:moveTo>
                  <a:lnTo>
                    <a:pt x="1431925" y="57150"/>
                  </a:lnTo>
                  <a:lnTo>
                    <a:pt x="1422400" y="422275"/>
                  </a:lnTo>
                  <a:lnTo>
                    <a:pt x="28575" y="53975"/>
                  </a:lnTo>
                  <a:lnTo>
                    <a:pt x="0" y="0"/>
                  </a:lnTo>
                  <a:close/>
                </a:path>
              </a:pathLst>
            </a:custGeom>
            <a:solidFill>
              <a:srgbClr val="948A54"/>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5766603" y="3109523"/>
              <a:ext cx="1425575" cy="536575"/>
            </a:xfrm>
            <a:custGeom>
              <a:avLst/>
              <a:gdLst>
                <a:gd name="connsiteX0" fmla="*/ 0 w 1425575"/>
                <a:gd name="connsiteY0" fmla="*/ 0 h 536575"/>
                <a:gd name="connsiteX1" fmla="*/ 885825 w 1425575"/>
                <a:gd name="connsiteY1" fmla="*/ 73025 h 536575"/>
                <a:gd name="connsiteX2" fmla="*/ 1085850 w 1425575"/>
                <a:gd name="connsiteY2" fmla="*/ 104775 h 536575"/>
                <a:gd name="connsiteX3" fmla="*/ 1187450 w 1425575"/>
                <a:gd name="connsiteY3" fmla="*/ 161925 h 536575"/>
                <a:gd name="connsiteX4" fmla="*/ 1304925 w 1425575"/>
                <a:gd name="connsiteY4" fmla="*/ 336550 h 536575"/>
                <a:gd name="connsiteX5" fmla="*/ 1425575 w 1425575"/>
                <a:gd name="connsiteY5" fmla="*/ 536575 h 536575"/>
                <a:gd name="connsiteX6" fmla="*/ 0 w 1425575"/>
                <a:gd name="connsiteY6" fmla="*/ 0 h 53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575" h="536575">
                  <a:moveTo>
                    <a:pt x="0" y="0"/>
                  </a:moveTo>
                  <a:lnTo>
                    <a:pt x="885825" y="73025"/>
                  </a:lnTo>
                  <a:lnTo>
                    <a:pt x="1085850" y="104775"/>
                  </a:lnTo>
                  <a:lnTo>
                    <a:pt x="1187450" y="161925"/>
                  </a:lnTo>
                  <a:lnTo>
                    <a:pt x="1304925" y="336550"/>
                  </a:lnTo>
                  <a:lnTo>
                    <a:pt x="1425575" y="536575"/>
                  </a:lnTo>
                  <a:lnTo>
                    <a:pt x="0" y="0"/>
                  </a:lnTo>
                  <a:close/>
                </a:path>
              </a:pathLst>
            </a:custGeom>
            <a:solidFill>
              <a:schemeClr val="bg2">
                <a:lumMod val="90000"/>
              </a:schemeClr>
            </a:solidFill>
            <a:ln>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5689600" y="3121025"/>
              <a:ext cx="1498600" cy="546100"/>
            </a:xfrm>
            <a:custGeom>
              <a:avLst/>
              <a:gdLst>
                <a:gd name="connsiteX0" fmla="*/ 0 w 1498600"/>
                <a:gd name="connsiteY0" fmla="*/ 0 h 546100"/>
                <a:gd name="connsiteX1" fmla="*/ 412750 w 1498600"/>
                <a:gd name="connsiteY1" fmla="*/ 9525 h 546100"/>
                <a:gd name="connsiteX2" fmla="*/ 704850 w 1498600"/>
                <a:gd name="connsiteY2" fmla="*/ 50800 h 546100"/>
                <a:gd name="connsiteX3" fmla="*/ 835025 w 1498600"/>
                <a:gd name="connsiteY3" fmla="*/ 69850 h 546100"/>
                <a:gd name="connsiteX4" fmla="*/ 1076325 w 1498600"/>
                <a:gd name="connsiteY4" fmla="*/ 184150 h 546100"/>
                <a:gd name="connsiteX5" fmla="*/ 1409700 w 1498600"/>
                <a:gd name="connsiteY5" fmla="*/ 422275 h 546100"/>
                <a:gd name="connsiteX6" fmla="*/ 1498600 w 1498600"/>
                <a:gd name="connsiteY6" fmla="*/ 546100 h 546100"/>
                <a:gd name="connsiteX7" fmla="*/ 0 w 14986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600" h="546100">
                  <a:moveTo>
                    <a:pt x="0" y="0"/>
                  </a:moveTo>
                  <a:lnTo>
                    <a:pt x="412750" y="9525"/>
                  </a:lnTo>
                  <a:lnTo>
                    <a:pt x="704850" y="50800"/>
                  </a:lnTo>
                  <a:lnTo>
                    <a:pt x="835025" y="69850"/>
                  </a:lnTo>
                  <a:lnTo>
                    <a:pt x="1076325" y="184150"/>
                  </a:lnTo>
                  <a:lnTo>
                    <a:pt x="1409700" y="422275"/>
                  </a:lnTo>
                  <a:lnTo>
                    <a:pt x="1498600" y="546100"/>
                  </a:lnTo>
                  <a:lnTo>
                    <a:pt x="0" y="0"/>
                  </a:lnTo>
                  <a:close/>
                </a:path>
              </a:pathLst>
            </a:custGeom>
            <a:solidFill>
              <a:srgbClr val="C4BD97"/>
            </a:solidFill>
            <a:ln>
              <a:solidFill>
                <a:schemeClr val="bg2">
                  <a:lumMod val="75000"/>
                </a:schemeClr>
              </a:solidFill>
            </a:ln>
            <a:effectLst>
              <a:outerShdw dist="23000" dir="5400000" sx="0" sy="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5140325" y="3088456"/>
              <a:ext cx="2044700" cy="696144"/>
            </a:xfrm>
            <a:custGeom>
              <a:avLst/>
              <a:gdLst>
                <a:gd name="connsiteX0" fmla="*/ 0 w 2044700"/>
                <a:gd name="connsiteY0" fmla="*/ 0 h 692150"/>
                <a:gd name="connsiteX1" fmla="*/ 0 w 2044700"/>
                <a:gd name="connsiteY1" fmla="*/ 0 h 692150"/>
                <a:gd name="connsiteX2" fmla="*/ 187325 w 2044700"/>
                <a:gd name="connsiteY2" fmla="*/ 3175 h 692150"/>
                <a:gd name="connsiteX3" fmla="*/ 260350 w 2044700"/>
                <a:gd name="connsiteY3" fmla="*/ 9525 h 692150"/>
                <a:gd name="connsiteX4" fmla="*/ 352425 w 2044700"/>
                <a:gd name="connsiteY4" fmla="*/ 15875 h 692150"/>
                <a:gd name="connsiteX5" fmla="*/ 504825 w 2044700"/>
                <a:gd name="connsiteY5" fmla="*/ 25400 h 692150"/>
                <a:gd name="connsiteX6" fmla="*/ 577850 w 2044700"/>
                <a:gd name="connsiteY6" fmla="*/ 34925 h 692150"/>
                <a:gd name="connsiteX7" fmla="*/ 606425 w 2044700"/>
                <a:gd name="connsiteY7" fmla="*/ 41275 h 692150"/>
                <a:gd name="connsiteX8" fmla="*/ 615950 w 2044700"/>
                <a:gd name="connsiteY8" fmla="*/ 44450 h 692150"/>
                <a:gd name="connsiteX9" fmla="*/ 638175 w 2044700"/>
                <a:gd name="connsiteY9" fmla="*/ 47625 h 692150"/>
                <a:gd name="connsiteX10" fmla="*/ 704850 w 2044700"/>
                <a:gd name="connsiteY10" fmla="*/ 60325 h 692150"/>
                <a:gd name="connsiteX11" fmla="*/ 714375 w 2044700"/>
                <a:gd name="connsiteY11" fmla="*/ 63500 h 692150"/>
                <a:gd name="connsiteX12" fmla="*/ 739775 w 2044700"/>
                <a:gd name="connsiteY12" fmla="*/ 66675 h 692150"/>
                <a:gd name="connsiteX13" fmla="*/ 768350 w 2044700"/>
                <a:gd name="connsiteY13" fmla="*/ 76200 h 692150"/>
                <a:gd name="connsiteX14" fmla="*/ 787400 w 2044700"/>
                <a:gd name="connsiteY14" fmla="*/ 82550 h 692150"/>
                <a:gd name="connsiteX15" fmla="*/ 819150 w 2044700"/>
                <a:gd name="connsiteY15" fmla="*/ 85725 h 692150"/>
                <a:gd name="connsiteX16" fmla="*/ 854075 w 2044700"/>
                <a:gd name="connsiteY16" fmla="*/ 98425 h 692150"/>
                <a:gd name="connsiteX17" fmla="*/ 869950 w 2044700"/>
                <a:gd name="connsiteY17" fmla="*/ 101600 h 692150"/>
                <a:gd name="connsiteX18" fmla="*/ 879475 w 2044700"/>
                <a:gd name="connsiteY18" fmla="*/ 107950 h 692150"/>
                <a:gd name="connsiteX19" fmla="*/ 889000 w 2044700"/>
                <a:gd name="connsiteY19" fmla="*/ 111125 h 692150"/>
                <a:gd name="connsiteX20" fmla="*/ 942975 w 2044700"/>
                <a:gd name="connsiteY20" fmla="*/ 123825 h 692150"/>
                <a:gd name="connsiteX21" fmla="*/ 962025 w 2044700"/>
                <a:gd name="connsiteY21" fmla="*/ 130175 h 692150"/>
                <a:gd name="connsiteX22" fmla="*/ 971550 w 2044700"/>
                <a:gd name="connsiteY22" fmla="*/ 136525 h 692150"/>
                <a:gd name="connsiteX23" fmla="*/ 1000125 w 2044700"/>
                <a:gd name="connsiteY23" fmla="*/ 139700 h 692150"/>
                <a:gd name="connsiteX24" fmla="*/ 1009650 w 2044700"/>
                <a:gd name="connsiteY24" fmla="*/ 142875 h 692150"/>
                <a:gd name="connsiteX25" fmla="*/ 1038225 w 2044700"/>
                <a:gd name="connsiteY25" fmla="*/ 149225 h 692150"/>
                <a:gd name="connsiteX26" fmla="*/ 1063625 w 2044700"/>
                <a:gd name="connsiteY26" fmla="*/ 161925 h 692150"/>
                <a:gd name="connsiteX27" fmla="*/ 1098550 w 2044700"/>
                <a:gd name="connsiteY27" fmla="*/ 171450 h 692150"/>
                <a:gd name="connsiteX28" fmla="*/ 1114425 w 2044700"/>
                <a:gd name="connsiteY28" fmla="*/ 180975 h 692150"/>
                <a:gd name="connsiteX29" fmla="*/ 1123950 w 2044700"/>
                <a:gd name="connsiteY29" fmla="*/ 184150 h 692150"/>
                <a:gd name="connsiteX30" fmla="*/ 1146175 w 2044700"/>
                <a:gd name="connsiteY30" fmla="*/ 193675 h 692150"/>
                <a:gd name="connsiteX31" fmla="*/ 1196975 w 2044700"/>
                <a:gd name="connsiteY31" fmla="*/ 222250 h 692150"/>
                <a:gd name="connsiteX32" fmla="*/ 1209675 w 2044700"/>
                <a:gd name="connsiteY32" fmla="*/ 228600 h 692150"/>
                <a:gd name="connsiteX33" fmla="*/ 1222375 w 2044700"/>
                <a:gd name="connsiteY33" fmla="*/ 234950 h 692150"/>
                <a:gd name="connsiteX34" fmla="*/ 1241425 w 2044700"/>
                <a:gd name="connsiteY34" fmla="*/ 247650 h 692150"/>
                <a:gd name="connsiteX35" fmla="*/ 1266825 w 2044700"/>
                <a:gd name="connsiteY35" fmla="*/ 254000 h 692150"/>
                <a:gd name="connsiteX36" fmla="*/ 1308100 w 2044700"/>
                <a:gd name="connsiteY36" fmla="*/ 266700 h 692150"/>
                <a:gd name="connsiteX37" fmla="*/ 1339850 w 2044700"/>
                <a:gd name="connsiteY37" fmla="*/ 282575 h 692150"/>
                <a:gd name="connsiteX38" fmla="*/ 1355725 w 2044700"/>
                <a:gd name="connsiteY38" fmla="*/ 285750 h 692150"/>
                <a:gd name="connsiteX39" fmla="*/ 1368425 w 2044700"/>
                <a:gd name="connsiteY39" fmla="*/ 298450 h 692150"/>
                <a:gd name="connsiteX40" fmla="*/ 1377950 w 2044700"/>
                <a:gd name="connsiteY40" fmla="*/ 301625 h 692150"/>
                <a:gd name="connsiteX41" fmla="*/ 1409700 w 2044700"/>
                <a:gd name="connsiteY41" fmla="*/ 311150 h 692150"/>
                <a:gd name="connsiteX42" fmla="*/ 1460500 w 2044700"/>
                <a:gd name="connsiteY42" fmla="*/ 317500 h 692150"/>
                <a:gd name="connsiteX43" fmla="*/ 1479550 w 2044700"/>
                <a:gd name="connsiteY43" fmla="*/ 320675 h 692150"/>
                <a:gd name="connsiteX44" fmla="*/ 1501775 w 2044700"/>
                <a:gd name="connsiteY44" fmla="*/ 323850 h 692150"/>
                <a:gd name="connsiteX45" fmla="*/ 1539875 w 2044700"/>
                <a:gd name="connsiteY45" fmla="*/ 333375 h 692150"/>
                <a:gd name="connsiteX46" fmla="*/ 1558925 w 2044700"/>
                <a:gd name="connsiteY46" fmla="*/ 339725 h 692150"/>
                <a:gd name="connsiteX47" fmla="*/ 1549400 w 2044700"/>
                <a:gd name="connsiteY47" fmla="*/ 339725 h 692150"/>
                <a:gd name="connsiteX48" fmla="*/ 2038350 w 2044700"/>
                <a:gd name="connsiteY48" fmla="*/ 571500 h 692150"/>
                <a:gd name="connsiteX49" fmla="*/ 2044700 w 2044700"/>
                <a:gd name="connsiteY49" fmla="*/ 692150 h 692150"/>
                <a:gd name="connsiteX50" fmla="*/ 0 w 2044700"/>
                <a:gd name="connsiteY50" fmla="*/ 0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44700" h="692150">
                  <a:moveTo>
                    <a:pt x="0" y="0"/>
                  </a:moveTo>
                  <a:lnTo>
                    <a:pt x="0" y="0"/>
                  </a:lnTo>
                  <a:lnTo>
                    <a:pt x="187325" y="3175"/>
                  </a:lnTo>
                  <a:cubicBezTo>
                    <a:pt x="211742" y="4068"/>
                    <a:pt x="235988" y="7651"/>
                    <a:pt x="260350" y="9525"/>
                  </a:cubicBezTo>
                  <a:lnTo>
                    <a:pt x="352425" y="15875"/>
                  </a:lnTo>
                  <a:cubicBezTo>
                    <a:pt x="397611" y="18253"/>
                    <a:pt x="462730" y="21352"/>
                    <a:pt x="504825" y="25400"/>
                  </a:cubicBezTo>
                  <a:cubicBezTo>
                    <a:pt x="529260" y="27750"/>
                    <a:pt x="553779" y="30111"/>
                    <a:pt x="577850" y="34925"/>
                  </a:cubicBezTo>
                  <a:cubicBezTo>
                    <a:pt x="588762" y="37107"/>
                    <a:pt x="595963" y="38286"/>
                    <a:pt x="606425" y="41275"/>
                  </a:cubicBezTo>
                  <a:cubicBezTo>
                    <a:pt x="609643" y="42194"/>
                    <a:pt x="612668" y="43794"/>
                    <a:pt x="615950" y="44450"/>
                  </a:cubicBezTo>
                  <a:cubicBezTo>
                    <a:pt x="623288" y="45918"/>
                    <a:pt x="630808" y="46309"/>
                    <a:pt x="638175" y="47625"/>
                  </a:cubicBezTo>
                  <a:cubicBezTo>
                    <a:pt x="660447" y="51602"/>
                    <a:pt x="683386" y="53170"/>
                    <a:pt x="704850" y="60325"/>
                  </a:cubicBezTo>
                  <a:cubicBezTo>
                    <a:pt x="708025" y="61383"/>
                    <a:pt x="711082" y="62901"/>
                    <a:pt x="714375" y="63500"/>
                  </a:cubicBezTo>
                  <a:cubicBezTo>
                    <a:pt x="722770" y="65026"/>
                    <a:pt x="731308" y="65617"/>
                    <a:pt x="739775" y="66675"/>
                  </a:cubicBezTo>
                  <a:cubicBezTo>
                    <a:pt x="771606" y="79407"/>
                    <a:pt x="741006" y="67997"/>
                    <a:pt x="768350" y="76200"/>
                  </a:cubicBezTo>
                  <a:cubicBezTo>
                    <a:pt x="774761" y="78123"/>
                    <a:pt x="780740" y="81884"/>
                    <a:pt x="787400" y="82550"/>
                  </a:cubicBezTo>
                  <a:lnTo>
                    <a:pt x="819150" y="85725"/>
                  </a:lnTo>
                  <a:cubicBezTo>
                    <a:pt x="831323" y="90594"/>
                    <a:pt x="841264" y="94931"/>
                    <a:pt x="854075" y="98425"/>
                  </a:cubicBezTo>
                  <a:cubicBezTo>
                    <a:pt x="859281" y="99845"/>
                    <a:pt x="864658" y="100542"/>
                    <a:pt x="869950" y="101600"/>
                  </a:cubicBezTo>
                  <a:cubicBezTo>
                    <a:pt x="873125" y="103717"/>
                    <a:pt x="876062" y="106243"/>
                    <a:pt x="879475" y="107950"/>
                  </a:cubicBezTo>
                  <a:cubicBezTo>
                    <a:pt x="882468" y="109447"/>
                    <a:pt x="885753" y="110313"/>
                    <a:pt x="889000" y="111125"/>
                  </a:cubicBezTo>
                  <a:cubicBezTo>
                    <a:pt x="899478" y="113744"/>
                    <a:pt x="931916" y="120139"/>
                    <a:pt x="942975" y="123825"/>
                  </a:cubicBezTo>
                  <a:cubicBezTo>
                    <a:pt x="949325" y="125942"/>
                    <a:pt x="956456" y="126462"/>
                    <a:pt x="962025" y="130175"/>
                  </a:cubicBezTo>
                  <a:cubicBezTo>
                    <a:pt x="965200" y="132292"/>
                    <a:pt x="967848" y="135600"/>
                    <a:pt x="971550" y="136525"/>
                  </a:cubicBezTo>
                  <a:cubicBezTo>
                    <a:pt x="980847" y="138849"/>
                    <a:pt x="990600" y="138642"/>
                    <a:pt x="1000125" y="139700"/>
                  </a:cubicBezTo>
                  <a:cubicBezTo>
                    <a:pt x="1003300" y="140758"/>
                    <a:pt x="1006383" y="142149"/>
                    <a:pt x="1009650" y="142875"/>
                  </a:cubicBezTo>
                  <a:cubicBezTo>
                    <a:pt x="1021658" y="145543"/>
                    <a:pt x="1027970" y="144564"/>
                    <a:pt x="1038225" y="149225"/>
                  </a:cubicBezTo>
                  <a:cubicBezTo>
                    <a:pt x="1046843" y="153142"/>
                    <a:pt x="1054343" y="160069"/>
                    <a:pt x="1063625" y="161925"/>
                  </a:cubicBezTo>
                  <a:cubicBezTo>
                    <a:pt x="1076784" y="164557"/>
                    <a:pt x="1085890" y="165695"/>
                    <a:pt x="1098550" y="171450"/>
                  </a:cubicBezTo>
                  <a:cubicBezTo>
                    <a:pt x="1104168" y="174004"/>
                    <a:pt x="1108905" y="178215"/>
                    <a:pt x="1114425" y="180975"/>
                  </a:cubicBezTo>
                  <a:cubicBezTo>
                    <a:pt x="1117418" y="182472"/>
                    <a:pt x="1120957" y="182653"/>
                    <a:pt x="1123950" y="184150"/>
                  </a:cubicBezTo>
                  <a:cubicBezTo>
                    <a:pt x="1145876" y="195113"/>
                    <a:pt x="1119744" y="187067"/>
                    <a:pt x="1146175" y="193675"/>
                  </a:cubicBezTo>
                  <a:cubicBezTo>
                    <a:pt x="1179602" y="214567"/>
                    <a:pt x="1162645" y="205085"/>
                    <a:pt x="1196975" y="222250"/>
                  </a:cubicBezTo>
                  <a:lnTo>
                    <a:pt x="1209675" y="228600"/>
                  </a:lnTo>
                  <a:cubicBezTo>
                    <a:pt x="1213908" y="230717"/>
                    <a:pt x="1218437" y="232325"/>
                    <a:pt x="1222375" y="234950"/>
                  </a:cubicBezTo>
                  <a:cubicBezTo>
                    <a:pt x="1228725" y="239183"/>
                    <a:pt x="1234021" y="245799"/>
                    <a:pt x="1241425" y="247650"/>
                  </a:cubicBezTo>
                  <a:lnTo>
                    <a:pt x="1266825" y="254000"/>
                  </a:lnTo>
                  <a:cubicBezTo>
                    <a:pt x="1296548" y="271834"/>
                    <a:pt x="1267546" y="257341"/>
                    <a:pt x="1308100" y="266700"/>
                  </a:cubicBezTo>
                  <a:cubicBezTo>
                    <a:pt x="1330761" y="271929"/>
                    <a:pt x="1317944" y="273813"/>
                    <a:pt x="1339850" y="282575"/>
                  </a:cubicBezTo>
                  <a:cubicBezTo>
                    <a:pt x="1344860" y="284579"/>
                    <a:pt x="1350433" y="284692"/>
                    <a:pt x="1355725" y="285750"/>
                  </a:cubicBezTo>
                  <a:cubicBezTo>
                    <a:pt x="1359958" y="289983"/>
                    <a:pt x="1363553" y="294970"/>
                    <a:pt x="1368425" y="298450"/>
                  </a:cubicBezTo>
                  <a:cubicBezTo>
                    <a:pt x="1371148" y="300395"/>
                    <a:pt x="1374816" y="300450"/>
                    <a:pt x="1377950" y="301625"/>
                  </a:cubicBezTo>
                  <a:cubicBezTo>
                    <a:pt x="1395505" y="308208"/>
                    <a:pt x="1391390" y="308534"/>
                    <a:pt x="1409700" y="311150"/>
                  </a:cubicBezTo>
                  <a:cubicBezTo>
                    <a:pt x="1426594" y="313563"/>
                    <a:pt x="1443591" y="315194"/>
                    <a:pt x="1460500" y="317500"/>
                  </a:cubicBezTo>
                  <a:cubicBezTo>
                    <a:pt x="1466879" y="318370"/>
                    <a:pt x="1473187" y="319696"/>
                    <a:pt x="1479550" y="320675"/>
                  </a:cubicBezTo>
                  <a:cubicBezTo>
                    <a:pt x="1486947" y="321813"/>
                    <a:pt x="1494452" y="322308"/>
                    <a:pt x="1501775" y="323850"/>
                  </a:cubicBezTo>
                  <a:cubicBezTo>
                    <a:pt x="1514585" y="326547"/>
                    <a:pt x="1527456" y="329235"/>
                    <a:pt x="1539875" y="333375"/>
                  </a:cubicBezTo>
                  <a:cubicBezTo>
                    <a:pt x="1546225" y="335492"/>
                    <a:pt x="1565618" y="339725"/>
                    <a:pt x="1558925" y="339725"/>
                  </a:cubicBezTo>
                  <a:lnTo>
                    <a:pt x="1549400" y="339725"/>
                  </a:lnTo>
                  <a:lnTo>
                    <a:pt x="2038350" y="571500"/>
                  </a:lnTo>
                  <a:lnTo>
                    <a:pt x="2044700" y="692150"/>
                  </a:lnTo>
                  <a:lnTo>
                    <a:pt x="0" y="0"/>
                  </a:lnTo>
                  <a:close/>
                </a:path>
              </a:pathLst>
            </a:cu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350000" y="3178031"/>
              <a:ext cx="460375" cy="189045"/>
            </a:xfrm>
            <a:prstGeom prst="rect">
              <a:avLst/>
            </a:prstGeom>
            <a:noFill/>
          </p:spPr>
          <p:txBody>
            <a:bodyPr wrap="square" rtlCol="0">
              <a:spAutoFit/>
            </a:bodyPr>
            <a:lstStyle/>
            <a:p>
              <a:r>
                <a:rPr lang="en-US" sz="1000" dirty="0">
                  <a:latin typeface="Georgia" panose="02040502050405020303" pitchFamily="18" charset="0"/>
                </a:rPr>
                <a:t>1990</a:t>
              </a:r>
            </a:p>
          </p:txBody>
        </p:sp>
        <p:sp>
          <p:nvSpPr>
            <p:cNvPr id="22" name="TextBox 21"/>
            <p:cNvSpPr txBox="1"/>
            <p:nvPr/>
          </p:nvSpPr>
          <p:spPr>
            <a:xfrm>
              <a:off x="6680200" y="3178031"/>
              <a:ext cx="460375" cy="189045"/>
            </a:xfrm>
            <a:prstGeom prst="rect">
              <a:avLst/>
            </a:prstGeom>
            <a:noFill/>
          </p:spPr>
          <p:txBody>
            <a:bodyPr wrap="square" rtlCol="0">
              <a:spAutoFit/>
            </a:bodyPr>
            <a:lstStyle/>
            <a:p>
              <a:r>
                <a:rPr lang="en-US" sz="1000" dirty="0">
                  <a:latin typeface="Georgia" panose="02040502050405020303" pitchFamily="18" charset="0"/>
                </a:rPr>
                <a:t>2015</a:t>
              </a:r>
            </a:p>
          </p:txBody>
        </p:sp>
        <p:sp>
          <p:nvSpPr>
            <p:cNvPr id="23" name="TextBox 22"/>
            <p:cNvSpPr txBox="1"/>
            <p:nvPr/>
          </p:nvSpPr>
          <p:spPr>
            <a:xfrm>
              <a:off x="5854700" y="3178031"/>
              <a:ext cx="460375" cy="189045"/>
            </a:xfrm>
            <a:prstGeom prst="rect">
              <a:avLst/>
            </a:prstGeom>
            <a:noFill/>
          </p:spPr>
          <p:txBody>
            <a:bodyPr wrap="square" rtlCol="0">
              <a:spAutoFit/>
            </a:bodyPr>
            <a:lstStyle/>
            <a:p>
              <a:r>
                <a:rPr lang="en-US" sz="1000" dirty="0">
                  <a:latin typeface="Georgia" panose="02040502050405020303" pitchFamily="18" charset="0"/>
                </a:rPr>
                <a:t>1960</a:t>
              </a:r>
            </a:p>
          </p:txBody>
        </p:sp>
        <p:sp>
          <p:nvSpPr>
            <p:cNvPr id="24" name="TextBox 23"/>
            <p:cNvSpPr txBox="1"/>
            <p:nvPr/>
          </p:nvSpPr>
          <p:spPr>
            <a:xfrm>
              <a:off x="3753782" y="2537527"/>
              <a:ext cx="803275" cy="189045"/>
            </a:xfrm>
            <a:prstGeom prst="rect">
              <a:avLst/>
            </a:prstGeom>
            <a:noFill/>
          </p:spPr>
          <p:txBody>
            <a:bodyPr wrap="square" rtlCol="0">
              <a:spAutoFit/>
            </a:bodyPr>
            <a:lstStyle/>
            <a:p>
              <a:r>
                <a:rPr lang="en-US" sz="1000" dirty="0">
                  <a:latin typeface="Georgia" panose="02040502050405020303" pitchFamily="18" charset="0"/>
                </a:rPr>
                <a:t>1920-2015</a:t>
              </a:r>
            </a:p>
          </p:txBody>
        </p:sp>
        <p:sp>
          <p:nvSpPr>
            <p:cNvPr id="25" name="Freeform 24"/>
            <p:cNvSpPr/>
            <p:nvPr/>
          </p:nvSpPr>
          <p:spPr>
            <a:xfrm>
              <a:off x="1470025" y="1965325"/>
              <a:ext cx="1663768" cy="571500"/>
            </a:xfrm>
            <a:custGeom>
              <a:avLst/>
              <a:gdLst>
                <a:gd name="connsiteX0" fmla="*/ 0 w 1651000"/>
                <a:gd name="connsiteY0" fmla="*/ 0 h 571500"/>
                <a:gd name="connsiteX1" fmla="*/ 698500 w 1651000"/>
                <a:gd name="connsiteY1" fmla="*/ 85725 h 571500"/>
                <a:gd name="connsiteX2" fmla="*/ 1158875 w 1651000"/>
                <a:gd name="connsiteY2" fmla="*/ 200025 h 571500"/>
                <a:gd name="connsiteX3" fmla="*/ 1651000 w 1651000"/>
                <a:gd name="connsiteY3" fmla="*/ 355600 h 571500"/>
                <a:gd name="connsiteX4" fmla="*/ 1641475 w 1651000"/>
                <a:gd name="connsiteY4" fmla="*/ 571500 h 571500"/>
                <a:gd name="connsiteX5" fmla="*/ 0 w 1651000"/>
                <a:gd name="connsiteY5"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000" h="571500">
                  <a:moveTo>
                    <a:pt x="0" y="0"/>
                  </a:moveTo>
                  <a:lnTo>
                    <a:pt x="698500" y="85725"/>
                  </a:lnTo>
                  <a:lnTo>
                    <a:pt x="1158875" y="200025"/>
                  </a:lnTo>
                  <a:lnTo>
                    <a:pt x="1651000" y="355600"/>
                  </a:lnTo>
                  <a:lnTo>
                    <a:pt x="1641475" y="571500"/>
                  </a:lnTo>
                  <a:lnTo>
                    <a:pt x="0" y="0"/>
                  </a:lnTo>
                  <a:close/>
                </a:path>
              </a:pathLst>
            </a:cu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198960" y="2106812"/>
              <a:ext cx="803275" cy="189045"/>
            </a:xfrm>
            <a:prstGeom prst="rect">
              <a:avLst/>
            </a:prstGeom>
            <a:noFill/>
          </p:spPr>
          <p:txBody>
            <a:bodyPr wrap="square" rtlCol="0">
              <a:spAutoFit/>
            </a:bodyPr>
            <a:lstStyle/>
            <a:p>
              <a:r>
                <a:rPr lang="en-US" sz="1000" dirty="0">
                  <a:latin typeface="Georgia" panose="02040502050405020303" pitchFamily="18" charset="0"/>
                </a:rPr>
                <a:t>1950-2015</a:t>
              </a:r>
            </a:p>
          </p:txBody>
        </p:sp>
      </p:grpSp>
      <p:sp>
        <p:nvSpPr>
          <p:cNvPr id="2" name="Slide Number Placeholder 1"/>
          <p:cNvSpPr>
            <a:spLocks noGrp="1"/>
          </p:cNvSpPr>
          <p:nvPr>
            <p:ph type="sldNum" sz="quarter" idx="12"/>
          </p:nvPr>
        </p:nvSpPr>
        <p:spPr>
          <a:xfrm>
            <a:off x="7587916" y="6356350"/>
            <a:ext cx="2743200" cy="365125"/>
          </a:xfrm>
        </p:spPr>
        <p:txBody>
          <a:bodyPr/>
          <a:lstStyle/>
          <a:p>
            <a:fld id="{0F1D0FFF-E3B1-6748-A925-E3537F2C2EA0}" type="slidenum">
              <a:rPr lang="en-US" smtClean="0"/>
              <a:pPr/>
              <a:t>8</a:t>
            </a:fld>
            <a:endParaRPr lang="en-US"/>
          </a:p>
        </p:txBody>
      </p:sp>
      <p:sp>
        <p:nvSpPr>
          <p:cNvPr id="43" name="TextBox 42"/>
          <p:cNvSpPr txBox="1"/>
          <p:nvPr/>
        </p:nvSpPr>
        <p:spPr>
          <a:xfrm>
            <a:off x="539447" y="5199701"/>
            <a:ext cx="2080549" cy="646331"/>
          </a:xfrm>
          <a:prstGeom prst="rect">
            <a:avLst/>
          </a:prstGeom>
          <a:noFill/>
        </p:spPr>
        <p:txBody>
          <a:bodyPr wrap="square" rtlCol="0">
            <a:spAutoFit/>
          </a:bodyPr>
          <a:lstStyle/>
          <a:p>
            <a:r>
              <a:rPr lang="en-US" dirty="0" smtClean="0"/>
              <a:t>Built 1931</a:t>
            </a:r>
          </a:p>
          <a:p>
            <a:r>
              <a:rPr lang="en-US" dirty="0" smtClean="0"/>
              <a:t>Equilibrium - 1950</a:t>
            </a:r>
            <a:endParaRPr lang="en-US" dirty="0"/>
          </a:p>
        </p:txBody>
      </p:sp>
      <p:sp>
        <p:nvSpPr>
          <p:cNvPr id="44" name="TextBox 43"/>
          <p:cNvSpPr txBox="1"/>
          <p:nvPr/>
        </p:nvSpPr>
        <p:spPr>
          <a:xfrm>
            <a:off x="2693096" y="5512523"/>
            <a:ext cx="2047273" cy="646331"/>
          </a:xfrm>
          <a:prstGeom prst="rect">
            <a:avLst/>
          </a:prstGeom>
          <a:noFill/>
        </p:spPr>
        <p:txBody>
          <a:bodyPr wrap="square" rtlCol="0">
            <a:spAutoFit/>
          </a:bodyPr>
          <a:lstStyle/>
          <a:p>
            <a:r>
              <a:rPr lang="en-US" dirty="0" smtClean="0"/>
              <a:t>Built 1910</a:t>
            </a:r>
          </a:p>
          <a:p>
            <a:r>
              <a:rPr lang="en-US" dirty="0" smtClean="0"/>
              <a:t>Equilibrium - 1920</a:t>
            </a:r>
            <a:endParaRPr lang="en-US" dirty="0"/>
          </a:p>
        </p:txBody>
      </p:sp>
      <p:sp>
        <p:nvSpPr>
          <p:cNvPr id="45" name="TextBox 44"/>
          <p:cNvSpPr txBox="1"/>
          <p:nvPr/>
        </p:nvSpPr>
        <p:spPr>
          <a:xfrm>
            <a:off x="7782473" y="5380176"/>
            <a:ext cx="2907040" cy="923330"/>
          </a:xfrm>
          <a:prstGeom prst="rect">
            <a:avLst/>
          </a:prstGeom>
          <a:noFill/>
        </p:spPr>
        <p:txBody>
          <a:bodyPr wrap="square" rtlCol="0">
            <a:spAutoFit/>
          </a:bodyPr>
          <a:lstStyle/>
          <a:p>
            <a:r>
              <a:rPr lang="en-US" dirty="0" smtClean="0"/>
              <a:t>Built 1928</a:t>
            </a:r>
          </a:p>
          <a:p>
            <a:r>
              <a:rPr lang="en-US" dirty="0" smtClean="0"/>
              <a:t>Equilibrium – around 2010</a:t>
            </a:r>
          </a:p>
          <a:p>
            <a:r>
              <a:rPr lang="en-US" dirty="0" smtClean="0"/>
              <a:t>(First evidence - late 1970s) </a:t>
            </a:r>
            <a:endParaRPr lang="en-US" dirty="0"/>
          </a:p>
        </p:txBody>
      </p:sp>
      <p:sp>
        <p:nvSpPr>
          <p:cNvPr id="46" name="Rectangle 45"/>
          <p:cNvSpPr/>
          <p:nvPr/>
        </p:nvSpPr>
        <p:spPr>
          <a:xfrm>
            <a:off x="2648240" y="5509007"/>
            <a:ext cx="1867830" cy="739394"/>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48513" y="5204208"/>
            <a:ext cx="1867830" cy="739394"/>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79029" y="5317355"/>
            <a:ext cx="2910484" cy="1069662"/>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363478" y="2593325"/>
            <a:ext cx="2846138" cy="1569660"/>
          </a:xfrm>
          <a:prstGeom prst="rect">
            <a:avLst/>
          </a:prstGeom>
          <a:noFill/>
        </p:spPr>
        <p:txBody>
          <a:bodyPr wrap="square" rtlCol="0">
            <a:spAutoFit/>
          </a:bodyPr>
          <a:lstStyle/>
          <a:p>
            <a:r>
              <a:rPr lang="en-US" sz="2400" dirty="0" smtClean="0"/>
              <a:t>What do we mean by “equilibrium” or “dynamic equilibrium”?</a:t>
            </a:r>
            <a:endParaRPr lang="en-US" sz="2400" dirty="0"/>
          </a:p>
        </p:txBody>
      </p:sp>
    </p:spTree>
    <p:extLst>
      <p:ext uri="{BB962C8B-B14F-4D97-AF65-F5344CB8AC3E}">
        <p14:creationId xmlns:p14="http://schemas.microsoft.com/office/powerpoint/2010/main" val="128701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79"/>
            <a:ext cx="12186708" cy="6860979"/>
          </a:xfrm>
          <a:prstGeom prst="rect">
            <a:avLst/>
          </a:prstGeom>
        </p:spPr>
      </p:pic>
      <p:sp>
        <p:nvSpPr>
          <p:cNvPr id="4" name="TextBox 3"/>
          <p:cNvSpPr txBox="1"/>
          <p:nvPr/>
        </p:nvSpPr>
        <p:spPr>
          <a:xfrm>
            <a:off x="488034" y="5657645"/>
            <a:ext cx="2122098" cy="461665"/>
          </a:xfrm>
          <a:prstGeom prst="rect">
            <a:avLst/>
          </a:prstGeom>
          <a:noFill/>
        </p:spPr>
        <p:txBody>
          <a:bodyPr wrap="square" rtlCol="0">
            <a:spAutoFit/>
          </a:bodyPr>
          <a:lstStyle/>
          <a:p>
            <a:r>
              <a:rPr lang="en-US" sz="2400" b="1" dirty="0" smtClean="0">
                <a:solidFill>
                  <a:srgbClr val="FFFF00"/>
                </a:solidFill>
              </a:rPr>
              <a:t>Langland, 2016</a:t>
            </a:r>
            <a:endParaRPr lang="en-US" sz="2400" b="1" dirty="0">
              <a:solidFill>
                <a:srgbClr val="FFFF00"/>
              </a:solidFill>
            </a:endParaRPr>
          </a:p>
        </p:txBody>
      </p:sp>
      <p:sp>
        <p:nvSpPr>
          <p:cNvPr id="5" name="TextBox 4"/>
          <p:cNvSpPr txBox="1"/>
          <p:nvPr/>
        </p:nvSpPr>
        <p:spPr>
          <a:xfrm>
            <a:off x="9709078" y="2613874"/>
            <a:ext cx="2377247" cy="1938992"/>
          </a:xfrm>
          <a:prstGeom prst="rect">
            <a:avLst/>
          </a:prstGeom>
          <a:noFill/>
        </p:spPr>
        <p:txBody>
          <a:bodyPr wrap="square" rtlCol="0">
            <a:spAutoFit/>
          </a:bodyPr>
          <a:lstStyle/>
          <a:p>
            <a:r>
              <a:rPr lang="en-US" sz="2400" dirty="0" smtClean="0">
                <a:solidFill>
                  <a:schemeClr val="bg1"/>
                </a:solidFill>
              </a:rPr>
              <a:t>What do we mean by “equilibrium” or “dynamic equilibrium”?</a:t>
            </a:r>
            <a:endParaRPr lang="en-US" sz="2400" dirty="0">
              <a:solidFill>
                <a:schemeClr val="bg1"/>
              </a:solidFill>
            </a:endParaRPr>
          </a:p>
        </p:txBody>
      </p:sp>
    </p:spTree>
    <p:extLst>
      <p:ext uri="{BB962C8B-B14F-4D97-AF65-F5344CB8AC3E}">
        <p14:creationId xmlns:p14="http://schemas.microsoft.com/office/powerpoint/2010/main" val="4055401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2862</Words>
  <Application>Microsoft Office PowerPoint</Application>
  <PresentationFormat>Widescreen</PresentationFormat>
  <Paragraphs>199</Paragraphs>
  <Slides>29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American Typewriter</vt:lpstr>
      <vt:lpstr>Arial</vt:lpstr>
      <vt:lpstr>Calibri</vt:lpstr>
      <vt:lpstr>Calibri Light</vt:lpstr>
      <vt:lpstr>Georgia</vt:lpstr>
      <vt:lpstr>Tahoma</vt:lpstr>
      <vt:lpstr>Times New Roman</vt:lpstr>
      <vt:lpstr>Office Theme</vt:lpstr>
      <vt:lpstr> The Lower Susquehanna River reservoir system  and Chesapeake Bay: Historical context and current understanding</vt:lpstr>
      <vt:lpstr>PowerPoint Presentation</vt:lpstr>
      <vt:lpstr>PowerPoint Presentation</vt:lpstr>
      <vt:lpstr>PowerPoint Presentation</vt:lpstr>
      <vt:lpstr>PowerPoint Presentation</vt:lpstr>
      <vt:lpstr>Langland, USGS, 2015 – Open File Report 2014-1235</vt:lpstr>
      <vt:lpstr>PowerPoint Presentation</vt:lpstr>
      <vt:lpstr>The System of Reservoirs has been filling over time.</vt:lpstr>
      <vt:lpstr>PowerPoint Presentation</vt:lpstr>
      <vt:lpstr>PowerPoint Presentation</vt:lpstr>
      <vt:lpstr>PowerPoint Presentation</vt:lpstr>
      <vt:lpstr>What is the truth about Conowingo Dam? Is it undermining Chesapeake Bay restoration efforts? Is dredging the answer?</vt:lpstr>
      <vt:lpstr>PowerPoint Presentation</vt:lpstr>
      <vt:lpstr>PowerPoint Presentation</vt:lpstr>
      <vt:lpstr>PowerPoint Presentation</vt:lpstr>
      <vt:lpstr>PowerPoint Presentation</vt:lpstr>
      <vt:lpstr>From the 2016 STAC Workshop on Conowingo Infill </vt:lpstr>
      <vt:lpstr>PowerPoint Presentation</vt:lpstr>
      <vt:lpstr>Tropical Storm Lee sediment plume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 Miller</dc:creator>
  <cp:lastModifiedBy>Andrew J. Miller</cp:lastModifiedBy>
  <cp:revision>60</cp:revision>
  <dcterms:created xsi:type="dcterms:W3CDTF">2021-06-09T19:51:46Z</dcterms:created>
  <dcterms:modified xsi:type="dcterms:W3CDTF">2022-02-25T17:38:12Z</dcterms:modified>
</cp:coreProperties>
</file>