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9" r:id="rId2"/>
    <p:sldId id="257" r:id="rId3"/>
    <p:sldId id="258" r:id="rId4"/>
    <p:sldId id="256" r:id="rId5"/>
    <p:sldId id="265" r:id="rId6"/>
    <p:sldId id="266" r:id="rId7"/>
    <p:sldId id="267" r:id="rId8"/>
    <p:sldId id="268" r:id="rId9"/>
    <p:sldId id="269" r:id="rId10"/>
    <p:sldId id="279" r:id="rId11"/>
    <p:sldId id="277" r:id="rId12"/>
    <p:sldId id="276" r:id="rId13"/>
    <p:sldId id="278" r:id="rId14"/>
    <p:sldId id="260" r:id="rId15"/>
    <p:sldId id="261" r:id="rId16"/>
    <p:sldId id="262" r:id="rId17"/>
    <p:sldId id="263" r:id="rId18"/>
    <p:sldId id="264" r:id="rId19"/>
    <p:sldId id="270" r:id="rId20"/>
    <p:sldId id="271" r:id="rId21"/>
    <p:sldId id="272" r:id="rId22"/>
    <p:sldId id="273" r:id="rId23"/>
    <p:sldId id="274" r:id="rId24"/>
    <p:sldId id="275"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88343" autoAdjust="0"/>
  </p:normalViewPr>
  <p:slideViewPr>
    <p:cSldViewPr>
      <p:cViewPr varScale="1">
        <p:scale>
          <a:sx n="66" d="100"/>
          <a:sy n="66" d="100"/>
        </p:scale>
        <p:origin x="159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4D5ECA-8D27-42D7-8C15-D8064F9E0630}" type="datetimeFigureOut">
              <a:rPr lang="en-US" smtClean="0"/>
              <a:t>11/15/2016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026F6E-8FAF-4C82-8BA4-083F7C4210C7}" type="slidenum">
              <a:rPr lang="en-US" smtClean="0"/>
              <a:t>‹#›</a:t>
            </a:fld>
            <a:endParaRPr lang="en-US"/>
          </a:p>
        </p:txBody>
      </p:sp>
    </p:spTree>
    <p:extLst>
      <p:ext uri="{BB962C8B-B14F-4D97-AF65-F5344CB8AC3E}">
        <p14:creationId xmlns:p14="http://schemas.microsoft.com/office/powerpoint/2010/main" val="1869188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026F6E-8FAF-4C82-8BA4-083F7C4210C7}" type="slidenum">
              <a:rPr lang="en-US" smtClean="0"/>
              <a:t>1</a:t>
            </a:fld>
            <a:endParaRPr lang="en-US"/>
          </a:p>
        </p:txBody>
      </p:sp>
    </p:spTree>
    <p:extLst>
      <p:ext uri="{BB962C8B-B14F-4D97-AF65-F5344CB8AC3E}">
        <p14:creationId xmlns:p14="http://schemas.microsoft.com/office/powerpoint/2010/main" val="236546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14</a:t>
            </a:fld>
            <a:endParaRPr lang="en-US"/>
          </a:p>
        </p:txBody>
      </p:sp>
    </p:spTree>
    <p:extLst>
      <p:ext uri="{BB962C8B-B14F-4D97-AF65-F5344CB8AC3E}">
        <p14:creationId xmlns:p14="http://schemas.microsoft.com/office/powerpoint/2010/main" val="391189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15</a:t>
            </a:fld>
            <a:endParaRPr lang="en-US"/>
          </a:p>
        </p:txBody>
      </p:sp>
    </p:spTree>
    <p:extLst>
      <p:ext uri="{BB962C8B-B14F-4D97-AF65-F5344CB8AC3E}">
        <p14:creationId xmlns:p14="http://schemas.microsoft.com/office/powerpoint/2010/main" val="2868007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Tom went through the </a:t>
            </a:r>
            <a:r>
              <a:rPr lang="en-US" dirty="0" err="1" smtClean="0"/>
              <a:t>Workplans</a:t>
            </a:r>
            <a:r>
              <a:rPr lang="en-US" baseline="0" dirty="0" smtClean="0"/>
              <a:t> &amp; pulled out:</a:t>
            </a:r>
          </a:p>
          <a:p>
            <a:endParaRPr lang="en-US" dirty="0" smtClean="0"/>
          </a:p>
          <a:p>
            <a:pPr>
              <a:buFont typeface="Arial" charset="0"/>
              <a:buChar char="•"/>
            </a:pPr>
            <a:r>
              <a:rPr lang="en-US" baseline="0" dirty="0" smtClean="0"/>
              <a:t> Outcomes &amp; Key Actions for a wide variety of Workgroups, where Atlantis complements our existing water quality modelling efforts</a:t>
            </a:r>
          </a:p>
          <a:p>
            <a:pPr>
              <a:buFont typeface="Arial" charset="0"/>
              <a:buNone/>
            </a:pPr>
            <a:endParaRPr lang="en-US" baseline="0" dirty="0" smtClean="0"/>
          </a:p>
          <a:p>
            <a:pPr>
              <a:buFont typeface="Arial" pitchFamily="34" charset="0"/>
              <a:buChar char="•"/>
            </a:pPr>
            <a:r>
              <a:rPr lang="en-US" baseline="0" dirty="0" smtClean="0"/>
              <a:t> This is not a complete list, 3 more pages like this, but these are probably the most urgent </a:t>
            </a:r>
          </a:p>
          <a:p>
            <a:pPr>
              <a:buFont typeface="Arial" charset="0"/>
              <a:buNone/>
            </a:pPr>
            <a:endParaRPr lang="en-US" baseline="0" dirty="0" smtClean="0"/>
          </a:p>
          <a:p>
            <a:pPr>
              <a:buFont typeface="Arial" charset="0"/>
              <a:buChar char="•"/>
            </a:pPr>
            <a:r>
              <a:rPr lang="en-US" baseline="0" dirty="0" smtClean="0"/>
              <a:t> Each checkmark – separate set of simulations, &amp; separate effort to support a Workgroup; these will not happen simultaneously without a bigger team (than 1)</a:t>
            </a:r>
          </a:p>
          <a:p>
            <a:pPr>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16</a:t>
            </a:fld>
            <a:endParaRPr lang="en-US"/>
          </a:p>
        </p:txBody>
      </p:sp>
    </p:spTree>
    <p:extLst>
      <p:ext uri="{BB962C8B-B14F-4D97-AF65-F5344CB8AC3E}">
        <p14:creationId xmlns:p14="http://schemas.microsoft.com/office/powerpoint/2010/main" val="2800000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It</a:t>
            </a:r>
            <a:r>
              <a:rPr lang="en-US" baseline="0" dirty="0" smtClean="0"/>
              <a:t> is important to understand that now that I have TMDL (attainment and status quo [i.e., 2010]) and Climate Change scenarios developed, it is a simple matter to plug these conditions in for </a:t>
            </a:r>
            <a:r>
              <a:rPr lang="en-US" i="1" baseline="0" dirty="0" smtClean="0"/>
              <a:t>any other </a:t>
            </a:r>
            <a:r>
              <a:rPr lang="en-US" i="0" baseline="0" dirty="0" smtClean="0"/>
              <a:t>scenario as well, so the effects of those environmental conditions can be considered </a:t>
            </a:r>
            <a:r>
              <a:rPr lang="en-US" i="1" baseline="0" dirty="0" smtClean="0"/>
              <a:t>with </a:t>
            </a:r>
            <a:r>
              <a:rPr lang="en-US" i="0" baseline="0" dirty="0" smtClean="0"/>
              <a:t>whatever other changes a Workgroup/Action Team wants to better understand </a:t>
            </a:r>
            <a:r>
              <a:rPr lang="en-US" i="1"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17</a:t>
            </a:fld>
            <a:endParaRPr lang="en-US"/>
          </a:p>
        </p:txBody>
      </p:sp>
    </p:spTree>
    <p:extLst>
      <p:ext uri="{BB962C8B-B14F-4D97-AF65-F5344CB8AC3E}">
        <p14:creationId xmlns:p14="http://schemas.microsoft.com/office/powerpoint/2010/main" val="412829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65581" indent="-294454" eaLnBrk="0" hangingPunct="0">
              <a:defRPr>
                <a:solidFill>
                  <a:schemeClr val="tx1"/>
                </a:solidFill>
                <a:latin typeface="Arial" pitchFamily="34" charset="0"/>
              </a:defRPr>
            </a:lvl2pPr>
            <a:lvl3pPr marL="1177817" indent="-235563" eaLnBrk="0" hangingPunct="0">
              <a:defRPr>
                <a:solidFill>
                  <a:schemeClr val="tx1"/>
                </a:solidFill>
                <a:latin typeface="Arial" pitchFamily="34" charset="0"/>
              </a:defRPr>
            </a:lvl3pPr>
            <a:lvl4pPr marL="1648943" indent="-235563" eaLnBrk="0" hangingPunct="0">
              <a:defRPr>
                <a:solidFill>
                  <a:schemeClr val="tx1"/>
                </a:solidFill>
                <a:latin typeface="Arial" pitchFamily="34" charset="0"/>
              </a:defRPr>
            </a:lvl4pPr>
            <a:lvl5pPr marL="2120071" indent="-235563" eaLnBrk="0" hangingPunct="0">
              <a:defRPr>
                <a:solidFill>
                  <a:schemeClr val="tx1"/>
                </a:solidFill>
                <a:latin typeface="Arial" pitchFamily="34" charset="0"/>
              </a:defRPr>
            </a:lvl5pPr>
            <a:lvl6pPr marL="2591198" indent="-235563" eaLnBrk="0" fontAlgn="base" hangingPunct="0">
              <a:spcBef>
                <a:spcPct val="0"/>
              </a:spcBef>
              <a:spcAft>
                <a:spcPct val="0"/>
              </a:spcAft>
              <a:defRPr>
                <a:solidFill>
                  <a:schemeClr val="tx1"/>
                </a:solidFill>
                <a:latin typeface="Arial" pitchFamily="34" charset="0"/>
              </a:defRPr>
            </a:lvl6pPr>
            <a:lvl7pPr marL="3062324" indent="-235563" eaLnBrk="0" fontAlgn="base" hangingPunct="0">
              <a:spcBef>
                <a:spcPct val="0"/>
              </a:spcBef>
              <a:spcAft>
                <a:spcPct val="0"/>
              </a:spcAft>
              <a:defRPr>
                <a:solidFill>
                  <a:schemeClr val="tx1"/>
                </a:solidFill>
                <a:latin typeface="Arial" pitchFamily="34" charset="0"/>
              </a:defRPr>
            </a:lvl7pPr>
            <a:lvl8pPr marL="3533451" indent="-235563" eaLnBrk="0" fontAlgn="base" hangingPunct="0">
              <a:spcBef>
                <a:spcPct val="0"/>
              </a:spcBef>
              <a:spcAft>
                <a:spcPct val="0"/>
              </a:spcAft>
              <a:defRPr>
                <a:solidFill>
                  <a:schemeClr val="tx1"/>
                </a:solidFill>
                <a:latin typeface="Arial" pitchFamily="34" charset="0"/>
              </a:defRPr>
            </a:lvl8pPr>
            <a:lvl9pPr marL="4004578" indent="-235563" eaLnBrk="0" fontAlgn="base" hangingPunct="0">
              <a:spcBef>
                <a:spcPct val="0"/>
              </a:spcBef>
              <a:spcAft>
                <a:spcPct val="0"/>
              </a:spcAft>
              <a:defRPr>
                <a:solidFill>
                  <a:schemeClr val="tx1"/>
                </a:solidFill>
                <a:latin typeface="Arial" pitchFamily="34" charset="0"/>
              </a:defRPr>
            </a:lvl9pPr>
          </a:lstStyle>
          <a:p>
            <a:pPr eaLnBrk="1" hangingPunct="1"/>
            <a:fld id="{0E1DA678-E812-4AF6-ACAC-0E818DC1765C}" type="slidenum">
              <a:rPr lang="en-US"/>
              <a:pPr eaLnBrk="1" hangingPunct="1"/>
              <a:t>22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buFontTx/>
              <a:buChar char="•"/>
            </a:pPr>
            <a:r>
              <a:rPr lang="en-US" smtClean="0"/>
              <a:t>Tribs all have deeper channel with very shallow, narrow boxes that allow for conditions favorable for marsh grasses or SAV to predominate </a:t>
            </a:r>
          </a:p>
          <a:p>
            <a:pPr eaLnBrk="1" hangingPunct="1"/>
            <a:endParaRPr lang="en-US" smtClean="0"/>
          </a:p>
          <a:p>
            <a:pPr eaLnBrk="1" hangingPunct="1">
              <a:buFontTx/>
              <a:buChar char="•"/>
            </a:pPr>
            <a:r>
              <a:rPr lang="en-US" smtClean="0"/>
              <a:t>This structure can accommodate changes in development or water treatment plants, etc. </a:t>
            </a:r>
          </a:p>
          <a:p>
            <a:pPr eaLnBrk="1" hangingPunct="1"/>
            <a:endParaRPr lang="en-US" smtClean="0"/>
          </a:p>
        </p:txBody>
      </p:sp>
    </p:spTree>
    <p:extLst>
      <p:ext uri="{BB962C8B-B14F-4D97-AF65-F5344CB8AC3E}">
        <p14:creationId xmlns:p14="http://schemas.microsoft.com/office/powerpoint/2010/main" val="675189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pPr>
              <a:buFont typeface="Arial" charset="0"/>
              <a:buChar char="•"/>
            </a:pPr>
            <a:r>
              <a:rPr lang="en-US" dirty="0" smtClean="0"/>
              <a:t> Full ecosystem function</a:t>
            </a:r>
          </a:p>
          <a:p>
            <a:pPr>
              <a:buFont typeface="Arial" charset="0"/>
              <a:buChar char="•"/>
            </a:pPr>
            <a:r>
              <a:rPr lang="en-US" dirty="0" smtClean="0"/>
              <a:t> try</a:t>
            </a:r>
            <a:r>
              <a:rPr lang="en-US" baseline="0" dirty="0" smtClean="0"/>
              <a:t> to </a:t>
            </a:r>
            <a:r>
              <a:rPr lang="en-US" dirty="0" smtClean="0"/>
              <a:t>capture</a:t>
            </a:r>
            <a:r>
              <a:rPr lang="en-US" baseline="0" dirty="0" smtClean="0"/>
              <a:t> dominant / most important features of SYSTEM function</a:t>
            </a:r>
            <a:endParaRPr lang="en-US" dirty="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23</a:t>
            </a:fld>
            <a:endParaRPr lang="en-US"/>
          </a:p>
        </p:txBody>
      </p:sp>
    </p:spTree>
    <p:extLst>
      <p:ext uri="{BB962C8B-B14F-4D97-AF65-F5344CB8AC3E}">
        <p14:creationId xmlns:p14="http://schemas.microsoft.com/office/powerpoint/2010/main" val="3514303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baseline="0" dirty="0" smtClean="0"/>
              <a:t> Key need for this work is to hear from your workgroups that you are involved in, that you have interest in applying this approach for </a:t>
            </a:r>
          </a:p>
          <a:p>
            <a:pPr>
              <a:buFont typeface="Arial" pitchFamily="34" charset="0"/>
              <a:buNone/>
            </a:pPr>
            <a:r>
              <a:rPr lang="en-US" baseline="0" dirty="0" smtClean="0"/>
              <a:t>   - very flexible tool</a:t>
            </a:r>
          </a:p>
          <a:p>
            <a:pPr>
              <a:buFont typeface="Arial" pitchFamily="34" charset="0"/>
              <a:buNone/>
            </a:pPr>
            <a:r>
              <a:rPr lang="en-US" baseline="0" dirty="0" smtClean="0"/>
              <a:t>   - contact me if you are uncertain if CAM can be applied to ?'s you are interested in, </a:t>
            </a:r>
          </a:p>
          <a:p>
            <a:pPr>
              <a:buFont typeface="Arial" pitchFamily="34" charset="0"/>
              <a:buNone/>
            </a:pPr>
            <a:r>
              <a:rPr lang="en-US" baseline="0" dirty="0" smtClean="0"/>
              <a:t>   - prioritizing NOW which workgroup to work with first</a:t>
            </a:r>
          </a:p>
          <a:p>
            <a:endParaRPr lang="en-US" dirty="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24</a:t>
            </a:fld>
            <a:endParaRPr lang="en-US"/>
          </a:p>
        </p:txBody>
      </p:sp>
    </p:spTree>
    <p:extLst>
      <p:ext uri="{BB962C8B-B14F-4D97-AF65-F5344CB8AC3E}">
        <p14:creationId xmlns:p14="http://schemas.microsoft.com/office/powerpoint/2010/main" val="1023760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spcAft>
                <a:spcPts val="600"/>
              </a:spcAft>
              <a:buFont typeface="Arial" charset="0"/>
              <a:buChar char="•"/>
            </a:pPr>
            <a:r>
              <a:rPr lang="en-US" sz="1200" dirty="0" smtClean="0"/>
              <a:t>  Table-based</a:t>
            </a:r>
          </a:p>
          <a:p>
            <a:pPr>
              <a:spcAft>
                <a:spcPts val="600"/>
              </a:spcAft>
              <a:buFont typeface="Arial" charset="0"/>
              <a:buNone/>
            </a:pPr>
            <a:r>
              <a:rPr lang="en-US" sz="1200" baseline="0" dirty="0" smtClean="0"/>
              <a:t>   &gt; most common</a:t>
            </a:r>
            <a:endParaRPr lang="en-US" sz="1200" dirty="0" smtClean="0"/>
          </a:p>
          <a:p>
            <a:pPr>
              <a:spcAft>
                <a:spcPts val="600"/>
              </a:spcAft>
              <a:buFont typeface="Arial" charset="0"/>
              <a:buChar char="•"/>
            </a:pPr>
            <a:r>
              <a:rPr lang="en-US" sz="1200" dirty="0" smtClean="0"/>
              <a:t>  Maps - overlapping GIS layers</a:t>
            </a:r>
          </a:p>
          <a:p>
            <a:pPr>
              <a:spcAft>
                <a:spcPts val="600"/>
              </a:spcAft>
              <a:buFont typeface="Arial" charset="0"/>
              <a:buNone/>
            </a:pPr>
            <a:r>
              <a:rPr lang="en-US" sz="1200" baseline="0" dirty="0" smtClean="0"/>
              <a:t>   &gt; also commonly used</a:t>
            </a:r>
          </a:p>
          <a:p>
            <a:pPr>
              <a:spcAft>
                <a:spcPts val="600"/>
              </a:spcAft>
              <a:buFont typeface="Arial" charset="0"/>
              <a:buNone/>
            </a:pPr>
            <a:r>
              <a:rPr lang="en-US" sz="1200" i="1" baseline="0" dirty="0" smtClean="0"/>
              <a:t>Both are useful, and instructive, but limited, since effects of multiple factors acting together seldom direct </a:t>
            </a:r>
            <a:r>
              <a:rPr lang="en-US" sz="1200" b="1" i="1" baseline="0" dirty="0" smtClean="0"/>
              <a:t>or </a:t>
            </a:r>
            <a:r>
              <a:rPr lang="en-US" sz="1200" i="1" baseline="0" dirty="0" smtClean="0"/>
              <a:t>intuitive </a:t>
            </a:r>
          </a:p>
          <a:p>
            <a:pPr>
              <a:spcAft>
                <a:spcPts val="600"/>
              </a:spcAft>
              <a:buFont typeface="Arial" charset="0"/>
              <a:buNone/>
            </a:pPr>
            <a:endParaRPr lang="en-US" sz="1200" dirty="0" smtClean="0"/>
          </a:p>
          <a:p>
            <a:pPr>
              <a:buFont typeface="Arial" charset="0"/>
              <a:buChar char="•"/>
            </a:pPr>
            <a:r>
              <a:rPr lang="en-US" sz="1200" dirty="0" smtClean="0"/>
              <a:t>  Integrative, over disciplines, space &amp; time </a:t>
            </a:r>
          </a:p>
          <a:p>
            <a:pPr marL="914400" lvl="1" indent="-404813" defTabSz="966788">
              <a:spcBef>
                <a:spcPts val="300"/>
              </a:spcBef>
              <a:spcAft>
                <a:spcPts val="300"/>
              </a:spcAft>
              <a:buFont typeface="Wingdings" pitchFamily="2" charset="2"/>
              <a:buChar char="ü"/>
            </a:pPr>
            <a:r>
              <a:rPr lang="en-US" sz="2800" dirty="0" smtClean="0"/>
              <a:t>Capture complex dynamics of an estuary</a:t>
            </a:r>
          </a:p>
          <a:p>
            <a:pPr marL="914400" lvl="1" indent="-404813" defTabSz="966788">
              <a:buFont typeface="Wingdings" pitchFamily="2" charset="2"/>
              <a:buChar char="ü"/>
            </a:pPr>
            <a:r>
              <a:rPr lang="en-US" sz="2800" dirty="0" smtClean="0"/>
              <a:t>Cumulative effects of multiple factors changing the system</a:t>
            </a:r>
          </a:p>
          <a:p>
            <a:endParaRPr lang="en-US" sz="1200" dirty="0" smtClean="0"/>
          </a:p>
          <a:p>
            <a:r>
              <a:rPr lang="en-US" sz="1200" dirty="0" smtClean="0"/>
              <a:t>i.e., puts effects in context with all</a:t>
            </a:r>
            <a:r>
              <a:rPr lang="en-US" sz="1200" baseline="0" dirty="0" smtClean="0"/>
              <a:t> the major changes the system is experiencing, and able to capture non-</a:t>
            </a:r>
            <a:r>
              <a:rPr lang="en-US" sz="1200" baseline="0" dirty="0" err="1" smtClean="0"/>
              <a:t>linearities</a:t>
            </a:r>
            <a:r>
              <a:rPr lang="en-US" sz="1200" baseline="0" dirty="0" smtClean="0"/>
              <a:t> caused by multiple feedbacks in the system </a:t>
            </a:r>
          </a:p>
          <a:p>
            <a:endParaRPr lang="en-US" sz="1200" baseline="0" dirty="0" smtClean="0"/>
          </a:p>
          <a:p>
            <a:r>
              <a:rPr lang="en-US" sz="1200" b="1" baseline="0" dirty="0" smtClean="0"/>
              <a:t>It is only with integrative models that we can capture more complex dynamics of what is happening in the complicated system</a:t>
            </a:r>
          </a:p>
          <a:p>
            <a:endParaRPr lang="en-US" sz="1200" baseline="0" dirty="0" smtClean="0"/>
          </a:p>
          <a:p>
            <a:r>
              <a:rPr lang="en-US" sz="1200" baseline="0" dirty="0" smtClean="0"/>
              <a:t>1</a:t>
            </a:r>
            <a:r>
              <a:rPr lang="en-US" sz="1200" baseline="30000" dirty="0" smtClean="0"/>
              <a:t>st</a:t>
            </a:r>
            <a:r>
              <a:rPr lang="en-US" sz="1200" baseline="0" dirty="0" smtClean="0"/>
              <a:t> example - when a predator decreases, the predation pressure on its prey is reduced, allowing for </a:t>
            </a:r>
            <a:r>
              <a:rPr lang="en-US" sz="1200" i="1" baseline="0" dirty="0" smtClean="0"/>
              <a:t>other </a:t>
            </a:r>
            <a:r>
              <a:rPr lang="en-US" sz="1200" i="0" baseline="0" dirty="0" smtClean="0"/>
              <a:t> competing predators to do better, sometimes allowing the 2</a:t>
            </a:r>
            <a:r>
              <a:rPr lang="en-US" sz="1200" i="0" baseline="30000" dirty="0" smtClean="0"/>
              <a:t>nd</a:t>
            </a:r>
            <a:r>
              <a:rPr lang="en-US" sz="1200" i="0" baseline="0" dirty="0" smtClean="0"/>
              <a:t> or 3</a:t>
            </a:r>
            <a:r>
              <a:rPr lang="en-US" sz="1200" i="0" baseline="30000" dirty="0" smtClean="0"/>
              <a:t>rd</a:t>
            </a:r>
            <a:r>
              <a:rPr lang="en-US" sz="1200" i="0" baseline="0" dirty="0" smtClean="0"/>
              <a:t> (competing) predator populations to grow &amp; (non-intuitively) deplete the prey species; </a:t>
            </a:r>
          </a:p>
          <a:p>
            <a:endParaRPr lang="en-US" sz="1200" i="0" baseline="0" dirty="0" smtClean="0"/>
          </a:p>
          <a:p>
            <a:r>
              <a:rPr lang="en-US" sz="1200" i="0" baseline="0" dirty="0" smtClean="0"/>
              <a:t>2</a:t>
            </a:r>
            <a:r>
              <a:rPr lang="en-US" sz="1200" i="0" baseline="30000" dirty="0" smtClean="0"/>
              <a:t>nd</a:t>
            </a:r>
            <a:r>
              <a:rPr lang="en-US" sz="1200" i="0" baseline="0" dirty="0" smtClean="0"/>
              <a:t> example – menhaden -&gt; classic belief is that they eat phytoplankton, so more MUST be better – HOWEVER, they only primarily consume phytoplankton in their</a:t>
            </a:r>
            <a:r>
              <a:rPr lang="en-US" sz="1200" b="1" i="0" baseline="0" dirty="0" smtClean="0"/>
              <a:t> first </a:t>
            </a:r>
            <a:r>
              <a:rPr lang="en-US" sz="1200" i="0" baseline="0" dirty="0" smtClean="0"/>
              <a:t>year (they live for about a decade), after that, they </a:t>
            </a:r>
            <a:r>
              <a:rPr lang="en-US" sz="1200" i="1" baseline="0" dirty="0" smtClean="0"/>
              <a:t>primarily </a:t>
            </a:r>
            <a:r>
              <a:rPr lang="en-US" sz="1200" i="0" baseline="0" dirty="0" smtClean="0"/>
              <a:t>consume </a:t>
            </a:r>
            <a:r>
              <a:rPr lang="en-US" sz="1200" b="1" i="0" baseline="0" dirty="0" smtClean="0"/>
              <a:t>zooplankton</a:t>
            </a:r>
            <a:r>
              <a:rPr lang="en-US" sz="1200" b="0" i="0" baseline="0" dirty="0" smtClean="0"/>
              <a:t>, which eat the phytoplankton;  the </a:t>
            </a:r>
            <a:r>
              <a:rPr lang="en-US" sz="1200" b="1" i="0" baseline="0" dirty="0" smtClean="0"/>
              <a:t>result </a:t>
            </a:r>
            <a:r>
              <a:rPr lang="en-US" sz="1200" b="0" i="0" baseline="0" dirty="0" smtClean="0"/>
              <a:t>is that more menhaden </a:t>
            </a:r>
            <a:r>
              <a:rPr lang="en-US" sz="1200" b="0" i="1" baseline="0" dirty="0" smtClean="0"/>
              <a:t>actually  = </a:t>
            </a:r>
            <a:r>
              <a:rPr lang="en-US" sz="1200" b="1" i="1" baseline="0" dirty="0" smtClean="0"/>
              <a:t>less zooplankton</a:t>
            </a:r>
            <a:r>
              <a:rPr lang="en-US" sz="1200" b="0" i="1" baseline="0" dirty="0" smtClean="0"/>
              <a:t>, </a:t>
            </a:r>
            <a:r>
              <a:rPr lang="en-US" sz="1200" b="0" i="0" baseline="0" dirty="0" smtClean="0"/>
              <a:t>which allows the </a:t>
            </a:r>
            <a:r>
              <a:rPr lang="en-US" sz="1200" b="1" i="0" baseline="0" dirty="0" smtClean="0"/>
              <a:t>phytoplankton</a:t>
            </a:r>
            <a:r>
              <a:rPr lang="en-US" sz="1200" b="0" i="0" baseline="0" dirty="0" smtClean="0"/>
              <a:t> to </a:t>
            </a:r>
            <a:r>
              <a:rPr lang="en-US" sz="1200" b="1" i="0" baseline="0" dirty="0" smtClean="0"/>
              <a:t>bloom out of control</a:t>
            </a:r>
            <a:endParaRPr lang="en-US" b="1" dirty="0"/>
          </a:p>
        </p:txBody>
      </p:sp>
      <p:sp>
        <p:nvSpPr>
          <p:cNvPr id="4" name="Slide Number Placeholder 3"/>
          <p:cNvSpPr>
            <a:spLocks noGrp="1"/>
          </p:cNvSpPr>
          <p:nvPr>
            <p:ph type="sldNum" sz="quarter" idx="10"/>
          </p:nvPr>
        </p:nvSpPr>
        <p:spPr/>
        <p:txBody>
          <a:bodyPr/>
          <a:lstStyle/>
          <a:p>
            <a:fld id="{9D026F6E-8FAF-4C82-8BA4-083F7C4210C7}" type="slidenum">
              <a:rPr lang="en-US" smtClean="0"/>
              <a:t>2</a:t>
            </a:fld>
            <a:endParaRPr lang="en-US"/>
          </a:p>
        </p:txBody>
      </p:sp>
    </p:spTree>
    <p:extLst>
      <p:ext uri="{BB962C8B-B14F-4D97-AF65-F5344CB8AC3E}">
        <p14:creationId xmlns:p14="http://schemas.microsoft.com/office/powerpoint/2010/main" val="283822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To date, the CBP has been focused on physical and chemical</a:t>
            </a:r>
            <a:r>
              <a:rPr lang="en-US" baseline="0" dirty="0" smtClean="0"/>
              <a:t> modeling to satisfy TMDL load reduction requirements. </a:t>
            </a:r>
          </a:p>
          <a:p>
            <a:pPr>
              <a:buFont typeface="Arial" pitchFamily="34" charset="0"/>
              <a:buChar char="•"/>
            </a:pPr>
            <a:endParaRPr lang="en-US" baseline="0" dirty="0" smtClean="0"/>
          </a:p>
          <a:p>
            <a:pPr>
              <a:buFont typeface="Arial" pitchFamily="34" charset="0"/>
              <a:buChar char="•"/>
            </a:pPr>
            <a:r>
              <a:rPr lang="en-US" baseline="0" dirty="0" smtClean="0"/>
              <a:t> That work satisfies many of the Outcomes and Key Actions, but not all, </a:t>
            </a:r>
            <a:r>
              <a:rPr lang="en-US" b="1" baseline="0" dirty="0" smtClean="0"/>
              <a:t>especially Outcomes that focus on Living Resource effects  </a:t>
            </a:r>
            <a:r>
              <a:rPr lang="en-US" b="0" baseline="0" dirty="0" smtClean="0"/>
              <a:t>of changes expected in the Chesapeake</a:t>
            </a:r>
          </a:p>
          <a:p>
            <a:pPr>
              <a:buFont typeface="Arial" pitchFamily="34" charset="0"/>
              <a:buChar char="•"/>
            </a:pPr>
            <a:endParaRPr lang="en-US" b="0" baseline="0" dirty="0" smtClean="0"/>
          </a:p>
          <a:p>
            <a:pPr>
              <a:buFont typeface="Arial" pitchFamily="34" charset="0"/>
              <a:buChar char="•"/>
            </a:pPr>
            <a:r>
              <a:rPr lang="en-US" b="0" baseline="0" dirty="0" smtClean="0"/>
              <a:t> The Chesapeake Atlantis Model (CAM) </a:t>
            </a:r>
            <a:r>
              <a:rPr lang="en-US" b="1" baseline="0" dirty="0" smtClean="0"/>
              <a:t>compliments</a:t>
            </a:r>
            <a:r>
              <a:rPr lang="en-US" b="0" baseline="0" dirty="0" smtClean="0"/>
              <a:t> the current Bay Program modeling by providing </a:t>
            </a:r>
            <a:r>
              <a:rPr lang="en-US" b="1" baseline="0" dirty="0" smtClean="0"/>
              <a:t>strategic </a:t>
            </a:r>
            <a:r>
              <a:rPr lang="en-US" b="0" baseline="0" dirty="0" smtClean="0"/>
              <a:t>information on the trade-offs we should expect to occur in this system with </a:t>
            </a:r>
            <a:r>
              <a:rPr lang="en-US" b="1" baseline="0" dirty="0" smtClean="0"/>
              <a:t>climate change, the TMDL, and habitat loss </a:t>
            </a:r>
            <a:r>
              <a:rPr lang="en-US" b="0" baseline="0" dirty="0" smtClean="0"/>
              <a:t>(or restoration)</a:t>
            </a:r>
            <a:endParaRPr lang="en-US" b="0" dirty="0"/>
          </a:p>
        </p:txBody>
      </p:sp>
      <p:sp>
        <p:nvSpPr>
          <p:cNvPr id="4" name="Slide Number Placeholder 3"/>
          <p:cNvSpPr>
            <a:spLocks noGrp="1"/>
          </p:cNvSpPr>
          <p:nvPr>
            <p:ph type="sldNum" sz="quarter" idx="10"/>
          </p:nvPr>
        </p:nvSpPr>
        <p:spPr/>
        <p:txBody>
          <a:bodyPr/>
          <a:lstStyle/>
          <a:p>
            <a:fld id="{9D026F6E-8FAF-4C82-8BA4-083F7C4210C7}" type="slidenum">
              <a:rPr lang="en-US" smtClean="0"/>
              <a:t>4</a:t>
            </a:fld>
            <a:endParaRPr lang="en-US"/>
          </a:p>
        </p:txBody>
      </p:sp>
    </p:spTree>
    <p:extLst>
      <p:ext uri="{BB962C8B-B14F-4D97-AF65-F5344CB8AC3E}">
        <p14:creationId xmlns:p14="http://schemas.microsoft.com/office/powerpoint/2010/main" val="1890877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I’m going to illustrate the</a:t>
            </a:r>
            <a:r>
              <a:rPr lang="en-US" baseline="0" dirty="0" smtClean="0"/>
              <a:t> </a:t>
            </a:r>
            <a:r>
              <a:rPr lang="en-US" dirty="0" smtClean="0"/>
              <a:t>effects of system</a:t>
            </a:r>
            <a:r>
              <a:rPr lang="en-US" baseline="0" dirty="0" smtClean="0"/>
              <a:t> stressors modeled both individually and in combination</a:t>
            </a:r>
          </a:p>
          <a:p>
            <a:endParaRPr lang="en-US" baseline="0" dirty="0" smtClean="0"/>
          </a:p>
          <a:p>
            <a:r>
              <a:rPr lang="en-US" baseline="0" dirty="0" smtClean="0"/>
              <a:t>* One of the key strengths of this approach is estimating </a:t>
            </a:r>
            <a:r>
              <a:rPr lang="en-US" i="1" baseline="0" dirty="0" smtClean="0"/>
              <a:t>cumulative effects of multiple stressors simultaneously –  the effects of change are not usually linear or additive in a complex environment like an estuary</a:t>
            </a:r>
            <a:endParaRPr lang="en-US" dirty="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5</a:t>
            </a:fld>
            <a:endParaRPr lang="en-US"/>
          </a:p>
        </p:txBody>
      </p:sp>
    </p:spTree>
    <p:extLst>
      <p:ext uri="{BB962C8B-B14F-4D97-AF65-F5344CB8AC3E}">
        <p14:creationId xmlns:p14="http://schemas.microsoft.com/office/powerpoint/2010/main" val="3729734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smtClean="0"/>
              <a:t> Biogenic habitat groups </a:t>
            </a:r>
          </a:p>
          <a:p>
            <a:pPr>
              <a:buFont typeface="Arial" pitchFamily="34" charset="0"/>
              <a:buChar char="•"/>
            </a:pPr>
            <a:endParaRPr lang="en-US" baseline="0" dirty="0" smtClean="0"/>
          </a:p>
          <a:p>
            <a:pPr>
              <a:buFont typeface="Arial" pitchFamily="34" charset="0"/>
              <a:buChar char="•"/>
            </a:pPr>
            <a:r>
              <a:rPr lang="en-US" baseline="0" dirty="0" smtClean="0"/>
              <a:t> Marsh loss – not completely arbitrary; Chosen with input from Habitat specialists as “realistic” scale of loss</a:t>
            </a:r>
          </a:p>
          <a:p>
            <a:pPr lvl="1">
              <a:buFont typeface="Arial" pitchFamily="34" charset="0"/>
              <a:buChar char="•"/>
            </a:pPr>
            <a:r>
              <a:rPr lang="en-US" baseline="0" dirty="0" smtClean="0"/>
              <a:t> Marsh [accretion] can not keep up with losses, shallowest areas around most of Bay, so losses are expected to be substantial </a:t>
            </a:r>
          </a:p>
          <a:p>
            <a:pPr>
              <a:buFont typeface="Arial" pitchFamily="34" charset="0"/>
              <a:buChar char="•"/>
            </a:pPr>
            <a:r>
              <a:rPr lang="en-US" baseline="0" dirty="0" smtClean="0"/>
              <a:t> Generally for modeling with a complex model like Atlantis, a large change also helpful, so the signal that we see is easier to recognize as being caused by the factor, and not some 2ndary, tertiary, or higher level change</a:t>
            </a:r>
          </a:p>
          <a:p>
            <a:pPr>
              <a:buFont typeface="Arial" pitchFamily="34" charset="0"/>
              <a:buChar char="•"/>
            </a:pPr>
            <a:r>
              <a:rPr lang="en-US" baseline="0" dirty="0" smtClean="0"/>
              <a:t> SAV – arbitrary -&gt; same scale of marsh loss</a:t>
            </a:r>
          </a:p>
          <a:p>
            <a:pPr>
              <a:buFont typeface="Arial"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4EC2A271-DDCC-4374-BE29-6E0AA506F041}" type="slidenum">
              <a:rPr lang="en-US" smtClean="0"/>
              <a:pPr/>
              <a:t>6</a:t>
            </a:fld>
            <a:endParaRPr lang="en-US"/>
          </a:p>
        </p:txBody>
      </p:sp>
    </p:spTree>
    <p:extLst>
      <p:ext uri="{BB962C8B-B14F-4D97-AF65-F5344CB8AC3E}">
        <p14:creationId xmlns:p14="http://schemas.microsoft.com/office/powerpoint/2010/main" val="1810246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53" eaLnBrk="1" fontAlgn="auto" hangingPunct="1">
              <a:spcBef>
                <a:spcPts val="0"/>
              </a:spcBef>
              <a:spcAft>
                <a:spcPts val="0"/>
              </a:spcAft>
              <a:defRPr/>
            </a:pPr>
            <a:r>
              <a:rPr lang="en-US" dirty="0" smtClean="0"/>
              <a:t>Climate Change scenarios</a:t>
            </a:r>
            <a:r>
              <a:rPr lang="en-US" baseline="0" dirty="0" smtClean="0"/>
              <a:t> based on STAC (Scientific and Technical Advisory Committee, Chesapeake Bay Program) Review</a:t>
            </a:r>
          </a:p>
          <a:p>
            <a:pPr defTabSz="942253" eaLnBrk="1" fontAlgn="auto" hangingPunct="1">
              <a:spcBef>
                <a:spcPts val="0"/>
              </a:spcBef>
              <a:spcAft>
                <a:spcPts val="0"/>
              </a:spcAft>
              <a:defRPr/>
            </a:pPr>
            <a:r>
              <a:rPr lang="en-US" baseline="0" dirty="0" smtClean="0"/>
              <a:t>       – which, in turn, was based on IPCC (</a:t>
            </a:r>
            <a:r>
              <a:rPr lang="en-US" b="1" dirty="0" smtClean="0"/>
              <a:t>Fourth Assessment Report of the Intergovernmental Panel on Climate Change, AR4,</a:t>
            </a:r>
            <a:r>
              <a:rPr lang="en-US" b="1" baseline="0" dirty="0" smtClean="0"/>
              <a:t> 2007) </a:t>
            </a:r>
            <a:r>
              <a:rPr lang="en-US" baseline="0" dirty="0" smtClean="0"/>
              <a:t>report, </a:t>
            </a:r>
          </a:p>
          <a:p>
            <a:pPr defTabSz="942253" eaLnBrk="1" fontAlgn="auto" hangingPunct="1">
              <a:spcBef>
                <a:spcPts val="0"/>
              </a:spcBef>
              <a:spcAft>
                <a:spcPts val="0"/>
              </a:spcAft>
              <a:defRPr/>
            </a:pPr>
            <a:r>
              <a:rPr lang="en-US" baseline="0" dirty="0" smtClean="0"/>
              <a:t>	and a lit review, </a:t>
            </a:r>
          </a:p>
          <a:p>
            <a:pPr defTabSz="942253" eaLnBrk="1" fontAlgn="auto" hangingPunct="1">
              <a:spcBef>
                <a:spcPts val="0"/>
              </a:spcBef>
              <a:spcAft>
                <a:spcPts val="0"/>
              </a:spcAft>
              <a:defRPr/>
            </a:pPr>
            <a:r>
              <a:rPr lang="en-US" baseline="0" dirty="0" smtClean="0"/>
              <a:t>       - numbers are specific (AR4 downscaled) to the Chesapeake Bay</a:t>
            </a:r>
          </a:p>
          <a:p>
            <a:pPr defTabSz="942253"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8</a:t>
            </a:fld>
            <a:endParaRPr lang="en-US"/>
          </a:p>
        </p:txBody>
      </p:sp>
    </p:spTree>
    <p:extLst>
      <p:ext uri="{BB962C8B-B14F-4D97-AF65-F5344CB8AC3E}">
        <p14:creationId xmlns:p14="http://schemas.microsoft.com/office/powerpoint/2010/main" val="167891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Orientate</a:t>
            </a:r>
            <a:r>
              <a:rPr lang="en-US" baseline="0" dirty="0" smtClean="0"/>
              <a:t> to plot axes</a:t>
            </a:r>
          </a:p>
          <a:p>
            <a:pPr>
              <a:buFont typeface="Arial" pitchFamily="34" charset="0"/>
              <a:buNone/>
            </a:pPr>
            <a:r>
              <a:rPr lang="en-US" baseline="0" dirty="0" smtClean="0"/>
              <a:t>-------------------------------------</a:t>
            </a:r>
          </a:p>
          <a:p>
            <a:pPr>
              <a:buFont typeface="Arial" charset="0"/>
              <a:buChar char="•"/>
            </a:pPr>
            <a:r>
              <a:rPr lang="en-US" baseline="0" dirty="0" smtClean="0"/>
              <a:t> If we model stressors/factors singly,….</a:t>
            </a:r>
          </a:p>
          <a:p>
            <a:pPr>
              <a:buFont typeface="Arial" charset="0"/>
              <a:buChar char="•"/>
            </a:pPr>
            <a:endParaRPr lang="en-US" dirty="0" smtClean="0"/>
          </a:p>
          <a:p>
            <a:pPr>
              <a:buFont typeface="Arial" pitchFamily="34" charset="0"/>
              <a:buChar char="•"/>
            </a:pPr>
            <a:r>
              <a:rPr lang="en-US" dirty="0" smtClean="0"/>
              <a:t> Little</a:t>
            </a:r>
            <a:r>
              <a:rPr lang="en-US" baseline="0" dirty="0" smtClean="0"/>
              <a:t> variability predicted under Marsh loss, SAV loss, and TMDL scenarios; little consistency between these scenarios</a:t>
            </a:r>
          </a:p>
          <a:p>
            <a:pPr>
              <a:buFont typeface="Arial" pitchFamily="34" charset="0"/>
              <a:buNone/>
            </a:pPr>
            <a:endParaRPr lang="en-US" baseline="0" dirty="0" smtClean="0"/>
          </a:p>
          <a:p>
            <a:pPr>
              <a:buFont typeface="Arial" pitchFamily="34" charset="0"/>
              <a:buChar char="•"/>
            </a:pPr>
            <a:r>
              <a:rPr lang="en-US" dirty="0" smtClean="0"/>
              <a:t> Temp+</a:t>
            </a:r>
            <a:r>
              <a:rPr lang="en-US" baseline="0" dirty="0" smtClean="0"/>
              <a:t> =&gt; much greater variability / effect of system change; consistent for all scenarios that include Temp+</a:t>
            </a:r>
            <a:endParaRPr lang="en-US" dirty="0" smtClean="0"/>
          </a:p>
          <a:p>
            <a:pPr>
              <a:buFont typeface="Arial" pitchFamily="34" charset="0"/>
              <a:buNone/>
            </a:pPr>
            <a:endParaRPr lang="en-US" baseline="0" dirty="0" smtClean="0"/>
          </a:p>
          <a:p>
            <a:pPr>
              <a:buFont typeface="Arial" pitchFamily="34" charset="0"/>
              <a:buChar char="•"/>
            </a:pPr>
            <a:r>
              <a:rPr lang="en-US" baseline="0" dirty="0" smtClean="0"/>
              <a:t> Interactions also important – and expected to be very non-linear/ multiplicative, not additive</a:t>
            </a:r>
            <a:endParaRPr lang="en-US" dirty="0"/>
          </a:p>
        </p:txBody>
      </p:sp>
      <p:sp>
        <p:nvSpPr>
          <p:cNvPr id="4" name="Slide Number Placeholder 3"/>
          <p:cNvSpPr>
            <a:spLocks noGrp="1"/>
          </p:cNvSpPr>
          <p:nvPr>
            <p:ph type="sldNum" sz="quarter" idx="10"/>
          </p:nvPr>
        </p:nvSpPr>
        <p:spPr/>
        <p:txBody>
          <a:bodyPr/>
          <a:lstStyle/>
          <a:p>
            <a:fld id="{4EC2A271-DDCC-4374-BE29-6E0AA506F041}" type="slidenum">
              <a:rPr lang="en-US" smtClean="0"/>
              <a:pPr/>
              <a:t>9</a:t>
            </a:fld>
            <a:endParaRPr lang="en-US"/>
          </a:p>
        </p:txBody>
      </p:sp>
    </p:spTree>
    <p:extLst>
      <p:ext uri="{BB962C8B-B14F-4D97-AF65-F5344CB8AC3E}">
        <p14:creationId xmlns:p14="http://schemas.microsoft.com/office/powerpoint/2010/main" val="755954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026F6E-8FAF-4C82-8BA4-083F7C4210C7}" type="slidenum">
              <a:rPr lang="en-US" smtClean="0"/>
              <a:t>11</a:t>
            </a:fld>
            <a:endParaRPr lang="en-US"/>
          </a:p>
        </p:txBody>
      </p:sp>
    </p:spTree>
    <p:extLst>
      <p:ext uri="{BB962C8B-B14F-4D97-AF65-F5344CB8AC3E}">
        <p14:creationId xmlns:p14="http://schemas.microsoft.com/office/powerpoint/2010/main" val="3371385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charset="0"/>
              <a:buChar char="•"/>
            </a:pPr>
            <a:r>
              <a:rPr lang="en-US" baseline="0" dirty="0" smtClean="0"/>
              <a:t> Key need for this work is to hear from your workgroups that you are involved in, that you have interest in applying this approach for </a:t>
            </a:r>
          </a:p>
          <a:p>
            <a:pPr>
              <a:buFont typeface="Arial" pitchFamily="34" charset="0"/>
              <a:buNone/>
            </a:pPr>
            <a:r>
              <a:rPr lang="en-US" baseline="0" dirty="0" smtClean="0"/>
              <a:t>   - very flexible tool</a:t>
            </a:r>
          </a:p>
          <a:p>
            <a:pPr>
              <a:buFont typeface="Arial" pitchFamily="34" charset="0"/>
              <a:buNone/>
            </a:pPr>
            <a:r>
              <a:rPr lang="en-US" baseline="0" dirty="0" smtClean="0"/>
              <a:t>   - contact me if you are uncertain if CAM can be applied to ?'s you are interested in, </a:t>
            </a:r>
          </a:p>
          <a:p>
            <a:pPr>
              <a:buFont typeface="Arial" pitchFamily="34" charset="0"/>
              <a:buNone/>
            </a:pPr>
            <a:r>
              <a:rPr lang="en-US" baseline="0" dirty="0" smtClean="0"/>
              <a:t>   - prioritizing NOW which workgroup to work with first</a:t>
            </a:r>
          </a:p>
          <a:p>
            <a:endParaRPr lang="en-US" dirty="0"/>
          </a:p>
        </p:txBody>
      </p:sp>
      <p:sp>
        <p:nvSpPr>
          <p:cNvPr id="4" name="Slide Number Placeholder 3"/>
          <p:cNvSpPr>
            <a:spLocks noGrp="1"/>
          </p:cNvSpPr>
          <p:nvPr>
            <p:ph type="sldNum" sz="quarter" idx="10"/>
          </p:nvPr>
        </p:nvSpPr>
        <p:spPr/>
        <p:txBody>
          <a:bodyPr/>
          <a:lstStyle/>
          <a:p>
            <a:pPr>
              <a:defRPr/>
            </a:pPr>
            <a:fld id="{6696C784-BEF6-4DFA-8747-2029F48E817F}" type="slidenum">
              <a:rPr lang="en-US" smtClean="0"/>
              <a:pPr>
                <a:defRPr/>
              </a:pPr>
              <a:t>12</a:t>
            </a:fld>
            <a:endParaRPr lang="en-US"/>
          </a:p>
        </p:txBody>
      </p:sp>
    </p:spTree>
    <p:extLst>
      <p:ext uri="{BB962C8B-B14F-4D97-AF65-F5344CB8AC3E}">
        <p14:creationId xmlns:p14="http://schemas.microsoft.com/office/powerpoint/2010/main" val="155211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7D9DB5-B722-4487-93D4-7000EF8F3558}" type="datetimeFigureOut">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7D9DB5-B722-4487-93D4-7000EF8F3558}" type="datetimeFigureOut">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7D9DB5-B722-4487-93D4-7000EF8F3558}" type="datetimeFigureOut">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7D9DB5-B722-4487-93D4-7000EF8F3558}" type="datetimeFigureOut">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7D9DB5-B722-4487-93D4-7000EF8F3558}" type="datetimeFigureOut">
              <a:rPr lang="en-US" smtClean="0"/>
              <a:t>11/15/2016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7D9DB5-B722-4487-93D4-7000EF8F3558}" type="datetimeFigureOut">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7D9DB5-B722-4487-93D4-7000EF8F3558}" type="datetimeFigureOut">
              <a:rPr lang="en-US" smtClean="0"/>
              <a:t>11/15/2016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7D9DB5-B722-4487-93D4-7000EF8F3558}" type="datetimeFigureOut">
              <a:rPr lang="en-US" smtClean="0"/>
              <a:t>11/15/2016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7D9DB5-B722-4487-93D4-7000EF8F3558}" type="datetimeFigureOut">
              <a:rPr lang="en-US" smtClean="0"/>
              <a:t>11/15/2016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7D9DB5-B722-4487-93D4-7000EF8F3558}" type="datetimeFigureOut">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7D9DB5-B722-4487-93D4-7000EF8F3558}" type="datetimeFigureOut">
              <a:rPr lang="en-US" smtClean="0"/>
              <a:t>11/15/2016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4D59D2-9A87-4D52-8FB1-944FBEEB4AD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9DB5-B722-4487-93D4-7000EF8F3558}" type="datetimeFigureOut">
              <a:rPr lang="en-US" smtClean="0"/>
              <a:t>11/15/2016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4D59D2-9A87-4D52-8FB1-944FBEEB4AD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3.wmf"/><Relationship Id="rId18" Type="http://schemas.openxmlformats.org/officeDocument/2006/relationships/image" Target="../media/image38.wmf"/><Relationship Id="rId26" Type="http://schemas.openxmlformats.org/officeDocument/2006/relationships/image" Target="../media/image46.wmf"/><Relationship Id="rId3" Type="http://schemas.openxmlformats.org/officeDocument/2006/relationships/image" Target="../media/image23.wmf"/><Relationship Id="rId21" Type="http://schemas.openxmlformats.org/officeDocument/2006/relationships/image" Target="../media/image41.wmf"/><Relationship Id="rId34" Type="http://schemas.openxmlformats.org/officeDocument/2006/relationships/image" Target="../media/image54.wmf"/><Relationship Id="rId7" Type="http://schemas.openxmlformats.org/officeDocument/2006/relationships/image" Target="../media/image27.wmf"/><Relationship Id="rId12" Type="http://schemas.openxmlformats.org/officeDocument/2006/relationships/image" Target="../media/image32.wmf"/><Relationship Id="rId17" Type="http://schemas.openxmlformats.org/officeDocument/2006/relationships/image" Target="../media/image37.wmf"/><Relationship Id="rId25" Type="http://schemas.openxmlformats.org/officeDocument/2006/relationships/image" Target="../media/image45.wmf"/><Relationship Id="rId33" Type="http://schemas.openxmlformats.org/officeDocument/2006/relationships/image" Target="../media/image53.wmf"/><Relationship Id="rId2" Type="http://schemas.openxmlformats.org/officeDocument/2006/relationships/notesSlide" Target="../notesSlides/notesSlide15.xml"/><Relationship Id="rId16" Type="http://schemas.openxmlformats.org/officeDocument/2006/relationships/image" Target="../media/image36.wmf"/><Relationship Id="rId20" Type="http://schemas.openxmlformats.org/officeDocument/2006/relationships/image" Target="../media/image40.wmf"/><Relationship Id="rId29" Type="http://schemas.openxmlformats.org/officeDocument/2006/relationships/image" Target="../media/image49.wmf"/><Relationship Id="rId1" Type="http://schemas.openxmlformats.org/officeDocument/2006/relationships/slideLayout" Target="../slideLayouts/slideLayout7.xml"/><Relationship Id="rId6" Type="http://schemas.openxmlformats.org/officeDocument/2006/relationships/image" Target="../media/image26.wmf"/><Relationship Id="rId11" Type="http://schemas.openxmlformats.org/officeDocument/2006/relationships/image" Target="../media/image31.wmf"/><Relationship Id="rId24" Type="http://schemas.openxmlformats.org/officeDocument/2006/relationships/image" Target="../media/image44.wmf"/><Relationship Id="rId32" Type="http://schemas.openxmlformats.org/officeDocument/2006/relationships/image" Target="../media/image52.wmf"/><Relationship Id="rId5" Type="http://schemas.openxmlformats.org/officeDocument/2006/relationships/image" Target="../media/image25.wmf"/><Relationship Id="rId15" Type="http://schemas.openxmlformats.org/officeDocument/2006/relationships/image" Target="../media/image35.wmf"/><Relationship Id="rId23" Type="http://schemas.openxmlformats.org/officeDocument/2006/relationships/image" Target="../media/image43.wmf"/><Relationship Id="rId28" Type="http://schemas.openxmlformats.org/officeDocument/2006/relationships/image" Target="../media/image48.wmf"/><Relationship Id="rId36" Type="http://schemas.openxmlformats.org/officeDocument/2006/relationships/image" Target="../media/image56.wmf"/><Relationship Id="rId10" Type="http://schemas.openxmlformats.org/officeDocument/2006/relationships/image" Target="../media/image30.wmf"/><Relationship Id="rId19" Type="http://schemas.openxmlformats.org/officeDocument/2006/relationships/image" Target="../media/image39.wmf"/><Relationship Id="rId31" Type="http://schemas.openxmlformats.org/officeDocument/2006/relationships/image" Target="../media/image51.wmf"/><Relationship Id="rId4" Type="http://schemas.openxmlformats.org/officeDocument/2006/relationships/image" Target="../media/image24.wmf"/><Relationship Id="rId9" Type="http://schemas.openxmlformats.org/officeDocument/2006/relationships/image" Target="../media/image29.tiff"/><Relationship Id="rId14" Type="http://schemas.openxmlformats.org/officeDocument/2006/relationships/image" Target="../media/image34.wmf"/><Relationship Id="rId22" Type="http://schemas.openxmlformats.org/officeDocument/2006/relationships/image" Target="../media/image42.wmf"/><Relationship Id="rId27" Type="http://schemas.openxmlformats.org/officeDocument/2006/relationships/image" Target="../media/image47.wmf"/><Relationship Id="rId30" Type="http://schemas.openxmlformats.org/officeDocument/2006/relationships/image" Target="../media/image50.wmf"/><Relationship Id="rId35" Type="http://schemas.openxmlformats.org/officeDocument/2006/relationships/image" Target="../media/image55.wm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3"/>
          <p:cNvSpPr txBox="1">
            <a:spLocks noChangeArrowheads="1"/>
          </p:cNvSpPr>
          <p:nvPr/>
        </p:nvSpPr>
        <p:spPr bwMode="auto">
          <a:xfrm>
            <a:off x="0" y="4267200"/>
            <a:ext cx="9144000" cy="1569660"/>
          </a:xfrm>
          <a:prstGeom prst="rect">
            <a:avLst/>
          </a:prstGeom>
          <a:solidFill>
            <a:schemeClr val="bg1">
              <a:alpha val="23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sz="2400" dirty="0" smtClean="0">
              <a:solidFill>
                <a:srgbClr val="333399"/>
              </a:solidFill>
              <a:latin typeface="Adobe Heiti Std R" pitchFamily="34" charset="-128"/>
              <a:ea typeface="Adobe Heiti Std R" pitchFamily="34" charset="-128"/>
            </a:endParaRPr>
          </a:p>
          <a:p>
            <a:pPr algn="ctr" eaLnBrk="1" hangingPunct="1"/>
            <a:r>
              <a:rPr lang="en-US" sz="2400" dirty="0" smtClean="0">
                <a:solidFill>
                  <a:schemeClr val="bg1">
                    <a:lumMod val="50000"/>
                  </a:schemeClr>
                </a:solidFill>
                <a:latin typeface="Adobe Heiti Std R" pitchFamily="34" charset="-128"/>
                <a:ea typeface="Adobe Heiti Std R" pitchFamily="34" charset="-128"/>
              </a:rPr>
              <a:t>       Tom Ihde, ERT, Inc.</a:t>
            </a:r>
          </a:p>
          <a:p>
            <a:pPr algn="ctr" eaLnBrk="1" hangingPunct="1"/>
            <a:r>
              <a:rPr lang="en-US" sz="2400" i="1" dirty="0" smtClean="0">
                <a:solidFill>
                  <a:schemeClr val="bg1">
                    <a:lumMod val="50000"/>
                  </a:schemeClr>
                </a:solidFill>
                <a:latin typeface="Adobe Heiti Std R" pitchFamily="34" charset="-128"/>
                <a:ea typeface="Adobe Heiti Std R" pitchFamily="34" charset="-128"/>
              </a:rPr>
              <a:t>        for the </a:t>
            </a:r>
            <a:r>
              <a:rPr lang="en-US" sz="2400" dirty="0" smtClean="0">
                <a:solidFill>
                  <a:schemeClr val="bg1">
                    <a:lumMod val="50000"/>
                  </a:schemeClr>
                </a:solidFill>
                <a:latin typeface="Adobe Heiti Std R" pitchFamily="34" charset="-128"/>
                <a:ea typeface="Adobe Heiti Std R" pitchFamily="34" charset="-128"/>
              </a:rPr>
              <a:t>NMFS Office of Science &amp; Technology</a:t>
            </a:r>
          </a:p>
          <a:p>
            <a:pPr algn="ctr" eaLnBrk="1" hangingPunct="1">
              <a:spcAft>
                <a:spcPts val="1000"/>
              </a:spcAft>
            </a:pPr>
            <a:r>
              <a:rPr lang="en-US" sz="2400" dirty="0" smtClean="0">
                <a:solidFill>
                  <a:srgbClr val="333399"/>
                </a:solidFill>
                <a:latin typeface="Adobe Heiti Std R" pitchFamily="34" charset="-128"/>
                <a:ea typeface="Adobe Heiti Std R" pitchFamily="34" charset="-128"/>
              </a:rPr>
              <a:t> </a:t>
            </a:r>
          </a:p>
        </p:txBody>
      </p:sp>
      <p:sp>
        <p:nvSpPr>
          <p:cNvPr id="13" name="Title 1"/>
          <p:cNvSpPr txBox="1">
            <a:spLocks/>
          </p:cNvSpPr>
          <p:nvPr/>
        </p:nvSpPr>
        <p:spPr bwMode="auto">
          <a:xfrm>
            <a:off x="0" y="457200"/>
            <a:ext cx="9144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p>
            <a:pPr lvl="0" algn="ctr" eaLnBrk="0" hangingPunct="0"/>
            <a:r>
              <a:rPr lang="en-US" sz="4000" kern="0" dirty="0" smtClean="0">
                <a:solidFill>
                  <a:srgbClr val="333399"/>
                </a:solidFill>
                <a:effectLst>
                  <a:outerShdw blurRad="38100" dist="38100" dir="2700000" algn="tl">
                    <a:srgbClr val="000000">
                      <a:alpha val="43137"/>
                    </a:srgbClr>
                  </a:outerShdw>
                </a:effectLst>
                <a:ea typeface="+mj-ea"/>
                <a:cs typeface="+mj-cs"/>
              </a:rPr>
              <a:t>The Chesapeake Atlantis Model:</a:t>
            </a:r>
          </a:p>
          <a:p>
            <a:pPr lvl="0" algn="ctr" eaLnBrk="0" hangingPunct="0"/>
            <a:endParaRPr lang="en-US" sz="1200" i="1" kern="0" dirty="0" smtClean="0">
              <a:solidFill>
                <a:srgbClr val="333399"/>
              </a:solidFill>
              <a:ea typeface="Adobe Heiti Std R" pitchFamily="34" charset="-128"/>
              <a:cs typeface="+mj-cs"/>
            </a:endParaRPr>
          </a:p>
          <a:p>
            <a:pPr lvl="0" algn="ctr" eaLnBrk="0" hangingPunct="0"/>
            <a:r>
              <a:rPr lang="en-US" sz="2800" i="1" kern="0" dirty="0" smtClean="0">
                <a:solidFill>
                  <a:srgbClr val="333399"/>
                </a:solidFill>
                <a:ea typeface="Adobe Heiti Std R" pitchFamily="34" charset="-128"/>
                <a:cs typeface="+mj-cs"/>
              </a:rPr>
              <a:t>Visualizing the Effects </a:t>
            </a:r>
          </a:p>
          <a:p>
            <a:pPr lvl="0" algn="ctr" eaLnBrk="0" hangingPunct="0"/>
            <a:r>
              <a:rPr lang="en-US" sz="2800" i="1" kern="0" dirty="0" smtClean="0">
                <a:solidFill>
                  <a:srgbClr val="333399"/>
                </a:solidFill>
                <a:ea typeface="Adobe Heiti Std R" pitchFamily="34" charset="-128"/>
                <a:cs typeface="+mj-cs"/>
              </a:rPr>
              <a:t>of Expected Changes in the Chesapeake</a:t>
            </a:r>
            <a:endParaRPr kumimoji="0" lang="en-US" sz="2800" b="0" u="none" strike="noStrike" kern="0" cap="none" spc="0" normalizeH="0" baseline="0" noProof="0" dirty="0">
              <a:ln>
                <a:noFill/>
              </a:ln>
              <a:solidFill>
                <a:srgbClr val="333399"/>
              </a:solidFill>
              <a:uLnTx/>
              <a:uFillTx/>
              <a:ea typeface="Adobe Heiti Std R" pitchFamily="34" charset="-128"/>
              <a:cs typeface="+mj-cs"/>
            </a:endParaRPr>
          </a:p>
        </p:txBody>
      </p:sp>
      <p:sp>
        <p:nvSpPr>
          <p:cNvPr id="14" name="Rectangle 13"/>
          <p:cNvSpPr/>
          <p:nvPr/>
        </p:nvSpPr>
        <p:spPr>
          <a:xfrm>
            <a:off x="0" y="6334780"/>
            <a:ext cx="9144000" cy="523220"/>
          </a:xfrm>
          <a:prstGeom prst="rect">
            <a:avLst/>
          </a:prstGeom>
        </p:spPr>
        <p:txBody>
          <a:bodyPr wrap="square">
            <a:spAutoFit/>
          </a:bodyPr>
          <a:lstStyle/>
          <a:p>
            <a:pPr algn="ctr"/>
            <a:r>
              <a:rPr lang="en-US" sz="2800" dirty="0" smtClean="0">
                <a:solidFill>
                  <a:schemeClr val="bg1">
                    <a:lumMod val="50000"/>
                  </a:schemeClr>
                </a:solidFill>
                <a:latin typeface="Adobe Heiti Std R" pitchFamily="34" charset="-128"/>
                <a:ea typeface="Adobe Heiti Std R" pitchFamily="34" charset="-128"/>
              </a:rPr>
              <a:t>Citizens Advisory Committee, 16 November, 2016</a:t>
            </a:r>
            <a:endParaRPr lang="en-US" sz="2800" dirty="0" smtClean="0">
              <a:solidFill>
                <a:schemeClr val="bg1">
                  <a:lumMod val="50000"/>
                </a:schemeClr>
              </a:solidFill>
              <a:effectLst>
                <a:outerShdw blurRad="38100" dist="38100" dir="2700000" algn="tl">
                  <a:srgbClr val="C0C0C0"/>
                </a:outerShdw>
              </a:effectLst>
              <a:latin typeface="Adobe Heiti Std R" pitchFamily="34" charset="-128"/>
              <a:ea typeface="Adobe Heiti Std R" pitchFamily="34" charset="-128"/>
            </a:endParaRPr>
          </a:p>
        </p:txBody>
      </p:sp>
      <p:pic>
        <p:nvPicPr>
          <p:cNvPr id="16" name="Picture 3"/>
          <p:cNvPicPr>
            <a:picLocks noChangeAspect="1" noChangeArrowheads="1"/>
          </p:cNvPicPr>
          <p:nvPr/>
        </p:nvPicPr>
        <p:blipFill>
          <a:blip r:embed="rId4" cstate="print"/>
          <a:srcRect/>
          <a:stretch>
            <a:fillRect/>
          </a:stretch>
        </p:blipFill>
        <p:spPr bwMode="auto">
          <a:xfrm>
            <a:off x="8070152" y="4800600"/>
            <a:ext cx="692848" cy="685800"/>
          </a:xfrm>
          <a:prstGeom prst="rect">
            <a:avLst/>
          </a:prstGeom>
          <a:ln>
            <a:headEnd/>
            <a:tailEnd/>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pic>
      <p:pic>
        <p:nvPicPr>
          <p:cNvPr id="17" name="Picture 16" descr="ert_logo.jpg"/>
          <p:cNvPicPr>
            <a:picLocks noChangeAspect="1"/>
          </p:cNvPicPr>
          <p:nvPr/>
        </p:nvPicPr>
        <p:blipFill>
          <a:blip r:embed="rId5" cstate="print"/>
          <a:stretch>
            <a:fillRect/>
          </a:stretch>
        </p:blipFill>
        <p:spPr>
          <a:xfrm>
            <a:off x="304800" y="4846320"/>
            <a:ext cx="1363313" cy="594360"/>
          </a:xfrm>
          <a:prstGeom prst="rect">
            <a:avLst/>
          </a:prstGeom>
          <a:ln>
            <a:solidFill>
              <a:srgbClr val="FFFFFF"/>
            </a:solidFill>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76200"/>
            <a:ext cx="9144000" cy="11430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0" cap="none" spc="0" normalizeH="0" baseline="0" noProof="0" dirty="0" smtClean="0">
                <a:ln>
                  <a:noFill/>
                </a:ln>
                <a:solidFill>
                  <a:srgbClr val="333399"/>
                </a:solidFill>
                <a:effectLst>
                  <a:outerShdw blurRad="38100" dist="38100" dir="2700000" algn="tl">
                    <a:srgbClr val="000000">
                      <a:alpha val="43137"/>
                    </a:srgbClr>
                  </a:outerShdw>
                </a:effectLst>
                <a:uLnTx/>
                <a:uFillTx/>
                <a:latin typeface="+mj-lt"/>
                <a:ea typeface="+mj-ea"/>
                <a:cs typeface="+mj-cs"/>
              </a:rPr>
              <a:t>Demonstrated Application of CAM</a:t>
            </a:r>
            <a:endParaRPr kumimoji="0" lang="en-US" sz="4000" b="0" i="0" u="none" strike="noStrike" kern="0" cap="none" spc="0" normalizeH="0" baseline="0" noProof="0" dirty="0">
              <a:ln>
                <a:noFill/>
              </a:ln>
              <a:solidFill>
                <a:srgbClr val="333399"/>
              </a:solidFill>
              <a:effectLst>
                <a:outerShdw blurRad="38100" dist="38100" dir="2700000" algn="tl">
                  <a:srgbClr val="000000">
                    <a:alpha val="43137"/>
                  </a:srgbClr>
                </a:outerShdw>
              </a:effectLst>
              <a:uLnTx/>
              <a:uFillTx/>
              <a:latin typeface="+mj-lt"/>
              <a:ea typeface="+mj-ea"/>
              <a:cs typeface="+mj-cs"/>
            </a:endParaRPr>
          </a:p>
        </p:txBody>
      </p:sp>
      <p:sp>
        <p:nvSpPr>
          <p:cNvPr id="4" name="TextBox 3"/>
          <p:cNvSpPr txBox="1"/>
          <p:nvPr/>
        </p:nvSpPr>
        <p:spPr>
          <a:xfrm>
            <a:off x="419100" y="991612"/>
            <a:ext cx="8305800" cy="3046988"/>
          </a:xfrm>
          <a:prstGeom prst="rect">
            <a:avLst/>
          </a:prstGeom>
          <a:noFill/>
        </p:spPr>
        <p:txBody>
          <a:bodyPr wrap="square" rtlCol="0">
            <a:spAutoFit/>
          </a:bodyPr>
          <a:lstStyle/>
          <a:p>
            <a:r>
              <a:rPr lang="en-US" sz="2400" dirty="0" smtClean="0"/>
              <a:t>Needed: a </a:t>
            </a:r>
            <a:r>
              <a:rPr lang="en-US" sz="2400" i="1" dirty="0" smtClean="0"/>
              <a:t>specific </a:t>
            </a:r>
            <a:r>
              <a:rPr lang="en-US" sz="2400" dirty="0" smtClean="0"/>
              <a:t>application as an example of how  the Atlantis approach can support adaptive management – i.e., management strategy </a:t>
            </a:r>
            <a:r>
              <a:rPr lang="en-US" sz="2400" i="1" dirty="0" smtClean="0"/>
              <a:t>adjustment </a:t>
            </a:r>
            <a:r>
              <a:rPr lang="en-US" sz="2400" dirty="0" smtClean="0"/>
              <a:t>through iterative meetings with a Workgroup or Committee</a:t>
            </a:r>
          </a:p>
          <a:p>
            <a:endParaRPr lang="en-US" sz="2400" dirty="0" smtClean="0"/>
          </a:p>
          <a:p>
            <a:pPr>
              <a:buFont typeface="Arial" pitchFamily="34" charset="0"/>
              <a:buChar char="•"/>
            </a:pPr>
            <a:r>
              <a:rPr lang="en-US" sz="2400" dirty="0" smtClean="0"/>
              <a:t>  Most readily applied to Outcomes where an set number had been chosen to </a:t>
            </a:r>
            <a:r>
              <a:rPr lang="en-US" sz="2400" i="1" dirty="0" smtClean="0"/>
              <a:t>start </a:t>
            </a:r>
            <a:r>
              <a:rPr lang="en-US" sz="2400" dirty="0" smtClean="0"/>
              <a:t>on for the purposes of the New Agreement (e.g., specified acreage)</a:t>
            </a:r>
          </a:p>
        </p:txBody>
      </p:sp>
      <p:sp>
        <p:nvSpPr>
          <p:cNvPr id="5" name="TextBox 4"/>
          <p:cNvSpPr txBox="1"/>
          <p:nvPr/>
        </p:nvSpPr>
        <p:spPr>
          <a:xfrm>
            <a:off x="1828800" y="4191000"/>
            <a:ext cx="5486400" cy="2354491"/>
          </a:xfrm>
          <a:prstGeom prst="rect">
            <a:avLst/>
          </a:prstGeom>
          <a:noFill/>
          <a:ln>
            <a:solidFill>
              <a:schemeClr val="tx1"/>
            </a:solidFill>
          </a:ln>
        </p:spPr>
        <p:txBody>
          <a:bodyPr wrap="square" rtlCol="0">
            <a:spAutoFit/>
          </a:bodyPr>
          <a:lstStyle/>
          <a:p>
            <a:pPr algn="ctr"/>
            <a:r>
              <a:rPr lang="en-US" sz="2400" i="1" dirty="0" smtClean="0">
                <a:solidFill>
                  <a:srgbClr val="333399"/>
                </a:solidFill>
                <a:effectLst>
                  <a:outerShdw blurRad="38100" dist="38100" dir="2700000" algn="tl">
                    <a:srgbClr val="000000">
                      <a:alpha val="43137"/>
                    </a:srgbClr>
                  </a:outerShdw>
                </a:effectLst>
              </a:rPr>
              <a:t>Example</a:t>
            </a:r>
          </a:p>
          <a:p>
            <a:pPr algn="ctr"/>
            <a:r>
              <a:rPr lang="en-US" sz="2400" i="1" dirty="0" smtClean="0"/>
              <a:t>SAV Outcome </a:t>
            </a:r>
            <a:r>
              <a:rPr lang="en-US" sz="2400" dirty="0" smtClean="0"/>
              <a:t> – range of attainment</a:t>
            </a:r>
            <a:endParaRPr lang="en-US" sz="2400" i="1" dirty="0" smtClean="0"/>
          </a:p>
          <a:p>
            <a:pPr algn="ctr"/>
            <a:endParaRPr lang="en-US" sz="600" i="1" dirty="0" smtClean="0"/>
          </a:p>
          <a:p>
            <a:pPr marL="231775" lvl="1" algn="ctr">
              <a:spcAft>
                <a:spcPts val="0"/>
              </a:spcAft>
              <a:buFont typeface="Wingdings" pitchFamily="2" charset="2"/>
              <a:buChar char="ü"/>
            </a:pPr>
            <a:r>
              <a:rPr lang="en-US" sz="2400" dirty="0" smtClean="0"/>
              <a:t> Acreage benefits</a:t>
            </a:r>
          </a:p>
          <a:p>
            <a:pPr marL="231775" lvl="1" algn="ctr">
              <a:spcAft>
                <a:spcPts val="0"/>
              </a:spcAft>
              <a:buFont typeface="Wingdings" pitchFamily="2" charset="2"/>
              <a:buChar char="ü"/>
            </a:pPr>
            <a:r>
              <a:rPr lang="en-US" sz="2400" dirty="0" smtClean="0"/>
              <a:t> Water clarity benefits</a:t>
            </a:r>
          </a:p>
          <a:p>
            <a:pPr marL="231775" lvl="1" algn="ctr">
              <a:spcAft>
                <a:spcPts val="0"/>
              </a:spcAft>
              <a:buFont typeface="Wingdings" pitchFamily="2" charset="2"/>
              <a:buChar char="ü"/>
            </a:pPr>
            <a:r>
              <a:rPr lang="en-US" sz="2400" dirty="0" smtClean="0"/>
              <a:t> Restoration benefits</a:t>
            </a:r>
          </a:p>
          <a:p>
            <a:pPr marL="231775" lvl="1" algn="ctr">
              <a:spcAft>
                <a:spcPts val="0"/>
              </a:spcAft>
            </a:pPr>
            <a:r>
              <a:rPr lang="en-US" sz="2000" i="1" dirty="0" smtClean="0"/>
              <a:t>(and impacts of losses)</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5BEE4B-31CD-4C0E-97EB-338B15A4000E}" type="slidenum">
              <a:rPr lang="en-US" smtClean="0"/>
              <a:pPr/>
              <a:t>11</a:t>
            </a:fld>
            <a:endParaRPr lang="en-US"/>
          </a:p>
        </p:txBody>
      </p:sp>
      <p:sp>
        <p:nvSpPr>
          <p:cNvPr id="5" name="Text Box 10"/>
          <p:cNvSpPr txBox="1">
            <a:spLocks noChangeArrowheads="1"/>
          </p:cNvSpPr>
          <p:nvPr/>
        </p:nvSpPr>
        <p:spPr bwMode="auto">
          <a:xfrm>
            <a:off x="304800" y="152400"/>
            <a:ext cx="8772525" cy="579438"/>
          </a:xfrm>
          <a:prstGeom prst="rect">
            <a:avLst/>
          </a:prstGeom>
          <a:noFill/>
          <a:ln w="9525">
            <a:noFill/>
            <a:miter lim="800000"/>
            <a:headEnd/>
            <a:tailEnd/>
          </a:ln>
          <a:effectLst/>
        </p:spPr>
        <p:txBody>
          <a:bodyPr>
            <a:spAutoFit/>
          </a:bodyPr>
          <a:lstStyle/>
          <a:p>
            <a:pPr>
              <a:defRPr/>
            </a:pPr>
            <a:r>
              <a:rPr lang="en-US" sz="3200" i="1" dirty="0">
                <a:solidFill>
                  <a:srgbClr val="333399"/>
                </a:solidFill>
                <a:effectLst>
                  <a:outerShdw blurRad="38100" dist="38100" dir="2700000" algn="tl">
                    <a:srgbClr val="C0C0C0"/>
                  </a:outerShdw>
                </a:effectLst>
                <a:latin typeface="Lucida Sans" pitchFamily="34" charset="0"/>
                <a:cs typeface="Arial" pitchFamily="34" charset="0"/>
              </a:rPr>
              <a:t>  Thanks to:</a:t>
            </a:r>
          </a:p>
        </p:txBody>
      </p:sp>
      <p:grpSp>
        <p:nvGrpSpPr>
          <p:cNvPr id="2" name="Group 20"/>
          <p:cNvGrpSpPr/>
          <p:nvPr/>
        </p:nvGrpSpPr>
        <p:grpSpPr>
          <a:xfrm>
            <a:off x="696912" y="3048000"/>
            <a:ext cx="7837488" cy="3727570"/>
            <a:chOff x="696912" y="3048000"/>
            <a:chExt cx="7837488" cy="3727570"/>
          </a:xfrm>
        </p:grpSpPr>
        <p:pic>
          <p:nvPicPr>
            <p:cNvPr id="17" name="Picture 16" descr="VIMS_CCRM_logo.jpg"/>
            <p:cNvPicPr>
              <a:picLocks noChangeAspect="1"/>
            </p:cNvPicPr>
            <p:nvPr/>
          </p:nvPicPr>
          <p:blipFill>
            <a:blip r:embed="rId3" cstate="print"/>
            <a:stretch>
              <a:fillRect/>
            </a:stretch>
          </p:blipFill>
          <p:spPr>
            <a:xfrm>
              <a:off x="3276600" y="3048000"/>
              <a:ext cx="2430066" cy="1061015"/>
            </a:xfrm>
            <a:prstGeom prst="rect">
              <a:avLst/>
            </a:prstGeom>
          </p:spPr>
        </p:pic>
        <p:grpSp>
          <p:nvGrpSpPr>
            <p:cNvPr id="3" name="Group 19"/>
            <p:cNvGrpSpPr/>
            <p:nvPr/>
          </p:nvGrpSpPr>
          <p:grpSpPr>
            <a:xfrm>
              <a:off x="696912" y="4138612"/>
              <a:ext cx="7837488" cy="2636958"/>
              <a:chOff x="696912" y="4138612"/>
              <a:chExt cx="7837488" cy="2636958"/>
            </a:xfrm>
          </p:grpSpPr>
          <p:grpSp>
            <p:nvGrpSpPr>
              <p:cNvPr id="6" name="Group 6"/>
              <p:cNvGrpSpPr>
                <a:grpSpLocks noChangeAspect="1"/>
              </p:cNvGrpSpPr>
              <p:nvPr/>
            </p:nvGrpSpPr>
            <p:grpSpPr bwMode="auto">
              <a:xfrm>
                <a:off x="990600" y="4138612"/>
                <a:ext cx="4478234" cy="808552"/>
                <a:chOff x="978" y="1298"/>
                <a:chExt cx="3618" cy="591"/>
              </a:xfrm>
            </p:grpSpPr>
            <p:sp>
              <p:nvSpPr>
                <p:cNvPr id="10" name="Rectangle 5"/>
                <p:cNvSpPr>
                  <a:spLocks noChangeArrowheads="1"/>
                </p:cNvSpPr>
                <p:nvPr/>
              </p:nvSpPr>
              <p:spPr bwMode="auto">
                <a:xfrm>
                  <a:off x="1409" y="1403"/>
                  <a:ext cx="3187" cy="250"/>
                </a:xfrm>
                <a:prstGeom prst="rect">
                  <a:avLst/>
                </a:prstGeom>
                <a:noFill/>
                <a:ln w="9525">
                  <a:noFill/>
                  <a:miter lim="800000"/>
                  <a:headEnd/>
                  <a:tailEnd/>
                </a:ln>
                <a:effectLst/>
              </p:spPr>
              <p:txBody>
                <a:bodyPr wrap="none">
                  <a:spAutoFit/>
                </a:bodyPr>
                <a:lstStyle/>
                <a:p>
                  <a:pPr>
                    <a:defRPr/>
                  </a:pPr>
                  <a:r>
                    <a:rPr lang="en-AU" sz="2000" b="1" dirty="0">
                      <a:effectLst>
                        <a:outerShdw blurRad="38100" dist="38100" dir="2700000" algn="tl">
                          <a:srgbClr val="C0C0C0"/>
                        </a:outerShdw>
                      </a:effectLst>
                      <a:latin typeface="Verdana" pitchFamily="34" charset="0"/>
                    </a:rPr>
                    <a:t>Marine and Atmospheric Research</a:t>
                  </a:r>
                  <a:endParaRPr lang="en-US" sz="2000" b="1" dirty="0">
                    <a:effectLst>
                      <a:outerShdw blurRad="38100" dist="38100" dir="2700000" algn="tl">
                        <a:srgbClr val="C0C0C0"/>
                      </a:outerShdw>
                    </a:effectLst>
                    <a:latin typeface="Verdana" pitchFamily="34" charset="0"/>
                  </a:endParaRPr>
                </a:p>
              </p:txBody>
            </p:sp>
            <p:pic>
              <p:nvPicPr>
                <p:cNvPr id="11" name="Picture 6" descr="CSIRO"/>
                <p:cNvPicPr>
                  <a:picLocks noChangeAspect="1" noChangeArrowheads="1"/>
                </p:cNvPicPr>
                <p:nvPr/>
              </p:nvPicPr>
              <p:blipFill>
                <a:blip r:embed="rId4" cstate="print"/>
                <a:srcRect/>
                <a:stretch>
                  <a:fillRect/>
                </a:stretch>
              </p:blipFill>
              <p:spPr bwMode="auto">
                <a:xfrm>
                  <a:off x="978" y="1298"/>
                  <a:ext cx="467" cy="591"/>
                </a:xfrm>
                <a:prstGeom prst="rect">
                  <a:avLst/>
                </a:prstGeom>
                <a:noFill/>
                <a:ln w="9525">
                  <a:noFill/>
                  <a:miter lim="800000"/>
                  <a:headEnd/>
                  <a:tailEnd/>
                </a:ln>
              </p:spPr>
            </p:pic>
          </p:grpSp>
          <p:pic>
            <p:nvPicPr>
              <p:cNvPr id="8" name="Picture 7" descr="NEFSC"/>
              <p:cNvPicPr>
                <a:picLocks noChangeAspect="1" noChangeArrowheads="1"/>
              </p:cNvPicPr>
              <p:nvPr/>
            </p:nvPicPr>
            <p:blipFill>
              <a:blip r:embed="rId5" cstate="print"/>
              <a:srcRect/>
              <a:stretch>
                <a:fillRect/>
              </a:stretch>
            </p:blipFill>
            <p:spPr bwMode="auto">
              <a:xfrm>
                <a:off x="696912" y="5791200"/>
                <a:ext cx="7837488" cy="984370"/>
              </a:xfrm>
              <a:prstGeom prst="rect">
                <a:avLst/>
              </a:prstGeom>
              <a:noFill/>
              <a:ln w="9525">
                <a:noFill/>
                <a:miter lim="800000"/>
                <a:headEnd/>
                <a:tailEnd/>
              </a:ln>
            </p:spPr>
          </p:pic>
          <p:pic>
            <p:nvPicPr>
              <p:cNvPr id="9" name="Picture 8" descr="NWFSC"/>
              <p:cNvPicPr>
                <a:picLocks noChangeAspect="1" noChangeArrowheads="1"/>
              </p:cNvPicPr>
              <p:nvPr/>
            </p:nvPicPr>
            <p:blipFill>
              <a:blip r:embed="rId6" cstate="print"/>
              <a:srcRect/>
              <a:stretch>
                <a:fillRect/>
              </a:stretch>
            </p:blipFill>
            <p:spPr bwMode="auto">
              <a:xfrm>
                <a:off x="762000" y="4947164"/>
                <a:ext cx="6400800" cy="912428"/>
              </a:xfrm>
              <a:prstGeom prst="rect">
                <a:avLst/>
              </a:prstGeom>
              <a:noFill/>
              <a:ln w="9525">
                <a:noFill/>
                <a:miter lim="800000"/>
                <a:headEnd/>
                <a:tailEnd/>
              </a:ln>
            </p:spPr>
          </p:pic>
        </p:grpSp>
      </p:grpSp>
      <p:sp>
        <p:nvSpPr>
          <p:cNvPr id="16" name="Slide Number Placeholder 13"/>
          <p:cNvSpPr txBox="1">
            <a:spLocks/>
          </p:cNvSpPr>
          <p:nvPr/>
        </p:nvSpPr>
        <p:spPr>
          <a:xfrm>
            <a:off x="6553200" y="6245225"/>
            <a:ext cx="2133600" cy="476250"/>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B25BF6E6-92E4-48EC-B3E9-044459D667F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grpSp>
        <p:nvGrpSpPr>
          <p:cNvPr id="7" name="Group 18"/>
          <p:cNvGrpSpPr/>
          <p:nvPr/>
        </p:nvGrpSpPr>
        <p:grpSpPr>
          <a:xfrm>
            <a:off x="1162573" y="762000"/>
            <a:ext cx="6906166" cy="2197608"/>
            <a:chOff x="914400" y="762000"/>
            <a:chExt cx="6906166" cy="2197608"/>
          </a:xfrm>
        </p:grpSpPr>
        <p:grpSp>
          <p:nvGrpSpPr>
            <p:cNvPr id="12" name="Group 11"/>
            <p:cNvGrpSpPr/>
            <p:nvPr/>
          </p:nvGrpSpPr>
          <p:grpSpPr>
            <a:xfrm>
              <a:off x="962566" y="762000"/>
              <a:ext cx="6858000" cy="1322588"/>
              <a:chOff x="1122904" y="1689405"/>
              <a:chExt cx="6858000" cy="1322588"/>
            </a:xfrm>
          </p:grpSpPr>
          <p:pic>
            <p:nvPicPr>
              <p:cNvPr id="13" name="Picture 12" descr="OHC.jpg"/>
              <p:cNvPicPr>
                <a:picLocks noChangeAspect="1"/>
              </p:cNvPicPr>
              <p:nvPr/>
            </p:nvPicPr>
            <p:blipFill>
              <a:blip r:embed="rId7" cstate="print"/>
              <a:stretch>
                <a:fillRect/>
              </a:stretch>
            </p:blipFill>
            <p:spPr>
              <a:xfrm>
                <a:off x="1122904" y="2409047"/>
                <a:ext cx="6858000" cy="602946"/>
              </a:xfrm>
              <a:prstGeom prst="rect">
                <a:avLst/>
              </a:prstGeom>
            </p:spPr>
          </p:pic>
          <p:pic>
            <p:nvPicPr>
              <p:cNvPr id="14" name="Picture 13" descr="S&amp;T.jpg"/>
              <p:cNvPicPr>
                <a:picLocks noChangeAspect="1"/>
              </p:cNvPicPr>
              <p:nvPr/>
            </p:nvPicPr>
            <p:blipFill>
              <a:blip r:embed="rId8" cstate="print"/>
              <a:stretch>
                <a:fillRect/>
              </a:stretch>
            </p:blipFill>
            <p:spPr>
              <a:xfrm>
                <a:off x="1122904" y="1689405"/>
                <a:ext cx="6858000" cy="560588"/>
              </a:xfrm>
              <a:prstGeom prst="rect">
                <a:avLst/>
              </a:prstGeom>
            </p:spPr>
          </p:pic>
        </p:grpSp>
        <p:pic>
          <p:nvPicPr>
            <p:cNvPr id="18" name="Picture 17" descr="nsf_logo.jpg"/>
            <p:cNvPicPr>
              <a:picLocks noChangeAspect="1"/>
            </p:cNvPicPr>
            <p:nvPr/>
          </p:nvPicPr>
          <p:blipFill>
            <a:blip r:embed="rId9" cstate="print"/>
            <a:stretch>
              <a:fillRect/>
            </a:stretch>
          </p:blipFill>
          <p:spPr>
            <a:xfrm>
              <a:off x="914400" y="2057400"/>
              <a:ext cx="4980432" cy="90220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2"/>
          <p:cNvSpPr txBox="1">
            <a:spLocks/>
          </p:cNvSpPr>
          <p:nvPr/>
        </p:nvSpPr>
        <p:spPr bwMode="auto">
          <a:xfrm>
            <a:off x="0" y="2438400"/>
            <a:ext cx="9144000" cy="2438400"/>
          </a:xfrm>
          <a:prstGeom prst="rect">
            <a:avLst/>
          </a:prstGeom>
          <a:solidFill>
            <a:schemeClr val="bg1">
              <a:alpha val="41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973138" marR="0" lvl="1" indent="-515938" algn="ctr" defTabSz="914400" rtl="0" eaLnBrk="0" fontAlgn="base" latinLnBrk="0" hangingPunct="0">
              <a:lnSpc>
                <a:spcPct val="100000"/>
              </a:lnSpc>
              <a:spcBef>
                <a:spcPts val="600"/>
              </a:spcBef>
              <a:spcAft>
                <a:spcPts val="1200"/>
              </a:spcAft>
              <a:buClrTx/>
              <a:buSzTx/>
              <a:tabLst/>
              <a:defRPr/>
            </a:pPr>
            <a:r>
              <a:rPr lang="en-US" sz="3600" dirty="0" smtClean="0">
                <a:solidFill>
                  <a:srgbClr val="333399"/>
                </a:solidFill>
              </a:rPr>
              <a:t>Contact: </a:t>
            </a:r>
          </a:p>
          <a:p>
            <a:pPr marL="973138" marR="0" lvl="1" indent="-515938" algn="ctr" defTabSz="914400" rtl="0" eaLnBrk="0" fontAlgn="base" latinLnBrk="0" hangingPunct="0">
              <a:lnSpc>
                <a:spcPct val="100000"/>
              </a:lnSpc>
              <a:spcBef>
                <a:spcPts val="600"/>
              </a:spcBef>
              <a:spcAft>
                <a:spcPts val="1200"/>
              </a:spcAft>
              <a:buClrTx/>
              <a:buSzTx/>
              <a:tabLst/>
              <a:defRPr/>
            </a:pPr>
            <a:r>
              <a:rPr lang="en-US" sz="3600" dirty="0" smtClean="0">
                <a:solidFill>
                  <a:srgbClr val="333399"/>
                </a:solidFill>
              </a:rPr>
              <a:t>Thomas.F.Ihde@gmail.com    </a:t>
            </a:r>
          </a:p>
          <a:p>
            <a:pPr marL="973138" marR="0" lvl="1" indent="-515938" algn="ctr" defTabSz="914400" rtl="0" eaLnBrk="0" fontAlgn="base" latinLnBrk="0" hangingPunct="0">
              <a:lnSpc>
                <a:spcPct val="100000"/>
              </a:lnSpc>
              <a:spcBef>
                <a:spcPts val="0"/>
              </a:spcBef>
              <a:spcAft>
                <a:spcPts val="600"/>
              </a:spcAft>
              <a:buClrTx/>
              <a:buSzTx/>
              <a:tabLst/>
              <a:defRPr/>
            </a:pPr>
            <a:r>
              <a:rPr lang="en-US" sz="3600" dirty="0" smtClean="0">
                <a:solidFill>
                  <a:srgbClr val="333399"/>
                </a:solidFill>
              </a:rPr>
              <a:t>443.975.3736</a:t>
            </a:r>
          </a:p>
          <a:p>
            <a:pPr marL="973138" marR="0" lvl="1" indent="-515938" algn="ctr" defTabSz="914400" rtl="0" eaLnBrk="0" fontAlgn="base" latinLnBrk="0" hangingPunct="0">
              <a:lnSpc>
                <a:spcPct val="100000"/>
              </a:lnSpc>
              <a:spcBef>
                <a:spcPts val="600"/>
              </a:spcBef>
              <a:spcAft>
                <a:spcPts val="1200"/>
              </a:spcAft>
              <a:buClrTx/>
              <a:buSzTx/>
              <a:buFont typeface="Wingdings" pitchFamily="2" charset="2"/>
              <a:buChar char="ü"/>
              <a:tabLst/>
              <a:defRPr/>
            </a:pPr>
            <a:endParaRPr lang="en-US" sz="3200" dirty="0" smtClean="0">
              <a:solidFill>
                <a:srgbClr val="333399"/>
              </a:solidFill>
            </a:endParaRPr>
          </a:p>
          <a:p>
            <a:pPr marL="973138" marR="0" lvl="1" indent="-515938" algn="ctr" defTabSz="914400" rtl="0" eaLnBrk="0" fontAlgn="base" latinLnBrk="0" hangingPunct="0">
              <a:lnSpc>
                <a:spcPct val="100000"/>
              </a:lnSpc>
              <a:spcBef>
                <a:spcPts val="600"/>
              </a:spcBef>
              <a:spcAft>
                <a:spcPts val="1200"/>
              </a:spcAft>
              <a:buClrTx/>
              <a:buSzTx/>
              <a:buFont typeface="Wingdings" pitchFamily="2" charset="2"/>
              <a:buChar char="ü"/>
              <a:tabLst/>
              <a:defRPr/>
            </a:pPr>
            <a:endParaRPr lang="en-US" sz="3200" dirty="0" smtClean="0">
              <a:solidFill>
                <a:srgbClr val="333399"/>
              </a:solidFill>
            </a:endParaRPr>
          </a:p>
        </p:txBody>
      </p:sp>
      <p:sp>
        <p:nvSpPr>
          <p:cNvPr id="7" name="Slide Number Placeholder 2"/>
          <p:cNvSpPr>
            <a:spLocks noGrp="1"/>
          </p:cNvSpPr>
          <p:nvPr>
            <p:ph type="sldNum" sz="quarter" idx="12"/>
          </p:nvPr>
        </p:nvSpPr>
        <p:spPr>
          <a:xfrm>
            <a:off x="6553200" y="6645275"/>
            <a:ext cx="2133600" cy="365125"/>
          </a:xfrm>
        </p:spPr>
        <p:txBody>
          <a:bodyPr/>
          <a:lstStyle/>
          <a:p>
            <a:fld id="{BB5BEE4B-31CD-4C0E-97EB-338B15A4000E}" type="slidenum">
              <a:rPr lang="en-US" smtClean="0">
                <a:solidFill>
                  <a:srgbClr val="002060"/>
                </a:solidFill>
              </a:rPr>
              <a:pPr/>
              <a:t>12</a:t>
            </a:fld>
            <a:endParaRPr lang="en-US" dirty="0">
              <a:solidFill>
                <a:srgbClr val="00206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imated oysters"/>
          <p:cNvPicPr>
            <a:picLocks noChangeAspect="1" noChangeArrowheads="1"/>
          </p:cNvPicPr>
          <p:nvPr/>
        </p:nvPicPr>
        <p:blipFill>
          <a:blip r:embed="rId2"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Title 3"/>
          <p:cNvSpPr txBox="1">
            <a:spLocks/>
          </p:cNvSpPr>
          <p:nvPr/>
        </p:nvSpPr>
        <p:spPr>
          <a:xfrm>
            <a:off x="2286000" y="2971801"/>
            <a:ext cx="4724401" cy="1066800"/>
          </a:xfrm>
          <a:prstGeom prst="rect">
            <a:avLst/>
          </a:prstGeom>
          <a:solidFill>
            <a:schemeClr val="bg1">
              <a:alpha val="25000"/>
            </a:schemeClr>
          </a:solidFill>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400" dirty="0" smtClean="0">
                <a:solidFill>
                  <a:srgbClr val="333399"/>
                </a:solidFill>
                <a:effectLst>
                  <a:outerShdw blurRad="38100" dist="38100" dir="2700000" algn="tl">
                    <a:srgbClr val="000000">
                      <a:alpha val="43137"/>
                    </a:srgbClr>
                  </a:outerShdw>
                </a:effectLst>
                <a:latin typeface="+mj-lt"/>
                <a:ea typeface="+mj-ea"/>
                <a:cs typeface="+mj-cs"/>
              </a:rPr>
              <a:t>Extra Slides</a:t>
            </a:r>
            <a:endParaRPr kumimoji="0" lang="en-US" sz="5400" i="0" u="none" strike="noStrike" kern="1200" cap="none" spc="0" normalizeH="0" baseline="0" noProof="0" dirty="0" smtClean="0">
              <a:ln>
                <a:noFill/>
              </a:ln>
              <a:solidFill>
                <a:srgbClr val="333399"/>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85800"/>
            <a:ext cx="9144000" cy="6140302"/>
          </a:xfrm>
        </p:spPr>
        <p:txBody>
          <a:bodyPr/>
          <a:lstStyle/>
          <a:p>
            <a:pPr marL="690563" indent="-520700">
              <a:buNone/>
            </a:pPr>
            <a:r>
              <a:rPr lang="en-US" sz="2400" dirty="0" smtClean="0"/>
              <a:t>New Bay Program Agreement</a:t>
            </a:r>
          </a:p>
          <a:p>
            <a:pPr marL="690563" lvl="1" indent="-350838">
              <a:buNone/>
            </a:pPr>
            <a:r>
              <a:rPr lang="en-US" sz="2000" i="1" dirty="0" smtClean="0">
                <a:latin typeface="Adobe Caslon Pro" pitchFamily="18" charset="0"/>
              </a:rPr>
              <a:t>“Use </a:t>
            </a:r>
            <a:r>
              <a:rPr lang="en-US" sz="2000" i="1" dirty="0">
                <a:latin typeface="Adobe Caslon Pro" pitchFamily="18" charset="0"/>
              </a:rPr>
              <a:t>science-based </a:t>
            </a:r>
            <a:r>
              <a:rPr lang="en-US" sz="2000" i="1" dirty="0" smtClean="0">
                <a:latin typeface="Adobe Caslon Pro" pitchFamily="18" charset="0"/>
              </a:rPr>
              <a:t>decision-making and </a:t>
            </a:r>
            <a:r>
              <a:rPr lang="en-US" sz="2000" i="1" dirty="0">
                <a:latin typeface="Adobe Caslon Pro" pitchFamily="18" charset="0"/>
              </a:rPr>
              <a:t>seek out innovative technologies </a:t>
            </a:r>
            <a:r>
              <a:rPr lang="en-US" sz="2000" i="1" dirty="0" smtClean="0">
                <a:latin typeface="Adobe Caslon Pro" pitchFamily="18" charset="0"/>
              </a:rPr>
              <a:t>and approaches </a:t>
            </a:r>
            <a:r>
              <a:rPr lang="en-US" sz="2000" i="1" dirty="0">
                <a:latin typeface="Adobe Caslon Pro" pitchFamily="18" charset="0"/>
              </a:rPr>
              <a:t>to support sound </a:t>
            </a:r>
            <a:r>
              <a:rPr lang="en-US" sz="2000" i="1" dirty="0" smtClean="0">
                <a:latin typeface="Adobe Caslon Pro" pitchFamily="18" charset="0"/>
              </a:rPr>
              <a:t>management decisions </a:t>
            </a:r>
            <a:r>
              <a:rPr lang="en-US" sz="2000" i="1" dirty="0">
                <a:latin typeface="Adobe Caslon Pro" pitchFamily="18" charset="0"/>
              </a:rPr>
              <a:t>in a changing system</a:t>
            </a:r>
            <a:r>
              <a:rPr lang="en-US" sz="2000" dirty="0" smtClean="0">
                <a:latin typeface="Adobe Caslon Pro" pitchFamily="18" charset="0"/>
              </a:rPr>
              <a:t>.”</a:t>
            </a:r>
          </a:p>
          <a:p>
            <a:pPr marL="690563" indent="-520700">
              <a:buNone/>
            </a:pPr>
            <a:r>
              <a:rPr lang="en-US" sz="2400" dirty="0" smtClean="0"/>
              <a:t>STAC guidance </a:t>
            </a:r>
          </a:p>
          <a:p>
            <a:pPr marL="690563" indent="-350838">
              <a:buNone/>
            </a:pPr>
            <a:r>
              <a:rPr lang="en-US" sz="2000" i="1" dirty="0" smtClean="0">
                <a:latin typeface="Adobe Caslon Pro" pitchFamily="18" charset="0"/>
              </a:rPr>
              <a:t>Workshop reports suggest need for building capacity for integrating ecosystem modeling to better understand system and the effects of changes to the system:</a:t>
            </a:r>
          </a:p>
          <a:p>
            <a:pPr lvl="1"/>
            <a:r>
              <a:rPr lang="en-US" sz="1600" b="1" i="1" dirty="0" smtClean="0"/>
              <a:t>Modeling in the Chesapeake Bay Program: 2010 and Beyond (2006): </a:t>
            </a:r>
            <a:r>
              <a:rPr lang="en-US" sz="1150" i="1" dirty="0" smtClean="0"/>
              <a:t>Living resources modeling must be given the same level of attention and support as watershed and water quality modeling, and the programs must be integrated. The next big challenge for CBP modeling is to model not only a restored Chesapeake Bay, but the recovery trajectory to a restored Bay. It is quite likely that CBP models will need to be able to predict ecosystem “tipping points” in order to predict ecosystem recovery trajectories. </a:t>
            </a:r>
          </a:p>
          <a:p>
            <a:pPr lvl="1"/>
            <a:r>
              <a:rPr lang="en-US" sz="1600" b="1" i="1" dirty="0" smtClean="0"/>
              <a:t>Multiple Models Workshop Report (2014): </a:t>
            </a:r>
            <a:r>
              <a:rPr lang="en-US" sz="1150" i="1" dirty="0" smtClean="0"/>
              <a:t>The Chesapeake Bay Program should implement a multiple modeling strategy for each major decision-making model of the Bay …and analyze the output to quantify skill, advance knowledge, and inform adaptive management.</a:t>
            </a:r>
          </a:p>
          <a:p>
            <a:pPr lvl="1"/>
            <a:r>
              <a:rPr lang="en-US" sz="1600" b="1" i="1" dirty="0" smtClean="0"/>
              <a:t>Wetlands Workshop report (2014): </a:t>
            </a:r>
            <a:r>
              <a:rPr lang="en-US" sz="1150" i="1" dirty="0" smtClean="0"/>
              <a:t>Regional-scale models that accurately reflect local and landscape-scale patterns and processes (e.g., relative sea level rise, sediment accretion rates, habitat configuration and composition within a landscape), should be applied to make predictions about a changing ecosystem and inform actions at a sub-watershed or local scale. …The CBP must also evaluate trends in habitat suitability related to </a:t>
            </a:r>
            <a:r>
              <a:rPr lang="en-US" sz="1150" i="1" dirty="0" err="1" smtClean="0"/>
              <a:t>hydrogeological</a:t>
            </a:r>
            <a:r>
              <a:rPr lang="en-US" sz="1150" i="1" dirty="0" smtClean="0"/>
              <a:t> settings, and specifically model environmental flow requirements that have been found to be particularly crucial in evaluating the resiliency of aquatic systems and organisms. </a:t>
            </a:r>
          </a:p>
          <a:p>
            <a:pPr lvl="1"/>
            <a:r>
              <a:rPr lang="en-US" sz="1600" b="1" i="1" dirty="0" smtClean="0"/>
              <a:t>Forage Workshop report (2015): </a:t>
            </a:r>
            <a:r>
              <a:rPr lang="en-US" sz="1150" i="1" dirty="0" smtClean="0"/>
              <a:t>Participants recognized the importance of the continuing development of models to integrate information from various data sets to allow modelers and managers to frame management questions in an ecosystem context. Models are needed, for example, to identify and evaluate abundance thresholds or critical habitat levels and to better understand ecosystem effects of large-scale changes to the forage base, especially for conditions and stressors for which data are lacking (e.g., climate change).</a:t>
            </a:r>
            <a:endParaRPr lang="en-US" sz="1150" i="1" dirty="0"/>
          </a:p>
        </p:txBody>
      </p:sp>
      <p:sp>
        <p:nvSpPr>
          <p:cNvPr id="4" name="TextBox 3"/>
          <p:cNvSpPr txBox="1"/>
          <p:nvPr/>
        </p:nvSpPr>
        <p:spPr>
          <a:xfrm>
            <a:off x="3580383" y="0"/>
            <a:ext cx="1786066" cy="584775"/>
          </a:xfrm>
          <a:prstGeom prst="rect">
            <a:avLst/>
          </a:prstGeom>
          <a:noFill/>
        </p:spPr>
        <p:txBody>
          <a:bodyPr wrap="none" rtlCol="0">
            <a:spAutoFit/>
          </a:bodyPr>
          <a:lstStyle/>
          <a:p>
            <a:r>
              <a:rPr lang="en-US" sz="3200" dirty="0" smtClean="0">
                <a:solidFill>
                  <a:srgbClr val="333399"/>
                </a:solidFill>
                <a:effectLst>
                  <a:outerShdw blurRad="38100" dist="38100" dir="2700000" algn="tl">
                    <a:srgbClr val="000000">
                      <a:alpha val="43137"/>
                    </a:srgbClr>
                  </a:outerShdw>
                </a:effectLst>
              </a:rPr>
              <a:t>The Need</a:t>
            </a:r>
            <a:endParaRPr lang="en-US" sz="3200" dirty="0">
              <a:solidFill>
                <a:srgbClr val="3333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2445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adaptive management bay program image"/>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71700" y="29509"/>
            <a:ext cx="4800600" cy="52282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193268"/>
            <a:ext cx="9144000" cy="307777"/>
          </a:xfrm>
          <a:prstGeom prst="rect">
            <a:avLst/>
          </a:prstGeom>
          <a:noFill/>
        </p:spPr>
        <p:txBody>
          <a:bodyPr wrap="square" rtlCol="0">
            <a:spAutoFit/>
          </a:bodyPr>
          <a:lstStyle/>
          <a:p>
            <a:pPr marL="285750" indent="-285750" algn="ctr"/>
            <a:r>
              <a:rPr lang="en-US" sz="1400" dirty="0" smtClean="0"/>
              <a:t>Explore tradeoffs – range of possible Workgroup Outcomes of interest</a:t>
            </a:r>
            <a:endParaRPr lang="en-US" sz="1400" dirty="0"/>
          </a:p>
        </p:txBody>
      </p:sp>
      <p:grpSp>
        <p:nvGrpSpPr>
          <p:cNvPr id="2" name="Group 18"/>
          <p:cNvGrpSpPr/>
          <p:nvPr/>
        </p:nvGrpSpPr>
        <p:grpSpPr>
          <a:xfrm>
            <a:off x="3810000" y="5715000"/>
            <a:ext cx="320675" cy="876301"/>
            <a:chOff x="288925" y="5372100"/>
            <a:chExt cx="320675" cy="876301"/>
          </a:xfrm>
        </p:grpSpPr>
        <p:sp>
          <p:nvSpPr>
            <p:cNvPr id="9" name="AutoShape 31"/>
            <p:cNvSpPr>
              <a:spLocks noChangeArrowheads="1"/>
            </p:cNvSpPr>
            <p:nvPr/>
          </p:nvSpPr>
          <p:spPr bwMode="auto">
            <a:xfrm rot="16200000" flipH="1">
              <a:off x="285750" y="5467350"/>
              <a:ext cx="342900" cy="152400"/>
            </a:xfrm>
            <a:prstGeom prst="rightArrow">
              <a:avLst>
                <a:gd name="adj1" fmla="val 50000"/>
                <a:gd name="adj2" fmla="val 5625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pic>
          <p:nvPicPr>
            <p:cNvPr id="10" name="Picture 3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925" y="5741988"/>
              <a:ext cx="320675" cy="506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19"/>
          <p:cNvGrpSpPr/>
          <p:nvPr/>
        </p:nvGrpSpPr>
        <p:grpSpPr>
          <a:xfrm>
            <a:off x="4119563" y="5638800"/>
            <a:ext cx="320675" cy="952500"/>
            <a:chOff x="598488" y="5295900"/>
            <a:chExt cx="320675" cy="952500"/>
          </a:xfrm>
        </p:grpSpPr>
        <p:sp>
          <p:nvSpPr>
            <p:cNvPr id="11" name="AutoShape 36"/>
            <p:cNvSpPr>
              <a:spLocks noChangeArrowheads="1"/>
            </p:cNvSpPr>
            <p:nvPr/>
          </p:nvSpPr>
          <p:spPr bwMode="auto">
            <a:xfrm rot="16200000" flipH="1">
              <a:off x="590551" y="5391150"/>
              <a:ext cx="342900" cy="152400"/>
            </a:xfrm>
            <a:prstGeom prst="rightArrow">
              <a:avLst>
                <a:gd name="adj1" fmla="val 50000"/>
                <a:gd name="adj2" fmla="val 5625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pic>
          <p:nvPicPr>
            <p:cNvPr id="12" name="Picture 3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488" y="5741988"/>
              <a:ext cx="320675" cy="506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20"/>
          <p:cNvGrpSpPr/>
          <p:nvPr/>
        </p:nvGrpSpPr>
        <p:grpSpPr>
          <a:xfrm>
            <a:off x="4427538" y="5715000"/>
            <a:ext cx="320675" cy="876301"/>
            <a:chOff x="906463" y="5372100"/>
            <a:chExt cx="320675" cy="876301"/>
          </a:xfrm>
        </p:grpSpPr>
        <p:sp>
          <p:nvSpPr>
            <p:cNvPr id="13" name="AutoShape 39"/>
            <p:cNvSpPr>
              <a:spLocks noChangeArrowheads="1"/>
            </p:cNvSpPr>
            <p:nvPr/>
          </p:nvSpPr>
          <p:spPr bwMode="auto">
            <a:xfrm rot="16200000" flipH="1">
              <a:off x="895350" y="5467350"/>
              <a:ext cx="342900" cy="152400"/>
            </a:xfrm>
            <a:prstGeom prst="rightArrow">
              <a:avLst>
                <a:gd name="adj1" fmla="val 50000"/>
                <a:gd name="adj2" fmla="val 5625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pic>
          <p:nvPicPr>
            <p:cNvPr id="1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463" y="5741988"/>
              <a:ext cx="320675" cy="506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21"/>
          <p:cNvGrpSpPr/>
          <p:nvPr/>
        </p:nvGrpSpPr>
        <p:grpSpPr>
          <a:xfrm>
            <a:off x="4724400" y="5656263"/>
            <a:ext cx="320675" cy="935038"/>
            <a:chOff x="1203325" y="5313363"/>
            <a:chExt cx="320675" cy="935038"/>
          </a:xfrm>
        </p:grpSpPr>
        <p:sp>
          <p:nvSpPr>
            <p:cNvPr id="15" name="AutoShape 43"/>
            <p:cNvSpPr>
              <a:spLocks noChangeArrowheads="1"/>
            </p:cNvSpPr>
            <p:nvPr/>
          </p:nvSpPr>
          <p:spPr bwMode="auto">
            <a:xfrm rot="16200000" flipH="1">
              <a:off x="1200150" y="5408613"/>
              <a:ext cx="342900" cy="152400"/>
            </a:xfrm>
            <a:prstGeom prst="rightArrow">
              <a:avLst>
                <a:gd name="adj1" fmla="val 50000"/>
                <a:gd name="adj2" fmla="val 5625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pic>
          <p:nvPicPr>
            <p:cNvPr id="16" name="Picture 4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03325" y="5741988"/>
              <a:ext cx="320675" cy="506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22"/>
          <p:cNvGrpSpPr/>
          <p:nvPr/>
        </p:nvGrpSpPr>
        <p:grpSpPr>
          <a:xfrm>
            <a:off x="5029200" y="5715000"/>
            <a:ext cx="320675" cy="876300"/>
            <a:chOff x="1508125" y="5372100"/>
            <a:chExt cx="320675" cy="876300"/>
          </a:xfrm>
        </p:grpSpPr>
        <p:sp>
          <p:nvSpPr>
            <p:cNvPr id="17" name="AutoShape 47"/>
            <p:cNvSpPr>
              <a:spLocks noChangeArrowheads="1"/>
            </p:cNvSpPr>
            <p:nvPr/>
          </p:nvSpPr>
          <p:spPr bwMode="auto">
            <a:xfrm rot="16200000" flipH="1">
              <a:off x="1504950" y="5467350"/>
              <a:ext cx="342900" cy="152400"/>
            </a:xfrm>
            <a:prstGeom prst="rightArrow">
              <a:avLst>
                <a:gd name="adj1" fmla="val 50000"/>
                <a:gd name="adj2" fmla="val 56250"/>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pic>
          <p:nvPicPr>
            <p:cNvPr id="18"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5" y="5741988"/>
              <a:ext cx="320675" cy="5064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44"/>
          <p:cNvGrpSpPr/>
          <p:nvPr/>
        </p:nvGrpSpPr>
        <p:grpSpPr>
          <a:xfrm>
            <a:off x="3810000" y="6096000"/>
            <a:ext cx="1524000" cy="495300"/>
            <a:chOff x="290513" y="5753100"/>
            <a:chExt cx="1524000" cy="495300"/>
          </a:xfrm>
        </p:grpSpPr>
        <p:sp>
          <p:nvSpPr>
            <p:cNvPr id="24" name="Rectangle 2"/>
            <p:cNvSpPr>
              <a:spLocks noChangeArrowheads="1"/>
            </p:cNvSpPr>
            <p:nvPr/>
          </p:nvSpPr>
          <p:spPr bwMode="auto">
            <a:xfrm>
              <a:off x="290513" y="5754688"/>
              <a:ext cx="1524000" cy="493712"/>
            </a:xfrm>
            <a:prstGeom prst="rect">
              <a:avLst/>
            </a:prstGeom>
            <a:solidFill>
              <a:schemeClr val="tx1"/>
            </a:solidFill>
            <a:ln w="571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25" name="Rectangle 3"/>
            <p:cNvSpPr>
              <a:spLocks noChangeArrowheads="1"/>
            </p:cNvSpPr>
            <p:nvPr/>
          </p:nvSpPr>
          <p:spPr bwMode="auto">
            <a:xfrm>
              <a:off x="290513" y="5753100"/>
              <a:ext cx="290512" cy="114300"/>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26" name="Rectangle 4"/>
            <p:cNvSpPr>
              <a:spLocks noChangeArrowheads="1"/>
            </p:cNvSpPr>
            <p:nvPr/>
          </p:nvSpPr>
          <p:spPr bwMode="auto">
            <a:xfrm>
              <a:off x="600075" y="5753100"/>
              <a:ext cx="290513" cy="114300"/>
            </a:xfrm>
            <a:prstGeom prst="rect">
              <a:avLst/>
            </a:prstGeom>
            <a:solidFill>
              <a:srgbClr val="92D05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27" name="Rectangle 5"/>
            <p:cNvSpPr>
              <a:spLocks noChangeArrowheads="1"/>
            </p:cNvSpPr>
            <p:nvPr/>
          </p:nvSpPr>
          <p:spPr bwMode="auto">
            <a:xfrm>
              <a:off x="909638" y="5753100"/>
              <a:ext cx="290512" cy="114300"/>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28" name="Rectangle 6"/>
            <p:cNvSpPr>
              <a:spLocks noChangeArrowheads="1"/>
            </p:cNvSpPr>
            <p:nvPr/>
          </p:nvSpPr>
          <p:spPr bwMode="auto">
            <a:xfrm>
              <a:off x="1216025" y="5753100"/>
              <a:ext cx="292100" cy="114300"/>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29" name="Rectangle 7"/>
            <p:cNvSpPr>
              <a:spLocks noChangeArrowheads="1"/>
            </p:cNvSpPr>
            <p:nvPr/>
          </p:nvSpPr>
          <p:spPr bwMode="auto">
            <a:xfrm>
              <a:off x="1524000" y="5753100"/>
              <a:ext cx="290513" cy="114300"/>
            </a:xfrm>
            <a:prstGeom prst="rect">
              <a:avLst/>
            </a:prstGeom>
            <a:solidFill>
              <a:srgbClr val="92D05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0" name="Rectangle 8"/>
            <p:cNvSpPr>
              <a:spLocks noChangeArrowheads="1"/>
            </p:cNvSpPr>
            <p:nvPr/>
          </p:nvSpPr>
          <p:spPr bwMode="auto">
            <a:xfrm>
              <a:off x="290513" y="5876925"/>
              <a:ext cx="290512" cy="115888"/>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1" name="Rectangle 9"/>
            <p:cNvSpPr>
              <a:spLocks noChangeArrowheads="1"/>
            </p:cNvSpPr>
            <p:nvPr/>
          </p:nvSpPr>
          <p:spPr bwMode="auto">
            <a:xfrm>
              <a:off x="600075" y="5876925"/>
              <a:ext cx="290513" cy="115888"/>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2" name="Rectangle 10"/>
            <p:cNvSpPr>
              <a:spLocks noChangeArrowheads="1"/>
            </p:cNvSpPr>
            <p:nvPr/>
          </p:nvSpPr>
          <p:spPr bwMode="auto">
            <a:xfrm>
              <a:off x="909638" y="5876925"/>
              <a:ext cx="290512" cy="115888"/>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3" name="Rectangle 11"/>
            <p:cNvSpPr>
              <a:spLocks noChangeArrowheads="1"/>
            </p:cNvSpPr>
            <p:nvPr/>
          </p:nvSpPr>
          <p:spPr bwMode="auto">
            <a:xfrm>
              <a:off x="1216025" y="5876925"/>
              <a:ext cx="292100" cy="115888"/>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4" name="Rectangle 12"/>
            <p:cNvSpPr>
              <a:spLocks noChangeArrowheads="1"/>
            </p:cNvSpPr>
            <p:nvPr/>
          </p:nvSpPr>
          <p:spPr bwMode="auto">
            <a:xfrm>
              <a:off x="1524000" y="5876925"/>
              <a:ext cx="290513" cy="115888"/>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5" name="Rectangle 13"/>
            <p:cNvSpPr>
              <a:spLocks noChangeArrowheads="1"/>
            </p:cNvSpPr>
            <p:nvPr/>
          </p:nvSpPr>
          <p:spPr bwMode="auto">
            <a:xfrm>
              <a:off x="290513" y="6002338"/>
              <a:ext cx="290512" cy="115887"/>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6" name="Rectangle 14"/>
            <p:cNvSpPr>
              <a:spLocks noChangeArrowheads="1"/>
            </p:cNvSpPr>
            <p:nvPr/>
          </p:nvSpPr>
          <p:spPr bwMode="auto">
            <a:xfrm>
              <a:off x="600075" y="6002338"/>
              <a:ext cx="290513" cy="115887"/>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7" name="Rectangle 15"/>
            <p:cNvSpPr>
              <a:spLocks noChangeArrowheads="1"/>
            </p:cNvSpPr>
            <p:nvPr/>
          </p:nvSpPr>
          <p:spPr bwMode="auto">
            <a:xfrm>
              <a:off x="909638" y="6002338"/>
              <a:ext cx="290512" cy="115887"/>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8" name="Rectangle 16"/>
            <p:cNvSpPr>
              <a:spLocks noChangeArrowheads="1"/>
            </p:cNvSpPr>
            <p:nvPr/>
          </p:nvSpPr>
          <p:spPr bwMode="auto">
            <a:xfrm>
              <a:off x="1216025" y="6002338"/>
              <a:ext cx="292100" cy="115887"/>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39" name="Rectangle 17"/>
            <p:cNvSpPr>
              <a:spLocks noChangeArrowheads="1"/>
            </p:cNvSpPr>
            <p:nvPr/>
          </p:nvSpPr>
          <p:spPr bwMode="auto">
            <a:xfrm>
              <a:off x="1524000" y="6002338"/>
              <a:ext cx="290513" cy="115887"/>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40" name="Rectangle 18"/>
            <p:cNvSpPr>
              <a:spLocks noChangeArrowheads="1"/>
            </p:cNvSpPr>
            <p:nvPr/>
          </p:nvSpPr>
          <p:spPr bwMode="auto">
            <a:xfrm>
              <a:off x="290513" y="6127750"/>
              <a:ext cx="290512" cy="114300"/>
            </a:xfrm>
            <a:prstGeom prst="rect">
              <a:avLst/>
            </a:prstGeom>
            <a:solidFill>
              <a:srgbClr val="92D05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41" name="Rectangle 19"/>
            <p:cNvSpPr>
              <a:spLocks noChangeArrowheads="1"/>
            </p:cNvSpPr>
            <p:nvPr/>
          </p:nvSpPr>
          <p:spPr bwMode="auto">
            <a:xfrm>
              <a:off x="600075" y="6127750"/>
              <a:ext cx="290513" cy="114300"/>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42" name="Rectangle 20"/>
            <p:cNvSpPr>
              <a:spLocks noChangeArrowheads="1"/>
            </p:cNvSpPr>
            <p:nvPr/>
          </p:nvSpPr>
          <p:spPr bwMode="auto">
            <a:xfrm>
              <a:off x="909638" y="6127750"/>
              <a:ext cx="290512" cy="114300"/>
            </a:xfrm>
            <a:prstGeom prst="rect">
              <a:avLst/>
            </a:prstGeom>
            <a:solidFill>
              <a:srgbClr val="FFFF66"/>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43" name="Rectangle 21"/>
            <p:cNvSpPr>
              <a:spLocks noChangeArrowheads="1"/>
            </p:cNvSpPr>
            <p:nvPr/>
          </p:nvSpPr>
          <p:spPr bwMode="auto">
            <a:xfrm>
              <a:off x="1216025" y="6127750"/>
              <a:ext cx="292100" cy="114300"/>
            </a:xfrm>
            <a:prstGeom prst="rect">
              <a:avLst/>
            </a:prstGeom>
            <a:solidFill>
              <a:srgbClr val="FF000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sp>
          <p:nvSpPr>
            <p:cNvPr id="44" name="Rectangle 22"/>
            <p:cNvSpPr>
              <a:spLocks noChangeArrowheads="1"/>
            </p:cNvSpPr>
            <p:nvPr/>
          </p:nvSpPr>
          <p:spPr bwMode="auto">
            <a:xfrm>
              <a:off x="1524000" y="6127750"/>
              <a:ext cx="290513" cy="114300"/>
            </a:xfrm>
            <a:prstGeom prst="rect">
              <a:avLst/>
            </a:prstGeom>
            <a:solidFill>
              <a:srgbClr val="92D050"/>
            </a:solidFill>
            <a:ln w="12700"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333399"/>
                </a:solidFill>
              </a:endParaRPr>
            </a:p>
          </p:txBody>
        </p:sp>
      </p:grpSp>
      <p:sp>
        <p:nvSpPr>
          <p:cNvPr id="46" name="TextBox 45"/>
          <p:cNvSpPr txBox="1"/>
          <p:nvPr/>
        </p:nvSpPr>
        <p:spPr>
          <a:xfrm>
            <a:off x="2743200" y="6172201"/>
            <a:ext cx="1066800" cy="304800"/>
          </a:xfrm>
          <a:prstGeom prst="rect">
            <a:avLst/>
          </a:prstGeom>
          <a:noFill/>
        </p:spPr>
        <p:txBody>
          <a:bodyPr wrap="square" rtlCol="0">
            <a:spAutoFit/>
          </a:bodyPr>
          <a:lstStyle/>
          <a:p>
            <a:pPr marL="285750" indent="-285750" algn="ctr"/>
            <a:r>
              <a:rPr lang="en-US" sz="1400" i="1" dirty="0" smtClean="0"/>
              <a:t>Indicators:</a:t>
            </a:r>
            <a:endParaRPr lang="en-US" sz="1400" i="1" dirty="0"/>
          </a:p>
        </p:txBody>
      </p:sp>
      <p:grpSp>
        <p:nvGrpSpPr>
          <p:cNvPr id="19" name="Group 62"/>
          <p:cNvGrpSpPr/>
          <p:nvPr/>
        </p:nvGrpSpPr>
        <p:grpSpPr>
          <a:xfrm>
            <a:off x="6858000" y="258048"/>
            <a:ext cx="2349395" cy="1799352"/>
            <a:chOff x="6858000" y="258048"/>
            <a:chExt cx="2349395" cy="1799352"/>
          </a:xfrm>
        </p:grpSpPr>
        <p:sp>
          <p:nvSpPr>
            <p:cNvPr id="53" name="Rectangle 52"/>
            <p:cNvSpPr/>
            <p:nvPr/>
          </p:nvSpPr>
          <p:spPr>
            <a:xfrm>
              <a:off x="6870025" y="304800"/>
              <a:ext cx="2205539" cy="1611927"/>
            </a:xfrm>
            <a:prstGeom prst="rect">
              <a:avLst/>
            </a:prstGeom>
            <a:no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4" descr="Map_No text garbage"/>
            <p:cNvPicPr>
              <a:picLocks noChangeAspect="1" noChangeArrowheads="1"/>
            </p:cNvPicPr>
            <p:nvPr/>
          </p:nvPicPr>
          <p:blipFill>
            <a:blip r:embed="rId5" cstate="print">
              <a:extLst>
                <a:ext uri="{28A0092B-C50C-407E-A947-70E740481C1C}">
                  <a14:useLocalDpi xmlns:a14="http://schemas.microsoft.com/office/drawing/2010/main" val="0"/>
                </a:ext>
              </a:extLst>
            </a:blip>
            <a:srcRect l="29692"/>
            <a:stretch>
              <a:fillRect/>
            </a:stretch>
          </p:blipFill>
          <p:spPr bwMode="auto">
            <a:xfrm>
              <a:off x="7580654" y="676382"/>
              <a:ext cx="566197" cy="1183240"/>
            </a:xfrm>
            <a:prstGeom prst="rect">
              <a:avLst/>
            </a:prstGeom>
            <a:noFill/>
            <a:ln w="0">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Text Box 4"/>
            <p:cNvSpPr txBox="1">
              <a:spLocks noChangeArrowheads="1"/>
            </p:cNvSpPr>
            <p:nvPr/>
          </p:nvSpPr>
          <p:spPr bwMode="auto">
            <a:xfrm>
              <a:off x="8077200" y="676382"/>
              <a:ext cx="1130195" cy="1221670"/>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latin typeface="Verdana" pitchFamily="34" charset="0"/>
                </a:rPr>
                <a:t>Physical environment</a:t>
              </a:r>
            </a:p>
            <a:p>
              <a:pPr eaLnBrk="1" hangingPunct="1">
                <a:buFont typeface="Wingdings" pitchFamily="2" charset="2"/>
                <a:buChar char="ü"/>
              </a:pPr>
              <a:r>
                <a:rPr lang="en-US" dirty="0" smtClean="0">
                  <a:latin typeface="Verdana" pitchFamily="34" charset="0"/>
                </a:rPr>
                <a:t>Chemistry</a:t>
              </a:r>
              <a:endParaRPr lang="en-US" dirty="0">
                <a:latin typeface="Verdana" pitchFamily="34" charset="0"/>
              </a:endParaRPr>
            </a:p>
            <a:p>
              <a:pPr eaLnBrk="1" hangingPunct="1">
                <a:buFont typeface="Wingdings" pitchFamily="2" charset="2"/>
                <a:buChar char="ü"/>
              </a:pPr>
              <a:r>
                <a:rPr lang="en-US" dirty="0">
                  <a:latin typeface="Verdana" pitchFamily="34" charset="0"/>
                </a:rPr>
                <a:t>Circulation &amp; currents</a:t>
              </a:r>
            </a:p>
            <a:p>
              <a:pPr eaLnBrk="1" hangingPunct="1">
                <a:buFont typeface="Wingdings" pitchFamily="2" charset="2"/>
                <a:buChar char="ü"/>
              </a:pPr>
              <a:r>
                <a:rPr lang="en-US" dirty="0">
                  <a:latin typeface="Verdana" pitchFamily="34" charset="0"/>
                </a:rPr>
                <a:t>Temperature</a:t>
              </a:r>
            </a:p>
            <a:p>
              <a:pPr eaLnBrk="1" hangingPunct="1">
                <a:buFont typeface="Wingdings" pitchFamily="2" charset="2"/>
                <a:buChar char="ü"/>
              </a:pPr>
              <a:r>
                <a:rPr lang="en-US" dirty="0">
                  <a:latin typeface="Verdana" pitchFamily="34" charset="0"/>
                </a:rPr>
                <a:t>Salinity</a:t>
              </a:r>
            </a:p>
            <a:p>
              <a:pPr eaLnBrk="1" hangingPunct="1">
                <a:buFont typeface="Wingdings" pitchFamily="2" charset="2"/>
                <a:buChar char="ü"/>
              </a:pPr>
              <a:r>
                <a:rPr lang="en-US" dirty="0">
                  <a:latin typeface="Verdana" pitchFamily="34" charset="0"/>
                </a:rPr>
                <a:t>Water clarity</a:t>
              </a:r>
            </a:p>
            <a:p>
              <a:pPr eaLnBrk="1" hangingPunct="1">
                <a:buFont typeface="Wingdings" pitchFamily="2" charset="2"/>
                <a:buChar char="ü"/>
              </a:pPr>
              <a:r>
                <a:rPr lang="en-US" dirty="0">
                  <a:latin typeface="Verdana" pitchFamily="34" charset="0"/>
                </a:rPr>
                <a:t>Climate </a:t>
              </a:r>
              <a:r>
                <a:rPr lang="en-US" dirty="0" smtClean="0">
                  <a:latin typeface="Verdana" pitchFamily="34" charset="0"/>
                </a:rPr>
                <a:t>change</a:t>
              </a:r>
              <a:endParaRPr lang="en-US" dirty="0">
                <a:latin typeface="Verdana" pitchFamily="34" charset="0"/>
              </a:endParaRPr>
            </a:p>
            <a:p>
              <a:pPr lvl="1" eaLnBrk="1" hangingPunct="1"/>
              <a:endParaRPr lang="en-US" sz="2400" b="1" dirty="0">
                <a:latin typeface="Verdana" pitchFamily="34" charset="0"/>
              </a:endParaRPr>
            </a:p>
            <a:p>
              <a:pPr eaLnBrk="1" hangingPunct="1"/>
              <a:r>
                <a:rPr lang="en-US" sz="2400" b="1" dirty="0">
                  <a:latin typeface="Verdana" pitchFamily="34" charset="0"/>
                </a:rPr>
                <a:t>Nutrient Inputs</a:t>
              </a:r>
              <a:r>
                <a:rPr lang="en-US" sz="2400" b="1" u="sng" dirty="0">
                  <a:latin typeface="Verdana" pitchFamily="34" charset="0"/>
                </a:rPr>
                <a:t> </a:t>
              </a:r>
              <a:endParaRPr lang="en-US" sz="2400" b="1" dirty="0">
                <a:latin typeface="Verdana" pitchFamily="34" charset="0"/>
              </a:endParaRPr>
            </a:p>
            <a:p>
              <a:pPr eaLnBrk="1" hangingPunct="1">
                <a:buFont typeface="Wingdings" pitchFamily="2" charset="2"/>
                <a:buChar char="ü"/>
              </a:pPr>
              <a:r>
                <a:rPr lang="en-US" dirty="0">
                  <a:latin typeface="Verdana" pitchFamily="34" charset="0"/>
                </a:rPr>
                <a:t>Currency is Nitrogen</a:t>
              </a:r>
            </a:p>
            <a:p>
              <a:pPr eaLnBrk="1" hangingPunct="1">
                <a:buFont typeface="Wingdings" pitchFamily="2" charset="2"/>
                <a:buChar char="ü"/>
              </a:pPr>
              <a:r>
                <a:rPr lang="en-US" dirty="0" smtClean="0">
                  <a:latin typeface="Verdana" pitchFamily="34" charset="0"/>
                </a:rPr>
                <a:t>Oxygen </a:t>
              </a:r>
              <a:endParaRPr lang="en-US" dirty="0">
                <a:latin typeface="Verdana" pitchFamily="34" charset="0"/>
              </a:endParaRPr>
            </a:p>
            <a:p>
              <a:pPr eaLnBrk="1" hangingPunct="1">
                <a:buFont typeface="Wingdings" pitchFamily="2" charset="2"/>
                <a:buChar char="ü"/>
              </a:pPr>
              <a:r>
                <a:rPr lang="en-US" dirty="0">
                  <a:latin typeface="Verdana" pitchFamily="34" charset="0"/>
                </a:rPr>
                <a:t>Silica</a:t>
              </a:r>
            </a:p>
            <a:p>
              <a:pPr eaLnBrk="1" hangingPunct="1">
                <a:buFont typeface="Wingdings" pitchFamily="2" charset="2"/>
                <a:buChar char="ü"/>
              </a:pPr>
              <a:r>
                <a:rPr lang="en-US" dirty="0">
                  <a:latin typeface="Verdana" pitchFamily="34" charset="0"/>
                </a:rPr>
                <a:t>3 </a:t>
              </a:r>
              <a:r>
                <a:rPr lang="en-US" dirty="0" smtClean="0">
                  <a:latin typeface="Verdana" pitchFamily="34" charset="0"/>
                </a:rPr>
                <a:t>forms of detritus</a:t>
              </a:r>
              <a:endParaRPr lang="en-US" dirty="0">
                <a:latin typeface="Verdana" pitchFamily="34" charset="0"/>
              </a:endParaRPr>
            </a:p>
            <a:p>
              <a:pPr eaLnBrk="1" hangingPunct="1">
                <a:buFont typeface="Wingdings" pitchFamily="2" charset="2"/>
                <a:buChar char="ü"/>
              </a:pPr>
              <a:r>
                <a:rPr lang="en-US" dirty="0" smtClean="0">
                  <a:latin typeface="Verdana" pitchFamily="34" charset="0"/>
                </a:rPr>
                <a:t>Bacterial nutrient cycling</a:t>
              </a:r>
              <a:endParaRPr lang="en-US" dirty="0">
                <a:latin typeface="Verdana" pitchFamily="34" charset="0"/>
              </a:endParaRPr>
            </a:p>
          </p:txBody>
        </p:sp>
        <p:sp>
          <p:nvSpPr>
            <p:cNvPr id="52" name="Text Box 2"/>
            <p:cNvSpPr txBox="1">
              <a:spLocks noChangeArrowheads="1"/>
            </p:cNvSpPr>
            <p:nvPr/>
          </p:nvSpPr>
          <p:spPr bwMode="auto">
            <a:xfrm>
              <a:off x="6858000" y="676382"/>
              <a:ext cx="1198689" cy="1381018"/>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25000" lnSpcReduction="20000"/>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latin typeface="Verdana" pitchFamily="34" charset="0"/>
                </a:rPr>
                <a:t>Biological environment</a:t>
              </a:r>
            </a:p>
            <a:p>
              <a:pPr eaLnBrk="1" hangingPunct="1">
                <a:buFont typeface="Wingdings" pitchFamily="2" charset="2"/>
                <a:buChar char="ü"/>
              </a:pPr>
              <a:r>
                <a:rPr lang="en-US" dirty="0">
                  <a:latin typeface="Verdana" pitchFamily="34" charset="0"/>
                </a:rPr>
                <a:t>Primary production</a:t>
              </a:r>
            </a:p>
            <a:p>
              <a:pPr eaLnBrk="1" hangingPunct="1">
                <a:buFont typeface="Wingdings" pitchFamily="2" charset="2"/>
                <a:buChar char="ü"/>
              </a:pPr>
              <a:r>
                <a:rPr lang="en-US" dirty="0">
                  <a:latin typeface="Verdana" pitchFamily="34" charset="0"/>
                </a:rPr>
                <a:t>Trophic interactions</a:t>
              </a:r>
            </a:p>
            <a:p>
              <a:pPr eaLnBrk="1" hangingPunct="1">
                <a:buFont typeface="Wingdings" pitchFamily="2" charset="2"/>
                <a:buChar char="ü"/>
              </a:pPr>
              <a:r>
                <a:rPr lang="en-US" dirty="0">
                  <a:latin typeface="Verdana" pitchFamily="34" charset="0"/>
                </a:rPr>
                <a:t>Recruitment relationships</a:t>
              </a:r>
            </a:p>
            <a:p>
              <a:pPr eaLnBrk="1" hangingPunct="1">
                <a:buFont typeface="Wingdings" pitchFamily="2" charset="2"/>
                <a:buChar char="ü"/>
              </a:pPr>
              <a:r>
                <a:rPr lang="en-US" dirty="0">
                  <a:latin typeface="Verdana" pitchFamily="34" charset="0"/>
                </a:rPr>
                <a:t>Age structure</a:t>
              </a:r>
            </a:p>
            <a:p>
              <a:pPr eaLnBrk="1" hangingPunct="1">
                <a:buFont typeface="Wingdings" pitchFamily="2" charset="2"/>
                <a:buChar char="ü"/>
              </a:pPr>
              <a:r>
                <a:rPr lang="en-US" dirty="0">
                  <a:latin typeface="Verdana" pitchFamily="34" charset="0"/>
                </a:rPr>
                <a:t>Size structure</a:t>
              </a:r>
            </a:p>
            <a:p>
              <a:pPr eaLnBrk="1" hangingPunct="1">
                <a:buFont typeface="Wingdings" pitchFamily="2" charset="2"/>
                <a:buChar char="ü"/>
              </a:pPr>
              <a:r>
                <a:rPr lang="en-US" dirty="0">
                  <a:latin typeface="Verdana" pitchFamily="34" charset="0"/>
                </a:rPr>
                <a:t>Life </a:t>
              </a:r>
              <a:r>
                <a:rPr lang="en-US" dirty="0" smtClean="0">
                  <a:latin typeface="Verdana" pitchFamily="34" charset="0"/>
                </a:rPr>
                <a:t>History</a:t>
              </a:r>
            </a:p>
            <a:p>
              <a:pPr eaLnBrk="1" hangingPunct="1">
                <a:buFont typeface="Wingdings" pitchFamily="2" charset="2"/>
                <a:buChar char="ü"/>
              </a:pPr>
              <a:r>
                <a:rPr lang="en-US" dirty="0" smtClean="0">
                  <a:latin typeface="Verdana" pitchFamily="34" charset="0"/>
                </a:rPr>
                <a:t>Habitat also refuge</a:t>
              </a:r>
            </a:p>
            <a:p>
              <a:pPr eaLnBrk="1" hangingPunct="1"/>
              <a:r>
                <a:rPr lang="en-US" dirty="0" smtClean="0">
                  <a:latin typeface="Verdana" pitchFamily="34" charset="0"/>
                </a:rPr>
                <a:t>   </a:t>
              </a:r>
              <a:r>
                <a:rPr lang="en-US" i="1" dirty="0" smtClean="0">
                  <a:latin typeface="Verdana" pitchFamily="34" charset="0"/>
                </a:rPr>
                <a:t>SAV, Marsh, Oysters</a:t>
              </a:r>
              <a:endParaRPr lang="en-US" dirty="0">
                <a:latin typeface="Verdana" pitchFamily="34" charset="0"/>
              </a:endParaRPr>
            </a:p>
            <a:p>
              <a:pPr eaLnBrk="1" hangingPunct="1"/>
              <a:endParaRPr lang="en-US" sz="2400" dirty="0" smtClean="0">
                <a:latin typeface="Verdana" pitchFamily="34" charset="0"/>
              </a:endParaRPr>
            </a:p>
            <a:p>
              <a:pPr eaLnBrk="1" hangingPunct="1"/>
              <a:r>
                <a:rPr lang="en-US" sz="2400" b="1" dirty="0" smtClean="0">
                  <a:latin typeface="Verdana" pitchFamily="34" charset="0"/>
                </a:rPr>
                <a:t>Fisheries</a:t>
              </a:r>
              <a:endParaRPr lang="en-US" sz="2400" b="1" dirty="0">
                <a:latin typeface="Verdana" pitchFamily="34" charset="0"/>
              </a:endParaRPr>
            </a:p>
            <a:p>
              <a:pPr eaLnBrk="1" hangingPunct="1">
                <a:buFont typeface="Wingdings" pitchFamily="2" charset="2"/>
                <a:buChar char="ü"/>
              </a:pPr>
              <a:r>
                <a:rPr lang="en-US" dirty="0">
                  <a:latin typeface="Verdana" pitchFamily="34" charset="0"/>
                </a:rPr>
                <a:t>Multiple sectors</a:t>
              </a:r>
            </a:p>
            <a:p>
              <a:pPr eaLnBrk="1" hangingPunct="1">
                <a:buFont typeface="Wingdings" pitchFamily="2" charset="2"/>
                <a:buChar char="ü"/>
              </a:pPr>
              <a:r>
                <a:rPr lang="en-US" dirty="0">
                  <a:latin typeface="Verdana" pitchFamily="34" charset="0"/>
                </a:rPr>
                <a:t>Gears</a:t>
              </a:r>
            </a:p>
            <a:p>
              <a:pPr eaLnBrk="1" hangingPunct="1">
                <a:buFont typeface="Wingdings" pitchFamily="2" charset="2"/>
                <a:buChar char="ü"/>
              </a:pPr>
              <a:r>
                <a:rPr lang="en-US" dirty="0">
                  <a:latin typeface="Verdana" pitchFamily="34" charset="0"/>
                </a:rPr>
                <a:t>Seasons</a:t>
              </a:r>
            </a:p>
            <a:p>
              <a:pPr eaLnBrk="1" hangingPunct="1">
                <a:buFont typeface="Wingdings" pitchFamily="2" charset="2"/>
                <a:buChar char="ü"/>
              </a:pPr>
              <a:r>
                <a:rPr lang="en-US" dirty="0">
                  <a:latin typeface="Verdana" pitchFamily="34" charset="0"/>
                </a:rPr>
                <a:t>Spatially explicit</a:t>
              </a:r>
            </a:p>
            <a:p>
              <a:pPr eaLnBrk="1" hangingPunct="1">
                <a:buFont typeface="Wingdings" pitchFamily="2" charset="2"/>
                <a:buNone/>
              </a:pPr>
              <a:endParaRPr lang="en-US" b="1" u="sng" dirty="0">
                <a:solidFill>
                  <a:schemeClr val="accent2"/>
                </a:solidFill>
                <a:latin typeface="Verdana" pitchFamily="34" charset="0"/>
              </a:endParaRPr>
            </a:p>
          </p:txBody>
        </p:sp>
        <p:sp>
          <p:nvSpPr>
            <p:cNvPr id="49" name="Text Box 3"/>
            <p:cNvSpPr txBox="1">
              <a:spLocks noChangeArrowheads="1"/>
            </p:cNvSpPr>
            <p:nvPr/>
          </p:nvSpPr>
          <p:spPr bwMode="auto">
            <a:xfrm>
              <a:off x="6869920" y="258048"/>
              <a:ext cx="2197881" cy="351552"/>
            </a:xfrm>
            <a:prstGeom prst="rect">
              <a:avLst/>
            </a:prstGeom>
            <a:noFill/>
            <a:ln w="0">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1050" dirty="0" smtClean="0">
                  <a:latin typeface="Verdana" pitchFamily="34" charset="0"/>
                </a:rPr>
                <a:t>Atlantis</a:t>
              </a:r>
              <a:endParaRPr lang="en-US" sz="800" dirty="0">
                <a:latin typeface="Verdana" pitchFamily="34" charset="0"/>
              </a:endParaRPr>
            </a:p>
            <a:p>
              <a:pPr algn="ctr" eaLnBrk="1" hangingPunct="1">
                <a:lnSpc>
                  <a:spcPct val="120000"/>
                </a:lnSpc>
              </a:pPr>
              <a:r>
                <a:rPr lang="en-US" sz="1000" i="1" dirty="0" smtClean="0">
                  <a:latin typeface="Comic Sans MS" pitchFamily="66" charset="0"/>
                </a:rPr>
                <a:t>Factors Influencing Include:</a:t>
              </a:r>
              <a:r>
                <a:rPr lang="en-US" sz="900" i="1" dirty="0" smtClean="0">
                  <a:latin typeface="Verdana" pitchFamily="34" charset="0"/>
                </a:rPr>
                <a:t> </a:t>
              </a:r>
              <a:endParaRPr lang="en-US" sz="900" i="1" dirty="0">
                <a:latin typeface="Verdana" pitchFamily="34" charset="0"/>
              </a:endParaRPr>
            </a:p>
          </p:txBody>
        </p:sp>
      </p:grpSp>
      <p:sp>
        <p:nvSpPr>
          <p:cNvPr id="57" name="TextBox 56"/>
          <p:cNvSpPr txBox="1"/>
          <p:nvPr/>
        </p:nvSpPr>
        <p:spPr>
          <a:xfrm>
            <a:off x="7021280" y="3478649"/>
            <a:ext cx="1665520" cy="1169551"/>
          </a:xfrm>
          <a:prstGeom prst="rect">
            <a:avLst/>
          </a:prstGeom>
          <a:noFill/>
          <a:ln w="0">
            <a:solidFill>
              <a:schemeClr val="accent1">
                <a:shade val="50000"/>
              </a:schemeClr>
            </a:solidFill>
          </a:ln>
        </p:spPr>
        <p:txBody>
          <a:bodyPr wrap="square" rtlCol="0">
            <a:spAutoFit/>
          </a:bodyPr>
          <a:lstStyle/>
          <a:p>
            <a:pPr algn="ctr"/>
            <a:r>
              <a:rPr lang="en-US" sz="1400" dirty="0" smtClean="0"/>
              <a:t>Test sensitivity of  Bay system to </a:t>
            </a:r>
          </a:p>
          <a:p>
            <a:pPr algn="ctr"/>
            <a:r>
              <a:rPr lang="en-US" sz="1400" dirty="0" smtClean="0"/>
              <a:t>Knowledge gaps</a:t>
            </a:r>
          </a:p>
          <a:p>
            <a:pPr algn="ctr"/>
            <a:r>
              <a:rPr lang="en-US" sz="1400" dirty="0" smtClean="0">
                <a:latin typeface="Calibri"/>
              </a:rPr>
              <a:t>→ </a:t>
            </a:r>
            <a:r>
              <a:rPr lang="en-US" sz="1400" dirty="0" smtClean="0"/>
              <a:t>help prioritize research</a:t>
            </a:r>
            <a:endParaRPr lang="en-US" sz="1400" dirty="0"/>
          </a:p>
        </p:txBody>
      </p:sp>
      <p:sp>
        <p:nvSpPr>
          <p:cNvPr id="58" name="TextBox 57"/>
          <p:cNvSpPr txBox="1"/>
          <p:nvPr/>
        </p:nvSpPr>
        <p:spPr>
          <a:xfrm>
            <a:off x="762000" y="990600"/>
            <a:ext cx="1399742" cy="523220"/>
          </a:xfrm>
          <a:prstGeom prst="rect">
            <a:avLst/>
          </a:prstGeom>
          <a:noFill/>
          <a:ln w="0">
            <a:solidFill>
              <a:schemeClr val="accent1">
                <a:shade val="50000"/>
              </a:schemeClr>
            </a:solidFill>
          </a:ln>
        </p:spPr>
        <p:txBody>
          <a:bodyPr wrap="none" rtlCol="0">
            <a:spAutoFit/>
          </a:bodyPr>
          <a:lstStyle/>
          <a:p>
            <a:pPr algn="ctr"/>
            <a:r>
              <a:rPr lang="en-US" sz="1400" dirty="0" smtClean="0"/>
              <a:t>Develop &amp; test </a:t>
            </a:r>
          </a:p>
          <a:p>
            <a:pPr algn="ctr"/>
            <a:r>
              <a:rPr lang="en-US" sz="1400" dirty="0" smtClean="0"/>
              <a:t>New indicators</a:t>
            </a:r>
            <a:endParaRPr lang="en-US" sz="1400" dirty="0"/>
          </a:p>
        </p:txBody>
      </p:sp>
      <p:sp>
        <p:nvSpPr>
          <p:cNvPr id="62" name="Rectangle 61"/>
          <p:cNvSpPr/>
          <p:nvPr/>
        </p:nvSpPr>
        <p:spPr>
          <a:xfrm>
            <a:off x="990600" y="5257800"/>
            <a:ext cx="7162800" cy="1524000"/>
          </a:xfrm>
          <a:prstGeom prst="rect">
            <a:avLst/>
          </a:prstGeom>
          <a:no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0" y="0"/>
            <a:ext cx="3375924" cy="461665"/>
          </a:xfrm>
          <a:prstGeom prst="rect">
            <a:avLst/>
          </a:prstGeom>
          <a:noFill/>
        </p:spPr>
        <p:txBody>
          <a:bodyPr wrap="none" rtlCol="0">
            <a:spAutoFit/>
          </a:bodyPr>
          <a:lstStyle/>
          <a:p>
            <a:r>
              <a:rPr lang="en-US" sz="2400" dirty="0" smtClean="0">
                <a:solidFill>
                  <a:srgbClr val="333399"/>
                </a:solidFill>
                <a:effectLst>
                  <a:outerShdw blurRad="38100" dist="38100" dir="2700000" algn="tl">
                    <a:srgbClr val="000000">
                      <a:alpha val="43137"/>
                    </a:srgbClr>
                  </a:outerShdw>
                </a:effectLst>
              </a:rPr>
              <a:t>Where Can Atlantis Help?</a:t>
            </a:r>
            <a:endParaRPr lang="en-US" sz="2400" dirty="0">
              <a:solidFill>
                <a:srgbClr val="33339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7861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50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ppt_x"/>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par>
                          <p:cTn id="40" fill="hold">
                            <p:stCondLst>
                              <p:cond delay="1500"/>
                            </p:stCondLst>
                            <p:childTnLst>
                              <p:par>
                                <p:cTn id="41" presetID="2" presetClass="entr" presetSubtype="4"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ppt_x"/>
                                          </p:val>
                                        </p:tav>
                                        <p:tav tm="100000">
                                          <p:val>
                                            <p:strVal val="#ppt_x"/>
                                          </p:val>
                                        </p:tav>
                                      </p:tavLst>
                                    </p:anim>
                                    <p:anim calcmode="lin" valueType="num">
                                      <p:cBhvr additive="base">
                                        <p:cTn id="44" dur="500" fill="hold"/>
                                        <p:tgtEl>
                                          <p:spTgt spid="5"/>
                                        </p:tgtEl>
                                        <p:attrNameLst>
                                          <p:attrName>ppt_y</p:attrName>
                                        </p:attrNameLst>
                                      </p:cBhvr>
                                      <p:tavLst>
                                        <p:tav tm="0">
                                          <p:val>
                                            <p:strVal val="1+#ppt_h/2"/>
                                          </p:val>
                                        </p:tav>
                                        <p:tav tm="100000">
                                          <p:val>
                                            <p:strVal val="#ppt_y"/>
                                          </p:val>
                                        </p:tav>
                                      </p:tavLst>
                                    </p:anim>
                                  </p:childTnLst>
                                </p:cTn>
                              </p:par>
                            </p:childTnLst>
                          </p:cTn>
                        </p:par>
                        <p:par>
                          <p:cTn id="45" fill="hold">
                            <p:stCondLst>
                              <p:cond delay="2000"/>
                            </p:stCondLst>
                            <p:childTnLst>
                              <p:par>
                                <p:cTn id="46" presetID="2" presetClass="entr" presetSubtype="4" fill="hold"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additive="base">
                                        <p:cTn id="48" dur="500" fill="hold"/>
                                        <p:tgtEl>
                                          <p:spTgt spid="6"/>
                                        </p:tgtEl>
                                        <p:attrNameLst>
                                          <p:attrName>ppt_x</p:attrName>
                                        </p:attrNameLst>
                                      </p:cBhvr>
                                      <p:tavLst>
                                        <p:tav tm="0">
                                          <p:val>
                                            <p:strVal val="#ppt_x"/>
                                          </p:val>
                                        </p:tav>
                                        <p:tav tm="100000">
                                          <p:val>
                                            <p:strVal val="#ppt_x"/>
                                          </p:val>
                                        </p:tav>
                                      </p:tavLst>
                                    </p:anim>
                                    <p:anim calcmode="lin" valueType="num">
                                      <p:cBhvr additive="base">
                                        <p:cTn id="4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dissolv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dissolve">
                                      <p:cBhvr>
                                        <p:cTn id="5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6" grpId="0"/>
      <p:bldP spid="57" grpId="0" animBg="1"/>
      <p:bldP spid="58" grpId="0" animBg="1"/>
      <p:bldP spid="6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76200"/>
            <a:ext cx="9144000" cy="538609"/>
          </a:xfrm>
          <a:prstGeom prst="rect">
            <a:avLst/>
          </a:prstGeom>
          <a:noFill/>
        </p:spPr>
        <p:txBody>
          <a:bodyPr wrap="square" rtlCol="0">
            <a:spAutoFit/>
          </a:bodyPr>
          <a:lstStyle/>
          <a:p>
            <a:pPr algn="ctr"/>
            <a:r>
              <a:rPr lang="en-US" sz="2900" dirty="0" smtClean="0">
                <a:solidFill>
                  <a:srgbClr val="333399"/>
                </a:solidFill>
                <a:effectLst>
                  <a:outerShdw blurRad="38100" dist="38100" dir="2700000" algn="tl">
                    <a:srgbClr val="000000">
                      <a:alpha val="43137"/>
                    </a:srgbClr>
                  </a:outerShdw>
                </a:effectLst>
                <a:latin typeface="Verdana" pitchFamily="34" charset="0"/>
              </a:rPr>
              <a:t>Management Strategy Outcomes &amp; Key Actions</a:t>
            </a:r>
            <a:endParaRPr lang="en-US" sz="2900" dirty="0">
              <a:solidFill>
                <a:srgbClr val="333399"/>
              </a:solidFill>
              <a:effectLst>
                <a:outerShdw blurRad="38100" dist="38100" dir="2700000" algn="tl">
                  <a:srgbClr val="000000">
                    <a:alpha val="43137"/>
                  </a:srgbClr>
                </a:outerShdw>
              </a:effectLst>
            </a:endParaRPr>
          </a:p>
        </p:txBody>
      </p:sp>
      <p:sp>
        <p:nvSpPr>
          <p:cNvPr id="5" name="TextBox 4"/>
          <p:cNvSpPr txBox="1"/>
          <p:nvPr/>
        </p:nvSpPr>
        <p:spPr>
          <a:xfrm>
            <a:off x="152401" y="609600"/>
            <a:ext cx="8839200" cy="6294031"/>
          </a:xfrm>
          <a:prstGeom prst="rect">
            <a:avLst/>
          </a:prstGeom>
          <a:noFill/>
        </p:spPr>
        <p:txBody>
          <a:bodyPr wrap="square" rtlCol="0">
            <a:spAutoFit/>
          </a:bodyPr>
          <a:lstStyle/>
          <a:p>
            <a:pPr marL="0" lvl="1">
              <a:spcAft>
                <a:spcPts val="0"/>
              </a:spcAft>
            </a:pPr>
            <a:r>
              <a:rPr lang="en-US" sz="1600" i="1" dirty="0" smtClean="0"/>
              <a:t>Habitat-GIT:</a:t>
            </a:r>
          </a:p>
          <a:p>
            <a:pPr marL="231775" lvl="1">
              <a:spcAft>
                <a:spcPts val="0"/>
              </a:spcAft>
              <a:buFont typeface="Wingdings" pitchFamily="2" charset="2"/>
              <a:buChar char="ü"/>
            </a:pPr>
            <a:r>
              <a:rPr lang="en-US" sz="1600" dirty="0" smtClean="0"/>
              <a:t>Visualize range of attainment for SAV Outcome:  acreage benefits, water clarity benefits</a:t>
            </a:r>
          </a:p>
          <a:p>
            <a:pPr marL="231775" lvl="1">
              <a:spcAft>
                <a:spcPts val="0"/>
              </a:spcAft>
            </a:pPr>
            <a:r>
              <a:rPr lang="en-US" sz="1600" dirty="0" smtClean="0"/>
              <a:t>	and restoration benefits</a:t>
            </a:r>
          </a:p>
          <a:p>
            <a:pPr marL="231775" lvl="1">
              <a:spcAft>
                <a:spcPts val="0"/>
              </a:spcAft>
              <a:buFont typeface="Wingdings" pitchFamily="2" charset="2"/>
              <a:buChar char="ü"/>
            </a:pPr>
            <a:r>
              <a:rPr lang="en-US" sz="1600" dirty="0" smtClean="0"/>
              <a:t>Fish Passage: Visualize benefits (&amp; ecosystem services) of restored populations</a:t>
            </a:r>
          </a:p>
          <a:p>
            <a:pPr marL="231775" lvl="1">
              <a:spcAft>
                <a:spcPts val="0"/>
              </a:spcAft>
              <a:buFont typeface="Wingdings" pitchFamily="2" charset="2"/>
              <a:buChar char="ü"/>
            </a:pPr>
            <a:r>
              <a:rPr lang="en-US" sz="1600" dirty="0" smtClean="0"/>
              <a:t> Wetlands outcome – range of attainment, simulate ecosystem services</a:t>
            </a:r>
          </a:p>
          <a:p>
            <a:pPr>
              <a:spcAft>
                <a:spcPts val="0"/>
              </a:spcAft>
            </a:pPr>
            <a:endParaRPr lang="en-US" sz="700" i="1" dirty="0" smtClean="0"/>
          </a:p>
          <a:p>
            <a:pPr>
              <a:spcAft>
                <a:spcPts val="0"/>
              </a:spcAft>
            </a:pPr>
            <a:r>
              <a:rPr lang="en-US" sz="1600" i="1" dirty="0" smtClean="0"/>
              <a:t>STAR:</a:t>
            </a:r>
          </a:p>
          <a:p>
            <a:pPr marL="231775">
              <a:spcAft>
                <a:spcPts val="0"/>
              </a:spcAft>
              <a:buFont typeface="Wingdings" pitchFamily="2" charset="2"/>
              <a:buChar char="ü"/>
            </a:pPr>
            <a:r>
              <a:rPr lang="en-US" sz="1600" dirty="0" smtClean="0"/>
              <a:t> Development and testing of ecological indicators</a:t>
            </a:r>
          </a:p>
          <a:p>
            <a:pPr marL="231775">
              <a:spcAft>
                <a:spcPts val="0"/>
              </a:spcAft>
              <a:buFont typeface="Wingdings" pitchFamily="2" charset="2"/>
              <a:buChar char="ü"/>
            </a:pPr>
            <a:r>
              <a:rPr lang="en-US" sz="1600" dirty="0" smtClean="0"/>
              <a:t>Integrative tool for multiple datasets – visualize data trends &amp; effects on common scale </a:t>
            </a:r>
          </a:p>
          <a:p>
            <a:pPr>
              <a:spcAft>
                <a:spcPts val="0"/>
              </a:spcAft>
            </a:pPr>
            <a:r>
              <a:rPr lang="en-US" sz="1600" i="1" dirty="0" smtClean="0"/>
              <a:t>Climate Resiliency &amp; Adaptation:</a:t>
            </a:r>
          </a:p>
          <a:p>
            <a:pPr marL="231775" lvl="1">
              <a:spcAft>
                <a:spcPts val="0"/>
              </a:spcAft>
              <a:buFont typeface="Wingdings" pitchFamily="2" charset="2"/>
              <a:buChar char="ü"/>
            </a:pPr>
            <a:r>
              <a:rPr lang="en-US" sz="1600" dirty="0" smtClean="0"/>
              <a:t>Visualize likely impacts of expected temperature increase and salinity change</a:t>
            </a:r>
          </a:p>
          <a:p>
            <a:pPr marL="231775" lvl="1">
              <a:spcAft>
                <a:spcPts val="0"/>
              </a:spcAft>
              <a:buFont typeface="Wingdings" pitchFamily="2" charset="2"/>
              <a:buChar char="ü"/>
            </a:pPr>
            <a:r>
              <a:rPr lang="en-US" sz="1600" dirty="0" smtClean="0"/>
              <a:t>Support development of research agenda – identify most critical data or research gaps</a:t>
            </a:r>
          </a:p>
          <a:p>
            <a:pPr marL="231775" lvl="1">
              <a:spcAft>
                <a:spcPts val="0"/>
              </a:spcAft>
              <a:buFont typeface="Wingdings" pitchFamily="2" charset="2"/>
              <a:buChar char="ü"/>
            </a:pPr>
            <a:r>
              <a:rPr lang="en-US" sz="1600" dirty="0" smtClean="0"/>
              <a:t>Visualize future realizations for public, stakeholder, and local engagement</a:t>
            </a:r>
          </a:p>
          <a:p>
            <a:pPr marL="231775" lvl="1">
              <a:spcAft>
                <a:spcPts val="0"/>
              </a:spcAft>
              <a:buFont typeface="Wingdings" pitchFamily="2" charset="2"/>
              <a:buChar char="ü"/>
            </a:pPr>
            <a:r>
              <a:rPr lang="en-US" sz="1600" dirty="0" smtClean="0"/>
              <a:t>Simulate implementation of priority adaptation actions</a:t>
            </a:r>
          </a:p>
          <a:p>
            <a:pPr marL="231775" lvl="1">
              <a:spcAft>
                <a:spcPts val="0"/>
              </a:spcAft>
              <a:buFont typeface="Wingdings" pitchFamily="2" charset="2"/>
              <a:buChar char="ü"/>
            </a:pPr>
            <a:r>
              <a:rPr lang="en-US" sz="1600" dirty="0" smtClean="0"/>
              <a:t>Develop and test climate resilience indicators to assess adaptation action effectiveness</a:t>
            </a:r>
          </a:p>
          <a:p>
            <a:pPr marL="231775" lvl="1">
              <a:spcAft>
                <a:spcPts val="0"/>
              </a:spcAft>
            </a:pPr>
            <a:endParaRPr lang="en-US" sz="600" dirty="0" smtClean="0"/>
          </a:p>
          <a:p>
            <a:pPr marL="0" lvl="1">
              <a:spcAft>
                <a:spcPts val="0"/>
              </a:spcAft>
            </a:pPr>
            <a:r>
              <a:rPr lang="en-US" sz="1600" i="1" dirty="0" smtClean="0"/>
              <a:t>Water Quality-Goal Implementation Team (GIT):</a:t>
            </a:r>
          </a:p>
          <a:p>
            <a:pPr marL="231775">
              <a:spcAft>
                <a:spcPts val="0"/>
              </a:spcAft>
              <a:buFont typeface="Wingdings" pitchFamily="2" charset="2"/>
              <a:buChar char="ü"/>
            </a:pPr>
            <a:r>
              <a:rPr lang="en-US" sz="1600" dirty="0" smtClean="0"/>
              <a:t>Visualize, improve understanding of ecosystem services of attainment of TMDL or </a:t>
            </a:r>
          </a:p>
          <a:p>
            <a:pPr marL="231775">
              <a:spcAft>
                <a:spcPts val="0"/>
              </a:spcAft>
            </a:pPr>
            <a:r>
              <a:rPr lang="en-US" sz="1600" dirty="0" smtClean="0"/>
              <a:t>	a range of levels of attainment </a:t>
            </a:r>
          </a:p>
          <a:p>
            <a:pPr marL="231775">
              <a:spcAft>
                <a:spcPts val="0"/>
              </a:spcAft>
              <a:buFont typeface="Wingdings" pitchFamily="2" charset="2"/>
              <a:buChar char="ü"/>
            </a:pPr>
            <a:r>
              <a:rPr lang="en-US" sz="1600" dirty="0" smtClean="0"/>
              <a:t>The simulation of all other Outcomes in the context of the TMDL conditions for the Bay</a:t>
            </a:r>
          </a:p>
          <a:p>
            <a:pPr marL="231775">
              <a:spcAft>
                <a:spcPts val="0"/>
              </a:spcAft>
              <a:buFont typeface="Wingdings" pitchFamily="2" charset="2"/>
              <a:buChar char="ü"/>
            </a:pPr>
            <a:r>
              <a:rPr lang="en-US" sz="1600" dirty="0" smtClean="0"/>
              <a:t>Demonstrate and quantify the benefit of improved monitoring, and filling of data gaps </a:t>
            </a:r>
          </a:p>
          <a:p>
            <a:pPr marL="231775" lvl="1">
              <a:spcAft>
                <a:spcPts val="0"/>
              </a:spcAft>
            </a:pPr>
            <a:endParaRPr lang="en-US" sz="600" i="1" dirty="0" smtClean="0"/>
          </a:p>
          <a:p>
            <a:pPr marL="0" lvl="1">
              <a:spcAft>
                <a:spcPts val="0"/>
              </a:spcAft>
            </a:pPr>
            <a:r>
              <a:rPr lang="en-US" sz="1600" i="1" dirty="0" smtClean="0"/>
              <a:t>Sustainable Fisheries-GIT:</a:t>
            </a:r>
          </a:p>
          <a:p>
            <a:pPr marL="231775" lvl="1">
              <a:spcAft>
                <a:spcPts val="0"/>
              </a:spcAft>
              <a:buFont typeface="Wingdings" pitchFamily="2" charset="2"/>
              <a:buChar char="ü"/>
            </a:pPr>
            <a:r>
              <a:rPr lang="en-US" sz="1600" dirty="0" smtClean="0"/>
              <a:t>Blue crab – ecosystem effects of varying abundance; harvest sectors allocation </a:t>
            </a:r>
          </a:p>
          <a:p>
            <a:pPr marL="231775" lvl="1">
              <a:spcAft>
                <a:spcPts val="0"/>
              </a:spcAft>
              <a:buFont typeface="Wingdings" pitchFamily="2" charset="2"/>
              <a:buChar char="ü"/>
            </a:pPr>
            <a:r>
              <a:rPr lang="en-US" sz="1600" dirty="0" smtClean="0"/>
              <a:t>Oyster restoration – visualize benefits of restoration</a:t>
            </a:r>
          </a:p>
          <a:p>
            <a:pPr marL="231775" lvl="1">
              <a:spcAft>
                <a:spcPts val="0"/>
              </a:spcAft>
              <a:buFont typeface="Wingdings" pitchFamily="2" charset="2"/>
              <a:buChar char="ü"/>
            </a:pPr>
            <a:r>
              <a:rPr lang="en-US" sz="1600" dirty="0" smtClean="0"/>
              <a:t>Fish habitat – visualize effects of loss or gain </a:t>
            </a:r>
          </a:p>
          <a:p>
            <a:pPr marL="231775" lvl="1">
              <a:spcAft>
                <a:spcPts val="0"/>
              </a:spcAft>
              <a:buFont typeface="Wingdings" pitchFamily="2" charset="2"/>
              <a:buChar char="ü"/>
            </a:pPr>
            <a:r>
              <a:rPr lang="en-US" sz="1600" dirty="0" smtClean="0"/>
              <a:t>Forage – simulate predator population effects of loss or gain of forage groups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6" end="1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17" end="1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18" end="1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9" end="1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20" end="2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22" end="2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23" end="23"/>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24" end="2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25" end="25"/>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994350"/>
            <a:ext cx="8458200" cy="4154984"/>
          </a:xfrm>
          <a:prstGeom prst="rect">
            <a:avLst/>
          </a:prstGeom>
          <a:noFill/>
        </p:spPr>
        <p:txBody>
          <a:bodyPr wrap="square" rtlCol="0">
            <a:spAutoFit/>
          </a:bodyPr>
          <a:lstStyle/>
          <a:p>
            <a:pPr>
              <a:spcAft>
                <a:spcPts val="0"/>
              </a:spcAft>
            </a:pPr>
            <a:r>
              <a:rPr lang="en-US" sz="2400" dirty="0" smtClean="0">
                <a:latin typeface="+mn-lt"/>
              </a:rPr>
              <a:t>Important that </a:t>
            </a:r>
            <a:r>
              <a:rPr lang="en-US" sz="2800" i="1" dirty="0" smtClean="0">
                <a:latin typeface="Adobe Caslon Pro" pitchFamily="18" charset="0"/>
              </a:rPr>
              <a:t>any</a:t>
            </a:r>
            <a:r>
              <a:rPr lang="en-US" sz="2400" i="1" dirty="0" smtClean="0">
                <a:latin typeface="+mn-lt"/>
              </a:rPr>
              <a:t> </a:t>
            </a:r>
            <a:r>
              <a:rPr lang="en-US" sz="2400" dirty="0" smtClean="0">
                <a:latin typeface="+mn-lt"/>
              </a:rPr>
              <a:t>of the scenarios (</a:t>
            </a:r>
            <a:r>
              <a:rPr lang="en-US" sz="2400" dirty="0" smtClean="0">
                <a:latin typeface="Californian FB" pitchFamily="18" charset="0"/>
              </a:rPr>
              <a:t>√</a:t>
            </a:r>
            <a:r>
              <a:rPr lang="en-US" sz="2400" dirty="0" smtClean="0">
                <a:latin typeface="+mn-lt"/>
              </a:rPr>
              <a:t> ‘s) developed for Workgroups can </a:t>
            </a:r>
            <a:r>
              <a:rPr lang="en-US" sz="2800" i="1" dirty="0" smtClean="0">
                <a:latin typeface="Adobe Caslon Pro" pitchFamily="18" charset="0"/>
              </a:rPr>
              <a:t>also</a:t>
            </a:r>
            <a:r>
              <a:rPr lang="en-US" sz="2400" i="1" dirty="0" smtClean="0">
                <a:latin typeface="+mn-lt"/>
              </a:rPr>
              <a:t> </a:t>
            </a:r>
            <a:r>
              <a:rPr lang="en-US" sz="2400" dirty="0" smtClean="0">
                <a:latin typeface="+mn-lt"/>
              </a:rPr>
              <a:t>now be visualized in the context of </a:t>
            </a:r>
          </a:p>
          <a:p>
            <a:pPr>
              <a:spcAft>
                <a:spcPts val="1200"/>
              </a:spcAft>
            </a:pPr>
            <a:r>
              <a:rPr lang="en-US" sz="2400" dirty="0" smtClean="0">
                <a:latin typeface="+mn-lt"/>
              </a:rPr>
              <a:t>either </a:t>
            </a:r>
            <a:r>
              <a:rPr lang="en-US" sz="2400" i="1" dirty="0" smtClean="0">
                <a:latin typeface="+mn-lt"/>
              </a:rPr>
              <a:t>or</a:t>
            </a:r>
            <a:r>
              <a:rPr lang="en-US" sz="2400" dirty="0" smtClean="0">
                <a:latin typeface="+mn-lt"/>
              </a:rPr>
              <a:t> both:</a:t>
            </a:r>
          </a:p>
          <a:p>
            <a:pPr lvl="1">
              <a:spcAft>
                <a:spcPts val="1200"/>
              </a:spcAft>
              <a:buFont typeface="Arial" pitchFamily="34" charset="0"/>
              <a:buChar char="•"/>
            </a:pPr>
            <a:r>
              <a:rPr lang="en-US" sz="2400" dirty="0" smtClean="0"/>
              <a:t> </a:t>
            </a:r>
            <a:r>
              <a:rPr lang="en-US" sz="2400" dirty="0" smtClean="0">
                <a:solidFill>
                  <a:srgbClr val="FF0000"/>
                </a:solidFill>
                <a:effectLst>
                  <a:outerShdw blurRad="38100" dist="38100" dir="2700000" algn="tl">
                    <a:srgbClr val="000000">
                      <a:alpha val="43137"/>
                    </a:srgbClr>
                  </a:outerShdw>
                </a:effectLst>
              </a:rPr>
              <a:t>TMDL attainment </a:t>
            </a:r>
            <a:r>
              <a:rPr lang="en-US" sz="2400" dirty="0" smtClean="0"/>
              <a:t>and </a:t>
            </a:r>
          </a:p>
          <a:p>
            <a:pPr lvl="1">
              <a:spcAft>
                <a:spcPts val="1200"/>
              </a:spcAft>
              <a:buFont typeface="Arial" pitchFamily="34" charset="0"/>
              <a:buChar char="•"/>
            </a:pPr>
            <a:r>
              <a:rPr lang="en-US" sz="2400" dirty="0" smtClean="0"/>
              <a:t> Expected </a:t>
            </a:r>
            <a:r>
              <a:rPr lang="en-US" sz="2400" dirty="0" smtClean="0">
                <a:solidFill>
                  <a:srgbClr val="FF0000"/>
                </a:solidFill>
                <a:effectLst>
                  <a:outerShdw blurRad="38100" dist="38100" dir="2700000" algn="tl">
                    <a:srgbClr val="000000">
                      <a:alpha val="43137"/>
                    </a:srgbClr>
                  </a:outerShdw>
                </a:effectLst>
              </a:rPr>
              <a:t>Climate Change </a:t>
            </a:r>
            <a:r>
              <a:rPr lang="en-US" sz="2400" dirty="0" smtClean="0"/>
              <a:t>for Bay waters</a:t>
            </a:r>
            <a:endParaRPr lang="en-US" sz="2400" dirty="0"/>
          </a:p>
          <a:p>
            <a:pPr lvl="1" indent="-457200">
              <a:spcAft>
                <a:spcPts val="1200"/>
              </a:spcAft>
            </a:pPr>
            <a:endParaRPr lang="en-US" sz="1600" i="1" dirty="0" smtClean="0">
              <a:latin typeface="Adobe Caslon Pro" pitchFamily="18" charset="0"/>
            </a:endParaRPr>
          </a:p>
          <a:p>
            <a:pPr lvl="1" indent="-457200">
              <a:spcAft>
                <a:spcPts val="1200"/>
              </a:spcAft>
            </a:pPr>
            <a:r>
              <a:rPr lang="en-US" sz="2600" i="1" dirty="0" smtClean="0">
                <a:latin typeface="Adobe Caslon Pro" pitchFamily="18" charset="0"/>
              </a:rPr>
              <a:t>Scenarios can build on previous work – once completed, can be combined with other scenarios of interest (if desired) to estimate </a:t>
            </a:r>
            <a:r>
              <a:rPr lang="en-US" sz="2600" i="1" dirty="0" smtClean="0">
                <a:solidFill>
                  <a:srgbClr val="FF0000"/>
                </a:solidFill>
                <a:latin typeface="Adobe Caslon Pro" pitchFamily="18" charset="0"/>
              </a:rPr>
              <a:t>cumulative effects </a:t>
            </a:r>
            <a:r>
              <a:rPr lang="en-US" sz="2600" i="1" dirty="0" smtClean="0">
                <a:latin typeface="Adobe Caslon Pro" pitchFamily="18" charset="0"/>
              </a:rPr>
              <a:t>of multiple changes to the system</a:t>
            </a:r>
          </a:p>
        </p:txBody>
      </p:sp>
      <p:sp>
        <p:nvSpPr>
          <p:cNvPr id="5" name="TextBox 4"/>
          <p:cNvSpPr txBox="1"/>
          <p:nvPr/>
        </p:nvSpPr>
        <p:spPr>
          <a:xfrm>
            <a:off x="0" y="76200"/>
            <a:ext cx="9144000" cy="538609"/>
          </a:xfrm>
          <a:prstGeom prst="rect">
            <a:avLst/>
          </a:prstGeom>
          <a:noFill/>
        </p:spPr>
        <p:txBody>
          <a:bodyPr wrap="square" rtlCol="0">
            <a:spAutoFit/>
          </a:bodyPr>
          <a:lstStyle/>
          <a:p>
            <a:pPr algn="ctr"/>
            <a:r>
              <a:rPr lang="en-US" sz="2900" dirty="0" smtClean="0">
                <a:solidFill>
                  <a:srgbClr val="333399"/>
                </a:solidFill>
                <a:effectLst>
                  <a:outerShdw blurRad="38100" dist="38100" dir="2700000" algn="tl">
                    <a:srgbClr val="000000">
                      <a:alpha val="43137"/>
                    </a:srgbClr>
                  </a:outerShdw>
                </a:effectLst>
                <a:latin typeface="Verdana" pitchFamily="34" charset="0"/>
              </a:rPr>
              <a:t>Management Strategy Outcomes &amp; Key Actions</a:t>
            </a:r>
            <a:endParaRPr lang="en-US" sz="2900" dirty="0">
              <a:solidFill>
                <a:srgbClr val="33339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z="4000" dirty="0" smtClean="0">
                <a:solidFill>
                  <a:srgbClr val="333399"/>
                </a:solidFill>
                <a:effectLst>
                  <a:outerShdw blurRad="38100" dist="38100" dir="2700000" algn="tl">
                    <a:srgbClr val="000000">
                      <a:alpha val="43137"/>
                    </a:srgbClr>
                  </a:outerShdw>
                </a:effectLst>
              </a:rPr>
              <a:t>Recommendation</a:t>
            </a:r>
            <a:endParaRPr lang="en-US" sz="4000" dirty="0">
              <a:solidFill>
                <a:srgbClr val="3333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1371600"/>
            <a:ext cx="8229600" cy="5334000"/>
          </a:xfrm>
        </p:spPr>
        <p:txBody>
          <a:bodyPr/>
          <a:lstStyle/>
          <a:p>
            <a:pPr>
              <a:buNone/>
            </a:pPr>
            <a:r>
              <a:rPr lang="en-US" sz="2000" dirty="0" smtClean="0"/>
              <a:t>Recommendation:</a:t>
            </a:r>
          </a:p>
          <a:p>
            <a:pPr lvl="1">
              <a:buNone/>
            </a:pPr>
            <a:r>
              <a:rPr lang="en-US" sz="2000" i="1" dirty="0" smtClean="0">
                <a:latin typeface="Adobe Caslon Pro" pitchFamily="18" charset="0"/>
              </a:rPr>
              <a:t>The EPA should establish an ecosystem modeler position to support Chesapeake Bay Program to efforts to better connect water quality to ecological outcomes.  </a:t>
            </a:r>
          </a:p>
          <a:p>
            <a:pPr>
              <a:buNone/>
            </a:pPr>
            <a:r>
              <a:rPr lang="en-US" sz="2000" dirty="0" smtClean="0"/>
              <a:t>General Proposal:  </a:t>
            </a:r>
          </a:p>
          <a:p>
            <a:pPr marL="1371600" lvl="2" indent="-681038">
              <a:buNone/>
            </a:pPr>
            <a:r>
              <a:rPr lang="en-US" sz="2000" dirty="0" smtClean="0"/>
              <a:t>The ecosystem modeler would:</a:t>
            </a:r>
          </a:p>
          <a:p>
            <a:pPr marL="1371600" lvl="3" indent="-287338">
              <a:buFont typeface="Arial" panose="020B0604020202020204" pitchFamily="34" charset="0"/>
              <a:buChar char="•"/>
            </a:pPr>
            <a:r>
              <a:rPr lang="en-US" dirty="0" smtClean="0"/>
              <a:t>Lead activities under STAR modeling team to </a:t>
            </a:r>
            <a:r>
              <a:rPr lang="en-US" dirty="0"/>
              <a:t>e</a:t>
            </a:r>
            <a:r>
              <a:rPr lang="en-US" dirty="0" smtClean="0"/>
              <a:t>xpand </a:t>
            </a:r>
            <a:r>
              <a:rPr lang="en-US" dirty="0"/>
              <a:t>modeling to better understand and predict ecosystem </a:t>
            </a:r>
            <a:r>
              <a:rPr lang="en-US" dirty="0" smtClean="0"/>
              <a:t>response</a:t>
            </a:r>
            <a:r>
              <a:rPr lang="en-US" dirty="0"/>
              <a:t> </a:t>
            </a:r>
            <a:endParaRPr lang="en-US" dirty="0" smtClean="0"/>
          </a:p>
          <a:p>
            <a:pPr marL="1371600" lvl="3" indent="-287338">
              <a:buFont typeface="Arial" panose="020B0604020202020204" pitchFamily="34" charset="0"/>
              <a:buChar char="•"/>
            </a:pPr>
            <a:r>
              <a:rPr lang="en-US" dirty="0" smtClean="0"/>
              <a:t>Serve as a liaison to respond to STAC guidance on ecosystem modeling</a:t>
            </a:r>
          </a:p>
          <a:p>
            <a:pPr marL="1371600" lvl="3" indent="-287338">
              <a:buFont typeface="Arial" panose="020B0604020202020204" pitchFamily="34" charset="0"/>
              <a:buChar char="•"/>
            </a:pPr>
            <a:r>
              <a:rPr lang="en-US" dirty="0" smtClean="0"/>
              <a:t>Identify and coordinate ecosystem modeling efforts across the watershed that support CBP outcomes</a:t>
            </a:r>
          </a:p>
          <a:p>
            <a:pPr marL="1371600" lvl="3" indent="-287338">
              <a:buFont typeface="Arial" panose="020B0604020202020204" pitchFamily="34" charset="0"/>
              <a:buChar char="•"/>
            </a:pPr>
            <a:r>
              <a:rPr lang="en-US" dirty="0" smtClean="0"/>
              <a:t>Prioritize and develop practical ecosystem model applications to support GIT management strategies</a:t>
            </a:r>
            <a:endParaRPr lang="en-US" dirty="0"/>
          </a:p>
          <a:p>
            <a:pPr lvl="1"/>
            <a:endParaRPr lang="en-US" sz="2000" dirty="0"/>
          </a:p>
        </p:txBody>
      </p:sp>
    </p:spTree>
    <p:extLst>
      <p:ext uri="{BB962C8B-B14F-4D97-AF65-F5344CB8AC3E}">
        <p14:creationId xmlns:p14="http://schemas.microsoft.com/office/powerpoint/2010/main" val="3959265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143000"/>
            <a:ext cx="9120249" cy="5304889"/>
          </a:xfrm>
          <a:prstGeom prst="rect">
            <a:avLst/>
          </a:prstGeom>
          <a:noFill/>
          <a:ln w="9525">
            <a:noFill/>
            <a:miter lim="800000"/>
            <a:headEnd/>
            <a:tailEnd/>
          </a:ln>
        </p:spPr>
      </p:pic>
      <p:sp>
        <p:nvSpPr>
          <p:cNvPr id="3" name="Text Box 3"/>
          <p:cNvSpPr txBox="1">
            <a:spLocks noChangeArrowheads="1"/>
          </p:cNvSpPr>
          <p:nvPr/>
        </p:nvSpPr>
        <p:spPr bwMode="auto">
          <a:xfrm>
            <a:off x="76200" y="228600"/>
            <a:ext cx="90217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3600" dirty="0" smtClean="0">
                <a:solidFill>
                  <a:srgbClr val="333399"/>
                </a:solidFill>
                <a:effectLst>
                  <a:outerShdw blurRad="38100" dist="38100" dir="2700000" algn="tl">
                    <a:srgbClr val="000000">
                      <a:alpha val="43137"/>
                    </a:srgbClr>
                  </a:outerShdw>
                </a:effectLst>
                <a:latin typeface="Verdana" pitchFamily="34" charset="0"/>
              </a:rPr>
              <a:t>Atlantis Applications</a:t>
            </a:r>
            <a:endParaRPr lang="en-US" sz="3600" dirty="0">
              <a:solidFill>
                <a:srgbClr val="333399"/>
              </a:solidFill>
              <a:effectLst>
                <a:outerShdw blurRad="38100" dist="38100" dir="2700000" algn="tl">
                  <a:srgbClr val="000000">
                    <a:alpha val="43137"/>
                  </a:srgbClr>
                </a:outerShdw>
              </a:effectLst>
              <a:latin typeface="Verdana" pitchFamily="34" charset="0"/>
            </a:endParaRPr>
          </a:p>
        </p:txBody>
      </p:sp>
      <p:sp>
        <p:nvSpPr>
          <p:cNvPr id="4" name="TextBox 3"/>
          <p:cNvSpPr txBox="1"/>
          <p:nvPr/>
        </p:nvSpPr>
        <p:spPr>
          <a:xfrm>
            <a:off x="5715000" y="6519446"/>
            <a:ext cx="3429000" cy="338554"/>
          </a:xfrm>
          <a:prstGeom prst="rect">
            <a:avLst/>
          </a:prstGeom>
          <a:noFill/>
        </p:spPr>
        <p:txBody>
          <a:bodyPr wrap="square" rtlCol="0">
            <a:spAutoFit/>
          </a:bodyPr>
          <a:lstStyle/>
          <a:p>
            <a:r>
              <a:rPr lang="en-US" sz="1600" i="1" dirty="0" smtClean="0">
                <a:solidFill>
                  <a:schemeClr val="bg1">
                    <a:lumMod val="75000"/>
                  </a:schemeClr>
                </a:solidFill>
                <a:latin typeface="Adobe Heiti Std R" pitchFamily="34" charset="-128"/>
                <a:ea typeface="Adobe Heiti Std R" pitchFamily="34" charset="-128"/>
              </a:rPr>
              <a:t>Figure from </a:t>
            </a:r>
            <a:r>
              <a:rPr lang="en-US" sz="1600" i="1" dirty="0" err="1" smtClean="0">
                <a:solidFill>
                  <a:schemeClr val="bg1">
                    <a:lumMod val="75000"/>
                  </a:schemeClr>
                </a:solidFill>
                <a:latin typeface="Adobe Heiti Std R" pitchFamily="34" charset="-128"/>
                <a:ea typeface="Adobe Heiti Std R" pitchFamily="34" charset="-128"/>
              </a:rPr>
              <a:t>Weijerman</a:t>
            </a:r>
            <a:r>
              <a:rPr lang="en-US" sz="1600" i="1" dirty="0" smtClean="0">
                <a:solidFill>
                  <a:schemeClr val="bg1">
                    <a:lumMod val="75000"/>
                  </a:schemeClr>
                </a:solidFill>
                <a:latin typeface="Adobe Heiti Std R" pitchFamily="34" charset="-128"/>
                <a:ea typeface="Adobe Heiti Std R" pitchFamily="34" charset="-128"/>
              </a:rPr>
              <a:t> et al., 2016</a:t>
            </a:r>
            <a:endParaRPr lang="en-US" sz="1600" i="1" dirty="0">
              <a:solidFill>
                <a:schemeClr val="bg1">
                  <a:lumMod val="75000"/>
                </a:schemeClr>
              </a:solidFill>
              <a:latin typeface="Adobe Heiti Std R" pitchFamily="34" charset="-128"/>
              <a:ea typeface="Adobe Heiti Std R" pitchFamily="34" charset="-12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1828800"/>
            <a:ext cx="7696200" cy="3093154"/>
          </a:xfrm>
          <a:prstGeom prst="rect">
            <a:avLst/>
          </a:prstGeom>
          <a:noFill/>
        </p:spPr>
        <p:txBody>
          <a:bodyPr wrap="square" rtlCol="0">
            <a:spAutoFit/>
          </a:bodyPr>
          <a:lstStyle/>
          <a:p>
            <a:pPr>
              <a:spcAft>
                <a:spcPts val="600"/>
              </a:spcAft>
              <a:buFont typeface="Arial" charset="0"/>
              <a:buChar char="•"/>
            </a:pPr>
            <a:r>
              <a:rPr lang="en-US" sz="3200" dirty="0" smtClean="0"/>
              <a:t>  Table-based</a:t>
            </a:r>
          </a:p>
          <a:p>
            <a:pPr>
              <a:spcAft>
                <a:spcPts val="600"/>
              </a:spcAft>
              <a:buFont typeface="Arial" charset="0"/>
              <a:buChar char="•"/>
            </a:pPr>
            <a:r>
              <a:rPr lang="en-US" sz="3200" dirty="0"/>
              <a:t> </a:t>
            </a:r>
            <a:r>
              <a:rPr lang="en-US" sz="3200" dirty="0" smtClean="0"/>
              <a:t> Maps - overlapping GIS layers</a:t>
            </a:r>
          </a:p>
          <a:p>
            <a:pPr>
              <a:buFont typeface="Arial" charset="0"/>
              <a:buChar char="•"/>
            </a:pPr>
            <a:r>
              <a:rPr lang="en-US" sz="3200" dirty="0"/>
              <a:t> </a:t>
            </a:r>
            <a:r>
              <a:rPr lang="en-US" sz="3200" dirty="0" smtClean="0"/>
              <a:t> Integrative, over disciplines, space &amp; time </a:t>
            </a:r>
          </a:p>
          <a:p>
            <a:pPr marL="914400" lvl="1" indent="-404813" defTabSz="966788">
              <a:spcBef>
                <a:spcPts val="300"/>
              </a:spcBef>
              <a:spcAft>
                <a:spcPts val="300"/>
              </a:spcAft>
              <a:buFont typeface="Wingdings" pitchFamily="2" charset="2"/>
              <a:buChar char="ü"/>
            </a:pPr>
            <a:r>
              <a:rPr lang="en-US" sz="2800" dirty="0" smtClean="0"/>
              <a:t>Capture complex dynamics of an estuary</a:t>
            </a:r>
          </a:p>
          <a:p>
            <a:pPr marL="914400" lvl="1" indent="-404813" defTabSz="966788">
              <a:buFont typeface="Wingdings" pitchFamily="2" charset="2"/>
              <a:buChar char="ü"/>
            </a:pPr>
            <a:r>
              <a:rPr lang="en-US" sz="2800" dirty="0" smtClean="0"/>
              <a:t>Cumulative effects of multiple factors changing the system</a:t>
            </a:r>
            <a:endParaRPr lang="en-US" sz="2800" dirty="0"/>
          </a:p>
        </p:txBody>
      </p:sp>
      <p:sp>
        <p:nvSpPr>
          <p:cNvPr id="6" name="Title 1"/>
          <p:cNvSpPr txBox="1">
            <a:spLocks/>
          </p:cNvSpPr>
          <p:nvPr/>
        </p:nvSpPr>
        <p:spPr>
          <a:xfrm>
            <a:off x="0" y="228600"/>
            <a:ext cx="9144000" cy="1524000"/>
          </a:xfrm>
          <a:prstGeom prst="rect">
            <a:avLst/>
          </a:prstGeom>
        </p:spPr>
        <p:txBody>
          <a:bodyPr/>
          <a:lstStyle/>
          <a:p>
            <a:pPr algn="ctr"/>
            <a:r>
              <a:rPr lang="en-US" sz="3600" dirty="0" smtClean="0">
                <a:solidFill>
                  <a:srgbClr val="333399"/>
                </a:solidFill>
                <a:effectLst>
                  <a:outerShdw blurRad="38100" dist="38100" dir="2700000" algn="tl">
                    <a:srgbClr val="000000">
                      <a:alpha val="43137"/>
                    </a:srgbClr>
                  </a:outerShdw>
                </a:effectLst>
              </a:rPr>
              <a:t>Range of Tools Available </a:t>
            </a:r>
          </a:p>
          <a:p>
            <a:pPr algn="ctr"/>
            <a:r>
              <a:rPr lang="en-US" sz="3600" dirty="0" smtClean="0">
                <a:solidFill>
                  <a:srgbClr val="333399"/>
                </a:solidFill>
                <a:effectLst>
                  <a:outerShdw blurRad="38100" dist="38100" dir="2700000" algn="tl">
                    <a:srgbClr val="000000">
                      <a:alpha val="43137"/>
                    </a:srgbClr>
                  </a:outerShdw>
                </a:effectLst>
              </a:rPr>
              <a:t>to Understand Climate Effects</a:t>
            </a:r>
            <a:endParaRPr lang="en-US" sz="3600" dirty="0">
              <a:solidFill>
                <a:srgbClr val="33339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Animated oysters"/>
          <p:cNvPicPr>
            <a:picLocks noChangeAspect="1" noChangeArrowheads="1"/>
          </p:cNvPicPr>
          <p:nvPr/>
        </p:nvPicPr>
        <p:blipFill>
          <a:blip r:embed="rId2" cstate="print">
            <a:lum bright="38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6"/>
          <p:cNvSpPr>
            <a:spLocks noChangeArrowheads="1"/>
          </p:cNvSpPr>
          <p:nvPr/>
        </p:nvSpPr>
        <p:spPr bwMode="auto">
          <a:xfrm>
            <a:off x="65088" y="762000"/>
            <a:ext cx="9021762"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1"/>
          <a:lstStyle/>
          <a:p>
            <a:pPr algn="ctr">
              <a:defRPr/>
            </a:pPr>
            <a:r>
              <a:rPr lang="en-US" sz="4800" dirty="0">
                <a:solidFill>
                  <a:srgbClr val="333399"/>
                </a:solidFill>
              </a:rPr>
              <a:t>The Chesapeake Atlantis Model</a:t>
            </a:r>
            <a:r>
              <a:rPr lang="en-US" sz="4800" dirty="0">
                <a:solidFill>
                  <a:srgbClr val="333399"/>
                </a:solidFill>
                <a:effectLst>
                  <a:outerShdw blurRad="38100" dist="38100" dir="2700000" algn="tl">
                    <a:srgbClr val="C0C0C0"/>
                  </a:outerShdw>
                </a:effectLst>
              </a:rPr>
              <a:t/>
            </a:r>
            <a:br>
              <a:rPr lang="en-US" sz="4800" dirty="0">
                <a:solidFill>
                  <a:srgbClr val="333399"/>
                </a:solidFill>
                <a:effectLst>
                  <a:outerShdw blurRad="38100" dist="38100" dir="2700000" algn="tl">
                    <a:srgbClr val="C0C0C0"/>
                  </a:outerShdw>
                </a:effectLst>
              </a:rPr>
            </a:br>
            <a:endParaRPr lang="en-US" sz="4800" dirty="0">
              <a:solidFill>
                <a:srgbClr val="333399"/>
              </a:solidFill>
              <a:effectLst>
                <a:outerShdw blurRad="38100" dist="38100" dir="2700000" algn="tl">
                  <a:srgbClr val="C0C0C0"/>
                </a:outerShdw>
              </a:effectLst>
            </a:endParaRPr>
          </a:p>
        </p:txBody>
      </p:sp>
      <p:sp>
        <p:nvSpPr>
          <p:cNvPr id="35847" name="Text Box 7"/>
          <p:cNvSpPr txBox="1">
            <a:spLocks noChangeArrowheads="1"/>
          </p:cNvSpPr>
          <p:nvPr/>
        </p:nvSpPr>
        <p:spPr bwMode="auto">
          <a:xfrm>
            <a:off x="1223963" y="2635250"/>
            <a:ext cx="6705600" cy="1098550"/>
          </a:xfrm>
          <a:prstGeom prst="rect">
            <a:avLst/>
          </a:prstGeom>
          <a:noFill/>
          <a:ln>
            <a:noFill/>
          </a:ln>
          <a:effectLst/>
          <a:extLst>
            <a:ext uri="{909E8E84-426E-40DD-AFC4-6F175D3DCCD1}">
              <a14:hiddenFill xmlns:a14="http://schemas.microsoft.com/office/drawing/2010/main">
                <a:solidFill>
                  <a:schemeClr val="bg1">
                    <a:alpha val="1600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sz="6600" dirty="0">
                <a:solidFill>
                  <a:srgbClr val="333399"/>
                </a:solidFill>
                <a:effectLst>
                  <a:outerShdw blurRad="38100" dist="38100" dir="2700000" algn="tl">
                    <a:srgbClr val="000000">
                      <a:alpha val="43137"/>
                    </a:srgbClr>
                  </a:outerShdw>
                </a:effectLst>
                <a:latin typeface="Verdana" pitchFamily="34" charset="0"/>
              </a:rPr>
              <a:t>Design</a:t>
            </a:r>
            <a:endParaRPr lang="en-US" sz="5400" dirty="0">
              <a:solidFill>
                <a:srgbClr val="333399"/>
              </a:solidFill>
              <a:effectLst>
                <a:outerShdw blurRad="38100" dist="38100" dir="2700000" algn="tl">
                  <a:srgbClr val="000000">
                    <a:alpha val="43137"/>
                  </a:srgbClr>
                </a:outerShdw>
              </a:effectLst>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M_map_salinity_offset.jpg"/>
          <p:cNvPicPr>
            <a:picLocks noChangeAspect="1"/>
          </p:cNvPicPr>
          <p:nvPr/>
        </p:nvPicPr>
        <p:blipFill>
          <a:blip r:embed="rId2" cstate="print"/>
          <a:stretch>
            <a:fillRect/>
          </a:stretch>
        </p:blipFill>
        <p:spPr>
          <a:xfrm>
            <a:off x="0" y="394773"/>
            <a:ext cx="9143999" cy="6463227"/>
          </a:xfrm>
          <a:prstGeom prst="rect">
            <a:avLst/>
          </a:prstGeom>
        </p:spPr>
      </p:pic>
      <p:sp>
        <p:nvSpPr>
          <p:cNvPr id="4" name="Text Box 21"/>
          <p:cNvSpPr txBox="1">
            <a:spLocks noChangeArrowheads="1"/>
          </p:cNvSpPr>
          <p:nvPr/>
        </p:nvSpPr>
        <p:spPr bwMode="auto">
          <a:xfrm>
            <a:off x="0" y="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sz="2800" dirty="0" smtClean="0">
                <a:solidFill>
                  <a:srgbClr val="333399"/>
                </a:solidFill>
                <a:effectLst>
                  <a:outerShdw blurRad="38100" dist="38100" dir="2700000" algn="tl">
                    <a:srgbClr val="C0C0C0"/>
                  </a:outerShdw>
                </a:effectLst>
              </a:rPr>
              <a:t>CAM Design: 3-Dimensional Box </a:t>
            </a:r>
            <a:r>
              <a:rPr lang="en-US" sz="2800" dirty="0">
                <a:solidFill>
                  <a:srgbClr val="333399"/>
                </a:solidFill>
                <a:effectLst>
                  <a:outerShdw blurRad="38100" dist="38100" dir="2700000" algn="tl">
                    <a:srgbClr val="C0C0C0"/>
                  </a:outerShdw>
                </a:effectLst>
              </a:rPr>
              <a:t>M</a:t>
            </a:r>
            <a:r>
              <a:rPr lang="en-US" sz="2800" dirty="0" smtClean="0">
                <a:solidFill>
                  <a:srgbClr val="333399"/>
                </a:solidFill>
                <a:effectLst>
                  <a:outerShdw blurRad="38100" dist="38100" dir="2700000" algn="tl">
                    <a:srgbClr val="C0C0C0"/>
                  </a:outerShdw>
                </a:effectLst>
              </a:rPr>
              <a:t>odel</a:t>
            </a:r>
            <a:r>
              <a:rPr lang="en-US" sz="2800" dirty="0">
                <a:solidFill>
                  <a:srgbClr val="333399"/>
                </a:solidFill>
                <a:effectLst>
                  <a:outerShdw blurRad="38100" dist="38100" dir="2700000" algn="tl">
                    <a:srgbClr val="C0C0C0"/>
                  </a:outerShdw>
                </a:effectLst>
              </a:rPr>
              <a:t>:</a:t>
            </a:r>
          </a:p>
        </p:txBody>
      </p:sp>
      <p:pic>
        <p:nvPicPr>
          <p:cNvPr id="5" name="Picture 4" descr="Vertical_structure_simple2.jpg"/>
          <p:cNvPicPr>
            <a:picLocks noChangeAspect="1"/>
          </p:cNvPicPr>
          <p:nvPr/>
        </p:nvPicPr>
        <p:blipFill>
          <a:blip r:embed="rId3" cstate="print"/>
          <a:stretch>
            <a:fillRect/>
          </a:stretch>
        </p:blipFill>
        <p:spPr>
          <a:xfrm>
            <a:off x="272716" y="990600"/>
            <a:ext cx="5053262" cy="3200400"/>
          </a:xfrm>
          <a:prstGeom prst="rect">
            <a:avLst/>
          </a:prstGeom>
          <a:ln>
            <a:solidFill>
              <a:schemeClr val="bg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AMnumberedBoxesS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914400"/>
            <a:ext cx="65532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4"/>
          <p:cNvSpPr txBox="1">
            <a:spLocks noChangeArrowheads="1"/>
          </p:cNvSpPr>
          <p:nvPr/>
        </p:nvSpPr>
        <p:spPr bwMode="auto">
          <a:xfrm>
            <a:off x="152400" y="471488"/>
            <a:ext cx="4257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i="1" dirty="0">
                <a:solidFill>
                  <a:srgbClr val="333399"/>
                </a:solidFill>
              </a:rPr>
              <a:t>CAM: River Box Structure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9"/>
          <p:cNvGrpSpPr/>
          <p:nvPr/>
        </p:nvGrpSpPr>
        <p:grpSpPr>
          <a:xfrm>
            <a:off x="1676400" y="3377559"/>
            <a:ext cx="7239000" cy="2041766"/>
            <a:chOff x="1676400" y="3377559"/>
            <a:chExt cx="7239000" cy="2041766"/>
          </a:xfrm>
        </p:grpSpPr>
        <p:pic>
          <p:nvPicPr>
            <p:cNvPr id="10" name="Picture 9" descr="ian-symbol-ardea-herodias copy.eps"/>
            <p:cNvPicPr>
              <a:picLocks noChangeAspect="1"/>
            </p:cNvPicPr>
            <p:nvPr/>
          </p:nvPicPr>
          <p:blipFill>
            <a:blip r:embed="rId3" cstate="print"/>
            <a:stretch>
              <a:fillRect/>
            </a:stretch>
          </p:blipFill>
          <p:spPr>
            <a:xfrm>
              <a:off x="3886200" y="4174992"/>
              <a:ext cx="886681" cy="1244333"/>
            </a:xfrm>
            <a:prstGeom prst="rect">
              <a:avLst/>
            </a:prstGeom>
          </p:spPr>
        </p:pic>
        <p:pic>
          <p:nvPicPr>
            <p:cNvPr id="11" name="Picture 10" descr="ian-symbol-anas-platyrhynchos copy.eps"/>
            <p:cNvPicPr>
              <a:picLocks noChangeAspect="1"/>
            </p:cNvPicPr>
            <p:nvPr/>
          </p:nvPicPr>
          <p:blipFill>
            <a:blip r:embed="rId4" cstate="print"/>
            <a:stretch>
              <a:fillRect/>
            </a:stretch>
          </p:blipFill>
          <p:spPr>
            <a:xfrm flipH="1">
              <a:off x="2743200" y="4724400"/>
              <a:ext cx="762000" cy="327006"/>
            </a:xfrm>
            <a:prstGeom prst="rect">
              <a:avLst/>
            </a:prstGeom>
          </p:spPr>
        </p:pic>
        <p:pic>
          <p:nvPicPr>
            <p:cNvPr id="12" name="Picture 11" descr="ian-symbol-carcharhinus-plumbeus copy.eps"/>
            <p:cNvPicPr>
              <a:picLocks noChangeAspect="1"/>
            </p:cNvPicPr>
            <p:nvPr/>
          </p:nvPicPr>
          <p:blipFill>
            <a:blip r:embed="rId5" cstate="print"/>
            <a:stretch>
              <a:fillRect/>
            </a:stretch>
          </p:blipFill>
          <p:spPr>
            <a:xfrm flipH="1">
              <a:off x="1676400" y="3733800"/>
              <a:ext cx="1382382" cy="437460"/>
            </a:xfrm>
            <a:prstGeom prst="rect">
              <a:avLst/>
            </a:prstGeom>
          </p:spPr>
        </p:pic>
        <p:pic>
          <p:nvPicPr>
            <p:cNvPr id="13" name="Picture 12" descr="ian-symbol-mysid copy.eps"/>
            <p:cNvPicPr>
              <a:picLocks noChangeAspect="1"/>
            </p:cNvPicPr>
            <p:nvPr/>
          </p:nvPicPr>
          <p:blipFill>
            <a:blip r:embed="rId6" cstate="print"/>
            <a:stretch>
              <a:fillRect/>
            </a:stretch>
          </p:blipFill>
          <p:spPr>
            <a:xfrm>
              <a:off x="6400800" y="4343400"/>
              <a:ext cx="228601" cy="195406"/>
            </a:xfrm>
            <a:prstGeom prst="rect">
              <a:avLst/>
            </a:prstGeom>
          </p:spPr>
        </p:pic>
        <p:grpSp>
          <p:nvGrpSpPr>
            <p:cNvPr id="3" name="Group 43"/>
            <p:cNvGrpSpPr/>
            <p:nvPr/>
          </p:nvGrpSpPr>
          <p:grpSpPr>
            <a:xfrm>
              <a:off x="7905736" y="3960883"/>
              <a:ext cx="1009664" cy="992117"/>
              <a:chOff x="5867400" y="4114800"/>
              <a:chExt cx="857264" cy="839717"/>
            </a:xfrm>
          </p:grpSpPr>
          <p:pic>
            <p:nvPicPr>
              <p:cNvPr id="35" name="Picture 34" descr="ian-symbol-jellyfish copy.eps"/>
              <p:cNvPicPr>
                <a:picLocks noChangeAspect="1"/>
              </p:cNvPicPr>
              <p:nvPr/>
            </p:nvPicPr>
            <p:blipFill>
              <a:blip r:embed="rId7" cstate="print"/>
              <a:stretch>
                <a:fillRect/>
              </a:stretch>
            </p:blipFill>
            <p:spPr>
              <a:xfrm rot="19650686">
                <a:off x="5867400" y="4114800"/>
                <a:ext cx="441144" cy="590549"/>
              </a:xfrm>
              <a:prstGeom prst="rect">
                <a:avLst/>
              </a:prstGeom>
            </p:spPr>
          </p:pic>
          <p:pic>
            <p:nvPicPr>
              <p:cNvPr id="36" name="Picture 35" descr="ian-symbol-jellyfish copy.eps"/>
              <p:cNvPicPr>
                <a:picLocks noChangeAspect="1"/>
              </p:cNvPicPr>
              <p:nvPr/>
            </p:nvPicPr>
            <p:blipFill>
              <a:blip r:embed="rId7" cstate="print"/>
              <a:stretch>
                <a:fillRect/>
              </a:stretch>
            </p:blipFill>
            <p:spPr>
              <a:xfrm rot="19650686">
                <a:off x="6115064" y="4138460"/>
                <a:ext cx="609600" cy="816057"/>
              </a:xfrm>
              <a:prstGeom prst="rect">
                <a:avLst/>
              </a:prstGeom>
            </p:spPr>
          </p:pic>
        </p:grpSp>
        <p:grpSp>
          <p:nvGrpSpPr>
            <p:cNvPr id="5" name="Group 55"/>
            <p:cNvGrpSpPr/>
            <p:nvPr/>
          </p:nvGrpSpPr>
          <p:grpSpPr>
            <a:xfrm rot="650313">
              <a:off x="4171847" y="3377559"/>
              <a:ext cx="782699" cy="502437"/>
              <a:chOff x="3883789" y="3511256"/>
              <a:chExt cx="1026315" cy="628475"/>
            </a:xfrm>
          </p:grpSpPr>
          <p:pic>
            <p:nvPicPr>
              <p:cNvPr id="31" name="Picture 30" descr="ian-symbol-cyclotella copy.eps"/>
              <p:cNvPicPr>
                <a:picLocks noChangeAspect="1"/>
              </p:cNvPicPr>
              <p:nvPr/>
            </p:nvPicPr>
            <p:blipFill>
              <a:blip r:embed="rId8" cstate="print"/>
              <a:stretch>
                <a:fillRect/>
              </a:stretch>
            </p:blipFill>
            <p:spPr>
              <a:xfrm rot="20230895" flipV="1">
                <a:off x="4437846" y="3859441"/>
                <a:ext cx="320963" cy="280290"/>
              </a:xfrm>
              <a:prstGeom prst="rect">
                <a:avLst/>
              </a:prstGeom>
            </p:spPr>
          </p:pic>
          <p:pic>
            <p:nvPicPr>
              <p:cNvPr id="32" name="Picture 31" descr="ian-symbol-cyclotella copy.eps"/>
              <p:cNvPicPr>
                <a:picLocks noChangeAspect="1"/>
              </p:cNvPicPr>
              <p:nvPr/>
            </p:nvPicPr>
            <p:blipFill>
              <a:blip r:embed="rId8" cstate="print"/>
              <a:stretch>
                <a:fillRect/>
              </a:stretch>
            </p:blipFill>
            <p:spPr>
              <a:xfrm rot="3736858" flipH="1">
                <a:off x="4158840" y="3544941"/>
                <a:ext cx="267680" cy="200309"/>
              </a:xfrm>
              <a:prstGeom prst="rect">
                <a:avLst/>
              </a:prstGeom>
            </p:spPr>
          </p:pic>
          <p:pic>
            <p:nvPicPr>
              <p:cNvPr id="33" name="Picture 32" descr="ian-symbol-benthic-microalgae-2(short).tif"/>
              <p:cNvPicPr>
                <a:picLocks noChangeAspect="1"/>
              </p:cNvPicPr>
              <p:nvPr/>
            </p:nvPicPr>
            <p:blipFill>
              <a:blip r:embed="rId9" cstate="print"/>
              <a:stretch>
                <a:fillRect/>
              </a:stretch>
            </p:blipFill>
            <p:spPr>
              <a:xfrm rot="129801" flipH="1">
                <a:off x="3883789" y="3793284"/>
                <a:ext cx="597020" cy="111311"/>
              </a:xfrm>
              <a:prstGeom prst="rect">
                <a:avLst/>
              </a:prstGeom>
            </p:spPr>
          </p:pic>
          <p:pic>
            <p:nvPicPr>
              <p:cNvPr id="34" name="Picture 33" descr="ian-symbol-benthic-microalgae-2 copy.eps"/>
              <p:cNvPicPr>
                <a:picLocks noChangeAspect="1"/>
              </p:cNvPicPr>
              <p:nvPr/>
            </p:nvPicPr>
            <p:blipFill>
              <a:blip r:embed="rId10" cstate="print"/>
              <a:stretch>
                <a:fillRect/>
              </a:stretch>
            </p:blipFill>
            <p:spPr>
              <a:xfrm rot="20230895" flipV="1">
                <a:off x="3957254" y="3781115"/>
                <a:ext cx="952850" cy="110947"/>
              </a:xfrm>
              <a:prstGeom prst="rect">
                <a:avLst/>
              </a:prstGeom>
            </p:spPr>
          </p:pic>
        </p:grpSp>
        <p:grpSp>
          <p:nvGrpSpPr>
            <p:cNvPr id="6" name="Group 59"/>
            <p:cNvGrpSpPr/>
            <p:nvPr/>
          </p:nvGrpSpPr>
          <p:grpSpPr>
            <a:xfrm>
              <a:off x="7086600" y="3733800"/>
              <a:ext cx="381000" cy="533400"/>
              <a:chOff x="-1511397" y="1905000"/>
              <a:chExt cx="749397" cy="914400"/>
            </a:xfrm>
          </p:grpSpPr>
          <p:pic>
            <p:nvPicPr>
              <p:cNvPr id="28" name="Picture 27" descr="ian-symbol-dinoflagellate-3 copy.eps"/>
              <p:cNvPicPr>
                <a:picLocks noChangeAspect="1"/>
              </p:cNvPicPr>
              <p:nvPr/>
            </p:nvPicPr>
            <p:blipFill>
              <a:blip r:embed="rId11" cstate="print"/>
              <a:stretch>
                <a:fillRect/>
              </a:stretch>
            </p:blipFill>
            <p:spPr>
              <a:xfrm>
                <a:off x="-1047924" y="2133600"/>
                <a:ext cx="285924" cy="393809"/>
              </a:xfrm>
              <a:prstGeom prst="rect">
                <a:avLst/>
              </a:prstGeom>
            </p:spPr>
          </p:pic>
          <p:pic>
            <p:nvPicPr>
              <p:cNvPr id="29" name="Picture 28" descr="ian-symbol-dinoflagellate-3 copy.eps"/>
              <p:cNvPicPr>
                <a:picLocks noChangeAspect="1"/>
              </p:cNvPicPr>
              <p:nvPr/>
            </p:nvPicPr>
            <p:blipFill>
              <a:blip r:embed="rId11" cstate="print"/>
              <a:stretch>
                <a:fillRect/>
              </a:stretch>
            </p:blipFill>
            <p:spPr>
              <a:xfrm>
                <a:off x="-1428924" y="1905000"/>
                <a:ext cx="442599" cy="609600"/>
              </a:xfrm>
              <a:prstGeom prst="rect">
                <a:avLst/>
              </a:prstGeom>
            </p:spPr>
          </p:pic>
          <p:pic>
            <p:nvPicPr>
              <p:cNvPr id="30" name="Picture 29" descr="ian-symbol-dinoflagellate-3 copy.eps"/>
              <p:cNvPicPr>
                <a:picLocks noChangeAspect="1"/>
              </p:cNvPicPr>
              <p:nvPr/>
            </p:nvPicPr>
            <p:blipFill>
              <a:blip r:embed="rId11" cstate="print"/>
              <a:stretch>
                <a:fillRect/>
              </a:stretch>
            </p:blipFill>
            <p:spPr>
              <a:xfrm flipH="1">
                <a:off x="-1511397" y="2286000"/>
                <a:ext cx="387274" cy="533400"/>
              </a:xfrm>
              <a:prstGeom prst="rect">
                <a:avLst/>
              </a:prstGeom>
            </p:spPr>
          </p:pic>
        </p:grpSp>
        <p:grpSp>
          <p:nvGrpSpPr>
            <p:cNvPr id="8" name="Group 65"/>
            <p:cNvGrpSpPr/>
            <p:nvPr/>
          </p:nvGrpSpPr>
          <p:grpSpPr>
            <a:xfrm>
              <a:off x="6801277" y="4785820"/>
              <a:ext cx="818723" cy="624380"/>
              <a:chOff x="6801277" y="4785820"/>
              <a:chExt cx="647549" cy="418972"/>
            </a:xfrm>
          </p:grpSpPr>
          <p:grpSp>
            <p:nvGrpSpPr>
              <p:cNvPr id="15" name="Group 13"/>
              <p:cNvGrpSpPr/>
              <p:nvPr/>
            </p:nvGrpSpPr>
            <p:grpSpPr>
              <a:xfrm rot="1311744">
                <a:off x="6995922" y="4785820"/>
                <a:ext cx="452904" cy="418972"/>
                <a:chOff x="5715000" y="1931428"/>
                <a:chExt cx="343635" cy="202172"/>
              </a:xfrm>
            </p:grpSpPr>
            <p:pic>
              <p:nvPicPr>
                <p:cNvPr id="26" name="Picture 25" descr="ian-symbol-copepod copy.eps"/>
                <p:cNvPicPr>
                  <a:picLocks noChangeAspect="1"/>
                </p:cNvPicPr>
                <p:nvPr/>
              </p:nvPicPr>
              <p:blipFill>
                <a:blip r:embed="rId12" cstate="print"/>
                <a:stretch>
                  <a:fillRect/>
                </a:stretch>
              </p:blipFill>
              <p:spPr>
                <a:xfrm>
                  <a:off x="5715000" y="1981200"/>
                  <a:ext cx="246725" cy="152400"/>
                </a:xfrm>
                <a:prstGeom prst="rect">
                  <a:avLst/>
                </a:prstGeom>
              </p:spPr>
            </p:pic>
            <p:pic>
              <p:nvPicPr>
                <p:cNvPr id="27" name="Picture 26" descr="ian-symbol-copepod copy.eps"/>
                <p:cNvPicPr>
                  <a:picLocks noChangeAspect="1"/>
                </p:cNvPicPr>
                <p:nvPr/>
              </p:nvPicPr>
              <p:blipFill>
                <a:blip r:embed="rId12" cstate="print"/>
                <a:stretch>
                  <a:fillRect/>
                </a:stretch>
              </p:blipFill>
              <p:spPr>
                <a:xfrm rot="1163064">
                  <a:off x="5880604" y="1931428"/>
                  <a:ext cx="178031" cy="109968"/>
                </a:xfrm>
                <a:prstGeom prst="rect">
                  <a:avLst/>
                </a:prstGeom>
              </p:spPr>
            </p:pic>
          </p:grpSp>
          <p:grpSp>
            <p:nvGrpSpPr>
              <p:cNvPr id="16" name="Group 60"/>
              <p:cNvGrpSpPr/>
              <p:nvPr/>
            </p:nvGrpSpPr>
            <p:grpSpPr>
              <a:xfrm rot="20889952">
                <a:off x="6801277" y="4903971"/>
                <a:ext cx="287757" cy="219767"/>
                <a:chOff x="5715000" y="1931428"/>
                <a:chExt cx="343635" cy="202172"/>
              </a:xfrm>
            </p:grpSpPr>
            <p:pic>
              <p:nvPicPr>
                <p:cNvPr id="24" name="Picture 23" descr="ian-symbol-copepod copy.eps"/>
                <p:cNvPicPr>
                  <a:picLocks noChangeAspect="1"/>
                </p:cNvPicPr>
                <p:nvPr/>
              </p:nvPicPr>
              <p:blipFill>
                <a:blip r:embed="rId12" cstate="print"/>
                <a:stretch>
                  <a:fillRect/>
                </a:stretch>
              </p:blipFill>
              <p:spPr>
                <a:xfrm>
                  <a:off x="5715000" y="1981200"/>
                  <a:ext cx="246725" cy="152400"/>
                </a:xfrm>
                <a:prstGeom prst="rect">
                  <a:avLst/>
                </a:prstGeom>
              </p:spPr>
            </p:pic>
            <p:pic>
              <p:nvPicPr>
                <p:cNvPr id="25" name="Picture 24" descr="ian-symbol-copepod copy.eps"/>
                <p:cNvPicPr>
                  <a:picLocks noChangeAspect="1"/>
                </p:cNvPicPr>
                <p:nvPr/>
              </p:nvPicPr>
              <p:blipFill>
                <a:blip r:embed="rId12" cstate="print"/>
                <a:stretch>
                  <a:fillRect/>
                </a:stretch>
              </p:blipFill>
              <p:spPr>
                <a:xfrm rot="1163064">
                  <a:off x="5880604" y="1931428"/>
                  <a:ext cx="178031" cy="109968"/>
                </a:xfrm>
                <a:prstGeom prst="rect">
                  <a:avLst/>
                </a:prstGeom>
              </p:spPr>
            </p:pic>
          </p:grpSp>
        </p:grpSp>
        <p:grpSp>
          <p:nvGrpSpPr>
            <p:cNvPr id="17" name="Group 64"/>
            <p:cNvGrpSpPr/>
            <p:nvPr/>
          </p:nvGrpSpPr>
          <p:grpSpPr>
            <a:xfrm>
              <a:off x="6629400" y="4386406"/>
              <a:ext cx="304800" cy="228600"/>
              <a:chOff x="7807935" y="4666345"/>
              <a:chExt cx="487608" cy="327945"/>
            </a:xfrm>
          </p:grpSpPr>
          <p:pic>
            <p:nvPicPr>
              <p:cNvPr id="20" name="Picture 19" descr="ian-symbol-acartia-spp copy.eps"/>
              <p:cNvPicPr>
                <a:picLocks noChangeAspect="1"/>
              </p:cNvPicPr>
              <p:nvPr/>
            </p:nvPicPr>
            <p:blipFill>
              <a:blip r:embed="rId13" cstate="print"/>
              <a:stretch>
                <a:fillRect/>
              </a:stretch>
            </p:blipFill>
            <p:spPr>
              <a:xfrm rot="15287483">
                <a:off x="7805833" y="4684392"/>
                <a:ext cx="312000" cy="307796"/>
              </a:xfrm>
              <a:prstGeom prst="rect">
                <a:avLst/>
              </a:prstGeom>
            </p:spPr>
          </p:pic>
          <p:pic>
            <p:nvPicPr>
              <p:cNvPr id="21" name="Picture 20" descr="ian-symbol-acartia-spp copy.eps"/>
              <p:cNvPicPr>
                <a:picLocks noChangeAspect="1"/>
              </p:cNvPicPr>
              <p:nvPr/>
            </p:nvPicPr>
            <p:blipFill>
              <a:blip r:embed="rId13" cstate="print"/>
              <a:stretch>
                <a:fillRect/>
              </a:stretch>
            </p:blipFill>
            <p:spPr>
              <a:xfrm rot="16960711">
                <a:off x="8073609" y="4695090"/>
                <a:ext cx="250680" cy="193189"/>
              </a:xfrm>
              <a:prstGeom prst="rect">
                <a:avLst/>
              </a:prstGeom>
            </p:spPr>
          </p:pic>
        </p:grpSp>
      </p:grpSp>
      <p:sp>
        <p:nvSpPr>
          <p:cNvPr id="4" name="TextBox 3"/>
          <p:cNvSpPr txBox="1"/>
          <p:nvPr/>
        </p:nvSpPr>
        <p:spPr>
          <a:xfrm>
            <a:off x="6509946" y="6629400"/>
            <a:ext cx="2634054" cy="230832"/>
          </a:xfrm>
          <a:prstGeom prst="rect">
            <a:avLst/>
          </a:prstGeom>
          <a:noFill/>
        </p:spPr>
        <p:txBody>
          <a:bodyPr wrap="none" rtlCol="0">
            <a:spAutoFit/>
          </a:bodyPr>
          <a:lstStyle/>
          <a:p>
            <a:r>
              <a:rPr lang="en-US" sz="900" i="1" dirty="0" smtClean="0">
                <a:solidFill>
                  <a:schemeClr val="bg1">
                    <a:lumMod val="85000"/>
                  </a:schemeClr>
                </a:solidFill>
                <a:effectLst>
                  <a:outerShdw blurRad="38100" dist="38100" dir="2700000" algn="tl">
                    <a:srgbClr val="000000">
                      <a:alpha val="43137"/>
                    </a:srgbClr>
                  </a:outerShdw>
                </a:effectLst>
              </a:rPr>
              <a:t>Images courtesy of ian.umces.edu/</a:t>
            </a:r>
            <a:r>
              <a:rPr lang="en-US" sz="900" i="1" dirty="0" err="1" smtClean="0">
                <a:solidFill>
                  <a:schemeClr val="bg1">
                    <a:lumMod val="85000"/>
                  </a:schemeClr>
                </a:solidFill>
                <a:effectLst>
                  <a:outerShdw blurRad="38100" dist="38100" dir="2700000" algn="tl">
                    <a:srgbClr val="000000">
                      <a:alpha val="43137"/>
                    </a:srgbClr>
                  </a:outerShdw>
                </a:effectLst>
              </a:rPr>
              <a:t>imagelibrary</a:t>
            </a:r>
            <a:r>
              <a:rPr lang="en-US" sz="900" i="1" dirty="0" smtClean="0">
                <a:solidFill>
                  <a:schemeClr val="bg1">
                    <a:lumMod val="85000"/>
                  </a:schemeClr>
                </a:solidFill>
                <a:effectLst>
                  <a:outerShdw blurRad="38100" dist="38100" dir="2700000" algn="tl">
                    <a:srgbClr val="000000">
                      <a:alpha val="43137"/>
                    </a:srgbClr>
                  </a:outerShdw>
                </a:effectLst>
              </a:rPr>
              <a:t>/</a:t>
            </a:r>
            <a:endParaRPr lang="en-US" sz="900" i="1" dirty="0">
              <a:solidFill>
                <a:schemeClr val="bg1">
                  <a:lumMod val="85000"/>
                </a:schemeClr>
              </a:solidFill>
              <a:effectLst>
                <a:outerShdw blurRad="38100" dist="38100" dir="2700000" algn="tl">
                  <a:srgbClr val="000000">
                    <a:alpha val="43137"/>
                  </a:srgbClr>
                </a:outerShdw>
              </a:effectLst>
            </a:endParaRPr>
          </a:p>
        </p:txBody>
      </p:sp>
      <p:grpSp>
        <p:nvGrpSpPr>
          <p:cNvPr id="18" name="Group 39"/>
          <p:cNvGrpSpPr/>
          <p:nvPr/>
        </p:nvGrpSpPr>
        <p:grpSpPr>
          <a:xfrm>
            <a:off x="1143000" y="685800"/>
            <a:ext cx="3546071" cy="1949516"/>
            <a:chOff x="1143000" y="685800"/>
            <a:chExt cx="3546071" cy="1949516"/>
          </a:xfrm>
        </p:grpSpPr>
        <p:grpSp>
          <p:nvGrpSpPr>
            <p:cNvPr id="19" name="Group 69"/>
            <p:cNvGrpSpPr/>
            <p:nvPr/>
          </p:nvGrpSpPr>
          <p:grpSpPr>
            <a:xfrm>
              <a:off x="1981200" y="685800"/>
              <a:ext cx="1688964" cy="762000"/>
              <a:chOff x="1981200" y="685800"/>
              <a:chExt cx="1688964" cy="762000"/>
            </a:xfrm>
          </p:grpSpPr>
          <p:pic>
            <p:nvPicPr>
              <p:cNvPr id="53" name="Picture 52" descr="ian-symbol-alosa-aestivalis.eps"/>
              <p:cNvPicPr>
                <a:picLocks noChangeAspect="1"/>
              </p:cNvPicPr>
              <p:nvPr/>
            </p:nvPicPr>
            <p:blipFill>
              <a:blip r:embed="rId14" cstate="print"/>
              <a:stretch>
                <a:fillRect/>
              </a:stretch>
            </p:blipFill>
            <p:spPr>
              <a:xfrm flipH="1">
                <a:off x="1981200" y="685800"/>
                <a:ext cx="622164" cy="228600"/>
              </a:xfrm>
              <a:prstGeom prst="rect">
                <a:avLst/>
              </a:prstGeom>
            </p:spPr>
          </p:pic>
          <p:pic>
            <p:nvPicPr>
              <p:cNvPr id="54" name="Picture 5" descr="ian-symbol-alosa-aestivalis.eps"/>
              <p:cNvPicPr>
                <a:picLocks noChangeAspect="1"/>
              </p:cNvPicPr>
              <p:nvPr/>
            </p:nvPicPr>
            <p:blipFill>
              <a:blip r:embed="rId14" cstate="print"/>
              <a:stretch>
                <a:fillRect/>
              </a:stretch>
            </p:blipFill>
            <p:spPr>
              <a:xfrm flipH="1">
                <a:off x="1981200" y="914400"/>
                <a:ext cx="1176778" cy="432380"/>
              </a:xfrm>
              <a:prstGeom prst="rect">
                <a:avLst/>
              </a:prstGeom>
            </p:spPr>
          </p:pic>
          <p:pic>
            <p:nvPicPr>
              <p:cNvPr id="55" name="Picture 54" descr="ian-symbol-alosa-aestivalis.eps"/>
              <p:cNvPicPr>
                <a:picLocks noChangeAspect="1"/>
              </p:cNvPicPr>
              <p:nvPr/>
            </p:nvPicPr>
            <p:blipFill>
              <a:blip r:embed="rId14" cstate="print"/>
              <a:stretch>
                <a:fillRect/>
              </a:stretch>
            </p:blipFill>
            <p:spPr>
              <a:xfrm flipH="1">
                <a:off x="3048000" y="914400"/>
                <a:ext cx="622164" cy="228600"/>
              </a:xfrm>
              <a:prstGeom prst="rect">
                <a:avLst/>
              </a:prstGeom>
            </p:spPr>
          </p:pic>
          <p:pic>
            <p:nvPicPr>
              <p:cNvPr id="56" name="Picture 55" descr="ian-symbol-alosa-aestivalis.eps"/>
              <p:cNvPicPr>
                <a:picLocks noChangeAspect="1"/>
              </p:cNvPicPr>
              <p:nvPr/>
            </p:nvPicPr>
            <p:blipFill>
              <a:blip r:embed="rId14" cstate="print"/>
              <a:stretch>
                <a:fillRect/>
              </a:stretch>
            </p:blipFill>
            <p:spPr>
              <a:xfrm flipH="1">
                <a:off x="2764412" y="1143000"/>
                <a:ext cx="829552" cy="304800"/>
              </a:xfrm>
              <a:prstGeom prst="rect">
                <a:avLst/>
              </a:prstGeom>
            </p:spPr>
          </p:pic>
        </p:grpSp>
        <p:pic>
          <p:nvPicPr>
            <p:cNvPr id="42" name="Picture 41" descr="ian-symbol-callinectes-sapidus-egg-bearing-female copy.eps"/>
            <p:cNvPicPr>
              <a:picLocks noChangeAspect="1"/>
            </p:cNvPicPr>
            <p:nvPr/>
          </p:nvPicPr>
          <p:blipFill>
            <a:blip r:embed="rId15" cstate="print"/>
            <a:stretch>
              <a:fillRect/>
            </a:stretch>
          </p:blipFill>
          <p:spPr>
            <a:xfrm rot="4016794">
              <a:off x="4024890" y="1032114"/>
              <a:ext cx="698148" cy="630214"/>
            </a:xfrm>
            <a:prstGeom prst="rect">
              <a:avLst/>
            </a:prstGeom>
          </p:spPr>
        </p:pic>
        <p:pic>
          <p:nvPicPr>
            <p:cNvPr id="43" name="Picture 42" descr="ian-symbol-morone-saxatilis copy.eps"/>
            <p:cNvPicPr>
              <a:picLocks noChangeAspect="1"/>
            </p:cNvPicPr>
            <p:nvPr/>
          </p:nvPicPr>
          <p:blipFill>
            <a:blip r:embed="rId16" cstate="print"/>
            <a:stretch>
              <a:fillRect/>
            </a:stretch>
          </p:blipFill>
          <p:spPr>
            <a:xfrm>
              <a:off x="1143000" y="2057400"/>
              <a:ext cx="1368168" cy="533400"/>
            </a:xfrm>
            <a:prstGeom prst="rect">
              <a:avLst/>
            </a:prstGeom>
          </p:spPr>
        </p:pic>
        <p:grpSp>
          <p:nvGrpSpPr>
            <p:cNvPr id="22" name="Group 89"/>
            <p:cNvGrpSpPr/>
            <p:nvPr/>
          </p:nvGrpSpPr>
          <p:grpSpPr>
            <a:xfrm>
              <a:off x="2514600" y="1828800"/>
              <a:ext cx="1371600" cy="806516"/>
              <a:chOff x="2514600" y="1828800"/>
              <a:chExt cx="1371600" cy="806516"/>
            </a:xfrm>
          </p:grpSpPr>
          <p:grpSp>
            <p:nvGrpSpPr>
              <p:cNvPr id="23" name="Group 84"/>
              <p:cNvGrpSpPr/>
              <p:nvPr/>
            </p:nvGrpSpPr>
            <p:grpSpPr>
              <a:xfrm>
                <a:off x="2971800" y="1828800"/>
                <a:ext cx="914400" cy="457200"/>
                <a:chOff x="-914400" y="2667000"/>
                <a:chExt cx="914400" cy="457200"/>
              </a:xfrm>
            </p:grpSpPr>
            <p:pic>
              <p:nvPicPr>
                <p:cNvPr id="49" name="Picture 48" descr="ian-symbol-brevoortia-tyrannus-juvenile copy.eps"/>
                <p:cNvPicPr>
                  <a:picLocks noChangeAspect="1"/>
                </p:cNvPicPr>
                <p:nvPr/>
              </p:nvPicPr>
              <p:blipFill>
                <a:blip r:embed="rId17" cstate="print"/>
                <a:stretch>
                  <a:fillRect/>
                </a:stretch>
              </p:blipFill>
              <p:spPr>
                <a:xfrm flipH="1">
                  <a:off x="-914400" y="2667000"/>
                  <a:ext cx="457200" cy="152400"/>
                </a:xfrm>
                <a:prstGeom prst="rect">
                  <a:avLst/>
                </a:prstGeom>
              </p:spPr>
            </p:pic>
            <p:pic>
              <p:nvPicPr>
                <p:cNvPr id="50" name="Picture 49" descr="ian-symbol-brevoortia-tyrannus-juvenile copy.eps"/>
                <p:cNvPicPr>
                  <a:picLocks noChangeAspect="1"/>
                </p:cNvPicPr>
                <p:nvPr/>
              </p:nvPicPr>
              <p:blipFill>
                <a:blip r:embed="rId17" cstate="print"/>
                <a:stretch>
                  <a:fillRect/>
                </a:stretch>
              </p:blipFill>
              <p:spPr>
                <a:xfrm flipH="1">
                  <a:off x="-762000" y="2819400"/>
                  <a:ext cx="457200" cy="152400"/>
                </a:xfrm>
                <a:prstGeom prst="rect">
                  <a:avLst/>
                </a:prstGeom>
              </p:spPr>
            </p:pic>
            <p:pic>
              <p:nvPicPr>
                <p:cNvPr id="51" name="Picture 50" descr="ian-symbol-brevoortia-tyrannus-juvenile copy.eps"/>
                <p:cNvPicPr>
                  <a:picLocks noChangeAspect="1"/>
                </p:cNvPicPr>
                <p:nvPr/>
              </p:nvPicPr>
              <p:blipFill>
                <a:blip r:embed="rId17" cstate="print"/>
                <a:stretch>
                  <a:fillRect/>
                </a:stretch>
              </p:blipFill>
              <p:spPr>
                <a:xfrm flipH="1">
                  <a:off x="-609600" y="2971800"/>
                  <a:ext cx="457200" cy="152400"/>
                </a:xfrm>
                <a:prstGeom prst="rect">
                  <a:avLst/>
                </a:prstGeom>
              </p:spPr>
            </p:pic>
            <p:pic>
              <p:nvPicPr>
                <p:cNvPr id="52" name="Picture 51" descr="ian-symbol-brevoortia-tyrannus-juvenile copy.eps"/>
                <p:cNvPicPr>
                  <a:picLocks noChangeAspect="1"/>
                </p:cNvPicPr>
                <p:nvPr/>
              </p:nvPicPr>
              <p:blipFill>
                <a:blip r:embed="rId17" cstate="print"/>
                <a:stretch>
                  <a:fillRect/>
                </a:stretch>
              </p:blipFill>
              <p:spPr>
                <a:xfrm flipH="1">
                  <a:off x="-457200" y="2667000"/>
                  <a:ext cx="457200" cy="152400"/>
                </a:xfrm>
                <a:prstGeom prst="rect">
                  <a:avLst/>
                </a:prstGeom>
              </p:spPr>
            </p:pic>
          </p:grpSp>
          <p:grpSp>
            <p:nvGrpSpPr>
              <p:cNvPr id="40" name="Group 85"/>
              <p:cNvGrpSpPr/>
              <p:nvPr/>
            </p:nvGrpSpPr>
            <p:grpSpPr>
              <a:xfrm>
                <a:off x="2514600" y="2209800"/>
                <a:ext cx="993144" cy="425516"/>
                <a:chOff x="-1752600" y="2165284"/>
                <a:chExt cx="993144" cy="425516"/>
              </a:xfrm>
            </p:grpSpPr>
            <p:pic>
              <p:nvPicPr>
                <p:cNvPr id="47" name="Picture 46" descr="ian-symbol-brevoortia-tyrannus copy.eps"/>
                <p:cNvPicPr>
                  <a:picLocks noChangeAspect="1"/>
                </p:cNvPicPr>
                <p:nvPr/>
              </p:nvPicPr>
              <p:blipFill>
                <a:blip r:embed="rId18" cstate="print"/>
                <a:stretch>
                  <a:fillRect/>
                </a:stretch>
              </p:blipFill>
              <p:spPr>
                <a:xfrm>
                  <a:off x="-1752600" y="2165284"/>
                  <a:ext cx="685800" cy="222782"/>
                </a:xfrm>
                <a:prstGeom prst="rect">
                  <a:avLst/>
                </a:prstGeom>
              </p:spPr>
            </p:pic>
            <p:pic>
              <p:nvPicPr>
                <p:cNvPr id="48" name="Picture 47" descr="ian-symbol-brevoortia-tyrannus copy.eps"/>
                <p:cNvPicPr>
                  <a:picLocks noChangeAspect="1"/>
                </p:cNvPicPr>
                <p:nvPr/>
              </p:nvPicPr>
              <p:blipFill>
                <a:blip r:embed="rId18" cstate="print"/>
                <a:stretch>
                  <a:fillRect/>
                </a:stretch>
              </p:blipFill>
              <p:spPr>
                <a:xfrm>
                  <a:off x="-1600201" y="2317684"/>
                  <a:ext cx="840745" cy="273116"/>
                </a:xfrm>
                <a:prstGeom prst="rect">
                  <a:avLst/>
                </a:prstGeom>
              </p:spPr>
            </p:pic>
          </p:grpSp>
        </p:grpSp>
      </p:grpSp>
      <p:sp>
        <p:nvSpPr>
          <p:cNvPr id="59" name="Rectangle 4"/>
          <p:cNvSpPr>
            <a:spLocks noChangeArrowheads="1"/>
          </p:cNvSpPr>
          <p:nvPr/>
        </p:nvSpPr>
        <p:spPr bwMode="auto">
          <a:xfrm>
            <a:off x="0" y="20638"/>
            <a:ext cx="91440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en-US" sz="2800" dirty="0" smtClean="0">
                <a:effectLst>
                  <a:outerShdw blurRad="38100" dist="38100" dir="2700000" algn="tl">
                    <a:srgbClr val="000000">
                      <a:alpha val="43137"/>
                    </a:srgbClr>
                  </a:outerShdw>
                </a:effectLst>
              </a:rPr>
              <a:t>Ecological Groups: </a:t>
            </a:r>
            <a:r>
              <a:rPr lang="en-US" sz="2000" dirty="0" smtClean="0">
                <a:solidFill>
                  <a:srgbClr val="0070C0"/>
                </a:solidFill>
                <a:effectLst>
                  <a:outerShdw blurRad="38100" dist="38100" dir="2700000" algn="tl">
                    <a:srgbClr val="000000">
                      <a:alpha val="43137"/>
                    </a:srgbClr>
                  </a:outerShdw>
                </a:effectLst>
              </a:rPr>
              <a:t>Federal fisheries, </a:t>
            </a:r>
            <a:r>
              <a:rPr lang="en-US" sz="2000" dirty="0" smtClean="0">
                <a:solidFill>
                  <a:srgbClr val="FF0000"/>
                </a:solidFill>
                <a:effectLst>
                  <a:outerShdw blurRad="38100" dist="38100" dir="2700000" algn="tl">
                    <a:srgbClr val="000000">
                      <a:alpha val="43137"/>
                    </a:srgbClr>
                  </a:outerShdw>
                </a:effectLst>
              </a:rPr>
              <a:t>Forage, </a:t>
            </a:r>
            <a:r>
              <a:rPr lang="en-US" sz="2000" dirty="0" smtClean="0">
                <a:solidFill>
                  <a:srgbClr val="FFC000"/>
                </a:solidFill>
                <a:effectLst>
                  <a:outerShdw blurRad="38100" dist="38100" dir="2700000" algn="tl">
                    <a:srgbClr val="000000">
                      <a:alpha val="43137"/>
                    </a:srgbClr>
                  </a:outerShdw>
                </a:effectLst>
              </a:rPr>
              <a:t>Protected, </a:t>
            </a:r>
            <a:r>
              <a:rPr lang="en-US" sz="2000" dirty="0" smtClean="0">
                <a:solidFill>
                  <a:srgbClr val="009900"/>
                </a:solidFill>
                <a:effectLst>
                  <a:outerShdw blurRad="38100" dist="38100" dir="2700000" algn="tl">
                    <a:srgbClr val="000000">
                      <a:alpha val="43137"/>
                    </a:srgbClr>
                  </a:outerShdw>
                </a:effectLst>
              </a:rPr>
              <a:t>Habitat</a:t>
            </a:r>
            <a:endParaRPr lang="en-US" sz="2000" dirty="0">
              <a:solidFill>
                <a:srgbClr val="009900"/>
              </a:solidFill>
              <a:effectLst>
                <a:outerShdw blurRad="38100" dist="38100" dir="2700000" algn="tl">
                  <a:srgbClr val="000000">
                    <a:alpha val="43137"/>
                  </a:srgbClr>
                </a:outerShdw>
              </a:effectLst>
            </a:endParaRPr>
          </a:p>
        </p:txBody>
      </p:sp>
      <p:pic>
        <p:nvPicPr>
          <p:cNvPr id="61" name="Picture 60" descr="ian-symbol-haliaeetus-leucocephalus copy.eps"/>
          <p:cNvPicPr>
            <a:picLocks noChangeAspect="1"/>
          </p:cNvPicPr>
          <p:nvPr/>
        </p:nvPicPr>
        <p:blipFill>
          <a:blip r:embed="rId19" cstate="print"/>
          <a:stretch>
            <a:fillRect/>
          </a:stretch>
        </p:blipFill>
        <p:spPr>
          <a:xfrm>
            <a:off x="838200" y="4419600"/>
            <a:ext cx="1263251" cy="607952"/>
          </a:xfrm>
          <a:prstGeom prst="rect">
            <a:avLst/>
          </a:prstGeom>
        </p:spPr>
      </p:pic>
      <p:pic>
        <p:nvPicPr>
          <p:cNvPr id="62" name="Picture 61" descr="ian-symbol-tursiops-spp copy.eps"/>
          <p:cNvPicPr>
            <a:picLocks noChangeAspect="1"/>
          </p:cNvPicPr>
          <p:nvPr/>
        </p:nvPicPr>
        <p:blipFill>
          <a:blip r:embed="rId20" cstate="print"/>
          <a:stretch>
            <a:fillRect/>
          </a:stretch>
        </p:blipFill>
        <p:spPr>
          <a:xfrm rot="983569">
            <a:off x="1501478" y="5561977"/>
            <a:ext cx="602887" cy="467239"/>
          </a:xfrm>
          <a:prstGeom prst="rect">
            <a:avLst/>
          </a:prstGeom>
        </p:spPr>
      </p:pic>
      <p:pic>
        <p:nvPicPr>
          <p:cNvPr id="63" name="Picture 62" descr="ian-symbol-paralichthys-dentatus.eps"/>
          <p:cNvPicPr>
            <a:picLocks noChangeAspect="1"/>
          </p:cNvPicPr>
          <p:nvPr/>
        </p:nvPicPr>
        <p:blipFill>
          <a:blip r:embed="rId21" cstate="print"/>
          <a:stretch>
            <a:fillRect/>
          </a:stretch>
        </p:blipFill>
        <p:spPr>
          <a:xfrm flipH="1">
            <a:off x="3657600" y="2133600"/>
            <a:ext cx="1145474" cy="582183"/>
          </a:xfrm>
          <a:prstGeom prst="rect">
            <a:avLst/>
          </a:prstGeom>
        </p:spPr>
      </p:pic>
      <p:pic>
        <p:nvPicPr>
          <p:cNvPr id="64" name="Picture 44" descr="ian-symbol-caretta-caretta copy.eps"/>
          <p:cNvPicPr>
            <a:picLocks noChangeAspect="1"/>
          </p:cNvPicPr>
          <p:nvPr/>
        </p:nvPicPr>
        <p:blipFill>
          <a:blip r:embed="rId22" cstate="print"/>
          <a:stretch>
            <a:fillRect/>
          </a:stretch>
        </p:blipFill>
        <p:spPr>
          <a:xfrm flipH="1">
            <a:off x="3429000" y="6156898"/>
            <a:ext cx="1221600" cy="701102"/>
          </a:xfrm>
          <a:prstGeom prst="rect">
            <a:avLst/>
          </a:prstGeom>
        </p:spPr>
      </p:pic>
      <p:pic>
        <p:nvPicPr>
          <p:cNvPr id="65" name="Picture 45" descr="ian-symbol-malaclemys-centrata copy.eps"/>
          <p:cNvPicPr>
            <a:picLocks noChangeAspect="1"/>
          </p:cNvPicPr>
          <p:nvPr/>
        </p:nvPicPr>
        <p:blipFill>
          <a:blip r:embed="rId23" cstate="print">
            <a:lum bright="6000" contrast="-12000"/>
          </a:blip>
          <a:stretch>
            <a:fillRect/>
          </a:stretch>
        </p:blipFill>
        <p:spPr>
          <a:xfrm>
            <a:off x="1993375" y="6019800"/>
            <a:ext cx="902225" cy="490281"/>
          </a:xfrm>
          <a:prstGeom prst="rect">
            <a:avLst/>
          </a:prstGeom>
        </p:spPr>
      </p:pic>
      <p:grpSp>
        <p:nvGrpSpPr>
          <p:cNvPr id="41" name="Group 90"/>
          <p:cNvGrpSpPr/>
          <p:nvPr/>
        </p:nvGrpSpPr>
        <p:grpSpPr>
          <a:xfrm>
            <a:off x="1828800" y="408171"/>
            <a:ext cx="5867400" cy="3325629"/>
            <a:chOff x="1828800" y="408171"/>
            <a:chExt cx="5867400" cy="3325629"/>
          </a:xfrm>
        </p:grpSpPr>
        <p:grpSp>
          <p:nvGrpSpPr>
            <p:cNvPr id="44" name="Group 40"/>
            <p:cNvGrpSpPr/>
            <p:nvPr/>
          </p:nvGrpSpPr>
          <p:grpSpPr>
            <a:xfrm>
              <a:off x="6172202" y="1905000"/>
              <a:ext cx="457204" cy="381000"/>
              <a:chOff x="5943596" y="1905000"/>
              <a:chExt cx="533404" cy="381000"/>
            </a:xfrm>
          </p:grpSpPr>
          <p:pic>
            <p:nvPicPr>
              <p:cNvPr id="37" name="Picture 36" descr="ian-symbol-amphipod copy.eps"/>
              <p:cNvPicPr>
                <a:picLocks noChangeAspect="1"/>
              </p:cNvPicPr>
              <p:nvPr/>
            </p:nvPicPr>
            <p:blipFill>
              <a:blip r:embed="rId24" cstate="print"/>
              <a:stretch>
                <a:fillRect/>
              </a:stretch>
            </p:blipFill>
            <p:spPr>
              <a:xfrm>
                <a:off x="5943596" y="1981200"/>
                <a:ext cx="228600" cy="194036"/>
              </a:xfrm>
              <a:prstGeom prst="rect">
                <a:avLst/>
              </a:prstGeom>
            </p:spPr>
          </p:pic>
          <p:pic>
            <p:nvPicPr>
              <p:cNvPr id="38" name="Picture 37" descr="ian-symbol-amphipod copy.eps"/>
              <p:cNvPicPr>
                <a:picLocks noChangeAspect="1"/>
              </p:cNvPicPr>
              <p:nvPr/>
            </p:nvPicPr>
            <p:blipFill>
              <a:blip r:embed="rId24" cstate="print"/>
              <a:stretch>
                <a:fillRect/>
              </a:stretch>
            </p:blipFill>
            <p:spPr>
              <a:xfrm>
                <a:off x="6068849" y="2004243"/>
                <a:ext cx="331947" cy="281757"/>
              </a:xfrm>
              <a:prstGeom prst="rect">
                <a:avLst/>
              </a:prstGeom>
            </p:spPr>
          </p:pic>
          <p:pic>
            <p:nvPicPr>
              <p:cNvPr id="39" name="Picture 38" descr="ian-symbol-amphipod copy.eps"/>
              <p:cNvPicPr>
                <a:picLocks noChangeAspect="1"/>
              </p:cNvPicPr>
              <p:nvPr/>
            </p:nvPicPr>
            <p:blipFill>
              <a:blip r:embed="rId24" cstate="print"/>
              <a:stretch>
                <a:fillRect/>
              </a:stretch>
            </p:blipFill>
            <p:spPr>
              <a:xfrm flipH="1">
                <a:off x="6248400" y="1905000"/>
                <a:ext cx="228600" cy="169055"/>
              </a:xfrm>
              <a:prstGeom prst="rect">
                <a:avLst/>
              </a:prstGeom>
            </p:spPr>
          </p:pic>
        </p:grpSp>
        <p:pic>
          <p:nvPicPr>
            <p:cNvPr id="7" name="Picture 6" descr="ian-symbol-feather-duster-worm copy.eps"/>
            <p:cNvPicPr>
              <a:picLocks noChangeAspect="1"/>
            </p:cNvPicPr>
            <p:nvPr/>
          </p:nvPicPr>
          <p:blipFill>
            <a:blip r:embed="rId25" cstate="print"/>
            <a:stretch>
              <a:fillRect/>
            </a:stretch>
          </p:blipFill>
          <p:spPr>
            <a:xfrm>
              <a:off x="7391400" y="1141169"/>
              <a:ext cx="304800" cy="611431"/>
            </a:xfrm>
            <a:prstGeom prst="rect">
              <a:avLst/>
            </a:prstGeom>
          </p:spPr>
        </p:pic>
        <p:pic>
          <p:nvPicPr>
            <p:cNvPr id="9" name="Picture 8" descr="ian-symbol-polychaete-white-bristles copy.eps"/>
            <p:cNvPicPr>
              <a:picLocks noChangeAspect="1"/>
            </p:cNvPicPr>
            <p:nvPr/>
          </p:nvPicPr>
          <p:blipFill>
            <a:blip r:embed="rId26" cstate="print"/>
            <a:stretch>
              <a:fillRect/>
            </a:stretch>
          </p:blipFill>
          <p:spPr>
            <a:xfrm rot="8116240">
              <a:off x="6705600" y="408171"/>
              <a:ext cx="609600" cy="790354"/>
            </a:xfrm>
            <a:prstGeom prst="rect">
              <a:avLst/>
            </a:prstGeom>
          </p:spPr>
        </p:pic>
        <p:pic>
          <p:nvPicPr>
            <p:cNvPr id="14" name="Picture 13" descr="ian-symbol-stomatopod.eps"/>
            <p:cNvPicPr>
              <a:picLocks noChangeAspect="1"/>
            </p:cNvPicPr>
            <p:nvPr/>
          </p:nvPicPr>
          <p:blipFill>
            <a:blip r:embed="rId27" cstate="print"/>
            <a:stretch>
              <a:fillRect/>
            </a:stretch>
          </p:blipFill>
          <p:spPr>
            <a:xfrm rot="272435">
              <a:off x="5874668" y="546914"/>
              <a:ext cx="349220" cy="197454"/>
            </a:xfrm>
            <a:prstGeom prst="rect">
              <a:avLst/>
            </a:prstGeom>
          </p:spPr>
        </p:pic>
        <p:grpSp>
          <p:nvGrpSpPr>
            <p:cNvPr id="45" name="Group 79"/>
            <p:cNvGrpSpPr/>
            <p:nvPr/>
          </p:nvGrpSpPr>
          <p:grpSpPr>
            <a:xfrm>
              <a:off x="1828800" y="1219200"/>
              <a:ext cx="5071633" cy="2514600"/>
              <a:chOff x="1828800" y="1219200"/>
              <a:chExt cx="5071633" cy="2514600"/>
            </a:xfrm>
          </p:grpSpPr>
          <p:pic>
            <p:nvPicPr>
              <p:cNvPr id="81" name="Picture 9" descr="ian-symbol-squid copy.eps"/>
              <p:cNvPicPr>
                <a:picLocks noChangeAspect="1"/>
              </p:cNvPicPr>
              <p:nvPr/>
            </p:nvPicPr>
            <p:blipFill>
              <a:blip r:embed="rId28" cstate="print"/>
              <a:stretch>
                <a:fillRect/>
              </a:stretch>
            </p:blipFill>
            <p:spPr>
              <a:xfrm>
                <a:off x="5715000" y="1219200"/>
                <a:ext cx="1185433" cy="609600"/>
              </a:xfrm>
              <a:prstGeom prst="rect">
                <a:avLst/>
              </a:prstGeom>
            </p:spPr>
          </p:pic>
          <p:grpSp>
            <p:nvGrpSpPr>
              <p:cNvPr id="46" name="Group 73"/>
              <p:cNvGrpSpPr/>
              <p:nvPr/>
            </p:nvGrpSpPr>
            <p:grpSpPr>
              <a:xfrm>
                <a:off x="2895600" y="3200400"/>
                <a:ext cx="1168196" cy="533400"/>
                <a:chOff x="2971799" y="3200400"/>
                <a:chExt cx="1168196" cy="533400"/>
              </a:xfrm>
            </p:grpSpPr>
            <p:pic>
              <p:nvPicPr>
                <p:cNvPr id="86" name="Picture 70" descr="ian-symbol-leiostomus-xanthurus copy.eps"/>
                <p:cNvPicPr>
                  <a:picLocks noChangeAspect="1"/>
                </p:cNvPicPr>
                <p:nvPr/>
              </p:nvPicPr>
              <p:blipFill>
                <a:blip r:embed="rId29" cstate="print"/>
                <a:stretch>
                  <a:fillRect/>
                </a:stretch>
              </p:blipFill>
              <p:spPr>
                <a:xfrm>
                  <a:off x="2971799" y="3200400"/>
                  <a:ext cx="676991" cy="381000"/>
                </a:xfrm>
                <a:prstGeom prst="rect">
                  <a:avLst/>
                </a:prstGeom>
              </p:spPr>
            </p:pic>
            <p:pic>
              <p:nvPicPr>
                <p:cNvPr id="87" name="Picture 72" descr="ian-symbol-leiostomus-xanthurus copy.eps"/>
                <p:cNvPicPr>
                  <a:picLocks noChangeAspect="1"/>
                </p:cNvPicPr>
                <p:nvPr/>
              </p:nvPicPr>
              <p:blipFill>
                <a:blip r:embed="rId29" cstate="print"/>
                <a:stretch>
                  <a:fillRect/>
                </a:stretch>
              </p:blipFill>
              <p:spPr>
                <a:xfrm>
                  <a:off x="3733800" y="3200400"/>
                  <a:ext cx="406195" cy="228600"/>
                </a:xfrm>
                <a:prstGeom prst="rect">
                  <a:avLst/>
                </a:prstGeom>
              </p:spPr>
            </p:pic>
            <p:pic>
              <p:nvPicPr>
                <p:cNvPr id="88" name="Picture 71" descr="ian-symbol-leiostomus-xanthurus copy.eps"/>
                <p:cNvPicPr>
                  <a:picLocks noChangeAspect="1"/>
                </p:cNvPicPr>
                <p:nvPr/>
              </p:nvPicPr>
              <p:blipFill>
                <a:blip r:embed="rId29" cstate="print"/>
                <a:stretch>
                  <a:fillRect/>
                </a:stretch>
              </p:blipFill>
              <p:spPr>
                <a:xfrm>
                  <a:off x="3429000" y="3429000"/>
                  <a:ext cx="541593" cy="304800"/>
                </a:xfrm>
                <a:prstGeom prst="rect">
                  <a:avLst/>
                </a:prstGeom>
              </p:spPr>
            </p:pic>
          </p:grpSp>
          <p:grpSp>
            <p:nvGrpSpPr>
              <p:cNvPr id="57" name="Group 87"/>
              <p:cNvGrpSpPr/>
              <p:nvPr/>
            </p:nvGrpSpPr>
            <p:grpSpPr>
              <a:xfrm>
                <a:off x="1828800" y="1828800"/>
                <a:ext cx="838200" cy="248334"/>
                <a:chOff x="1828800" y="1828800"/>
                <a:chExt cx="838200" cy="248334"/>
              </a:xfrm>
            </p:grpSpPr>
            <p:pic>
              <p:nvPicPr>
                <p:cNvPr id="84" name="Picture 29" descr="ian-symbol-menidia-menidia copy.eps"/>
                <p:cNvPicPr>
                  <a:picLocks noChangeAspect="1"/>
                </p:cNvPicPr>
                <p:nvPr/>
              </p:nvPicPr>
              <p:blipFill>
                <a:blip r:embed="rId30" cstate="print"/>
                <a:stretch>
                  <a:fillRect/>
                </a:stretch>
              </p:blipFill>
              <p:spPr>
                <a:xfrm>
                  <a:off x="1828800" y="1926560"/>
                  <a:ext cx="609600" cy="150574"/>
                </a:xfrm>
                <a:prstGeom prst="rect">
                  <a:avLst/>
                </a:prstGeom>
              </p:spPr>
            </p:pic>
            <p:pic>
              <p:nvPicPr>
                <p:cNvPr id="85" name="Picture 84" descr="ian-symbol-menidia-menidia copy.eps"/>
                <p:cNvPicPr>
                  <a:picLocks noChangeAspect="1"/>
                </p:cNvPicPr>
                <p:nvPr/>
              </p:nvPicPr>
              <p:blipFill>
                <a:blip r:embed="rId30" cstate="print"/>
                <a:stretch>
                  <a:fillRect/>
                </a:stretch>
              </p:blipFill>
              <p:spPr>
                <a:xfrm>
                  <a:off x="2057400" y="1828800"/>
                  <a:ext cx="609600" cy="150574"/>
                </a:xfrm>
                <a:prstGeom prst="rect">
                  <a:avLst/>
                </a:prstGeom>
              </p:spPr>
            </p:pic>
          </p:grpSp>
        </p:grpSp>
      </p:grpSp>
      <p:sp>
        <p:nvSpPr>
          <p:cNvPr id="60" name="Rectangle 2"/>
          <p:cNvSpPr>
            <a:spLocks noChangeArrowheads="1"/>
          </p:cNvSpPr>
          <p:nvPr/>
        </p:nvSpPr>
        <p:spPr bwMode="auto">
          <a:xfrm>
            <a:off x="323850" y="442913"/>
            <a:ext cx="4248150" cy="637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nSpc>
                <a:spcPct val="80000"/>
              </a:lnSpc>
              <a:spcBef>
                <a:spcPct val="20000"/>
              </a:spcBef>
            </a:pPr>
            <a:r>
              <a:rPr lang="en-US" sz="1200" b="1" dirty="0" smtClean="0"/>
              <a:t>Finfish  </a:t>
            </a:r>
            <a:endParaRPr lang="en-US" sz="1200" b="1" dirty="0"/>
          </a:p>
          <a:p>
            <a:pPr marL="342900" indent="-342900">
              <a:lnSpc>
                <a:spcPct val="80000"/>
              </a:lnSpc>
              <a:spcBef>
                <a:spcPct val="20000"/>
              </a:spcBef>
            </a:pPr>
            <a:r>
              <a:rPr lang="en-US" sz="1000" dirty="0"/>
              <a:t>- </a:t>
            </a:r>
            <a:r>
              <a:rPr lang="en-US" sz="1000" b="1" dirty="0" err="1">
                <a:solidFill>
                  <a:srgbClr val="FF0000"/>
                </a:solidFill>
              </a:rPr>
              <a:t>Alosines</a:t>
            </a:r>
            <a:r>
              <a:rPr lang="en-US" sz="1000" dirty="0"/>
              <a:t> (</a:t>
            </a:r>
            <a:r>
              <a:rPr lang="en-US" sz="1000" dirty="0" err="1"/>
              <a:t>Amer.Shad</a:t>
            </a:r>
            <a:r>
              <a:rPr lang="en-US" sz="1000" dirty="0"/>
              <a:t>, Hickory Shad, Alewife &amp; Herring)</a:t>
            </a:r>
          </a:p>
          <a:p>
            <a:pPr marL="342900" indent="-342900">
              <a:lnSpc>
                <a:spcPct val="80000"/>
              </a:lnSpc>
              <a:spcBef>
                <a:spcPct val="20000"/>
              </a:spcBef>
            </a:pPr>
            <a:r>
              <a:rPr lang="en-US" sz="1000" dirty="0"/>
              <a:t>- Atlantic Croaker</a:t>
            </a:r>
          </a:p>
          <a:p>
            <a:pPr marL="342900" indent="-342900">
              <a:lnSpc>
                <a:spcPct val="80000"/>
              </a:lnSpc>
              <a:spcBef>
                <a:spcPct val="20000"/>
              </a:spcBef>
            </a:pPr>
            <a:r>
              <a:rPr lang="en-US" sz="1000" dirty="0"/>
              <a:t>- </a:t>
            </a:r>
            <a:r>
              <a:rPr lang="en-US" sz="1000" b="1" dirty="0">
                <a:solidFill>
                  <a:srgbClr val="FF0000"/>
                </a:solidFill>
              </a:rPr>
              <a:t>Bay anchovy</a:t>
            </a:r>
          </a:p>
          <a:p>
            <a:pPr marL="342900" indent="-342900">
              <a:lnSpc>
                <a:spcPct val="80000"/>
              </a:lnSpc>
              <a:spcBef>
                <a:spcPct val="20000"/>
              </a:spcBef>
            </a:pPr>
            <a:r>
              <a:rPr lang="en-US" sz="1000" dirty="0"/>
              <a:t>- Black drum</a:t>
            </a:r>
          </a:p>
          <a:p>
            <a:pPr marL="342900" indent="-342900">
              <a:lnSpc>
                <a:spcPct val="80000"/>
              </a:lnSpc>
              <a:spcBef>
                <a:spcPct val="20000"/>
              </a:spcBef>
            </a:pPr>
            <a:r>
              <a:rPr lang="en-US" sz="1000" dirty="0"/>
              <a:t>- </a:t>
            </a:r>
            <a:r>
              <a:rPr lang="en-US" sz="1000" b="1" dirty="0">
                <a:solidFill>
                  <a:srgbClr val="0070C0"/>
                </a:solidFill>
              </a:rPr>
              <a:t>Bluefish</a:t>
            </a:r>
          </a:p>
          <a:p>
            <a:pPr marL="342900" indent="-342900">
              <a:lnSpc>
                <a:spcPct val="80000"/>
              </a:lnSpc>
              <a:spcBef>
                <a:spcPct val="20000"/>
              </a:spcBef>
            </a:pPr>
            <a:r>
              <a:rPr lang="en-US" sz="1000" dirty="0"/>
              <a:t>- </a:t>
            </a:r>
            <a:r>
              <a:rPr lang="en-US" sz="1000" b="1" dirty="0">
                <a:solidFill>
                  <a:srgbClr val="0070C0"/>
                </a:solidFill>
              </a:rPr>
              <a:t>Butterfish</a:t>
            </a:r>
            <a:r>
              <a:rPr lang="en-US" sz="1000" dirty="0"/>
              <a:t>, </a:t>
            </a:r>
            <a:r>
              <a:rPr lang="en-US" sz="1000" dirty="0" err="1"/>
              <a:t>harvestfish</a:t>
            </a:r>
            <a:r>
              <a:rPr lang="en-US" sz="1000" dirty="0"/>
              <a:t> (“</a:t>
            </a:r>
            <a:r>
              <a:rPr lang="en-US" sz="1000" dirty="0" err="1"/>
              <a:t>Jellivores</a:t>
            </a:r>
            <a:r>
              <a:rPr lang="en-US" sz="1000" dirty="0"/>
              <a:t>”)</a:t>
            </a:r>
          </a:p>
          <a:p>
            <a:pPr marL="342900" indent="-342900">
              <a:lnSpc>
                <a:spcPct val="80000"/>
              </a:lnSpc>
              <a:spcBef>
                <a:spcPct val="20000"/>
              </a:spcBef>
            </a:pPr>
            <a:r>
              <a:rPr lang="en-US" sz="1000" dirty="0"/>
              <a:t>- Catfish</a:t>
            </a:r>
          </a:p>
          <a:p>
            <a:pPr marL="342900" indent="-342900">
              <a:lnSpc>
                <a:spcPct val="80000"/>
              </a:lnSpc>
              <a:spcBef>
                <a:spcPct val="20000"/>
              </a:spcBef>
            </a:pPr>
            <a:r>
              <a:rPr lang="en-US" sz="1000" dirty="0"/>
              <a:t>- Gizzard shad</a:t>
            </a:r>
          </a:p>
          <a:p>
            <a:pPr marL="342900" indent="-342900">
              <a:lnSpc>
                <a:spcPct val="80000"/>
              </a:lnSpc>
              <a:spcBef>
                <a:spcPct val="20000"/>
              </a:spcBef>
            </a:pPr>
            <a:r>
              <a:rPr lang="en-US" sz="1000" dirty="0"/>
              <a:t>- </a:t>
            </a:r>
            <a:r>
              <a:rPr lang="en-US" sz="1000" b="1" dirty="0">
                <a:solidFill>
                  <a:srgbClr val="FF0000"/>
                </a:solidFill>
              </a:rPr>
              <a:t>Littoral forage fish</a:t>
            </a:r>
            <a:r>
              <a:rPr lang="en-US" sz="1000" dirty="0"/>
              <a:t>: silversides, </a:t>
            </a:r>
            <a:r>
              <a:rPr lang="en-US" sz="1000" dirty="0" err="1"/>
              <a:t>mummichog</a:t>
            </a:r>
            <a:endParaRPr lang="en-US" sz="1000" dirty="0"/>
          </a:p>
          <a:p>
            <a:pPr marL="342900" indent="-342900">
              <a:lnSpc>
                <a:spcPct val="80000"/>
              </a:lnSpc>
              <a:spcBef>
                <a:spcPct val="20000"/>
              </a:spcBef>
            </a:pPr>
            <a:r>
              <a:rPr lang="en-US" sz="1000" dirty="0"/>
              <a:t>- </a:t>
            </a:r>
            <a:r>
              <a:rPr lang="en-US" sz="1000" b="1" dirty="0">
                <a:solidFill>
                  <a:srgbClr val="FF0000"/>
                </a:solidFill>
              </a:rPr>
              <a:t>Menhaden</a:t>
            </a:r>
          </a:p>
          <a:p>
            <a:pPr marL="342900" indent="-342900">
              <a:lnSpc>
                <a:spcPct val="80000"/>
              </a:lnSpc>
              <a:spcBef>
                <a:spcPct val="20000"/>
              </a:spcBef>
            </a:pPr>
            <a:r>
              <a:rPr lang="en-US" sz="1000" dirty="0"/>
              <a:t>- Striped bass</a:t>
            </a:r>
          </a:p>
          <a:p>
            <a:pPr marL="342900" indent="-342900">
              <a:lnSpc>
                <a:spcPct val="80000"/>
              </a:lnSpc>
              <a:spcBef>
                <a:spcPct val="20000"/>
              </a:spcBef>
            </a:pPr>
            <a:r>
              <a:rPr lang="en-US" sz="1000" dirty="0"/>
              <a:t>- </a:t>
            </a:r>
            <a:r>
              <a:rPr lang="en-US" sz="1000" b="1" dirty="0">
                <a:solidFill>
                  <a:srgbClr val="0070C0"/>
                </a:solidFill>
              </a:rPr>
              <a:t>Summer flounder</a:t>
            </a:r>
          </a:p>
          <a:p>
            <a:pPr marL="342900" indent="-342900">
              <a:lnSpc>
                <a:spcPct val="80000"/>
              </a:lnSpc>
              <a:spcBef>
                <a:spcPct val="20000"/>
              </a:spcBef>
            </a:pPr>
            <a:r>
              <a:rPr lang="en-US" sz="1000" dirty="0"/>
              <a:t>- Other flatfish (</a:t>
            </a:r>
            <a:r>
              <a:rPr lang="en-US" sz="1000" dirty="0" err="1"/>
              <a:t>hogchoker</a:t>
            </a:r>
            <a:r>
              <a:rPr lang="en-US" sz="1000" dirty="0"/>
              <a:t>, tonguefish, window pane, winter flounder)</a:t>
            </a:r>
          </a:p>
          <a:p>
            <a:pPr marL="342900" indent="-342900">
              <a:lnSpc>
                <a:spcPct val="80000"/>
              </a:lnSpc>
              <a:spcBef>
                <a:spcPct val="20000"/>
              </a:spcBef>
            </a:pPr>
            <a:r>
              <a:rPr lang="en-US" sz="1000" dirty="0"/>
              <a:t>- </a:t>
            </a:r>
            <a:r>
              <a:rPr lang="en-US" sz="1000" b="1" dirty="0" err="1">
                <a:solidFill>
                  <a:srgbClr val="FF0000"/>
                </a:solidFill>
              </a:rPr>
              <a:t>Panfish</a:t>
            </a:r>
            <a:r>
              <a:rPr lang="en-US" sz="1000" dirty="0"/>
              <a:t>: </a:t>
            </a:r>
          </a:p>
          <a:p>
            <a:pPr marL="342900" indent="-342900">
              <a:lnSpc>
                <a:spcPct val="80000"/>
              </a:lnSpc>
              <a:spcBef>
                <a:spcPct val="20000"/>
              </a:spcBef>
            </a:pPr>
            <a:r>
              <a:rPr lang="en-US" sz="1000" dirty="0"/>
              <a:t>	</a:t>
            </a:r>
            <a:r>
              <a:rPr lang="en-US" sz="1000" dirty="0" err="1"/>
              <a:t>Euryhaline</a:t>
            </a:r>
            <a:r>
              <a:rPr lang="en-US" sz="1000" dirty="0"/>
              <a:t>: Spot, silver perch; FW to 10ppt: yellow perch, bluegill</a:t>
            </a:r>
          </a:p>
          <a:p>
            <a:pPr marL="342900" indent="-342900">
              <a:lnSpc>
                <a:spcPct val="80000"/>
              </a:lnSpc>
              <a:spcBef>
                <a:spcPct val="20000"/>
              </a:spcBef>
            </a:pPr>
            <a:r>
              <a:rPr lang="en-US" sz="1000" dirty="0"/>
              <a:t>- </a:t>
            </a:r>
            <a:r>
              <a:rPr lang="en-US" sz="1000" b="1" dirty="0">
                <a:solidFill>
                  <a:srgbClr val="0070C0"/>
                </a:solidFill>
              </a:rPr>
              <a:t>Reef assoc. fish</a:t>
            </a:r>
            <a:r>
              <a:rPr lang="en-US" sz="1000" dirty="0"/>
              <a:t>: spadefish, </a:t>
            </a:r>
            <a:r>
              <a:rPr lang="en-US" sz="1000" dirty="0" err="1"/>
              <a:t>tautog</a:t>
            </a:r>
            <a:r>
              <a:rPr lang="en-US" sz="1000" dirty="0"/>
              <a:t>, </a:t>
            </a:r>
            <a:r>
              <a:rPr lang="en-US" sz="1000" dirty="0">
                <a:solidFill>
                  <a:srgbClr val="0070C0"/>
                </a:solidFill>
              </a:rPr>
              <a:t>black </a:t>
            </a:r>
            <a:r>
              <a:rPr lang="en-US" sz="1000" dirty="0" err="1">
                <a:solidFill>
                  <a:srgbClr val="0070C0"/>
                </a:solidFill>
              </a:rPr>
              <a:t>seabass</a:t>
            </a:r>
            <a:r>
              <a:rPr lang="en-US" sz="1000" dirty="0"/>
              <a:t>, toadfish</a:t>
            </a:r>
          </a:p>
          <a:p>
            <a:pPr marL="342900" indent="-342900">
              <a:lnSpc>
                <a:spcPct val="80000"/>
              </a:lnSpc>
              <a:spcBef>
                <a:spcPct val="20000"/>
              </a:spcBef>
            </a:pPr>
            <a:r>
              <a:rPr lang="en-US" sz="1000" dirty="0"/>
              <a:t>- Spotted hake, lizard fish, northern </a:t>
            </a:r>
            <a:r>
              <a:rPr lang="en-US" sz="1000" dirty="0" err="1"/>
              <a:t>searobin</a:t>
            </a:r>
            <a:r>
              <a:rPr lang="en-US" sz="1000" dirty="0"/>
              <a:t> </a:t>
            </a:r>
          </a:p>
          <a:p>
            <a:pPr marL="342900" indent="-342900">
              <a:lnSpc>
                <a:spcPct val="80000"/>
              </a:lnSpc>
              <a:spcBef>
                <a:spcPct val="20000"/>
              </a:spcBef>
            </a:pPr>
            <a:r>
              <a:rPr lang="en-US" sz="1000" dirty="0"/>
              <a:t>- Weakfish</a:t>
            </a:r>
          </a:p>
          <a:p>
            <a:pPr marL="342900" indent="-342900">
              <a:lnSpc>
                <a:spcPct val="80000"/>
              </a:lnSpc>
              <a:spcBef>
                <a:spcPct val="20000"/>
              </a:spcBef>
            </a:pPr>
            <a:r>
              <a:rPr lang="en-US" sz="1000" dirty="0"/>
              <a:t>- White perch</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err="1"/>
              <a:t>Elasmobranchs</a:t>
            </a:r>
            <a:endParaRPr lang="en-US" sz="1200" b="1" dirty="0"/>
          </a:p>
          <a:p>
            <a:pPr marL="342900" indent="-342900">
              <a:lnSpc>
                <a:spcPct val="80000"/>
              </a:lnSpc>
              <a:spcBef>
                <a:spcPct val="20000"/>
              </a:spcBef>
            </a:pPr>
            <a:r>
              <a:rPr lang="en-US" sz="1000" dirty="0"/>
              <a:t>- </a:t>
            </a:r>
            <a:r>
              <a:rPr lang="en-US" sz="1000" dirty="0" err="1"/>
              <a:t>Cownose</a:t>
            </a:r>
            <a:r>
              <a:rPr lang="en-US" sz="1000" dirty="0"/>
              <a:t> ray</a:t>
            </a:r>
          </a:p>
          <a:p>
            <a:pPr marL="342900" indent="-342900">
              <a:lnSpc>
                <a:spcPct val="80000"/>
              </a:lnSpc>
              <a:spcBef>
                <a:spcPct val="20000"/>
              </a:spcBef>
            </a:pPr>
            <a:r>
              <a:rPr lang="en-US" sz="1000" dirty="0"/>
              <a:t>- Dogfish, smooth</a:t>
            </a:r>
          </a:p>
          <a:p>
            <a:pPr marL="342900" indent="-342900">
              <a:lnSpc>
                <a:spcPct val="80000"/>
              </a:lnSpc>
              <a:spcBef>
                <a:spcPct val="20000"/>
              </a:spcBef>
            </a:pPr>
            <a:r>
              <a:rPr lang="en-US" sz="1000" dirty="0"/>
              <a:t>- </a:t>
            </a:r>
            <a:r>
              <a:rPr lang="en-US" sz="1000" b="1" dirty="0">
                <a:solidFill>
                  <a:srgbClr val="0070C0"/>
                </a:solidFill>
              </a:rPr>
              <a:t>Dogfish, spiny</a:t>
            </a:r>
          </a:p>
          <a:p>
            <a:pPr marL="342900" indent="-342900">
              <a:lnSpc>
                <a:spcPct val="80000"/>
              </a:lnSpc>
              <a:spcBef>
                <a:spcPct val="20000"/>
              </a:spcBef>
            </a:pPr>
            <a:r>
              <a:rPr lang="en-US" sz="1000" dirty="0"/>
              <a:t>- Sandbar shark</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Birds</a:t>
            </a:r>
          </a:p>
          <a:p>
            <a:pPr marL="342900" indent="-342900">
              <a:lnSpc>
                <a:spcPct val="80000"/>
              </a:lnSpc>
              <a:spcBef>
                <a:spcPct val="20000"/>
              </a:spcBef>
            </a:pPr>
            <a:r>
              <a:rPr lang="en-US" sz="1000" dirty="0"/>
              <a:t>- </a:t>
            </a:r>
            <a:r>
              <a:rPr lang="en-US" sz="1000" b="1" dirty="0">
                <a:solidFill>
                  <a:srgbClr val="FFC000"/>
                </a:solidFill>
              </a:rPr>
              <a:t>Bald Eagle</a:t>
            </a:r>
          </a:p>
          <a:p>
            <a:pPr marL="342900" indent="-342900">
              <a:lnSpc>
                <a:spcPct val="80000"/>
              </a:lnSpc>
              <a:spcBef>
                <a:spcPct val="20000"/>
              </a:spcBef>
            </a:pPr>
            <a:r>
              <a:rPr lang="en-US" sz="1000" dirty="0"/>
              <a:t>- </a:t>
            </a:r>
            <a:r>
              <a:rPr lang="en-US" sz="1000" dirty="0" err="1"/>
              <a:t>Piscivorous</a:t>
            </a:r>
            <a:r>
              <a:rPr lang="en-US" sz="1000" dirty="0"/>
              <a:t> birds (osprey, great blue heron, brown pelican, cormorant) </a:t>
            </a:r>
          </a:p>
          <a:p>
            <a:pPr marL="342900" indent="-342900">
              <a:lnSpc>
                <a:spcPct val="80000"/>
              </a:lnSpc>
              <a:spcBef>
                <a:spcPct val="20000"/>
              </a:spcBef>
            </a:pPr>
            <a:r>
              <a:rPr lang="en-US" sz="1000" dirty="0"/>
              <a:t>- Benthic predators (diving ducks)</a:t>
            </a:r>
          </a:p>
          <a:p>
            <a:pPr marL="342900" indent="-342900">
              <a:lnSpc>
                <a:spcPct val="80000"/>
              </a:lnSpc>
              <a:spcBef>
                <a:spcPct val="20000"/>
              </a:spcBef>
            </a:pPr>
            <a:r>
              <a:rPr lang="en-US" sz="1000" dirty="0"/>
              <a:t>- Herbivorous seabirds (mallard, redhead, Canada goose, &amp; swans)</a:t>
            </a:r>
          </a:p>
          <a:p>
            <a:pPr marL="342900" indent="-342900">
              <a:lnSpc>
                <a:spcPct val="80000"/>
              </a:lnSpc>
              <a:spcBef>
                <a:spcPct val="20000"/>
              </a:spcBef>
            </a:pPr>
            <a:endParaRPr lang="en-US" sz="800" b="1" dirty="0"/>
          </a:p>
          <a:p>
            <a:pPr marL="342900" indent="-342900">
              <a:lnSpc>
                <a:spcPct val="80000"/>
              </a:lnSpc>
              <a:spcBef>
                <a:spcPct val="20000"/>
              </a:spcBef>
            </a:pPr>
            <a:r>
              <a:rPr lang="en-US" sz="1200" b="1" dirty="0"/>
              <a:t>Mammals</a:t>
            </a:r>
          </a:p>
          <a:p>
            <a:pPr marL="342900" indent="-342900">
              <a:lnSpc>
                <a:spcPct val="80000"/>
              </a:lnSpc>
              <a:spcBef>
                <a:spcPct val="20000"/>
              </a:spcBef>
            </a:pPr>
            <a:r>
              <a:rPr lang="en-US" sz="1000" dirty="0"/>
              <a:t>- </a:t>
            </a:r>
            <a:r>
              <a:rPr lang="en-US" sz="1000" b="1" dirty="0">
                <a:solidFill>
                  <a:srgbClr val="FFC000"/>
                </a:solidFill>
              </a:rPr>
              <a:t>Bottlenose dolphin</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Reptiles </a:t>
            </a:r>
          </a:p>
          <a:p>
            <a:pPr marL="342900" indent="-342900">
              <a:lnSpc>
                <a:spcPct val="80000"/>
              </a:lnSpc>
              <a:spcBef>
                <a:spcPct val="20000"/>
              </a:spcBef>
            </a:pPr>
            <a:r>
              <a:rPr lang="en-US" sz="1000" dirty="0"/>
              <a:t>- </a:t>
            </a:r>
            <a:r>
              <a:rPr lang="en-US" sz="1000" b="1" dirty="0">
                <a:solidFill>
                  <a:srgbClr val="FFC000"/>
                </a:solidFill>
              </a:rPr>
              <a:t>Diamond-back Terrapin</a:t>
            </a:r>
          </a:p>
          <a:p>
            <a:pPr marL="342900" indent="-342900">
              <a:lnSpc>
                <a:spcPct val="80000"/>
              </a:lnSpc>
              <a:spcBef>
                <a:spcPct val="20000"/>
              </a:spcBef>
            </a:pPr>
            <a:r>
              <a:rPr lang="en-US" sz="1000" dirty="0"/>
              <a:t>- </a:t>
            </a:r>
            <a:r>
              <a:rPr lang="en-US" sz="1000" b="1" dirty="0" err="1">
                <a:solidFill>
                  <a:srgbClr val="FFC000"/>
                </a:solidFill>
              </a:rPr>
              <a:t>Seaturtles</a:t>
            </a:r>
            <a:endParaRPr lang="en-US" sz="1000" b="1" dirty="0">
              <a:solidFill>
                <a:srgbClr val="FFC000"/>
              </a:solidFill>
            </a:endParaRPr>
          </a:p>
        </p:txBody>
      </p:sp>
      <p:grpSp>
        <p:nvGrpSpPr>
          <p:cNvPr id="66" name="Group 65"/>
          <p:cNvGrpSpPr/>
          <p:nvPr/>
        </p:nvGrpSpPr>
        <p:grpSpPr>
          <a:xfrm>
            <a:off x="4319690" y="1524000"/>
            <a:ext cx="4444836" cy="1905000"/>
            <a:chOff x="4319690" y="1524000"/>
            <a:chExt cx="4444836" cy="1905000"/>
          </a:xfrm>
        </p:grpSpPr>
        <p:grpSp>
          <p:nvGrpSpPr>
            <p:cNvPr id="67" name="Group 32"/>
            <p:cNvGrpSpPr/>
            <p:nvPr/>
          </p:nvGrpSpPr>
          <p:grpSpPr>
            <a:xfrm>
              <a:off x="7086600" y="1524000"/>
              <a:ext cx="457200" cy="695625"/>
              <a:chOff x="6824699" y="1524000"/>
              <a:chExt cx="719100" cy="924225"/>
            </a:xfrm>
          </p:grpSpPr>
          <p:pic>
            <p:nvPicPr>
              <p:cNvPr id="77" name="Picture 7" descr="ian-symbol-oyster copy.eps"/>
              <p:cNvPicPr>
                <a:picLocks noChangeAspect="1"/>
              </p:cNvPicPr>
              <p:nvPr/>
            </p:nvPicPr>
            <p:blipFill>
              <a:blip r:embed="rId31" cstate="print"/>
              <a:stretch>
                <a:fillRect/>
              </a:stretch>
            </p:blipFill>
            <p:spPr>
              <a:xfrm>
                <a:off x="7010399" y="1524000"/>
                <a:ext cx="533400" cy="862739"/>
              </a:xfrm>
              <a:prstGeom prst="rect">
                <a:avLst/>
              </a:prstGeom>
            </p:spPr>
          </p:pic>
          <p:pic>
            <p:nvPicPr>
              <p:cNvPr id="78" name="Picture 8" descr="ian-symbol-oyster copy.eps"/>
              <p:cNvPicPr>
                <a:picLocks noChangeAspect="1"/>
              </p:cNvPicPr>
              <p:nvPr/>
            </p:nvPicPr>
            <p:blipFill>
              <a:blip r:embed="rId31" cstate="print"/>
              <a:stretch>
                <a:fillRect/>
              </a:stretch>
            </p:blipFill>
            <p:spPr>
              <a:xfrm rot="15766626">
                <a:off x="6920064" y="1906307"/>
                <a:ext cx="308905" cy="499635"/>
              </a:xfrm>
              <a:prstGeom prst="rect">
                <a:avLst/>
              </a:prstGeom>
            </p:spPr>
          </p:pic>
          <p:pic>
            <p:nvPicPr>
              <p:cNvPr id="79" name="Picture 6" descr="ian-symbol-oyster copy.eps"/>
              <p:cNvPicPr>
                <a:picLocks noChangeAspect="1"/>
              </p:cNvPicPr>
              <p:nvPr/>
            </p:nvPicPr>
            <p:blipFill>
              <a:blip r:embed="rId31" cstate="print"/>
              <a:stretch>
                <a:fillRect/>
              </a:stretch>
            </p:blipFill>
            <p:spPr>
              <a:xfrm rot="1747995">
                <a:off x="7188680" y="1948590"/>
                <a:ext cx="308905" cy="499635"/>
              </a:xfrm>
              <a:prstGeom prst="rect">
                <a:avLst/>
              </a:prstGeom>
            </p:spPr>
          </p:pic>
        </p:grpSp>
        <p:grpSp>
          <p:nvGrpSpPr>
            <p:cNvPr id="68" name="Group 21"/>
            <p:cNvGrpSpPr/>
            <p:nvPr/>
          </p:nvGrpSpPr>
          <p:grpSpPr>
            <a:xfrm>
              <a:off x="7772400" y="2418110"/>
              <a:ext cx="992126" cy="1010890"/>
              <a:chOff x="7193019" y="1828800"/>
              <a:chExt cx="1220727" cy="1239488"/>
            </a:xfrm>
          </p:grpSpPr>
          <p:pic>
            <p:nvPicPr>
              <p:cNvPr id="72" name="Picture 18" descr="ian-symbol-hydrilla-verticillata-1 copy.eps"/>
              <p:cNvPicPr>
                <a:picLocks noChangeAspect="1"/>
              </p:cNvPicPr>
              <p:nvPr/>
            </p:nvPicPr>
            <p:blipFill>
              <a:blip r:embed="rId32" cstate="print"/>
              <a:stretch>
                <a:fillRect/>
              </a:stretch>
            </p:blipFill>
            <p:spPr>
              <a:xfrm rot="1307544">
                <a:off x="7651747" y="1929553"/>
                <a:ext cx="761999" cy="1138735"/>
              </a:xfrm>
              <a:prstGeom prst="rect">
                <a:avLst/>
              </a:prstGeom>
            </p:spPr>
          </p:pic>
          <p:grpSp>
            <p:nvGrpSpPr>
              <p:cNvPr id="69" name="Group 20"/>
              <p:cNvGrpSpPr/>
              <p:nvPr/>
            </p:nvGrpSpPr>
            <p:grpSpPr>
              <a:xfrm>
                <a:off x="7193019" y="1828800"/>
                <a:ext cx="1172355" cy="1129597"/>
                <a:chOff x="7193019" y="1905000"/>
                <a:chExt cx="1172355" cy="1129598"/>
              </a:xfrm>
            </p:grpSpPr>
            <p:pic>
              <p:nvPicPr>
                <p:cNvPr id="74" name="Picture 16" descr="ian-symbol-zostera-noltii copy.eps"/>
                <p:cNvPicPr>
                  <a:picLocks noChangeAspect="1"/>
                </p:cNvPicPr>
                <p:nvPr/>
              </p:nvPicPr>
              <p:blipFill>
                <a:blip r:embed="rId33" cstate="print"/>
                <a:stretch>
                  <a:fillRect/>
                </a:stretch>
              </p:blipFill>
              <p:spPr>
                <a:xfrm rot="217529">
                  <a:off x="7193019" y="2064448"/>
                  <a:ext cx="454577" cy="970150"/>
                </a:xfrm>
                <a:prstGeom prst="rect">
                  <a:avLst/>
                </a:prstGeom>
              </p:spPr>
            </p:pic>
            <p:pic>
              <p:nvPicPr>
                <p:cNvPr id="75" name="Picture 17" descr="ian-symbol-elodea-canadensis copy.eps"/>
                <p:cNvPicPr>
                  <a:picLocks noChangeAspect="1"/>
                </p:cNvPicPr>
                <p:nvPr/>
              </p:nvPicPr>
              <p:blipFill>
                <a:blip r:embed="rId34" cstate="print"/>
                <a:stretch>
                  <a:fillRect/>
                </a:stretch>
              </p:blipFill>
              <p:spPr>
                <a:xfrm>
                  <a:off x="7620000" y="1905000"/>
                  <a:ext cx="745374" cy="1123949"/>
                </a:xfrm>
                <a:prstGeom prst="rect">
                  <a:avLst/>
                </a:prstGeom>
              </p:spPr>
            </p:pic>
            <p:pic>
              <p:nvPicPr>
                <p:cNvPr id="76" name="Picture 19" descr="ian-symbol-potamogeton-crispus copy.eps"/>
                <p:cNvPicPr>
                  <a:picLocks noChangeAspect="1"/>
                </p:cNvPicPr>
                <p:nvPr/>
              </p:nvPicPr>
              <p:blipFill>
                <a:blip r:embed="rId35" cstate="print"/>
                <a:stretch>
                  <a:fillRect/>
                </a:stretch>
              </p:blipFill>
              <p:spPr>
                <a:xfrm rot="19697769">
                  <a:off x="7231637" y="1985382"/>
                  <a:ext cx="685800" cy="1046748"/>
                </a:xfrm>
                <a:prstGeom prst="rect">
                  <a:avLst/>
                </a:prstGeom>
              </p:spPr>
            </p:pic>
          </p:grpSp>
        </p:grpSp>
        <p:grpSp>
          <p:nvGrpSpPr>
            <p:cNvPr id="73" name="Group 56"/>
            <p:cNvGrpSpPr/>
            <p:nvPr/>
          </p:nvGrpSpPr>
          <p:grpSpPr>
            <a:xfrm>
              <a:off x="4319690" y="2438400"/>
              <a:ext cx="709510" cy="762000"/>
              <a:chOff x="4267200" y="2590800"/>
              <a:chExt cx="709510" cy="762000"/>
            </a:xfrm>
          </p:grpSpPr>
          <p:pic>
            <p:nvPicPr>
              <p:cNvPr id="70" name="Picture 69" descr="ian-symbol-spartina-spp copy.eps"/>
              <p:cNvPicPr>
                <a:picLocks noChangeAspect="1"/>
              </p:cNvPicPr>
              <p:nvPr/>
            </p:nvPicPr>
            <p:blipFill>
              <a:blip r:embed="rId36" cstate="print">
                <a:lum bright="-28000" contrast="60000"/>
              </a:blip>
              <a:stretch>
                <a:fillRect/>
              </a:stretch>
            </p:blipFill>
            <p:spPr>
              <a:xfrm>
                <a:off x="4267200" y="2590800"/>
                <a:ext cx="709510" cy="590550"/>
              </a:xfrm>
              <a:prstGeom prst="rect">
                <a:avLst/>
              </a:prstGeom>
            </p:spPr>
          </p:pic>
          <p:pic>
            <p:nvPicPr>
              <p:cNvPr id="71" name="Picture 70" descr="ian-symbol-spartina-spp copy.eps"/>
              <p:cNvPicPr>
                <a:picLocks noChangeAspect="1"/>
              </p:cNvPicPr>
              <p:nvPr/>
            </p:nvPicPr>
            <p:blipFill>
              <a:blip r:embed="rId36" cstate="print">
                <a:lum bright="-28000" contrast="60000"/>
              </a:blip>
              <a:stretch>
                <a:fillRect/>
              </a:stretch>
            </p:blipFill>
            <p:spPr>
              <a:xfrm>
                <a:off x="4267200" y="2971800"/>
                <a:ext cx="457748" cy="381000"/>
              </a:xfrm>
              <a:prstGeom prst="rect">
                <a:avLst/>
              </a:prstGeom>
            </p:spPr>
          </p:pic>
        </p:grpSp>
      </p:grpSp>
      <p:sp>
        <p:nvSpPr>
          <p:cNvPr id="58" name="Rectangle 3"/>
          <p:cNvSpPr>
            <a:spLocks noChangeArrowheads="1"/>
          </p:cNvSpPr>
          <p:nvPr/>
        </p:nvSpPr>
        <p:spPr bwMode="auto">
          <a:xfrm>
            <a:off x="4716463" y="442913"/>
            <a:ext cx="4248150" cy="637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lnSpc>
                <a:spcPct val="80000"/>
              </a:lnSpc>
              <a:spcBef>
                <a:spcPct val="20000"/>
              </a:spcBef>
            </a:pPr>
            <a:r>
              <a:rPr lang="en-US" sz="1200" b="1" dirty="0"/>
              <a:t>Invertebrates</a:t>
            </a:r>
            <a:endParaRPr lang="en-US" sz="600" dirty="0"/>
          </a:p>
          <a:p>
            <a:pPr marL="342900" indent="-342900">
              <a:lnSpc>
                <a:spcPct val="80000"/>
              </a:lnSpc>
              <a:spcBef>
                <a:spcPct val="20000"/>
              </a:spcBef>
            </a:pPr>
            <a:r>
              <a:rPr lang="en-US" sz="1000" dirty="0"/>
              <a:t>- </a:t>
            </a:r>
            <a:r>
              <a:rPr lang="en-US" sz="1000" b="1" dirty="0">
                <a:solidFill>
                  <a:srgbClr val="FF0000"/>
                </a:solidFill>
              </a:rPr>
              <a:t>Benthic feeders</a:t>
            </a:r>
            <a:r>
              <a:rPr lang="en-US" sz="1000" dirty="0"/>
              <a:t>: </a:t>
            </a:r>
            <a:r>
              <a:rPr lang="en-US" sz="800" dirty="0"/>
              <a:t>(B-IBI “CO”+”IN”)</a:t>
            </a:r>
            <a:r>
              <a:rPr lang="en-US" sz="1000" dirty="0"/>
              <a:t> …, </a:t>
            </a:r>
          </a:p>
          <a:p>
            <a:pPr marL="342900" indent="-342900">
              <a:lnSpc>
                <a:spcPct val="80000"/>
              </a:lnSpc>
              <a:spcBef>
                <a:spcPct val="20000"/>
              </a:spcBef>
            </a:pPr>
            <a:r>
              <a:rPr lang="en-US" sz="1000" dirty="0"/>
              <a:t>- </a:t>
            </a:r>
            <a:r>
              <a:rPr lang="en-US" sz="1000" b="1" dirty="0">
                <a:solidFill>
                  <a:srgbClr val="FF0000"/>
                </a:solidFill>
              </a:rPr>
              <a:t>Benthic predators</a:t>
            </a:r>
            <a:r>
              <a:rPr lang="en-US" sz="1000" dirty="0"/>
              <a:t>: </a:t>
            </a:r>
            <a:r>
              <a:rPr lang="en-US" sz="800" dirty="0"/>
              <a:t>(B-IBI “P”)</a:t>
            </a:r>
            <a:r>
              <a:rPr lang="en-US" sz="1000" dirty="0"/>
              <a:t> …, </a:t>
            </a:r>
          </a:p>
          <a:p>
            <a:pPr marL="342900" indent="-342900">
              <a:lnSpc>
                <a:spcPct val="80000"/>
              </a:lnSpc>
              <a:spcBef>
                <a:spcPct val="20000"/>
              </a:spcBef>
            </a:pPr>
            <a:r>
              <a:rPr lang="en-US" sz="1000" dirty="0"/>
              <a:t>- </a:t>
            </a:r>
            <a:r>
              <a:rPr lang="en-US" sz="1000" b="1" dirty="0">
                <a:solidFill>
                  <a:srgbClr val="FF0000"/>
                </a:solidFill>
              </a:rPr>
              <a:t>Benthic suspension feeders</a:t>
            </a:r>
            <a:r>
              <a:rPr lang="en-US" sz="1000" dirty="0"/>
              <a:t>: </a:t>
            </a:r>
            <a:r>
              <a:rPr lang="en-US" sz="800" dirty="0"/>
              <a:t>(B-IBI “SU”)</a:t>
            </a:r>
          </a:p>
          <a:p>
            <a:pPr marL="342900" indent="-342900">
              <a:lnSpc>
                <a:spcPct val="80000"/>
              </a:lnSpc>
              <a:spcBef>
                <a:spcPct val="20000"/>
              </a:spcBef>
            </a:pPr>
            <a:r>
              <a:rPr lang="en-US" sz="1000" dirty="0"/>
              <a:t>- Blue crab YOY</a:t>
            </a:r>
          </a:p>
          <a:p>
            <a:pPr marL="342900" indent="-342900">
              <a:lnSpc>
                <a:spcPct val="80000"/>
              </a:lnSpc>
              <a:spcBef>
                <a:spcPct val="20000"/>
              </a:spcBef>
            </a:pPr>
            <a:r>
              <a:rPr lang="en-US" sz="1000" dirty="0"/>
              <a:t>- Blue crab adult</a:t>
            </a:r>
          </a:p>
          <a:p>
            <a:pPr marL="342900" indent="-342900">
              <a:lnSpc>
                <a:spcPct val="80000"/>
              </a:lnSpc>
              <a:spcBef>
                <a:spcPct val="20000"/>
              </a:spcBef>
            </a:pPr>
            <a:r>
              <a:rPr lang="en-US" sz="1000" dirty="0"/>
              <a:t>- </a:t>
            </a:r>
            <a:r>
              <a:rPr lang="en-US" sz="1000" b="1" dirty="0">
                <a:solidFill>
                  <a:srgbClr val="FF0000"/>
                </a:solidFill>
              </a:rPr>
              <a:t>Brief squid</a:t>
            </a:r>
          </a:p>
          <a:p>
            <a:pPr marL="342900" indent="-342900">
              <a:lnSpc>
                <a:spcPct val="80000"/>
              </a:lnSpc>
              <a:spcBef>
                <a:spcPct val="20000"/>
              </a:spcBef>
            </a:pPr>
            <a:r>
              <a:rPr lang="en-US" sz="1000" dirty="0"/>
              <a:t>- </a:t>
            </a:r>
            <a:r>
              <a:rPr lang="en-US" sz="1000" b="1" dirty="0" err="1">
                <a:solidFill>
                  <a:srgbClr val="FF0000"/>
                </a:solidFill>
              </a:rPr>
              <a:t>Macoma</a:t>
            </a:r>
            <a:r>
              <a:rPr lang="en-US" sz="1000" b="1" dirty="0">
                <a:solidFill>
                  <a:srgbClr val="FF0000"/>
                </a:solidFill>
              </a:rPr>
              <a:t> clams</a:t>
            </a:r>
            <a:r>
              <a:rPr lang="en-US" sz="1000" dirty="0"/>
              <a:t>: </a:t>
            </a:r>
            <a:r>
              <a:rPr lang="en-US" sz="800" dirty="0"/>
              <a:t>(B-IBI)</a:t>
            </a:r>
          </a:p>
          <a:p>
            <a:pPr marL="342900" indent="-342900">
              <a:lnSpc>
                <a:spcPct val="80000"/>
              </a:lnSpc>
              <a:spcBef>
                <a:spcPct val="20000"/>
              </a:spcBef>
            </a:pPr>
            <a:r>
              <a:rPr lang="en-US" sz="1000" dirty="0"/>
              <a:t>- </a:t>
            </a:r>
            <a:r>
              <a:rPr lang="en-US" sz="1000" b="1" dirty="0" err="1">
                <a:solidFill>
                  <a:srgbClr val="FF0000"/>
                </a:solidFill>
              </a:rPr>
              <a:t>Meiofauna</a:t>
            </a:r>
            <a:r>
              <a:rPr lang="en-US" sz="1000" dirty="0"/>
              <a:t>: copepods, nematodes, …, </a:t>
            </a:r>
          </a:p>
          <a:p>
            <a:pPr marL="342900" indent="-342900">
              <a:lnSpc>
                <a:spcPct val="80000"/>
              </a:lnSpc>
              <a:spcBef>
                <a:spcPct val="20000"/>
              </a:spcBef>
            </a:pPr>
            <a:r>
              <a:rPr lang="en-US" sz="1000" dirty="0"/>
              <a:t>- </a:t>
            </a:r>
            <a:r>
              <a:rPr lang="en-US" sz="1000" b="1" dirty="0">
                <a:solidFill>
                  <a:srgbClr val="009900"/>
                </a:solidFill>
              </a:rPr>
              <a:t>Oysters</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Primary Producers</a:t>
            </a:r>
          </a:p>
          <a:p>
            <a:pPr marL="342900" indent="-342900">
              <a:lnSpc>
                <a:spcPct val="80000"/>
              </a:lnSpc>
              <a:spcBef>
                <a:spcPct val="20000"/>
              </a:spcBef>
            </a:pPr>
            <a:r>
              <a:rPr lang="en-US" sz="1000" dirty="0"/>
              <a:t>- Benthic microalgae </a:t>
            </a:r>
            <a:r>
              <a:rPr lang="en-US" sz="800" dirty="0"/>
              <a:t>(“</a:t>
            </a:r>
            <a:r>
              <a:rPr lang="en-US" sz="800" dirty="0" err="1"/>
              <a:t>microphytobenthos</a:t>
            </a:r>
            <a:r>
              <a:rPr lang="en-US" sz="800" dirty="0"/>
              <a:t>” benthic diatoms, benthic </a:t>
            </a:r>
            <a:r>
              <a:rPr lang="en-US" sz="800" dirty="0" err="1"/>
              <a:t>cyanobacteria</a:t>
            </a:r>
            <a:r>
              <a:rPr lang="en-US" sz="800" dirty="0"/>
              <a:t>, </a:t>
            </a:r>
          </a:p>
          <a:p>
            <a:pPr marL="342900" indent="-342900">
              <a:lnSpc>
                <a:spcPct val="80000"/>
              </a:lnSpc>
              <a:spcBef>
                <a:spcPct val="20000"/>
              </a:spcBef>
            </a:pPr>
            <a:r>
              <a:rPr lang="en-US" sz="800" dirty="0"/>
              <a:t>	&amp; flagellates)</a:t>
            </a:r>
          </a:p>
          <a:p>
            <a:pPr marL="342900" indent="-342900">
              <a:lnSpc>
                <a:spcPct val="80000"/>
              </a:lnSpc>
              <a:spcBef>
                <a:spcPct val="20000"/>
              </a:spcBef>
            </a:pPr>
            <a:r>
              <a:rPr lang="en-US" sz="1000" dirty="0"/>
              <a:t>- </a:t>
            </a:r>
            <a:r>
              <a:rPr lang="en-US" sz="1000" b="1" dirty="0">
                <a:solidFill>
                  <a:srgbClr val="009900"/>
                </a:solidFill>
              </a:rPr>
              <a:t>“Grasses:”</a:t>
            </a:r>
          </a:p>
          <a:p>
            <a:pPr marL="342900" indent="-342900">
              <a:lnSpc>
                <a:spcPct val="80000"/>
              </a:lnSpc>
              <a:spcBef>
                <a:spcPct val="20000"/>
              </a:spcBef>
            </a:pPr>
            <a:r>
              <a:rPr lang="en-US" sz="1000" b="1" dirty="0">
                <a:solidFill>
                  <a:srgbClr val="009900"/>
                </a:solidFill>
              </a:rPr>
              <a:t>	SAV </a:t>
            </a:r>
            <a:r>
              <a:rPr lang="en-US" sz="1000" dirty="0"/>
              <a:t>– type varies with salinity</a:t>
            </a:r>
          </a:p>
          <a:p>
            <a:pPr marL="342900" indent="-342900">
              <a:lnSpc>
                <a:spcPct val="80000"/>
              </a:lnSpc>
              <a:spcBef>
                <a:spcPct val="20000"/>
              </a:spcBef>
            </a:pPr>
            <a:r>
              <a:rPr lang="en-US" sz="1000" dirty="0"/>
              <a:t>- </a:t>
            </a:r>
            <a:r>
              <a:rPr lang="en-US" sz="1000" b="1" dirty="0">
                <a:solidFill>
                  <a:srgbClr val="009900"/>
                </a:solidFill>
              </a:rPr>
              <a:t>Marsh grass</a:t>
            </a:r>
          </a:p>
          <a:p>
            <a:pPr marL="342900" indent="-342900">
              <a:lnSpc>
                <a:spcPct val="80000"/>
              </a:lnSpc>
              <a:spcBef>
                <a:spcPct val="20000"/>
              </a:spcBef>
            </a:pPr>
            <a:r>
              <a:rPr lang="en-US" sz="1000" dirty="0"/>
              <a:t>- Phytoplankton – Large: diatoms &amp; </a:t>
            </a:r>
            <a:r>
              <a:rPr lang="en-US" sz="1000" dirty="0" err="1"/>
              <a:t>silicoflagellates</a:t>
            </a:r>
            <a:r>
              <a:rPr lang="en-US" sz="1000" dirty="0"/>
              <a:t> (2-200um)</a:t>
            </a:r>
          </a:p>
          <a:p>
            <a:pPr marL="342900" indent="-342900">
              <a:lnSpc>
                <a:spcPct val="80000"/>
              </a:lnSpc>
              <a:spcBef>
                <a:spcPct val="20000"/>
              </a:spcBef>
            </a:pPr>
            <a:r>
              <a:rPr lang="en-US" sz="1000" dirty="0"/>
              <a:t>- Phytoplankton – Small: </a:t>
            </a:r>
            <a:r>
              <a:rPr lang="en-US" sz="1000" dirty="0" err="1"/>
              <a:t>nannoplankton</a:t>
            </a:r>
            <a:r>
              <a:rPr lang="en-US" sz="1000" dirty="0"/>
              <a:t>, </a:t>
            </a:r>
            <a:r>
              <a:rPr lang="en-US" sz="1000" dirty="0" err="1"/>
              <a:t>ultraplankton</a:t>
            </a:r>
            <a:r>
              <a:rPr lang="en-US" sz="1000" dirty="0"/>
              <a:t>,  </a:t>
            </a:r>
          </a:p>
          <a:p>
            <a:pPr marL="342900" indent="-342900">
              <a:lnSpc>
                <a:spcPct val="80000"/>
              </a:lnSpc>
              <a:spcBef>
                <a:spcPct val="20000"/>
              </a:spcBef>
            </a:pPr>
            <a:r>
              <a:rPr lang="en-US" sz="1000" dirty="0"/>
              <a:t>	aka “</a:t>
            </a:r>
            <a:r>
              <a:rPr lang="en-US" sz="1000" dirty="0" err="1"/>
              <a:t>picoplankton</a:t>
            </a:r>
            <a:r>
              <a:rPr lang="en-US" sz="1000" dirty="0"/>
              <a:t>” or “</a:t>
            </a:r>
            <a:r>
              <a:rPr lang="en-US" sz="1000" dirty="0" err="1"/>
              <a:t>picoalgae</a:t>
            </a:r>
            <a:r>
              <a:rPr lang="en-US" sz="1000" dirty="0"/>
              <a:t>” (0.2-2um), </a:t>
            </a:r>
          </a:p>
          <a:p>
            <a:pPr marL="342900" indent="-342900">
              <a:lnSpc>
                <a:spcPct val="80000"/>
              </a:lnSpc>
              <a:spcBef>
                <a:spcPct val="20000"/>
              </a:spcBef>
            </a:pPr>
            <a:r>
              <a:rPr lang="en-US" sz="1000" dirty="0"/>
              <a:t>	</a:t>
            </a:r>
            <a:r>
              <a:rPr lang="en-US" sz="1000" dirty="0" err="1"/>
              <a:t>cyanobacteria</a:t>
            </a:r>
            <a:r>
              <a:rPr lang="en-US" sz="1000" dirty="0"/>
              <a:t> included (2um)</a:t>
            </a:r>
          </a:p>
          <a:p>
            <a:pPr marL="342900" indent="-342900">
              <a:lnSpc>
                <a:spcPct val="80000"/>
              </a:lnSpc>
              <a:spcBef>
                <a:spcPct val="20000"/>
              </a:spcBef>
            </a:pPr>
            <a:r>
              <a:rPr lang="en-US" sz="1000" dirty="0"/>
              <a:t>- </a:t>
            </a:r>
            <a:r>
              <a:rPr lang="en-US" sz="1000" dirty="0" err="1"/>
              <a:t>Dinoflagellates</a:t>
            </a:r>
            <a:r>
              <a:rPr lang="en-US" sz="1000" dirty="0"/>
              <a:t> (</a:t>
            </a:r>
            <a:r>
              <a:rPr lang="en-US" sz="1000" dirty="0" err="1"/>
              <a:t>mixotrophs</a:t>
            </a:r>
            <a:r>
              <a:rPr lang="en-US" sz="1000" dirty="0"/>
              <a:t>) (5-2,000um)</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err="1"/>
              <a:t>ZooPlankton</a:t>
            </a:r>
            <a:endParaRPr lang="en-US" sz="1200" b="1" dirty="0"/>
          </a:p>
          <a:p>
            <a:pPr marL="342900" indent="-342900">
              <a:lnSpc>
                <a:spcPct val="80000"/>
              </a:lnSpc>
              <a:spcBef>
                <a:spcPct val="20000"/>
              </a:spcBef>
            </a:pPr>
            <a:r>
              <a:rPr lang="en-US" sz="1000" dirty="0"/>
              <a:t>- Ctenophores</a:t>
            </a:r>
          </a:p>
          <a:p>
            <a:pPr marL="342900" indent="-342900">
              <a:lnSpc>
                <a:spcPct val="80000"/>
              </a:lnSpc>
              <a:spcBef>
                <a:spcPct val="20000"/>
              </a:spcBef>
            </a:pPr>
            <a:r>
              <a:rPr lang="en-US" sz="1000" dirty="0"/>
              <a:t>- Sea nettles</a:t>
            </a:r>
          </a:p>
          <a:p>
            <a:pPr marL="342900" indent="-342900">
              <a:lnSpc>
                <a:spcPct val="80000"/>
              </a:lnSpc>
              <a:spcBef>
                <a:spcPct val="20000"/>
              </a:spcBef>
            </a:pPr>
            <a:r>
              <a:rPr lang="en-US" sz="1000" dirty="0"/>
              <a:t>- </a:t>
            </a:r>
            <a:r>
              <a:rPr lang="en-US" sz="1000" dirty="0" err="1"/>
              <a:t>Microzooplankton</a:t>
            </a:r>
            <a:r>
              <a:rPr lang="en-US" sz="1000" dirty="0"/>
              <a:t> (.02-.2mm): rotifers, ciliates, copepod </a:t>
            </a:r>
            <a:r>
              <a:rPr lang="en-US" sz="1000" dirty="0" err="1"/>
              <a:t>nauplii</a:t>
            </a:r>
            <a:r>
              <a:rPr lang="en-US" sz="1000" dirty="0"/>
              <a:t> </a:t>
            </a:r>
          </a:p>
          <a:p>
            <a:pPr marL="342900" indent="-342900">
              <a:lnSpc>
                <a:spcPct val="80000"/>
              </a:lnSpc>
              <a:spcBef>
                <a:spcPct val="20000"/>
              </a:spcBef>
            </a:pPr>
            <a:r>
              <a:rPr lang="en-US" sz="1000" dirty="0"/>
              <a:t>- </a:t>
            </a:r>
            <a:r>
              <a:rPr lang="en-US" sz="1000" dirty="0" err="1"/>
              <a:t>Mesozooplankton</a:t>
            </a:r>
            <a:r>
              <a:rPr lang="en-US" sz="1000" dirty="0"/>
              <a:t> (.2-20mm): copepods, etc.</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Detritus</a:t>
            </a:r>
          </a:p>
          <a:p>
            <a:pPr marL="342900" indent="-342900">
              <a:lnSpc>
                <a:spcPct val="80000"/>
              </a:lnSpc>
              <a:spcBef>
                <a:spcPct val="20000"/>
              </a:spcBef>
            </a:pPr>
            <a:r>
              <a:rPr lang="en-US" sz="1000" dirty="0"/>
              <a:t>- Carrion</a:t>
            </a:r>
          </a:p>
          <a:p>
            <a:pPr marL="342900" indent="-342900">
              <a:lnSpc>
                <a:spcPct val="80000"/>
              </a:lnSpc>
              <a:spcBef>
                <a:spcPct val="20000"/>
              </a:spcBef>
            </a:pPr>
            <a:r>
              <a:rPr lang="en-US" sz="1000" dirty="0"/>
              <a:t>- Carrion (sediment)</a:t>
            </a:r>
          </a:p>
          <a:p>
            <a:pPr marL="342900" indent="-342900">
              <a:lnSpc>
                <a:spcPct val="80000"/>
              </a:lnSpc>
              <a:spcBef>
                <a:spcPct val="20000"/>
              </a:spcBef>
            </a:pPr>
            <a:r>
              <a:rPr lang="en-US" sz="1000" dirty="0"/>
              <a:t>- Labile </a:t>
            </a:r>
          </a:p>
          <a:p>
            <a:pPr marL="342900" indent="-342900">
              <a:lnSpc>
                <a:spcPct val="80000"/>
              </a:lnSpc>
              <a:spcBef>
                <a:spcPct val="20000"/>
              </a:spcBef>
            </a:pPr>
            <a:r>
              <a:rPr lang="en-US" sz="1000" dirty="0"/>
              <a:t>- Labile (sediment)</a:t>
            </a:r>
          </a:p>
          <a:p>
            <a:pPr marL="342900" indent="-342900">
              <a:lnSpc>
                <a:spcPct val="80000"/>
              </a:lnSpc>
              <a:spcBef>
                <a:spcPct val="20000"/>
              </a:spcBef>
            </a:pPr>
            <a:r>
              <a:rPr lang="en-US" sz="1000" dirty="0"/>
              <a:t>- Refractory</a:t>
            </a:r>
          </a:p>
          <a:p>
            <a:pPr marL="342900" indent="-342900">
              <a:lnSpc>
                <a:spcPct val="80000"/>
              </a:lnSpc>
              <a:spcBef>
                <a:spcPct val="20000"/>
              </a:spcBef>
            </a:pPr>
            <a:r>
              <a:rPr lang="en-US" sz="1000" dirty="0"/>
              <a:t>- Refractory (sediment)</a:t>
            </a:r>
          </a:p>
          <a:p>
            <a:pPr marL="342900" indent="-342900">
              <a:lnSpc>
                <a:spcPct val="80000"/>
              </a:lnSpc>
              <a:spcBef>
                <a:spcPct val="20000"/>
              </a:spcBef>
            </a:pPr>
            <a:endParaRPr lang="en-US" sz="800" dirty="0"/>
          </a:p>
          <a:p>
            <a:pPr marL="342900" indent="-342900">
              <a:lnSpc>
                <a:spcPct val="80000"/>
              </a:lnSpc>
              <a:spcBef>
                <a:spcPct val="20000"/>
              </a:spcBef>
            </a:pPr>
            <a:r>
              <a:rPr lang="en-US" sz="1200" b="1" dirty="0"/>
              <a:t>Bacteria</a:t>
            </a:r>
            <a:r>
              <a:rPr lang="en-US" sz="1200" dirty="0"/>
              <a:t> </a:t>
            </a:r>
            <a:r>
              <a:rPr lang="en-US" sz="900" dirty="0"/>
              <a:t>(.2-2 um  [.002 mm] - feed </a:t>
            </a:r>
            <a:r>
              <a:rPr lang="en-US" sz="900" dirty="0" err="1"/>
              <a:t>microzooplankton</a:t>
            </a:r>
            <a:r>
              <a:rPr lang="en-US" sz="900" dirty="0"/>
              <a:t> food chain)</a:t>
            </a:r>
          </a:p>
          <a:p>
            <a:pPr marL="342900" indent="-342900">
              <a:lnSpc>
                <a:spcPct val="80000"/>
              </a:lnSpc>
              <a:spcBef>
                <a:spcPct val="20000"/>
              </a:spcBef>
            </a:pPr>
            <a:r>
              <a:rPr lang="en-US" sz="1000" dirty="0"/>
              <a:t>- Benthic Bacteria (sediment)</a:t>
            </a:r>
          </a:p>
          <a:p>
            <a:pPr marL="342900" indent="-342900">
              <a:lnSpc>
                <a:spcPct val="80000"/>
              </a:lnSpc>
              <a:spcBef>
                <a:spcPct val="20000"/>
              </a:spcBef>
            </a:pPr>
            <a:r>
              <a:rPr lang="en-US" sz="1000" dirty="0"/>
              <a:t>- Pelagic Bacteria: (free-living)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41326"/>
            <a:ext cx="7772400" cy="990600"/>
          </a:xfrm>
        </p:spPr>
        <p:txBody>
          <a:bodyPr>
            <a:normAutofit/>
          </a:bodyPr>
          <a:lstStyle/>
          <a:p>
            <a:pPr algn="l"/>
            <a:r>
              <a:rPr lang="en-US" dirty="0" smtClean="0">
                <a:solidFill>
                  <a:srgbClr val="333399"/>
                </a:solidFill>
                <a:effectLst>
                  <a:outerShdw blurRad="38100" dist="38100" dir="2700000" algn="tl">
                    <a:srgbClr val="000000">
                      <a:alpha val="43137"/>
                    </a:srgbClr>
                  </a:outerShdw>
                </a:effectLst>
              </a:rPr>
              <a:t>Next…</a:t>
            </a:r>
            <a:endParaRPr lang="en-US" dirty="0">
              <a:solidFill>
                <a:srgbClr val="333399"/>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81000" y="1828800"/>
            <a:ext cx="8305800" cy="3962400"/>
          </a:xfrm>
          <a:solidFill>
            <a:schemeClr val="bg1">
              <a:alpha val="41000"/>
            </a:schemeClr>
          </a:solidFill>
        </p:spPr>
        <p:txBody>
          <a:bodyPr>
            <a:normAutofit/>
          </a:bodyPr>
          <a:lstStyle/>
          <a:p>
            <a:pPr marL="973138" lvl="1" indent="-515938" algn="l">
              <a:spcBef>
                <a:spcPts val="600"/>
              </a:spcBef>
              <a:spcAft>
                <a:spcPts val="1200"/>
              </a:spcAft>
              <a:buFont typeface="Wingdings" pitchFamily="2" charset="2"/>
              <a:buChar char="ü"/>
            </a:pPr>
            <a:r>
              <a:rPr lang="en-US" sz="2400" dirty="0" smtClean="0">
                <a:solidFill>
                  <a:srgbClr val="333399"/>
                </a:solidFill>
              </a:rPr>
              <a:t>Test sensitivities; explore current hypotheses: </a:t>
            </a:r>
            <a:r>
              <a:rPr lang="en-US" sz="2400" dirty="0" err="1" smtClean="0">
                <a:solidFill>
                  <a:srgbClr val="333399"/>
                </a:solidFill>
              </a:rPr>
              <a:t>pred</a:t>
            </a:r>
            <a:r>
              <a:rPr lang="en-US" sz="2400" dirty="0" smtClean="0">
                <a:solidFill>
                  <a:srgbClr val="333399"/>
                </a:solidFill>
              </a:rPr>
              <a:t>-prey mismatches; shifts in state of system; DO; Verify trends with other models where possible</a:t>
            </a:r>
          </a:p>
          <a:p>
            <a:pPr marL="973138" lvl="1" indent="-515938" algn="l">
              <a:spcBef>
                <a:spcPts val="0"/>
              </a:spcBef>
              <a:spcAft>
                <a:spcPts val="300"/>
              </a:spcAft>
              <a:buFont typeface="Wingdings" pitchFamily="2" charset="2"/>
              <a:buChar char="ü"/>
            </a:pPr>
            <a:r>
              <a:rPr lang="en-US" sz="2400" dirty="0" smtClean="0">
                <a:solidFill>
                  <a:srgbClr val="333399"/>
                </a:solidFill>
              </a:rPr>
              <a:t>Add other effects of climate change:  </a:t>
            </a:r>
          </a:p>
          <a:p>
            <a:pPr marL="1371600" lvl="1" indent="-403225" algn="l">
              <a:spcBef>
                <a:spcPts val="0"/>
              </a:spcBef>
              <a:spcAft>
                <a:spcPts val="300"/>
              </a:spcAft>
            </a:pPr>
            <a:r>
              <a:rPr lang="en-US" sz="2400" dirty="0" smtClean="0">
                <a:solidFill>
                  <a:srgbClr val="333399"/>
                </a:solidFill>
              </a:rPr>
              <a:t>- allow movement preferences for changing  climate conditions (temperature, salinity) </a:t>
            </a:r>
          </a:p>
          <a:p>
            <a:pPr marL="973138" lvl="1" indent="-515938" algn="l">
              <a:spcBef>
                <a:spcPts val="0"/>
              </a:spcBef>
              <a:spcAft>
                <a:spcPts val="1200"/>
              </a:spcAft>
            </a:pPr>
            <a:r>
              <a:rPr lang="en-US" sz="2400" dirty="0" smtClean="0">
                <a:solidFill>
                  <a:srgbClr val="333399"/>
                </a:solidFill>
              </a:rPr>
              <a:t>	- shifts in timing of migration &amp; spawning</a:t>
            </a:r>
          </a:p>
          <a:p>
            <a:pPr marL="973138" lvl="1" indent="-515938" algn="l">
              <a:spcBef>
                <a:spcPts val="0"/>
              </a:spcBef>
              <a:spcAft>
                <a:spcPts val="1200"/>
              </a:spcAft>
              <a:buFont typeface="Wingdings" pitchFamily="2" charset="2"/>
              <a:buChar char="ü"/>
            </a:pPr>
            <a:r>
              <a:rPr lang="en-US" sz="2400" dirty="0" smtClean="0">
                <a:solidFill>
                  <a:srgbClr val="333399"/>
                </a:solidFill>
              </a:rPr>
              <a:t>Acidification effects</a:t>
            </a:r>
          </a:p>
          <a:p>
            <a:pPr marL="973138" lvl="1" indent="-515938" algn="l">
              <a:spcBef>
                <a:spcPts val="0"/>
              </a:spcBef>
              <a:spcAft>
                <a:spcPts val="600"/>
              </a:spcAft>
            </a:pPr>
            <a:endParaRPr lang="en-US" sz="2400" dirty="0" smtClean="0">
              <a:solidFill>
                <a:srgbClr val="333399"/>
              </a:solidFill>
            </a:endParaRPr>
          </a:p>
          <a:p>
            <a:pPr marL="973138" lvl="1" indent="-515938" algn="l">
              <a:spcBef>
                <a:spcPts val="600"/>
              </a:spcBef>
              <a:spcAft>
                <a:spcPts val="1200"/>
              </a:spcAft>
              <a:buFont typeface="Wingdings" pitchFamily="2" charset="2"/>
              <a:buChar char="ü"/>
            </a:pPr>
            <a:endParaRPr lang="en-US" sz="2400" dirty="0" smtClean="0">
              <a:solidFill>
                <a:srgbClr val="333399"/>
              </a:solidFill>
            </a:endParaRPr>
          </a:p>
          <a:p>
            <a:pPr marL="973138" lvl="1" indent="-515938" algn="l">
              <a:spcBef>
                <a:spcPts val="600"/>
              </a:spcBef>
              <a:spcAft>
                <a:spcPts val="1200"/>
              </a:spcAft>
              <a:buFont typeface="Wingdings" pitchFamily="2" charset="2"/>
              <a:buChar char="ü"/>
            </a:pPr>
            <a:endParaRPr lang="en-US" sz="2400" dirty="0" smtClean="0">
              <a:solidFill>
                <a:srgbClr val="333399"/>
              </a:solidFill>
            </a:endParaRPr>
          </a:p>
        </p:txBody>
      </p:sp>
      <p:sp>
        <p:nvSpPr>
          <p:cNvPr id="4" name="Slide Number Placeholder 2"/>
          <p:cNvSpPr>
            <a:spLocks noGrp="1"/>
          </p:cNvSpPr>
          <p:nvPr>
            <p:ph type="sldNum" sz="quarter" idx="12"/>
          </p:nvPr>
        </p:nvSpPr>
        <p:spPr>
          <a:xfrm>
            <a:off x="6553200" y="6645275"/>
            <a:ext cx="2133600" cy="365125"/>
          </a:xfrm>
        </p:spPr>
        <p:txBody>
          <a:bodyPr/>
          <a:lstStyle/>
          <a:p>
            <a:fld id="{BB5BEE4B-31CD-4C0E-97EB-338B15A4000E}" type="slidenum">
              <a:rPr lang="en-US" smtClean="0">
                <a:solidFill>
                  <a:srgbClr val="002060"/>
                </a:solidFill>
              </a:rPr>
              <a:pPr/>
              <a:t>24</a:t>
            </a:fld>
            <a:endParaRPr lang="en-US"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670550" y="1600200"/>
            <a:ext cx="3473450"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latin typeface="+mn-lt"/>
              </a:rPr>
              <a:t>Physical environment</a:t>
            </a:r>
          </a:p>
          <a:p>
            <a:pPr eaLnBrk="1" hangingPunct="1">
              <a:buFont typeface="Wingdings" pitchFamily="2" charset="2"/>
              <a:buChar char="ü"/>
            </a:pPr>
            <a:r>
              <a:rPr lang="en-US" sz="2000" dirty="0" smtClean="0">
                <a:latin typeface="+mn-lt"/>
              </a:rPr>
              <a:t>Chemistry</a:t>
            </a:r>
            <a:endParaRPr lang="en-US" sz="2000" dirty="0">
              <a:latin typeface="+mn-lt"/>
            </a:endParaRPr>
          </a:p>
          <a:p>
            <a:pPr eaLnBrk="1" hangingPunct="1">
              <a:buFont typeface="Wingdings" pitchFamily="2" charset="2"/>
              <a:buChar char="ü"/>
            </a:pPr>
            <a:r>
              <a:rPr lang="en-US" sz="2000" dirty="0">
                <a:latin typeface="+mn-lt"/>
              </a:rPr>
              <a:t>Circulation &amp; currents</a:t>
            </a:r>
          </a:p>
          <a:p>
            <a:pPr eaLnBrk="1" hangingPunct="1">
              <a:buFont typeface="Wingdings" pitchFamily="2" charset="2"/>
              <a:buChar char="ü"/>
            </a:pPr>
            <a:r>
              <a:rPr lang="en-US" sz="2000" dirty="0">
                <a:latin typeface="+mn-lt"/>
              </a:rPr>
              <a:t>Temperature</a:t>
            </a:r>
          </a:p>
          <a:p>
            <a:pPr eaLnBrk="1" hangingPunct="1">
              <a:buFont typeface="Wingdings" pitchFamily="2" charset="2"/>
              <a:buChar char="ü"/>
            </a:pPr>
            <a:r>
              <a:rPr lang="en-US" sz="2000" dirty="0">
                <a:latin typeface="+mn-lt"/>
              </a:rPr>
              <a:t>Salinity</a:t>
            </a:r>
          </a:p>
          <a:p>
            <a:pPr eaLnBrk="1" hangingPunct="1">
              <a:buFont typeface="Wingdings" pitchFamily="2" charset="2"/>
              <a:buChar char="ü"/>
            </a:pPr>
            <a:r>
              <a:rPr lang="en-US" sz="2000" dirty="0">
                <a:latin typeface="+mn-lt"/>
              </a:rPr>
              <a:t>Water </a:t>
            </a:r>
            <a:r>
              <a:rPr lang="en-US" sz="2000" dirty="0" smtClean="0">
                <a:latin typeface="+mn-lt"/>
              </a:rPr>
              <a:t>clarity</a:t>
            </a:r>
            <a:r>
              <a:rPr lang="en-US" sz="1400" dirty="0" smtClean="0">
                <a:latin typeface="+mn-lt"/>
              </a:rPr>
              <a:t> (suspended sediment)</a:t>
            </a:r>
            <a:endParaRPr lang="en-US" sz="2000" dirty="0">
              <a:latin typeface="+mn-lt"/>
            </a:endParaRPr>
          </a:p>
          <a:p>
            <a:pPr eaLnBrk="1" hangingPunct="1">
              <a:buFont typeface="Wingdings" pitchFamily="2" charset="2"/>
              <a:buChar char="ü"/>
            </a:pPr>
            <a:r>
              <a:rPr lang="en-US" sz="2000" dirty="0">
                <a:latin typeface="+mn-lt"/>
              </a:rPr>
              <a:t>Climate </a:t>
            </a:r>
            <a:r>
              <a:rPr lang="en-US" sz="2000" dirty="0" smtClean="0">
                <a:latin typeface="+mn-lt"/>
              </a:rPr>
              <a:t>change</a:t>
            </a:r>
            <a:endParaRPr lang="en-US" sz="2000" dirty="0">
              <a:latin typeface="+mn-lt"/>
            </a:endParaRPr>
          </a:p>
          <a:p>
            <a:pPr lvl="1" eaLnBrk="1" hangingPunct="1"/>
            <a:endParaRPr lang="en-US" sz="2800" dirty="0">
              <a:latin typeface="+mn-lt"/>
            </a:endParaRPr>
          </a:p>
          <a:p>
            <a:pPr eaLnBrk="1" hangingPunct="1"/>
            <a:r>
              <a:rPr lang="en-US" sz="2800" dirty="0" smtClean="0">
                <a:latin typeface="+mn-lt"/>
              </a:rPr>
              <a:t>Nutrient cycling</a:t>
            </a:r>
            <a:endParaRPr lang="en-US" sz="2800" dirty="0">
              <a:latin typeface="+mn-lt"/>
            </a:endParaRPr>
          </a:p>
          <a:p>
            <a:pPr eaLnBrk="1" hangingPunct="1">
              <a:buFont typeface="Wingdings" pitchFamily="2" charset="2"/>
              <a:buChar char="ü"/>
            </a:pPr>
            <a:r>
              <a:rPr lang="en-US" sz="2000" dirty="0">
                <a:latin typeface="+mn-lt"/>
              </a:rPr>
              <a:t>Currency is Nitrogen</a:t>
            </a:r>
          </a:p>
          <a:p>
            <a:pPr eaLnBrk="1" hangingPunct="1">
              <a:buFont typeface="Wingdings" pitchFamily="2" charset="2"/>
              <a:buChar char="ü"/>
            </a:pPr>
            <a:r>
              <a:rPr lang="en-US" sz="2000" dirty="0" smtClean="0">
                <a:latin typeface="+mn-lt"/>
              </a:rPr>
              <a:t>Oxygen </a:t>
            </a:r>
            <a:endParaRPr lang="en-US" sz="2000" dirty="0">
              <a:latin typeface="+mn-lt"/>
            </a:endParaRPr>
          </a:p>
          <a:p>
            <a:pPr eaLnBrk="1" hangingPunct="1">
              <a:buFont typeface="Wingdings" pitchFamily="2" charset="2"/>
              <a:buChar char="ü"/>
            </a:pPr>
            <a:r>
              <a:rPr lang="en-US" sz="2000" dirty="0">
                <a:latin typeface="+mn-lt"/>
              </a:rPr>
              <a:t>Silica</a:t>
            </a:r>
          </a:p>
          <a:p>
            <a:pPr eaLnBrk="1" hangingPunct="1">
              <a:buFont typeface="Wingdings" pitchFamily="2" charset="2"/>
              <a:buChar char="ü"/>
            </a:pPr>
            <a:r>
              <a:rPr lang="en-US" sz="2000" dirty="0">
                <a:latin typeface="+mn-lt"/>
              </a:rPr>
              <a:t>3 </a:t>
            </a:r>
            <a:r>
              <a:rPr lang="en-US" sz="2000" dirty="0" smtClean="0">
                <a:latin typeface="+mn-lt"/>
              </a:rPr>
              <a:t>forms of detritus</a:t>
            </a:r>
            <a:endParaRPr lang="en-US" sz="2000" dirty="0">
              <a:latin typeface="+mn-lt"/>
            </a:endParaRPr>
          </a:p>
          <a:p>
            <a:pPr eaLnBrk="1" hangingPunct="1">
              <a:buFont typeface="Wingdings" pitchFamily="2" charset="2"/>
              <a:buChar char="ü"/>
            </a:pPr>
            <a:r>
              <a:rPr lang="en-US" sz="2000" dirty="0" smtClean="0">
                <a:latin typeface="+mn-lt"/>
              </a:rPr>
              <a:t>Bacterial nutrient cycling</a:t>
            </a:r>
            <a:endParaRPr lang="en-US" sz="2000" dirty="0">
              <a:latin typeface="+mn-lt"/>
            </a:endParaRPr>
          </a:p>
        </p:txBody>
      </p:sp>
      <p:pic>
        <p:nvPicPr>
          <p:cNvPr id="5" name="Picture 4" descr="Map_No text garbage"/>
          <p:cNvPicPr>
            <a:picLocks noChangeAspect="1" noChangeArrowheads="1"/>
          </p:cNvPicPr>
          <p:nvPr/>
        </p:nvPicPr>
        <p:blipFill>
          <a:blip r:embed="rId2" cstate="print">
            <a:extLst>
              <a:ext uri="{28A0092B-C50C-407E-A947-70E740481C1C}">
                <a14:useLocalDpi xmlns:a14="http://schemas.microsoft.com/office/drawing/2010/main" val="0"/>
              </a:ext>
            </a:extLst>
          </a:blip>
          <a:srcRect l="29692"/>
          <a:stretch>
            <a:fillRect/>
          </a:stretch>
        </p:blipFill>
        <p:spPr bwMode="auto">
          <a:xfrm>
            <a:off x="2590800" y="1333500"/>
            <a:ext cx="2971800"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228600" y="1600200"/>
            <a:ext cx="4030663" cy="486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dirty="0">
                <a:latin typeface="+mn-lt"/>
              </a:rPr>
              <a:t>Biological environment</a:t>
            </a:r>
          </a:p>
          <a:p>
            <a:pPr eaLnBrk="1" hangingPunct="1">
              <a:buFont typeface="Wingdings" pitchFamily="2" charset="2"/>
              <a:buChar char="ü"/>
            </a:pPr>
            <a:r>
              <a:rPr lang="en-US" sz="2000" dirty="0">
                <a:latin typeface="+mn-lt"/>
              </a:rPr>
              <a:t>Primary production</a:t>
            </a:r>
          </a:p>
          <a:p>
            <a:pPr eaLnBrk="1" hangingPunct="1">
              <a:buFont typeface="Wingdings" pitchFamily="2" charset="2"/>
              <a:buChar char="ü"/>
            </a:pPr>
            <a:r>
              <a:rPr lang="en-US" sz="2000" dirty="0">
                <a:latin typeface="+mn-lt"/>
              </a:rPr>
              <a:t>Trophic interactions</a:t>
            </a:r>
          </a:p>
          <a:p>
            <a:pPr eaLnBrk="1" hangingPunct="1">
              <a:buFont typeface="Wingdings" pitchFamily="2" charset="2"/>
              <a:buChar char="ü"/>
            </a:pPr>
            <a:r>
              <a:rPr lang="en-US" sz="2000" dirty="0">
                <a:latin typeface="+mn-lt"/>
              </a:rPr>
              <a:t>Recruitment relationships</a:t>
            </a:r>
          </a:p>
          <a:p>
            <a:pPr eaLnBrk="1" hangingPunct="1">
              <a:buFont typeface="Wingdings" pitchFamily="2" charset="2"/>
              <a:buChar char="ü"/>
            </a:pPr>
            <a:r>
              <a:rPr lang="en-US" sz="2000" dirty="0">
                <a:latin typeface="+mn-lt"/>
              </a:rPr>
              <a:t>Age structure</a:t>
            </a:r>
          </a:p>
          <a:p>
            <a:pPr eaLnBrk="1" hangingPunct="1">
              <a:buFont typeface="Wingdings" pitchFamily="2" charset="2"/>
              <a:buChar char="ü"/>
            </a:pPr>
            <a:r>
              <a:rPr lang="en-US" sz="2000" dirty="0">
                <a:latin typeface="+mn-lt"/>
              </a:rPr>
              <a:t>Size structure</a:t>
            </a:r>
          </a:p>
          <a:p>
            <a:pPr eaLnBrk="1" hangingPunct="1">
              <a:buFont typeface="Wingdings" pitchFamily="2" charset="2"/>
              <a:buChar char="ü"/>
            </a:pPr>
            <a:r>
              <a:rPr lang="en-US" sz="2000" dirty="0">
                <a:latin typeface="+mn-lt"/>
              </a:rPr>
              <a:t>Life </a:t>
            </a:r>
            <a:r>
              <a:rPr lang="en-US" sz="2000" dirty="0" smtClean="0">
                <a:latin typeface="+mn-lt"/>
              </a:rPr>
              <a:t>History</a:t>
            </a:r>
          </a:p>
          <a:p>
            <a:pPr eaLnBrk="1" hangingPunct="1">
              <a:buFont typeface="Wingdings" pitchFamily="2" charset="2"/>
              <a:buChar char="ü"/>
            </a:pPr>
            <a:r>
              <a:rPr lang="en-US" sz="2000" dirty="0" smtClean="0">
                <a:latin typeface="+mn-lt"/>
              </a:rPr>
              <a:t>Habitat also refuge</a:t>
            </a:r>
          </a:p>
          <a:p>
            <a:pPr eaLnBrk="1" hangingPunct="1"/>
            <a:r>
              <a:rPr lang="en-US" sz="2000" dirty="0" smtClean="0">
                <a:latin typeface="+mn-lt"/>
              </a:rPr>
              <a:t>   </a:t>
            </a:r>
            <a:r>
              <a:rPr lang="en-US" sz="2000" i="1" dirty="0" smtClean="0">
                <a:latin typeface="+mn-lt"/>
              </a:rPr>
              <a:t>SAV, Marsh, Oysters</a:t>
            </a:r>
            <a:endParaRPr lang="en-US" sz="2000" dirty="0">
              <a:latin typeface="+mn-lt"/>
            </a:endParaRPr>
          </a:p>
          <a:p>
            <a:pPr eaLnBrk="1" hangingPunct="1"/>
            <a:endParaRPr lang="en-US" sz="1100" dirty="0" smtClean="0">
              <a:latin typeface="+mn-lt"/>
            </a:endParaRPr>
          </a:p>
          <a:p>
            <a:pPr eaLnBrk="1" hangingPunct="1"/>
            <a:r>
              <a:rPr lang="en-US" sz="2800" dirty="0" smtClean="0">
                <a:latin typeface="+mn-lt"/>
              </a:rPr>
              <a:t>Fisheries</a:t>
            </a:r>
            <a:endParaRPr lang="en-US" sz="2800" dirty="0">
              <a:latin typeface="+mn-lt"/>
            </a:endParaRPr>
          </a:p>
          <a:p>
            <a:pPr eaLnBrk="1" hangingPunct="1">
              <a:buFont typeface="Wingdings" pitchFamily="2" charset="2"/>
              <a:buChar char="ü"/>
            </a:pPr>
            <a:r>
              <a:rPr lang="en-US" sz="2000" dirty="0">
                <a:latin typeface="+mn-lt"/>
              </a:rPr>
              <a:t>Multiple sectors</a:t>
            </a:r>
          </a:p>
          <a:p>
            <a:pPr eaLnBrk="1" hangingPunct="1">
              <a:buFont typeface="Wingdings" pitchFamily="2" charset="2"/>
              <a:buChar char="ü"/>
            </a:pPr>
            <a:r>
              <a:rPr lang="en-US" sz="2000" dirty="0">
                <a:latin typeface="+mn-lt"/>
              </a:rPr>
              <a:t>Gears</a:t>
            </a:r>
          </a:p>
          <a:p>
            <a:pPr eaLnBrk="1" hangingPunct="1">
              <a:buFont typeface="Wingdings" pitchFamily="2" charset="2"/>
              <a:buChar char="ü"/>
            </a:pPr>
            <a:r>
              <a:rPr lang="en-US" sz="2000" dirty="0">
                <a:latin typeface="+mn-lt"/>
              </a:rPr>
              <a:t>Seasons</a:t>
            </a:r>
          </a:p>
          <a:p>
            <a:pPr eaLnBrk="1" hangingPunct="1">
              <a:buFont typeface="Wingdings" pitchFamily="2" charset="2"/>
              <a:buChar char="ü"/>
            </a:pPr>
            <a:r>
              <a:rPr lang="en-US" sz="2000" dirty="0">
                <a:latin typeface="+mn-lt"/>
              </a:rPr>
              <a:t>Spatially </a:t>
            </a:r>
            <a:r>
              <a:rPr lang="en-US" sz="2000" dirty="0" smtClean="0">
                <a:latin typeface="+mn-lt"/>
              </a:rPr>
              <a:t>explicit</a:t>
            </a:r>
            <a:endParaRPr lang="en-US" sz="2000" dirty="0">
              <a:latin typeface="+mn-lt"/>
            </a:endParaRPr>
          </a:p>
        </p:txBody>
      </p:sp>
      <p:sp>
        <p:nvSpPr>
          <p:cNvPr id="7" name="Text Box 3"/>
          <p:cNvSpPr txBox="1">
            <a:spLocks noChangeArrowheads="1"/>
          </p:cNvSpPr>
          <p:nvPr/>
        </p:nvSpPr>
        <p:spPr bwMode="auto">
          <a:xfrm>
            <a:off x="76200" y="228600"/>
            <a:ext cx="9021763" cy="108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en-US" sz="2800" dirty="0">
                <a:solidFill>
                  <a:srgbClr val="333399"/>
                </a:solidFill>
                <a:effectLst>
                  <a:outerShdw blurRad="38100" dist="38100" dir="2700000" algn="tl">
                    <a:srgbClr val="000000">
                      <a:alpha val="43137"/>
                    </a:srgbClr>
                  </a:outerShdw>
                </a:effectLst>
                <a:latin typeface="+mn-lt"/>
              </a:rPr>
              <a:t>The </a:t>
            </a:r>
            <a:r>
              <a:rPr lang="en-US" sz="3600" dirty="0" smtClean="0">
                <a:solidFill>
                  <a:srgbClr val="333399"/>
                </a:solidFill>
                <a:effectLst>
                  <a:outerShdw blurRad="38100" dist="38100" dir="2700000" algn="tl">
                    <a:srgbClr val="000000">
                      <a:alpha val="43137"/>
                    </a:srgbClr>
                  </a:outerShdw>
                </a:effectLst>
                <a:latin typeface="+mn-lt"/>
              </a:rPr>
              <a:t>Chesapeake Atlantis Model (CAM)</a:t>
            </a:r>
            <a:endParaRPr lang="en-US" sz="3600" dirty="0">
              <a:solidFill>
                <a:srgbClr val="333399"/>
              </a:solidFill>
              <a:effectLst>
                <a:outerShdw blurRad="38100" dist="38100" dir="2700000" algn="tl">
                  <a:srgbClr val="000000">
                    <a:alpha val="43137"/>
                  </a:srgbClr>
                </a:outerShdw>
              </a:effectLst>
              <a:latin typeface="+mn-lt"/>
            </a:endParaRPr>
          </a:p>
          <a:p>
            <a:pPr algn="ctr" eaLnBrk="1" hangingPunct="1">
              <a:lnSpc>
                <a:spcPct val="120000"/>
              </a:lnSpc>
            </a:pPr>
            <a:r>
              <a:rPr lang="en-US" sz="2400" i="1" dirty="0" smtClean="0">
                <a:solidFill>
                  <a:srgbClr val="333399"/>
                </a:solidFill>
                <a:latin typeface="+mn-lt"/>
              </a:rPr>
              <a:t>“Factors Influencing” Included:</a:t>
            </a:r>
            <a:r>
              <a:rPr lang="en-US" i="1" dirty="0" smtClean="0">
                <a:solidFill>
                  <a:srgbClr val="333399"/>
                </a:solidFill>
                <a:latin typeface="+mn-lt"/>
              </a:rPr>
              <a:t> </a:t>
            </a:r>
            <a:endParaRPr lang="en-US" i="1" dirty="0">
              <a:solidFill>
                <a:srgbClr val="333399"/>
              </a:solidFill>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4200" y="4419600"/>
            <a:ext cx="1066800" cy="830997"/>
          </a:xfrm>
          <a:prstGeom prst="rect">
            <a:avLst/>
          </a:prstGeom>
          <a:noFill/>
          <a:ln w="25400">
            <a:solidFill>
              <a:srgbClr val="333399"/>
            </a:solidFill>
          </a:ln>
        </p:spPr>
        <p:txBody>
          <a:bodyPr wrap="square" rtlCol="0">
            <a:spAutoFit/>
          </a:bodyPr>
          <a:lstStyle/>
          <a:p>
            <a:pPr algn="ctr"/>
            <a:r>
              <a:rPr lang="en-US" sz="1200" dirty="0" smtClean="0"/>
              <a:t>Climate Resiliency</a:t>
            </a:r>
          </a:p>
          <a:p>
            <a:pPr algn="ctr"/>
            <a:r>
              <a:rPr lang="en-US" sz="1200" dirty="0" smtClean="0"/>
              <a:t>Key Actions &amp; Outcomes</a:t>
            </a:r>
            <a:endParaRPr lang="en-US" sz="1200" dirty="0"/>
          </a:p>
        </p:txBody>
      </p:sp>
      <p:sp>
        <p:nvSpPr>
          <p:cNvPr id="5" name="TextBox 4"/>
          <p:cNvSpPr txBox="1"/>
          <p:nvPr/>
        </p:nvSpPr>
        <p:spPr>
          <a:xfrm>
            <a:off x="4876800" y="1143000"/>
            <a:ext cx="990600" cy="461665"/>
          </a:xfrm>
          <a:prstGeom prst="rect">
            <a:avLst/>
          </a:prstGeom>
          <a:noFill/>
          <a:ln w="25400">
            <a:solidFill>
              <a:srgbClr val="333399"/>
            </a:solidFill>
          </a:ln>
        </p:spPr>
        <p:txBody>
          <a:bodyPr wrap="square" rtlCol="0">
            <a:spAutoFit/>
          </a:bodyPr>
          <a:lstStyle/>
          <a:p>
            <a:pPr algn="ctr"/>
            <a:r>
              <a:rPr lang="en-US" sz="1200" dirty="0" smtClean="0"/>
              <a:t>H-GIT Outcomes</a:t>
            </a:r>
            <a:endParaRPr lang="en-US" sz="1200" dirty="0"/>
          </a:p>
        </p:txBody>
      </p:sp>
      <p:sp>
        <p:nvSpPr>
          <p:cNvPr id="6" name="TextBox 5"/>
          <p:cNvSpPr txBox="1"/>
          <p:nvPr/>
        </p:nvSpPr>
        <p:spPr>
          <a:xfrm>
            <a:off x="7848600" y="3886200"/>
            <a:ext cx="990600" cy="461665"/>
          </a:xfrm>
          <a:prstGeom prst="rect">
            <a:avLst/>
          </a:prstGeom>
          <a:noFill/>
          <a:ln w="25400">
            <a:solidFill>
              <a:srgbClr val="333399"/>
            </a:solidFill>
          </a:ln>
        </p:spPr>
        <p:txBody>
          <a:bodyPr wrap="square" rtlCol="0">
            <a:spAutoFit/>
          </a:bodyPr>
          <a:lstStyle/>
          <a:p>
            <a:pPr algn="ctr"/>
            <a:r>
              <a:rPr lang="en-US" sz="1200" dirty="0" smtClean="0"/>
              <a:t>SF-GIT Outcomes</a:t>
            </a:r>
            <a:endParaRPr lang="en-US" sz="1200" dirty="0"/>
          </a:p>
        </p:txBody>
      </p:sp>
      <p:pic>
        <p:nvPicPr>
          <p:cNvPr id="7" name="Picture 2" descr="http://www.chesapeakebay.net/images/groups/Modeling_graphi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057400"/>
            <a:ext cx="6556744" cy="42291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chesapeake atlantis model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156" y="912603"/>
            <a:ext cx="2591244" cy="26948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562600" y="191869"/>
            <a:ext cx="2975943" cy="646331"/>
          </a:xfrm>
          <a:prstGeom prst="rect">
            <a:avLst/>
          </a:prstGeom>
          <a:noFill/>
        </p:spPr>
        <p:txBody>
          <a:bodyPr wrap="none" rtlCol="0">
            <a:spAutoFit/>
          </a:bodyPr>
          <a:lstStyle/>
          <a:p>
            <a:pPr marL="285750" indent="-285750" algn="ctr"/>
            <a:r>
              <a:rPr lang="en-US" dirty="0" smtClean="0">
                <a:solidFill>
                  <a:srgbClr val="333399"/>
                </a:solidFill>
                <a:effectLst>
                  <a:outerShdw blurRad="38100" dist="38100" dir="2700000" algn="tl">
                    <a:srgbClr val="000000">
                      <a:alpha val="43137"/>
                    </a:srgbClr>
                  </a:outerShdw>
                </a:effectLst>
              </a:rPr>
              <a:t>Effects of changing conditions</a:t>
            </a:r>
          </a:p>
          <a:p>
            <a:pPr marL="285750" indent="-285750" algn="ctr"/>
            <a:r>
              <a:rPr lang="en-US" dirty="0" smtClean="0">
                <a:solidFill>
                  <a:srgbClr val="333399"/>
                </a:solidFill>
                <a:effectLst>
                  <a:outerShdw blurRad="38100" dist="38100" dir="2700000" algn="tl">
                    <a:srgbClr val="000000">
                      <a:alpha val="43137"/>
                    </a:srgbClr>
                  </a:outerShdw>
                </a:effectLst>
              </a:rPr>
              <a:t>On our living resources</a:t>
            </a:r>
            <a:endParaRPr lang="en-US" dirty="0">
              <a:solidFill>
                <a:srgbClr val="333399"/>
              </a:solidFill>
              <a:effectLst>
                <a:outerShdw blurRad="38100" dist="38100" dir="2700000" algn="tl">
                  <a:srgbClr val="000000">
                    <a:alpha val="43137"/>
                  </a:srgbClr>
                </a:outerShdw>
              </a:effectLst>
            </a:endParaRPr>
          </a:p>
        </p:txBody>
      </p:sp>
      <p:sp>
        <p:nvSpPr>
          <p:cNvPr id="10" name="Notched Right Arrow 9"/>
          <p:cNvSpPr/>
          <p:nvPr/>
        </p:nvSpPr>
        <p:spPr>
          <a:xfrm rot="18960615">
            <a:off x="2957581" y="3836682"/>
            <a:ext cx="3668151" cy="614491"/>
          </a:xfrm>
          <a:prstGeom prst="notchedRightArrow">
            <a:avLst/>
          </a:prstGeom>
          <a:solidFill>
            <a:srgbClr val="333399">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ent Arrow 10"/>
          <p:cNvSpPr/>
          <p:nvPr/>
        </p:nvSpPr>
        <p:spPr>
          <a:xfrm rot="15920857">
            <a:off x="5479194" y="1575333"/>
            <a:ext cx="597618" cy="536500"/>
          </a:xfrm>
          <a:prstGeom prst="bentArrow">
            <a:avLst>
              <a:gd name="adj1" fmla="val 26569"/>
              <a:gd name="adj2" fmla="val 26595"/>
              <a:gd name="adj3" fmla="val 25000"/>
              <a:gd name="adj4" fmla="val 75000"/>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Bent Arrow 11"/>
          <p:cNvSpPr/>
          <p:nvPr/>
        </p:nvSpPr>
        <p:spPr>
          <a:xfrm rot="13477970" flipH="1">
            <a:off x="6915180" y="3591075"/>
            <a:ext cx="609236" cy="888679"/>
          </a:xfrm>
          <a:prstGeom prst="bentArrow">
            <a:avLst>
              <a:gd name="adj1" fmla="val 26569"/>
              <a:gd name="adj2" fmla="val 26595"/>
              <a:gd name="adj3" fmla="val 25000"/>
              <a:gd name="adj4" fmla="val 75000"/>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Bent Arrow 12"/>
          <p:cNvSpPr/>
          <p:nvPr/>
        </p:nvSpPr>
        <p:spPr>
          <a:xfrm rot="7430157">
            <a:off x="8382801" y="3284878"/>
            <a:ext cx="567720" cy="776579"/>
          </a:xfrm>
          <a:prstGeom prst="bentArrow">
            <a:avLst>
              <a:gd name="adj1" fmla="val 26569"/>
              <a:gd name="adj2" fmla="val 26595"/>
              <a:gd name="adj3" fmla="val 25000"/>
              <a:gd name="adj4" fmla="val 75000"/>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867400" y="4114800"/>
            <a:ext cx="990600" cy="461665"/>
          </a:xfrm>
          <a:prstGeom prst="rect">
            <a:avLst/>
          </a:prstGeom>
          <a:noFill/>
          <a:ln w="25400">
            <a:solidFill>
              <a:srgbClr val="333399"/>
            </a:solidFill>
          </a:ln>
        </p:spPr>
        <p:txBody>
          <a:bodyPr wrap="square" rtlCol="0">
            <a:spAutoFit/>
          </a:bodyPr>
          <a:lstStyle/>
          <a:p>
            <a:pPr algn="ctr"/>
            <a:r>
              <a:rPr lang="en-US" sz="1200" dirty="0" smtClean="0"/>
              <a:t>STAR </a:t>
            </a:r>
          </a:p>
          <a:p>
            <a:pPr algn="ctr"/>
            <a:r>
              <a:rPr lang="en-US" sz="1200" dirty="0" smtClean="0"/>
              <a:t>Key Actions</a:t>
            </a:r>
            <a:endParaRPr lang="en-US" sz="1200" dirty="0"/>
          </a:p>
        </p:txBody>
      </p:sp>
      <p:sp>
        <p:nvSpPr>
          <p:cNvPr id="15" name="TextBox 14"/>
          <p:cNvSpPr txBox="1"/>
          <p:nvPr/>
        </p:nvSpPr>
        <p:spPr>
          <a:xfrm>
            <a:off x="4495800" y="1900535"/>
            <a:ext cx="990600" cy="461665"/>
          </a:xfrm>
          <a:prstGeom prst="rect">
            <a:avLst/>
          </a:prstGeom>
          <a:noFill/>
          <a:ln w="25400">
            <a:solidFill>
              <a:srgbClr val="333399"/>
            </a:solidFill>
          </a:ln>
        </p:spPr>
        <p:txBody>
          <a:bodyPr wrap="square" rtlCol="0">
            <a:spAutoFit/>
          </a:bodyPr>
          <a:lstStyle/>
          <a:p>
            <a:pPr algn="ctr"/>
            <a:r>
              <a:rPr lang="en-US" sz="1200" dirty="0" smtClean="0"/>
              <a:t>WQ-GIT Outcomes</a:t>
            </a:r>
            <a:endParaRPr lang="en-US" sz="1200" dirty="0"/>
          </a:p>
        </p:txBody>
      </p:sp>
      <p:sp>
        <p:nvSpPr>
          <p:cNvPr id="16" name="Bent Arrow 15"/>
          <p:cNvSpPr/>
          <p:nvPr/>
        </p:nvSpPr>
        <p:spPr>
          <a:xfrm rot="14770351">
            <a:off x="5261774" y="2114495"/>
            <a:ext cx="603990" cy="735417"/>
          </a:xfrm>
          <a:prstGeom prst="bentArrow">
            <a:avLst>
              <a:gd name="adj1" fmla="val 26569"/>
              <a:gd name="adj2" fmla="val 26595"/>
              <a:gd name="adj3" fmla="val 25000"/>
              <a:gd name="adj4" fmla="val 75000"/>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Bent Arrow 16"/>
          <p:cNvSpPr/>
          <p:nvPr/>
        </p:nvSpPr>
        <p:spPr>
          <a:xfrm rot="15366437" flipH="1">
            <a:off x="6016701" y="3381280"/>
            <a:ext cx="838200" cy="649751"/>
          </a:xfrm>
          <a:prstGeom prst="bentArrow">
            <a:avLst>
              <a:gd name="adj1" fmla="val 26569"/>
              <a:gd name="adj2" fmla="val 26595"/>
              <a:gd name="adj3" fmla="val 25000"/>
              <a:gd name="adj4" fmla="val 75000"/>
            </a:avLst>
          </a:prstGeom>
          <a:solidFill>
            <a:srgbClr val="33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609600" y="1371600"/>
            <a:ext cx="3164071" cy="646331"/>
          </a:xfrm>
          <a:prstGeom prst="rect">
            <a:avLst/>
          </a:prstGeom>
          <a:noFill/>
        </p:spPr>
        <p:txBody>
          <a:bodyPr wrap="none" rtlCol="0">
            <a:spAutoFit/>
          </a:bodyPr>
          <a:lstStyle/>
          <a:p>
            <a:pPr marL="285750" indent="-285750" algn="ctr"/>
            <a:r>
              <a:rPr lang="en-US" dirty="0" smtClean="0">
                <a:solidFill>
                  <a:srgbClr val="009900"/>
                </a:solidFill>
                <a:effectLst>
                  <a:outerShdw blurRad="38100" dist="38100" dir="2700000" algn="tl">
                    <a:srgbClr val="000000">
                      <a:alpha val="43137"/>
                    </a:srgbClr>
                  </a:outerShdw>
                </a:effectLst>
              </a:rPr>
              <a:t>Water quality attainment and</a:t>
            </a:r>
          </a:p>
          <a:p>
            <a:pPr marL="285750" indent="-285750" algn="ctr"/>
            <a:r>
              <a:rPr lang="en-US" dirty="0" smtClean="0">
                <a:solidFill>
                  <a:srgbClr val="009900"/>
                </a:solidFill>
                <a:effectLst>
                  <a:outerShdw blurRad="38100" dist="38100" dir="2700000" algn="tl">
                    <a:srgbClr val="000000">
                      <a:alpha val="43137"/>
                    </a:srgbClr>
                  </a:outerShdw>
                </a:effectLst>
              </a:rPr>
              <a:t>Regulation</a:t>
            </a:r>
            <a:endParaRPr lang="en-US" dirty="0">
              <a:solidFill>
                <a:srgbClr val="009900"/>
              </a:solidFill>
              <a:effectLst>
                <a:outerShdw blurRad="38100" dist="38100" dir="2700000" algn="tl">
                  <a:srgbClr val="000000">
                    <a:alpha val="43137"/>
                  </a:srgbClr>
                </a:outerShdw>
              </a:effectLst>
            </a:endParaRPr>
          </a:p>
        </p:txBody>
      </p:sp>
      <p:sp>
        <p:nvSpPr>
          <p:cNvPr id="19" name="Oval 18"/>
          <p:cNvSpPr/>
          <p:nvPr/>
        </p:nvSpPr>
        <p:spPr>
          <a:xfrm>
            <a:off x="4953000" y="4724400"/>
            <a:ext cx="914400" cy="1981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ssolve">
                                      <p:cBhvr>
                                        <p:cTn id="20" dur="500"/>
                                        <p:tgtEl>
                                          <p:spTgt spid="1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ssolv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accel="50000" decel="5000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accel="50000" decel="5000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1+#ppt_w/2"/>
                                          </p:val>
                                        </p:tav>
                                        <p:tav tm="100000">
                                          <p:val>
                                            <p:strVal val="#ppt_x"/>
                                          </p:val>
                                        </p:tav>
                                      </p:tavLst>
                                    </p:anim>
                                    <p:anim calcmode="lin" valueType="num">
                                      <p:cBhvr additive="base">
                                        <p:cTn id="46" dur="500" fill="hold"/>
                                        <p:tgtEl>
                                          <p:spTgt spid="12"/>
                                        </p:tgtEl>
                                        <p:attrNameLst>
                                          <p:attrName>ppt_y</p:attrName>
                                        </p:attrNameLst>
                                      </p:cBhvr>
                                      <p:tavLst>
                                        <p:tav tm="0">
                                          <p:val>
                                            <p:strVal val="#ppt_y"/>
                                          </p:val>
                                        </p:tav>
                                        <p:tav tm="100000">
                                          <p:val>
                                            <p:strVal val="#ppt_y"/>
                                          </p:val>
                                        </p:tav>
                                      </p:tavLst>
                                    </p:anim>
                                  </p:childTnLst>
                                </p:cTn>
                              </p:par>
                              <p:par>
                                <p:cTn id="47" presetID="2" presetClass="entr" presetSubtype="2" accel="50000" decel="5000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1+#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par>
                                <p:cTn id="51" presetID="2" presetClass="entr" presetSubtype="2" accel="50000" decel="5000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1+#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par>
                                <p:cTn id="55" presetID="2" presetClass="entr" presetSubtype="2" accel="50000" decel="5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imated oysters"/>
          <p:cNvPicPr>
            <a:picLocks noChangeAspect="1" noChangeArrowheads="1"/>
          </p:cNvPicPr>
          <p:nvPr/>
        </p:nvPicPr>
        <p:blipFill>
          <a:blip r:embed="rId3" cstate="print">
            <a:lum bright="49000" contrast="-44000"/>
            <a:extLst>
              <a:ext uri="{28A0092B-C50C-407E-A947-70E740481C1C}">
                <a14:useLocalDpi xmlns:a14="http://schemas.microsoft.com/office/drawing/2010/main" val="0"/>
              </a:ext>
            </a:extLst>
          </a:blip>
          <a:srcRect r="24712"/>
          <a:stretch>
            <a:fillRect/>
          </a:stretch>
        </p:blipFill>
        <p:spPr bwMode="auto">
          <a:xfrm>
            <a:off x="0" y="0"/>
            <a:ext cx="9144000"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B5BEE4B-31CD-4C0E-97EB-338B15A4000E}" type="slidenum">
              <a:rPr lang="en-US" smtClean="0">
                <a:solidFill>
                  <a:srgbClr val="333399"/>
                </a:solidFill>
              </a:rPr>
              <a:pPr/>
              <a:t>5</a:t>
            </a:fld>
            <a:endParaRPr lang="en-US">
              <a:solidFill>
                <a:srgbClr val="333399"/>
              </a:solidFill>
            </a:endParaRPr>
          </a:p>
        </p:txBody>
      </p:sp>
      <p:sp>
        <p:nvSpPr>
          <p:cNvPr id="4" name="Content Placeholder 2"/>
          <p:cNvSpPr txBox="1">
            <a:spLocks/>
          </p:cNvSpPr>
          <p:nvPr/>
        </p:nvSpPr>
        <p:spPr>
          <a:xfrm>
            <a:off x="1009650" y="1066800"/>
            <a:ext cx="7124700" cy="5334000"/>
          </a:xfrm>
          <a:prstGeom prst="rect">
            <a:avLst/>
          </a:prstGeom>
          <a:solidFill>
            <a:schemeClr val="bg1">
              <a:alpha val="41000"/>
            </a:schemeClr>
          </a:solidFill>
        </p:spPr>
        <p:txBody>
          <a:bodyPr>
            <a:noAutofit/>
          </a:bodyPr>
          <a:lstStyle/>
          <a:p>
            <a:pPr marL="455613" marR="0" lvl="1" indent="-285750" algn="l" defTabSz="914400" rtl="0" eaLnBrk="1" fontAlgn="auto" latinLnBrk="0" hangingPunct="1">
              <a:lnSpc>
                <a:spcPct val="100000"/>
              </a:lnSpc>
              <a:spcBef>
                <a:spcPct val="20000"/>
              </a:spcBef>
              <a:spcAft>
                <a:spcPts val="0"/>
              </a:spcAft>
              <a:buClrTx/>
              <a:buSzTx/>
              <a:tabLst/>
              <a:defRPr/>
            </a:pPr>
            <a:r>
              <a:rPr kumimoji="0" lang="en-US" sz="3600" b="0" i="0" u="none" strike="noStrike" kern="1200" cap="none" spc="0" normalizeH="0" baseline="0" noProof="0" dirty="0" smtClean="0">
                <a:ln>
                  <a:noFill/>
                </a:ln>
                <a:solidFill>
                  <a:srgbClr val="333399"/>
                </a:solidFill>
                <a:effectLst/>
                <a:uLnTx/>
                <a:uFillTx/>
                <a:latin typeface="+mn-lt"/>
                <a:ea typeface="+mn-ea"/>
                <a:cs typeface="+mn-cs"/>
              </a:rPr>
              <a:t>Stressors / system</a:t>
            </a:r>
            <a:r>
              <a:rPr kumimoji="0" lang="en-US" sz="3600" b="0" i="0" u="none" strike="noStrike" kern="1200" cap="none" spc="0" normalizeH="0" noProof="0" dirty="0" smtClean="0">
                <a:ln>
                  <a:noFill/>
                </a:ln>
                <a:solidFill>
                  <a:srgbClr val="333399"/>
                </a:solidFill>
                <a:effectLst/>
                <a:uLnTx/>
                <a:uFillTx/>
                <a:latin typeface="+mn-lt"/>
                <a:ea typeface="+mn-ea"/>
                <a:cs typeface="+mn-cs"/>
              </a:rPr>
              <a:t> changes</a:t>
            </a:r>
            <a:r>
              <a:rPr kumimoji="0" lang="en-US" sz="3600" b="0" i="0" u="none" strike="noStrike" kern="1200" cap="none" spc="0" normalizeH="0" baseline="0" noProof="0" dirty="0" smtClean="0">
                <a:ln>
                  <a:noFill/>
                </a:ln>
                <a:solidFill>
                  <a:srgbClr val="333399"/>
                </a:solidFill>
                <a:effectLst/>
                <a:uLnTx/>
                <a:uFillTx/>
                <a:latin typeface="+mn-lt"/>
                <a:ea typeface="+mn-ea"/>
                <a:cs typeface="+mn-cs"/>
              </a:rPr>
              <a:t>: </a:t>
            </a:r>
          </a:p>
          <a:p>
            <a:pPr marL="742950" marR="0" lvl="1" indent="-285750" algn="l" defTabSz="914400" rtl="0" eaLnBrk="1" fontAlgn="auto" latinLnBrk="0" hangingPunct="1">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rgbClr val="333399"/>
                </a:solidFill>
                <a:effectLst/>
                <a:uLnTx/>
                <a:uFillTx/>
                <a:latin typeface="+mn-lt"/>
                <a:ea typeface="+mn-ea"/>
                <a:cs typeface="+mn-cs"/>
              </a:rPr>
              <a:t>Habitat</a:t>
            </a:r>
            <a:r>
              <a:rPr kumimoji="0" lang="en-US" sz="2800" b="0" i="0" u="none" strike="noStrike" kern="1200" cap="none" spc="0" normalizeH="0" noProof="0" dirty="0" smtClean="0">
                <a:ln>
                  <a:noFill/>
                </a:ln>
                <a:solidFill>
                  <a:srgbClr val="333399"/>
                </a:solidFill>
                <a:effectLst/>
                <a:uLnTx/>
                <a:uFillTx/>
                <a:latin typeface="+mn-lt"/>
                <a:ea typeface="+mn-ea"/>
                <a:cs typeface="+mn-cs"/>
              </a:rPr>
              <a:t> loss</a:t>
            </a:r>
            <a:r>
              <a:rPr kumimoji="0" lang="en-US" sz="2800" b="0" i="0" u="none" strike="noStrike" kern="1200" cap="none" spc="0" normalizeH="0" baseline="0" noProof="0" dirty="0" smtClean="0">
                <a:ln>
                  <a:noFill/>
                </a:ln>
                <a:solidFill>
                  <a:srgbClr val="333399"/>
                </a:solidFill>
                <a:effectLst/>
                <a:uLnTx/>
                <a:uFillTx/>
                <a:latin typeface="+mn-lt"/>
                <a:ea typeface="+mn-ea"/>
                <a:cs typeface="+mn-cs"/>
              </a:rPr>
              <a:t>: </a:t>
            </a:r>
          </a:p>
          <a:p>
            <a:pPr marL="1200150" lvl="2" indent="-285750">
              <a:spcAft>
                <a:spcPts val="600"/>
              </a:spcAft>
            </a:pPr>
            <a:r>
              <a:rPr lang="en-US" sz="2800" dirty="0" smtClean="0">
                <a:solidFill>
                  <a:srgbClr val="333399"/>
                </a:solidFill>
              </a:rPr>
              <a:t>- </a:t>
            </a:r>
            <a:r>
              <a:rPr kumimoji="0" lang="en-US" sz="2800" b="0" i="0" u="none" strike="noStrike" kern="1200" cap="none" spc="0" normalizeH="0" baseline="0" noProof="0" dirty="0" smtClean="0">
                <a:ln>
                  <a:noFill/>
                </a:ln>
                <a:solidFill>
                  <a:srgbClr val="333399"/>
                </a:solidFill>
                <a:effectLst/>
                <a:uLnTx/>
                <a:uFillTx/>
                <a:latin typeface="+mn-lt"/>
                <a:ea typeface="+mn-ea"/>
                <a:cs typeface="+mn-cs"/>
              </a:rPr>
              <a:t>Marsh, SAV</a:t>
            </a:r>
            <a:endParaRPr kumimoji="0" lang="en-US" sz="2800" b="0" i="0" u="none" strike="noStrike" kern="1200" cap="none" spc="0" normalizeH="0" noProof="0" dirty="0" smtClean="0">
              <a:ln>
                <a:noFill/>
              </a:ln>
              <a:solidFill>
                <a:srgbClr val="333399"/>
              </a:solidFill>
              <a:effectLst/>
              <a:uLnTx/>
              <a:uFillTx/>
              <a:latin typeface="+mn-lt"/>
              <a:ea typeface="+mn-ea"/>
              <a:cs typeface="+mn-cs"/>
            </a:endParaRPr>
          </a:p>
          <a:p>
            <a:pPr marL="742950" marR="0" lvl="1" indent="-285750" algn="l" defTabSz="914400" rtl="0" eaLnBrk="1" fontAlgn="auto" latinLnBrk="0" hangingPunct="1">
              <a:lnSpc>
                <a:spcPct val="100000"/>
              </a:lnSpc>
              <a:spcAft>
                <a:spcPts val="600"/>
              </a:spcAft>
              <a:buClrTx/>
              <a:buSzTx/>
              <a:buFont typeface="Arial" pitchFamily="34" charset="0"/>
              <a:buChar char="•"/>
              <a:tabLst/>
              <a:defRPr/>
            </a:pPr>
            <a:r>
              <a:rPr lang="en-US" sz="2800" baseline="0" dirty="0" smtClean="0">
                <a:solidFill>
                  <a:srgbClr val="333399"/>
                </a:solidFill>
              </a:rPr>
              <a:t>Water</a:t>
            </a:r>
            <a:r>
              <a:rPr lang="en-US" sz="2800" dirty="0" smtClean="0">
                <a:solidFill>
                  <a:srgbClr val="333399"/>
                </a:solidFill>
              </a:rPr>
              <a:t> column factors: </a:t>
            </a:r>
          </a:p>
          <a:p>
            <a:pPr marL="742950" marR="0" lvl="1" indent="-285750" algn="l" defTabSz="914400" rtl="0" eaLnBrk="1" fontAlgn="auto" latinLnBrk="0" hangingPunct="1">
              <a:lnSpc>
                <a:spcPct val="100000"/>
              </a:lnSpc>
              <a:spcAft>
                <a:spcPts val="600"/>
              </a:spcAft>
              <a:buClrTx/>
              <a:buSzTx/>
              <a:tabLst/>
              <a:defRPr/>
            </a:pPr>
            <a:r>
              <a:rPr lang="en-US" sz="2800" dirty="0" smtClean="0">
                <a:solidFill>
                  <a:srgbClr val="333399"/>
                </a:solidFill>
              </a:rPr>
              <a:t>	  - Nitrogen &amp; Total Suspended Solids</a:t>
            </a:r>
          </a:p>
          <a:p>
            <a:pPr marL="742950" marR="0" lvl="1" indent="-285750" algn="l" defTabSz="914400" rtl="0" eaLnBrk="1" fontAlgn="auto" latinLnBrk="0" hangingPunct="1">
              <a:lnSpc>
                <a:spcPct val="100000"/>
              </a:lnSpc>
              <a:spcAft>
                <a:spcPts val="600"/>
              </a:spcAft>
              <a:buClrTx/>
              <a:buSzTx/>
              <a:buFont typeface="Arial" pitchFamily="34" charset="0"/>
              <a:buChar char="•"/>
              <a:tabLst/>
              <a:defRPr/>
            </a:pPr>
            <a:r>
              <a:rPr kumimoji="0" lang="en-US" sz="2800" b="0" i="0" u="none" strike="noStrike" kern="1200" cap="none" spc="0" normalizeH="0" baseline="0" noProof="0" dirty="0" smtClean="0">
                <a:ln>
                  <a:noFill/>
                </a:ln>
                <a:solidFill>
                  <a:srgbClr val="333399"/>
                </a:solidFill>
                <a:effectLst/>
                <a:uLnTx/>
                <a:uFillTx/>
                <a:latin typeface="+mn-lt"/>
                <a:ea typeface="+mn-ea"/>
                <a:cs typeface="+mn-cs"/>
              </a:rPr>
              <a:t>Climate</a:t>
            </a:r>
            <a:r>
              <a:rPr kumimoji="0" lang="en-US" sz="2800" b="0" i="0" u="none" strike="noStrike" kern="1200" cap="none" spc="0" normalizeH="0" noProof="0" dirty="0" smtClean="0">
                <a:ln>
                  <a:noFill/>
                </a:ln>
                <a:solidFill>
                  <a:srgbClr val="333399"/>
                </a:solidFill>
                <a:effectLst/>
                <a:uLnTx/>
                <a:uFillTx/>
                <a:latin typeface="+mn-lt"/>
                <a:ea typeface="+mn-ea"/>
                <a:cs typeface="+mn-cs"/>
              </a:rPr>
              <a:t> forcing: </a:t>
            </a:r>
          </a:p>
          <a:p>
            <a:pPr marL="742950" marR="0" lvl="1" indent="-285750" algn="l" defTabSz="914400" rtl="0" eaLnBrk="1" fontAlgn="auto" latinLnBrk="0" hangingPunct="1">
              <a:lnSpc>
                <a:spcPct val="100000"/>
              </a:lnSpc>
              <a:spcAft>
                <a:spcPts val="600"/>
              </a:spcAft>
              <a:buClrTx/>
              <a:buSzTx/>
              <a:tabLst/>
              <a:defRPr/>
            </a:pPr>
            <a:r>
              <a:rPr lang="en-US" sz="2800" dirty="0" smtClean="0">
                <a:solidFill>
                  <a:srgbClr val="333399"/>
                </a:solidFill>
              </a:rPr>
              <a:t>	  - </a:t>
            </a:r>
            <a:r>
              <a:rPr kumimoji="0" lang="en-US" sz="2800" b="0" i="0" u="none" strike="noStrike" kern="1200" cap="none" spc="0" normalizeH="0" noProof="0" dirty="0" smtClean="0">
                <a:ln>
                  <a:noFill/>
                </a:ln>
                <a:solidFill>
                  <a:srgbClr val="333399"/>
                </a:solidFill>
                <a:effectLst/>
                <a:uLnTx/>
                <a:uFillTx/>
                <a:latin typeface="+mn-lt"/>
                <a:ea typeface="+mn-ea"/>
                <a:cs typeface="+mn-cs"/>
              </a:rPr>
              <a:t>Temperature increase</a:t>
            </a:r>
          </a:p>
          <a:p>
            <a:pPr marL="455613" indent="-285750">
              <a:spcBef>
                <a:spcPct val="20000"/>
              </a:spcBef>
            </a:pPr>
            <a:r>
              <a:rPr lang="en-US" sz="3600" dirty="0" smtClean="0">
                <a:solidFill>
                  <a:srgbClr val="333399"/>
                </a:solidFill>
              </a:rPr>
              <a:t>Simulation results</a:t>
            </a:r>
          </a:p>
          <a:p>
            <a:pPr marL="455613" indent="-285750">
              <a:spcBef>
                <a:spcPct val="20000"/>
              </a:spcBef>
            </a:pPr>
            <a:r>
              <a:rPr lang="en-US" sz="3600" dirty="0" smtClean="0">
                <a:solidFill>
                  <a:srgbClr val="333399"/>
                </a:solidFill>
              </a:rPr>
              <a:t>Next Steps</a:t>
            </a:r>
          </a:p>
          <a:p>
            <a:pPr marL="455613" indent="-285750">
              <a:spcBef>
                <a:spcPct val="20000"/>
              </a:spcBef>
            </a:pPr>
            <a:endParaRPr lang="en-US" sz="3600" dirty="0" smtClean="0">
              <a:solidFill>
                <a:srgbClr val="333399"/>
              </a:solidFill>
            </a:endParaRP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rgbClr val="333399"/>
              </a:solidFill>
              <a:effectLst/>
              <a:uLnTx/>
              <a:uFillTx/>
              <a:latin typeface="+mn-lt"/>
              <a:ea typeface="+mn-ea"/>
              <a:cs typeface="+mn-cs"/>
            </a:endParaRPr>
          </a:p>
        </p:txBody>
      </p:sp>
      <p:sp>
        <p:nvSpPr>
          <p:cNvPr id="6" name="Title 1"/>
          <p:cNvSpPr txBox="1">
            <a:spLocks/>
          </p:cNvSpPr>
          <p:nvPr/>
        </p:nvSpPr>
        <p:spPr>
          <a:xfrm>
            <a:off x="457200" y="228600"/>
            <a:ext cx="8229600" cy="8082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000" dirty="0" smtClean="0">
                <a:solidFill>
                  <a:srgbClr val="333399"/>
                </a:solidFill>
                <a:effectLst>
                  <a:outerShdw blurRad="38100" dist="38100" dir="2700000" algn="tl">
                    <a:srgbClr val="000000">
                      <a:alpha val="43137"/>
                    </a:srgbClr>
                  </a:outerShdw>
                </a:effectLst>
                <a:latin typeface="+mj-lt"/>
                <a:ea typeface="+mj-ea"/>
                <a:cs typeface="+mj-cs"/>
              </a:rPr>
              <a:t>Application </a:t>
            </a:r>
            <a:r>
              <a:rPr lang="en-US" sz="3600" i="1" dirty="0" smtClean="0">
                <a:solidFill>
                  <a:srgbClr val="333399"/>
                </a:solidFill>
                <a:latin typeface="+mj-lt"/>
                <a:ea typeface="+mj-ea"/>
                <a:cs typeface="+mj-cs"/>
              </a:rPr>
              <a:t>Outline</a:t>
            </a:r>
            <a:endParaRPr kumimoji="0" lang="en-US" sz="4000" b="0" i="1" u="none" strike="noStrike" kern="1200" cap="none" spc="0" normalizeH="0" baseline="0" noProof="0" dirty="0">
              <a:ln>
                <a:noFill/>
              </a:ln>
              <a:solidFill>
                <a:srgbClr val="333399"/>
              </a:solidFill>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9562"/>
            <a:ext cx="8229600" cy="808238"/>
          </a:xfrm>
        </p:spPr>
        <p:txBody>
          <a:bodyPr/>
          <a:lstStyle/>
          <a:p>
            <a:r>
              <a:rPr lang="en-US" dirty="0" smtClean="0">
                <a:solidFill>
                  <a:srgbClr val="333399"/>
                </a:solidFill>
                <a:effectLst>
                  <a:outerShdw blurRad="38100" dist="38100" dir="2700000" algn="tl">
                    <a:srgbClr val="000000">
                      <a:alpha val="43137"/>
                    </a:srgbClr>
                  </a:outerShdw>
                </a:effectLst>
              </a:rPr>
              <a:t>Habitat Scenario Assumptions</a:t>
            </a:r>
            <a:endParaRPr lang="en-US" dirty="0">
              <a:solidFill>
                <a:srgbClr val="333399"/>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47800" y="1905000"/>
            <a:ext cx="6248400" cy="3886200"/>
          </a:xfrm>
          <a:solidFill>
            <a:schemeClr val="bg1">
              <a:alpha val="41000"/>
            </a:schemeClr>
          </a:solidFill>
        </p:spPr>
        <p:txBody>
          <a:bodyPr>
            <a:noAutofit/>
          </a:bodyPr>
          <a:lstStyle/>
          <a:p>
            <a:pPr lvl="1">
              <a:spcBef>
                <a:spcPts val="200"/>
              </a:spcBef>
              <a:buFont typeface="Arial" pitchFamily="34" charset="0"/>
              <a:buChar char="•"/>
            </a:pPr>
            <a:r>
              <a:rPr lang="en-US" sz="3200" dirty="0" smtClean="0">
                <a:solidFill>
                  <a:srgbClr val="333399"/>
                </a:solidFill>
              </a:rPr>
              <a:t>50% loss of Marsh </a:t>
            </a:r>
          </a:p>
          <a:p>
            <a:pPr lvl="1">
              <a:spcBef>
                <a:spcPts val="200"/>
              </a:spcBef>
              <a:buNone/>
            </a:pPr>
            <a:r>
              <a:rPr lang="en-US" dirty="0" smtClean="0">
                <a:solidFill>
                  <a:srgbClr val="333399"/>
                </a:solidFill>
              </a:rPr>
              <a:t>    (area &amp; biomass)</a:t>
            </a:r>
          </a:p>
          <a:p>
            <a:pPr lvl="2" indent="-400050">
              <a:buNone/>
            </a:pPr>
            <a:r>
              <a:rPr lang="en-US" sz="2800" dirty="0" smtClean="0">
                <a:solidFill>
                  <a:srgbClr val="333399"/>
                </a:solidFill>
              </a:rPr>
              <a:t>Due to multiple, interacting factors:</a:t>
            </a:r>
          </a:p>
          <a:p>
            <a:pPr lvl="3">
              <a:buSzPct val="60000"/>
              <a:buFont typeface="Courier New" pitchFamily="49" charset="0"/>
              <a:buChar char="o"/>
            </a:pPr>
            <a:r>
              <a:rPr lang="en-US" sz="2800" dirty="0" smtClean="0">
                <a:solidFill>
                  <a:srgbClr val="333399"/>
                </a:solidFill>
              </a:rPr>
              <a:t> shoreline armoring</a:t>
            </a:r>
          </a:p>
          <a:p>
            <a:pPr lvl="3">
              <a:buSzPct val="60000"/>
              <a:buFont typeface="Courier New" pitchFamily="49" charset="0"/>
              <a:buChar char="o"/>
            </a:pPr>
            <a:r>
              <a:rPr lang="en-US" sz="2800" dirty="0" smtClean="0">
                <a:solidFill>
                  <a:srgbClr val="333399"/>
                </a:solidFill>
              </a:rPr>
              <a:t> subsidence</a:t>
            </a:r>
          </a:p>
          <a:p>
            <a:pPr lvl="3">
              <a:buSzPct val="60000"/>
              <a:buFont typeface="Courier New" pitchFamily="49" charset="0"/>
              <a:buChar char="o"/>
            </a:pPr>
            <a:r>
              <a:rPr lang="en-US" sz="2800" dirty="0" smtClean="0">
                <a:solidFill>
                  <a:srgbClr val="333399"/>
                </a:solidFill>
              </a:rPr>
              <a:t> sea level rise</a:t>
            </a:r>
          </a:p>
          <a:p>
            <a:pPr lvl="1">
              <a:spcAft>
                <a:spcPts val="1200"/>
              </a:spcAft>
              <a:buFont typeface="Arial" pitchFamily="34" charset="0"/>
              <a:buChar char="•"/>
            </a:pPr>
            <a:r>
              <a:rPr lang="en-US" sz="3200" dirty="0" smtClean="0">
                <a:solidFill>
                  <a:srgbClr val="333399"/>
                </a:solidFill>
              </a:rPr>
              <a:t>50% loss of Seagrass</a:t>
            </a:r>
          </a:p>
        </p:txBody>
      </p:sp>
      <p:sp>
        <p:nvSpPr>
          <p:cNvPr id="4" name="Slide Number Placeholder 3"/>
          <p:cNvSpPr>
            <a:spLocks noGrp="1"/>
          </p:cNvSpPr>
          <p:nvPr>
            <p:ph type="sldNum" sz="quarter" idx="12"/>
          </p:nvPr>
        </p:nvSpPr>
        <p:spPr/>
        <p:txBody>
          <a:bodyPr/>
          <a:lstStyle/>
          <a:p>
            <a:fld id="{BB5BEE4B-31CD-4C0E-97EB-338B15A4000E}" type="slidenum">
              <a:rPr lang="en-US" smtClean="0">
                <a:solidFill>
                  <a:srgbClr val="333399"/>
                </a:solidFill>
              </a:rPr>
              <a:pPr/>
              <a:t>6</a:t>
            </a:fld>
            <a:endParaRPr lang="en-US">
              <a:solidFill>
                <a:srgbClr val="33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B5BEE4B-31CD-4C0E-97EB-338B15A4000E}" type="slidenum">
              <a:rPr lang="en-US" smtClean="0">
                <a:solidFill>
                  <a:srgbClr val="333399"/>
                </a:solidFill>
              </a:rPr>
              <a:pPr/>
              <a:t>7</a:t>
            </a:fld>
            <a:endParaRPr lang="en-US">
              <a:solidFill>
                <a:srgbClr val="333399"/>
              </a:solidFill>
            </a:endParaRPr>
          </a:p>
        </p:txBody>
      </p:sp>
      <p:sp>
        <p:nvSpPr>
          <p:cNvPr id="5" name="Title 1"/>
          <p:cNvSpPr txBox="1">
            <a:spLocks/>
          </p:cNvSpPr>
          <p:nvPr/>
        </p:nvSpPr>
        <p:spPr>
          <a:xfrm>
            <a:off x="457200" y="639562"/>
            <a:ext cx="8229600" cy="808238"/>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rgbClr val="333399"/>
                </a:solidFill>
                <a:effectLst>
                  <a:outerShdw blurRad="38100" dist="38100" dir="2700000" algn="tl">
                    <a:srgbClr val="000000">
                      <a:alpha val="43137"/>
                    </a:srgbClr>
                  </a:outerShdw>
                </a:effectLst>
                <a:uLnTx/>
                <a:uFillTx/>
                <a:latin typeface="+mj-lt"/>
                <a:ea typeface="+mj-ea"/>
                <a:cs typeface="+mj-cs"/>
              </a:rPr>
              <a:t>Water Column</a:t>
            </a:r>
            <a:r>
              <a:rPr kumimoji="0" lang="en-US" sz="4000" b="0" i="0" u="none" strike="noStrike" kern="1200" cap="none" spc="0" normalizeH="0" noProof="0" dirty="0" smtClean="0">
                <a:ln>
                  <a:noFill/>
                </a:ln>
                <a:solidFill>
                  <a:srgbClr val="333399"/>
                </a:solidFill>
                <a:effectLst>
                  <a:outerShdw blurRad="38100" dist="38100" dir="2700000" algn="tl">
                    <a:srgbClr val="000000">
                      <a:alpha val="43137"/>
                    </a:srgbClr>
                  </a:outerShdw>
                </a:effectLst>
                <a:uLnTx/>
                <a:uFillTx/>
                <a:latin typeface="+mj-lt"/>
                <a:ea typeface="+mj-ea"/>
                <a:cs typeface="+mj-cs"/>
              </a:rPr>
              <a:t> Habitat </a:t>
            </a:r>
            <a:r>
              <a:rPr kumimoji="0" lang="en-US" sz="4000" b="0" i="0" u="none" strike="noStrike" kern="1200" cap="none" spc="0" normalizeH="0" baseline="0" noProof="0" dirty="0" smtClean="0">
                <a:ln>
                  <a:noFill/>
                </a:ln>
                <a:solidFill>
                  <a:srgbClr val="333399"/>
                </a:solidFill>
                <a:effectLst>
                  <a:outerShdw blurRad="38100" dist="38100" dir="2700000" algn="tl">
                    <a:srgbClr val="000000">
                      <a:alpha val="43137"/>
                    </a:srgbClr>
                  </a:outerShdw>
                </a:effectLst>
                <a:uLnTx/>
                <a:uFillTx/>
                <a:latin typeface="+mj-lt"/>
                <a:ea typeface="+mj-ea"/>
                <a:cs typeface="+mj-cs"/>
              </a:rPr>
              <a:t>Assumptions</a:t>
            </a:r>
            <a:endParaRPr kumimoji="0" lang="en-US" sz="4000" b="0" i="0" u="none" strike="noStrike" kern="1200" cap="none" spc="0" normalizeH="0" baseline="0" noProof="0" dirty="0">
              <a:ln>
                <a:noFill/>
              </a:ln>
              <a:solidFill>
                <a:srgbClr val="333399"/>
              </a:solidFill>
              <a:effectLst>
                <a:outerShdw blurRad="38100" dist="38100" dir="2700000" algn="tl">
                  <a:srgbClr val="000000">
                    <a:alpha val="43137"/>
                  </a:srgbClr>
                </a:outerShdw>
              </a:effectLst>
              <a:uLnTx/>
              <a:uFillTx/>
              <a:latin typeface="+mj-lt"/>
              <a:ea typeface="+mj-ea"/>
              <a:cs typeface="+mj-cs"/>
            </a:endParaRPr>
          </a:p>
        </p:txBody>
      </p:sp>
      <p:sp>
        <p:nvSpPr>
          <p:cNvPr id="6" name="Content Placeholder 2"/>
          <p:cNvSpPr txBox="1">
            <a:spLocks/>
          </p:cNvSpPr>
          <p:nvPr/>
        </p:nvSpPr>
        <p:spPr>
          <a:xfrm>
            <a:off x="381000" y="1676400"/>
            <a:ext cx="8305800" cy="4343400"/>
          </a:xfrm>
          <a:prstGeom prst="rect">
            <a:avLst/>
          </a:prstGeom>
          <a:solidFill>
            <a:schemeClr val="bg1">
              <a:alpha val="41000"/>
            </a:schemeClr>
          </a:solidFill>
        </p:spPr>
        <p:txBody>
          <a:bodyPr>
            <a:noAutofit/>
          </a:bodyPr>
          <a:lstStyle/>
          <a:p>
            <a:pPr marL="742950" marR="0" lvl="1" indent="-285750" algn="l"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rgbClr val="333399"/>
                </a:solidFill>
                <a:effectLst/>
                <a:uLnTx/>
                <a:uFillTx/>
                <a:latin typeface="+mn-lt"/>
                <a:ea typeface="+mn-ea"/>
                <a:cs typeface="+mn-cs"/>
              </a:rPr>
              <a:t>“TMDL” = Total Maximum</a:t>
            </a:r>
            <a:r>
              <a:rPr kumimoji="0" lang="en-US" sz="2800" b="0" i="0" u="none" strike="noStrike" kern="1200" cap="none" spc="0" normalizeH="0" noProof="0" dirty="0" smtClean="0">
                <a:ln>
                  <a:noFill/>
                </a:ln>
                <a:solidFill>
                  <a:srgbClr val="333399"/>
                </a:solidFill>
                <a:effectLst/>
                <a:uLnTx/>
                <a:uFillTx/>
                <a:latin typeface="+mn-lt"/>
                <a:ea typeface="+mn-ea"/>
                <a:cs typeface="+mn-cs"/>
              </a:rPr>
              <a:t> Daily Loads of Nitrogen &amp; turbidity – full attainment: </a:t>
            </a:r>
          </a:p>
          <a:p>
            <a:pPr marL="742950" marR="0" lvl="1" indent="-285750" algn="l" defTabSz="914400" rtl="0" eaLnBrk="1" fontAlgn="auto" latinLnBrk="0" hangingPunct="1">
              <a:lnSpc>
                <a:spcPct val="100000"/>
              </a:lnSpc>
              <a:spcBef>
                <a:spcPct val="20000"/>
              </a:spcBef>
              <a:spcAft>
                <a:spcPts val="0"/>
              </a:spcAft>
              <a:buClrTx/>
              <a:buSzTx/>
              <a:tabLst/>
              <a:defRPr/>
            </a:pPr>
            <a:endParaRPr kumimoji="0" lang="en-US" sz="1400" b="0" i="0" u="none" strike="noStrike" kern="1200" cap="none" spc="0" normalizeH="0" baseline="0" noProof="0" dirty="0" smtClean="0">
              <a:ln>
                <a:noFill/>
              </a:ln>
              <a:solidFill>
                <a:srgbClr val="333399"/>
              </a:solidFill>
              <a:effectLst/>
              <a:uLnTx/>
              <a:uFillTx/>
              <a:latin typeface="+mn-lt"/>
              <a:ea typeface="+mn-ea"/>
              <a:cs typeface="+mn-cs"/>
            </a:endParaRPr>
          </a:p>
          <a:p>
            <a:pPr marL="1485900" marR="0" lvl="1" indent="-285750" algn="l" defTabSz="914400" rtl="0" eaLnBrk="1" fontAlgn="auto" latinLnBrk="0" hangingPunct="1">
              <a:lnSpc>
                <a:spcPct val="10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rgbClr val="333399"/>
                </a:solidFill>
                <a:effectLst/>
                <a:uLnTx/>
                <a:uFillTx/>
                <a:latin typeface="+mn-lt"/>
                <a:ea typeface="+mn-ea"/>
                <a:cs typeface="+mn-cs"/>
              </a:rPr>
              <a:t>Nitrogen</a:t>
            </a:r>
          </a:p>
          <a:p>
            <a:pPr marL="1485900" lvl="2" indent="-285750">
              <a:spcAft>
                <a:spcPts val="1200"/>
              </a:spcAft>
            </a:pPr>
            <a:r>
              <a:rPr lang="en-US" sz="2800" dirty="0" smtClean="0">
                <a:solidFill>
                  <a:srgbClr val="333399"/>
                </a:solidFill>
              </a:rPr>
              <a:t>	 -</a:t>
            </a:r>
            <a:r>
              <a:rPr kumimoji="0" lang="en-US" sz="2800" b="0" i="0" u="none" strike="noStrike" kern="1200" cap="none" spc="0" normalizeH="0" baseline="0" noProof="0" dirty="0" smtClean="0">
                <a:ln>
                  <a:noFill/>
                </a:ln>
                <a:solidFill>
                  <a:srgbClr val="333399"/>
                </a:solidFill>
                <a:effectLst/>
                <a:uLnTx/>
                <a:uFillTx/>
                <a:latin typeface="+mn-lt"/>
                <a:ea typeface="+mn-ea"/>
                <a:cs typeface="+mn-cs"/>
              </a:rPr>
              <a:t> 25% reduction</a:t>
            </a:r>
          </a:p>
          <a:p>
            <a:pPr marL="1485900" marR="0" lvl="1" indent="-285750" algn="l" defTabSz="914400" rtl="0" eaLnBrk="1" fontAlgn="auto" latinLnBrk="0" hangingPunct="1">
              <a:lnSpc>
                <a:spcPct val="100000"/>
              </a:lnSpc>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rgbClr val="333399"/>
                </a:solidFill>
                <a:effectLst/>
                <a:uLnTx/>
                <a:uFillTx/>
                <a:latin typeface="+mn-lt"/>
                <a:ea typeface="+mn-ea"/>
                <a:cs typeface="+mn-cs"/>
              </a:rPr>
              <a:t>Turbidity (total suspended</a:t>
            </a:r>
            <a:r>
              <a:rPr kumimoji="0" lang="en-US" sz="2800" b="0" i="0" u="none" strike="noStrike" kern="1200" cap="none" spc="0" normalizeH="0" noProof="0" dirty="0" smtClean="0">
                <a:ln>
                  <a:noFill/>
                </a:ln>
                <a:solidFill>
                  <a:srgbClr val="333399"/>
                </a:solidFill>
                <a:effectLst/>
                <a:uLnTx/>
                <a:uFillTx/>
                <a:latin typeface="+mn-lt"/>
                <a:ea typeface="+mn-ea"/>
                <a:cs typeface="+mn-cs"/>
              </a:rPr>
              <a:t> solids) </a:t>
            </a:r>
            <a:endParaRPr kumimoji="0" lang="en-US" sz="2800" b="0" i="0" u="none" strike="noStrike" kern="1200" cap="none" spc="0" normalizeH="0" baseline="0" noProof="0" dirty="0" smtClean="0">
              <a:ln>
                <a:noFill/>
              </a:ln>
              <a:solidFill>
                <a:srgbClr val="333399"/>
              </a:solidFill>
              <a:effectLst/>
              <a:uLnTx/>
              <a:uFillTx/>
              <a:latin typeface="+mn-lt"/>
              <a:ea typeface="+mn-ea"/>
              <a:cs typeface="+mn-cs"/>
            </a:endParaRPr>
          </a:p>
          <a:p>
            <a:pPr marL="1485900" marR="0" lvl="1" indent="-285750" algn="l" defTabSz="914400" rtl="0" eaLnBrk="1" fontAlgn="auto" latinLnBrk="0" hangingPunct="1">
              <a:lnSpc>
                <a:spcPct val="100000"/>
              </a:lnSpc>
              <a:spcAft>
                <a:spcPts val="1200"/>
              </a:spcAft>
              <a:buClrTx/>
              <a:buSzTx/>
              <a:tabLst/>
              <a:defRPr/>
            </a:pPr>
            <a:r>
              <a:rPr lang="en-US" sz="2800" noProof="0" dirty="0" smtClean="0">
                <a:solidFill>
                  <a:srgbClr val="333399"/>
                </a:solidFill>
              </a:rPr>
              <a:t>     - 20% reduction</a:t>
            </a:r>
            <a:endParaRPr kumimoji="0" lang="en-US" sz="2800" b="0" i="0" u="none" strike="noStrike" kern="1200" cap="none" spc="0" normalizeH="0" baseline="0" noProof="0" dirty="0" smtClean="0">
              <a:ln>
                <a:noFill/>
              </a:ln>
              <a:solidFill>
                <a:srgbClr val="333399"/>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2400"/>
            <a:ext cx="9144000" cy="1470025"/>
          </a:xfrm>
        </p:spPr>
        <p:txBody>
          <a:bodyPr>
            <a:normAutofit/>
          </a:bodyPr>
          <a:lstStyle/>
          <a:p>
            <a:r>
              <a:rPr lang="en-US" dirty="0" smtClean="0">
                <a:solidFill>
                  <a:srgbClr val="333399"/>
                </a:solidFill>
                <a:effectLst>
                  <a:outerShdw blurRad="38100" dist="38100" dir="2700000" algn="tl">
                    <a:srgbClr val="000000">
                      <a:alpha val="43137"/>
                    </a:srgbClr>
                  </a:outerShdw>
                </a:effectLst>
              </a:rPr>
              <a:t>Climate Change Assumptions</a:t>
            </a:r>
            <a:br>
              <a:rPr lang="en-US" dirty="0" smtClean="0">
                <a:solidFill>
                  <a:srgbClr val="333399"/>
                </a:solidFill>
                <a:effectLst>
                  <a:outerShdw blurRad="38100" dist="38100" dir="2700000" algn="tl">
                    <a:srgbClr val="000000">
                      <a:alpha val="43137"/>
                    </a:srgbClr>
                  </a:outerShdw>
                </a:effectLst>
              </a:rPr>
            </a:br>
            <a:endParaRPr lang="en-US" dirty="0">
              <a:solidFill>
                <a:srgbClr val="333399"/>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33500" y="4800600"/>
            <a:ext cx="6477000" cy="1828800"/>
          </a:xfrm>
        </p:spPr>
        <p:txBody>
          <a:bodyPr>
            <a:normAutofit fontScale="85000" lnSpcReduction="20000"/>
          </a:bodyPr>
          <a:lstStyle/>
          <a:p>
            <a:pPr algn="l">
              <a:spcBef>
                <a:spcPts val="700"/>
              </a:spcBef>
              <a:spcAft>
                <a:spcPts val="700"/>
              </a:spcAft>
              <a:buFont typeface="Arial" pitchFamily="34" charset="0"/>
              <a:buChar char="•"/>
            </a:pPr>
            <a:r>
              <a:rPr lang="en-US" dirty="0" smtClean="0">
                <a:solidFill>
                  <a:srgbClr val="333399"/>
                </a:solidFill>
              </a:rPr>
              <a:t> </a:t>
            </a:r>
            <a:r>
              <a:rPr lang="en-US" dirty="0" err="1" smtClean="0">
                <a:solidFill>
                  <a:srgbClr val="333399"/>
                </a:solidFill>
              </a:rPr>
              <a:t>Najjar</a:t>
            </a:r>
            <a:r>
              <a:rPr lang="en-US" dirty="0" smtClean="0">
                <a:solidFill>
                  <a:srgbClr val="333399"/>
                </a:solidFill>
              </a:rPr>
              <a:t> et al. (2010); IPCC AR4 (2007)</a:t>
            </a:r>
          </a:p>
          <a:p>
            <a:pPr algn="l">
              <a:spcBef>
                <a:spcPts val="700"/>
              </a:spcBef>
              <a:spcAft>
                <a:spcPts val="700"/>
              </a:spcAft>
              <a:buFont typeface="Arial" pitchFamily="34" charset="0"/>
              <a:buChar char="•"/>
            </a:pPr>
            <a:r>
              <a:rPr lang="en-US" dirty="0" smtClean="0">
                <a:solidFill>
                  <a:srgbClr val="333399"/>
                </a:solidFill>
              </a:rPr>
              <a:t> 50 years from now: </a:t>
            </a:r>
          </a:p>
          <a:p>
            <a:pPr lvl="1" algn="l">
              <a:buFont typeface="Wingdings" pitchFamily="2" charset="2"/>
              <a:buChar char="ü"/>
            </a:pPr>
            <a:r>
              <a:rPr lang="en-US" dirty="0" smtClean="0">
                <a:solidFill>
                  <a:srgbClr val="333399"/>
                </a:solidFill>
              </a:rPr>
              <a:t> Increased </a:t>
            </a:r>
            <a:r>
              <a:rPr lang="en-US" dirty="0">
                <a:solidFill>
                  <a:srgbClr val="333399"/>
                </a:solidFill>
              </a:rPr>
              <a:t>w</a:t>
            </a:r>
            <a:r>
              <a:rPr lang="en-US" dirty="0" smtClean="0">
                <a:solidFill>
                  <a:srgbClr val="333399"/>
                </a:solidFill>
              </a:rPr>
              <a:t>ater temperature (1.5°C)</a:t>
            </a:r>
          </a:p>
          <a:p>
            <a:pPr lvl="1" algn="l">
              <a:buFont typeface="Wingdings" pitchFamily="2" charset="2"/>
              <a:buChar char="ü"/>
            </a:pPr>
            <a:r>
              <a:rPr lang="en-US" dirty="0">
                <a:solidFill>
                  <a:srgbClr val="333399"/>
                </a:solidFill>
              </a:rPr>
              <a:t> </a:t>
            </a:r>
            <a:r>
              <a:rPr lang="en-US" dirty="0" smtClean="0">
                <a:solidFill>
                  <a:srgbClr val="333399"/>
                </a:solidFill>
              </a:rPr>
              <a:t>Salinity (+/- 2 </a:t>
            </a:r>
            <a:r>
              <a:rPr lang="en-US" dirty="0" err="1" smtClean="0">
                <a:solidFill>
                  <a:srgbClr val="333399"/>
                </a:solidFill>
              </a:rPr>
              <a:t>ppt</a:t>
            </a:r>
            <a:r>
              <a:rPr lang="en-US" dirty="0" smtClean="0">
                <a:solidFill>
                  <a:srgbClr val="333399"/>
                </a:solidFill>
              </a:rPr>
              <a:t>) </a:t>
            </a:r>
            <a:endParaRPr lang="en-US" dirty="0">
              <a:solidFill>
                <a:srgbClr val="333399"/>
              </a:solidFill>
            </a:endParaRPr>
          </a:p>
        </p:txBody>
      </p:sp>
      <p:grpSp>
        <p:nvGrpSpPr>
          <p:cNvPr id="4" name="Group 7"/>
          <p:cNvGrpSpPr/>
          <p:nvPr/>
        </p:nvGrpSpPr>
        <p:grpSpPr>
          <a:xfrm>
            <a:off x="1536619" y="1143000"/>
            <a:ext cx="6070763" cy="3276600"/>
            <a:chOff x="1143000" y="1082040"/>
            <a:chExt cx="6909451" cy="4023360"/>
          </a:xfrm>
        </p:grpSpPr>
        <p:pic>
          <p:nvPicPr>
            <p:cNvPr id="6" name="Picture 5" descr="STAC_CC2.jpg"/>
            <p:cNvPicPr>
              <a:picLocks noChangeAspect="1"/>
            </p:cNvPicPr>
            <p:nvPr/>
          </p:nvPicPr>
          <p:blipFill>
            <a:blip r:embed="rId3" cstate="print"/>
            <a:stretch>
              <a:fillRect/>
            </a:stretch>
          </p:blipFill>
          <p:spPr>
            <a:xfrm>
              <a:off x="1143000" y="1082040"/>
              <a:ext cx="3107579" cy="4023360"/>
            </a:xfrm>
            <a:prstGeom prst="rect">
              <a:avLst/>
            </a:prstGeom>
            <a:ln w="3175">
              <a:solidFill>
                <a:schemeClr val="tx1"/>
              </a:solidFill>
            </a:ln>
          </p:spPr>
        </p:pic>
        <p:pic>
          <p:nvPicPr>
            <p:cNvPr id="7" name="Picture 6" descr="STAC_CC_pub(2010).jpg"/>
            <p:cNvPicPr>
              <a:picLocks noChangeAspect="1"/>
            </p:cNvPicPr>
            <p:nvPr/>
          </p:nvPicPr>
          <p:blipFill>
            <a:blip r:embed="rId4" cstate="print"/>
            <a:stretch>
              <a:fillRect/>
            </a:stretch>
          </p:blipFill>
          <p:spPr>
            <a:xfrm>
              <a:off x="5012579" y="1082040"/>
              <a:ext cx="3039872" cy="4023360"/>
            </a:xfrm>
            <a:prstGeom prst="rect">
              <a:avLst/>
            </a:prstGeom>
            <a:ln w="3175">
              <a:solidFill>
                <a:schemeClr val="tx1"/>
              </a:solidFill>
            </a:ln>
          </p:spPr>
        </p:pic>
      </p:grpSp>
      <p:sp>
        <p:nvSpPr>
          <p:cNvPr id="10" name="Slide Number Placeholder 2"/>
          <p:cNvSpPr>
            <a:spLocks noGrp="1"/>
          </p:cNvSpPr>
          <p:nvPr>
            <p:ph type="sldNum" sz="quarter" idx="12"/>
          </p:nvPr>
        </p:nvSpPr>
        <p:spPr>
          <a:xfrm>
            <a:off x="6553200" y="6356350"/>
            <a:ext cx="2133600" cy="365125"/>
          </a:xfrm>
        </p:spPr>
        <p:txBody>
          <a:bodyPr/>
          <a:lstStyle/>
          <a:p>
            <a:fld id="{BB5BEE4B-31CD-4C0E-97EB-338B15A4000E}" type="slidenum">
              <a:rPr lang="en-US" smtClean="0">
                <a:solidFill>
                  <a:srgbClr val="333399"/>
                </a:solidFill>
              </a:rPr>
              <a:pPr/>
              <a:t>8</a:t>
            </a:fld>
            <a:endParaRPr lang="en-US" dirty="0">
              <a:solidFill>
                <a:srgbClr val="33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 name="Rectangle 126"/>
          <p:cNvSpPr>
            <a:spLocks noChangeArrowheads="1"/>
          </p:cNvSpPr>
          <p:nvPr/>
        </p:nvSpPr>
        <p:spPr bwMode="auto">
          <a:xfrm rot="16200000">
            <a:off x="-298261" y="3426233"/>
            <a:ext cx="1025922" cy="27699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rgbClr val="000000"/>
                </a:solidFill>
                <a:effectLst/>
                <a:latin typeface="Arial" pitchFamily="34" charset="0"/>
                <a:cs typeface="Arial" pitchFamily="34" charset="0"/>
              </a:rPr>
              <a:t>Scenarios</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3" name="TextBox 152"/>
          <p:cNvSpPr txBox="1"/>
          <p:nvPr/>
        </p:nvSpPr>
        <p:spPr>
          <a:xfrm>
            <a:off x="0" y="76200"/>
            <a:ext cx="9147076" cy="846386"/>
          </a:xfrm>
          <a:prstGeom prst="rect">
            <a:avLst/>
          </a:prstGeom>
          <a:noFill/>
        </p:spPr>
        <p:txBody>
          <a:bodyPr wrap="square" rtlCol="0">
            <a:spAutoFit/>
          </a:bodyPr>
          <a:lstStyle/>
          <a:p>
            <a:pPr algn="ctr"/>
            <a:r>
              <a:rPr lang="en-US" sz="2800" dirty="0" smtClean="0">
                <a:solidFill>
                  <a:srgbClr val="333399"/>
                </a:solidFill>
                <a:effectLst>
                  <a:outerShdw blurRad="38100" dist="38100" dir="2700000" algn="tl">
                    <a:srgbClr val="000000">
                      <a:alpha val="43137"/>
                    </a:srgbClr>
                  </a:outerShdw>
                </a:effectLst>
              </a:rPr>
              <a:t>Effects of Factors Influencing</a:t>
            </a:r>
          </a:p>
          <a:p>
            <a:pPr algn="ctr"/>
            <a:r>
              <a:rPr lang="en-US" sz="2100" dirty="0" smtClean="0">
                <a:solidFill>
                  <a:srgbClr val="333399"/>
                </a:solidFill>
                <a:effectLst>
                  <a:outerShdw blurRad="38100" dist="38100" dir="2700000" algn="tl">
                    <a:srgbClr val="000000">
                      <a:alpha val="43137"/>
                    </a:srgbClr>
                  </a:outerShdw>
                </a:effectLst>
              </a:rPr>
              <a:t>Selected Group Effects of Interest to Management</a:t>
            </a:r>
            <a:endParaRPr lang="en-US" sz="2100" dirty="0">
              <a:solidFill>
                <a:srgbClr val="333399"/>
              </a:solidFill>
              <a:effectLst>
                <a:outerShdw blurRad="38100" dist="38100" dir="2700000" algn="tl">
                  <a:srgbClr val="000000">
                    <a:alpha val="43137"/>
                  </a:srgbClr>
                </a:outerShdw>
              </a:effectLst>
            </a:endParaRPr>
          </a:p>
        </p:txBody>
      </p:sp>
      <p:sp>
        <p:nvSpPr>
          <p:cNvPr id="154" name="Rectangle 125"/>
          <p:cNvSpPr>
            <a:spLocks noChangeArrowheads="1"/>
          </p:cNvSpPr>
          <p:nvPr/>
        </p:nvSpPr>
        <p:spPr bwMode="auto">
          <a:xfrm>
            <a:off x="3892262" y="6492875"/>
            <a:ext cx="1362552"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Percentage Change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0" name="Slide Number Placeholder 149"/>
          <p:cNvSpPr>
            <a:spLocks noGrp="1"/>
          </p:cNvSpPr>
          <p:nvPr>
            <p:ph type="sldNum" sz="quarter" idx="12"/>
          </p:nvPr>
        </p:nvSpPr>
        <p:spPr/>
        <p:txBody>
          <a:bodyPr/>
          <a:lstStyle/>
          <a:p>
            <a:fld id="{BB5BEE4B-31CD-4C0E-97EB-338B15A4000E}" type="slidenum">
              <a:rPr lang="en-US" smtClean="0"/>
              <a:pPr/>
              <a:t>9</a:t>
            </a:fld>
            <a:endParaRPr lang="en-US"/>
          </a:p>
        </p:txBody>
      </p:sp>
      <p:sp>
        <p:nvSpPr>
          <p:cNvPr id="163" name="Line 5"/>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Line 6"/>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Line 7"/>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Line 8"/>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Line 9"/>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Line 10"/>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Line 11"/>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Rectangle 12"/>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1" name="Rectangle 13"/>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2" name="Rectangle 14"/>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3" name="Rectangle 15"/>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4" name="Rectangle 16"/>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5" name="Rectangle 17"/>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6" name="Rectangle 18"/>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 name="Line 21"/>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 name="Line 22"/>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6" name="Freeform 34"/>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2" name="Group 364"/>
          <p:cNvGrpSpPr/>
          <p:nvPr/>
        </p:nvGrpSpPr>
        <p:grpSpPr>
          <a:xfrm>
            <a:off x="701817" y="5600700"/>
            <a:ext cx="4925803" cy="441325"/>
            <a:chOff x="701817" y="5600700"/>
            <a:chExt cx="4925803" cy="441325"/>
          </a:xfrm>
        </p:grpSpPr>
        <p:sp>
          <p:nvSpPr>
            <p:cNvPr id="1156" name="Rectangle 132"/>
            <p:cNvSpPr>
              <a:spLocks noChangeArrowheads="1"/>
            </p:cNvSpPr>
            <p:nvPr/>
          </p:nvSpPr>
          <p:spPr bwMode="auto">
            <a:xfrm>
              <a:off x="701817" y="5682734"/>
              <a:ext cx="793487"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Marsh </a:t>
              </a:r>
              <a:r>
                <a:rPr kumimoji="0" lang="en-US" sz="1200" b="0" i="0" u="none" strike="noStrike" cap="none" normalizeH="0" baseline="0" dirty="0" smtClean="0">
                  <a:ln>
                    <a:noFill/>
                  </a:ln>
                  <a:solidFill>
                    <a:srgbClr val="000000"/>
                  </a:solidFill>
                  <a:effectLst/>
                  <a:latin typeface="Arial" pitchFamily="34" charset="0"/>
                  <a:cs typeface="Arial" pitchFamily="34" charset="0"/>
                </a:rPr>
                <a:t>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7" name="Rectangle 35"/>
            <p:cNvSpPr>
              <a:spLocks noChangeArrowheads="1"/>
            </p:cNvSpPr>
            <p:nvPr/>
          </p:nvSpPr>
          <p:spPr bwMode="auto">
            <a:xfrm>
              <a:off x="4735513" y="5715000"/>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208" name="Rectangle 36"/>
            <p:cNvSpPr>
              <a:spLocks noChangeArrowheads="1"/>
            </p:cNvSpPr>
            <p:nvPr/>
          </p:nvSpPr>
          <p:spPr bwMode="auto">
            <a:xfrm>
              <a:off x="3900488" y="5715000"/>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 name="Rectangle 37"/>
            <p:cNvSpPr>
              <a:spLocks noChangeArrowheads="1"/>
            </p:cNvSpPr>
            <p:nvPr/>
          </p:nvSpPr>
          <p:spPr bwMode="auto">
            <a:xfrm>
              <a:off x="5470526" y="5638800"/>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C6600"/>
                  </a:solidFill>
                  <a:effectLst/>
                  <a:latin typeface="Arial" pitchFamily="34" charset="0"/>
                  <a:cs typeface="Arial" pitchFamily="34" charset="0"/>
                </a:rPr>
                <a:t>W</a:t>
              </a:r>
              <a:endParaRPr kumimoji="0" lang="en-US" sz="1800" b="0" i="0" u="none" strike="noStrike" cap="none" normalizeH="0" baseline="0" smtClean="0">
                <a:ln>
                  <a:noFill/>
                </a:ln>
                <a:solidFill>
                  <a:srgbClr val="CC6600"/>
                </a:solidFill>
                <a:effectLst/>
                <a:latin typeface="Arial" pitchFamily="34" charset="0"/>
                <a:cs typeface="Arial" pitchFamily="34" charset="0"/>
              </a:endParaRPr>
            </a:p>
          </p:txBody>
        </p:sp>
        <p:sp>
          <p:nvSpPr>
            <p:cNvPr id="210" name="Rectangle 38"/>
            <p:cNvSpPr>
              <a:spLocks noChangeArrowheads="1"/>
            </p:cNvSpPr>
            <p:nvPr/>
          </p:nvSpPr>
          <p:spPr bwMode="auto">
            <a:xfrm>
              <a:off x="4148138" y="5715000"/>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1" name="Rectangle 39"/>
            <p:cNvSpPr>
              <a:spLocks noChangeArrowheads="1"/>
            </p:cNvSpPr>
            <p:nvPr/>
          </p:nvSpPr>
          <p:spPr bwMode="auto">
            <a:xfrm>
              <a:off x="4270376" y="5829300"/>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 name="Rectangle 40"/>
            <p:cNvSpPr>
              <a:spLocks noChangeArrowheads="1"/>
            </p:cNvSpPr>
            <p:nvPr/>
          </p:nvSpPr>
          <p:spPr bwMode="auto">
            <a:xfrm>
              <a:off x="4764088" y="58293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13" name="Rectangle 41"/>
            <p:cNvSpPr>
              <a:spLocks noChangeArrowheads="1"/>
            </p:cNvSpPr>
            <p:nvPr/>
          </p:nvSpPr>
          <p:spPr bwMode="auto">
            <a:xfrm>
              <a:off x="4140201" y="5600700"/>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4" name="Rectangle 42"/>
            <p:cNvSpPr>
              <a:spLocks noChangeArrowheads="1"/>
            </p:cNvSpPr>
            <p:nvPr/>
          </p:nvSpPr>
          <p:spPr bwMode="auto">
            <a:xfrm>
              <a:off x="4340226" y="5616575"/>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15" name="Line 43"/>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Line 44"/>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Line 45"/>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Line 46"/>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Line 47"/>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0" name="Line 48"/>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Line 49"/>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Rectangle 50"/>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3" name="Rectangle 51"/>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4" name="Rectangle 52"/>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5" name="Rectangle 53"/>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6" name="Rectangle 54"/>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7" name="Rectangle 55"/>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8" name="Rectangle 56"/>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9" name="Line 59"/>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0" name="Line 60"/>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2"/>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Line 81"/>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Line 82"/>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Line 83"/>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6" name="Line 84"/>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Line 85"/>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Line 86"/>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Line 87"/>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0" name="Rectangle 88"/>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1" name="Rectangle 89"/>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2" name="Rectangle 90"/>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3" name="Rectangle 91"/>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4" name="Rectangle 92"/>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5" name="Rectangle 93"/>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 name="Rectangle 94"/>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7" name="Line 97"/>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8" name="Line 98"/>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4" name="Freeform 110"/>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2" name="Line 119"/>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3" name="Line 120"/>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4" name="Line 121"/>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5" name="Line 122"/>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6" name="Line 123"/>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7" name="Line 124"/>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8" name="Line 125"/>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126"/>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0" name="Rectangle 127"/>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1" name="Rectangle 128"/>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2" name="Rectangle 129"/>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3" name="Rectangle 130"/>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4" name="Rectangle 131"/>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85" name="Rectangle 132"/>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6" name="Line 135"/>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7" name="Line 136"/>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3" name="Freeform 148"/>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2" name="Line 157"/>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3" name="Line 158"/>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4" name="Line 159"/>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5" name="Line 160"/>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6" name="Line 161"/>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7" name="Line 162"/>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8" name="Line 163"/>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9" name="Rectangle 164"/>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0" name="Rectangle 165"/>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1" name="Rectangle 166"/>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2" name="Rectangle 167"/>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3" name="Rectangle 168"/>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4" name="Rectangle 169"/>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15" name="Rectangle 170"/>
          <p:cNvSpPr>
            <a:spLocks noChangeArrowheads="1"/>
          </p:cNvSpPr>
          <p:nvPr/>
        </p:nvSpPr>
        <p:spPr bwMode="auto">
          <a:xfrm>
            <a:off x="1622426"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6" name="Line 173"/>
          <p:cNvSpPr>
            <a:spLocks noChangeShapeType="1"/>
          </p:cNvSpPr>
          <p:nvPr/>
        </p:nvSpPr>
        <p:spPr bwMode="auto">
          <a:xfrm flipV="1">
            <a:off x="1622426"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7" name="Line 174"/>
          <p:cNvSpPr>
            <a:spLocks noChangeShapeType="1"/>
          </p:cNvSpPr>
          <p:nvPr/>
        </p:nvSpPr>
        <p:spPr bwMode="auto">
          <a:xfrm flipH="1">
            <a:off x="1524001"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3" name="Freeform 186"/>
          <p:cNvSpPr>
            <a:spLocks noEditPoints="1"/>
          </p:cNvSpPr>
          <p:nvPr/>
        </p:nvSpPr>
        <p:spPr bwMode="auto">
          <a:xfrm>
            <a:off x="4902201"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2" name="Line 195"/>
          <p:cNvSpPr>
            <a:spLocks noChangeShapeType="1"/>
          </p:cNvSpPr>
          <p:nvPr/>
        </p:nvSpPr>
        <p:spPr bwMode="auto">
          <a:xfrm>
            <a:off x="2160588" y="5976938"/>
            <a:ext cx="4570413"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3" name="Line 196"/>
          <p:cNvSpPr>
            <a:spLocks noChangeShapeType="1"/>
          </p:cNvSpPr>
          <p:nvPr/>
        </p:nvSpPr>
        <p:spPr bwMode="auto">
          <a:xfrm>
            <a:off x="21605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4" name="Line 197"/>
          <p:cNvSpPr>
            <a:spLocks noChangeShapeType="1"/>
          </p:cNvSpPr>
          <p:nvPr/>
        </p:nvSpPr>
        <p:spPr bwMode="auto">
          <a:xfrm>
            <a:off x="30749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5" name="Line 198"/>
          <p:cNvSpPr>
            <a:spLocks noChangeShapeType="1"/>
          </p:cNvSpPr>
          <p:nvPr/>
        </p:nvSpPr>
        <p:spPr bwMode="auto">
          <a:xfrm>
            <a:off x="3989388"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6" name="Line 199"/>
          <p:cNvSpPr>
            <a:spLocks noChangeShapeType="1"/>
          </p:cNvSpPr>
          <p:nvPr/>
        </p:nvSpPr>
        <p:spPr bwMode="auto">
          <a:xfrm>
            <a:off x="49022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7" name="Line 200"/>
          <p:cNvSpPr>
            <a:spLocks noChangeShapeType="1"/>
          </p:cNvSpPr>
          <p:nvPr/>
        </p:nvSpPr>
        <p:spPr bwMode="auto">
          <a:xfrm>
            <a:off x="58166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8" name="Line 201"/>
          <p:cNvSpPr>
            <a:spLocks noChangeShapeType="1"/>
          </p:cNvSpPr>
          <p:nvPr/>
        </p:nvSpPr>
        <p:spPr bwMode="auto">
          <a:xfrm>
            <a:off x="6731001" y="5976938"/>
            <a:ext cx="1588" cy="9683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39" name="Rectangle 202"/>
          <p:cNvSpPr>
            <a:spLocks noChangeArrowheads="1"/>
          </p:cNvSpPr>
          <p:nvPr/>
        </p:nvSpPr>
        <p:spPr bwMode="auto">
          <a:xfrm>
            <a:off x="20066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0" name="Rectangle 203"/>
          <p:cNvSpPr>
            <a:spLocks noChangeArrowheads="1"/>
          </p:cNvSpPr>
          <p:nvPr/>
        </p:nvSpPr>
        <p:spPr bwMode="auto">
          <a:xfrm>
            <a:off x="2921001" y="6188075"/>
            <a:ext cx="3079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1" name="Rectangle 204"/>
          <p:cNvSpPr>
            <a:spLocks noChangeArrowheads="1"/>
          </p:cNvSpPr>
          <p:nvPr/>
        </p:nvSpPr>
        <p:spPr bwMode="auto">
          <a:xfrm>
            <a:off x="3879851" y="6188075"/>
            <a:ext cx="21907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2" name="Rectangle 206"/>
          <p:cNvSpPr>
            <a:spLocks noChangeArrowheads="1"/>
          </p:cNvSpPr>
          <p:nvPr/>
        </p:nvSpPr>
        <p:spPr bwMode="auto">
          <a:xfrm>
            <a:off x="48212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3" name="Rectangle 207"/>
          <p:cNvSpPr>
            <a:spLocks noChangeArrowheads="1"/>
          </p:cNvSpPr>
          <p:nvPr/>
        </p:nvSpPr>
        <p:spPr bwMode="auto">
          <a:xfrm>
            <a:off x="5735638" y="6188075"/>
            <a:ext cx="1619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5</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4" name="Rectangle 208"/>
          <p:cNvSpPr>
            <a:spLocks noChangeArrowheads="1"/>
          </p:cNvSpPr>
          <p:nvPr/>
        </p:nvSpPr>
        <p:spPr bwMode="auto">
          <a:xfrm>
            <a:off x="6605588" y="6188075"/>
            <a:ext cx="2508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00"/>
                </a:solidFill>
                <a:effectLst/>
                <a:latin typeface="Arial" pitchFamily="34" charset="0"/>
                <a:cs typeface="Arial" pitchFamily="34" charset="0"/>
              </a:rPr>
              <a:t>10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45" name="Rectangle 209"/>
          <p:cNvSpPr>
            <a:spLocks noChangeArrowheads="1"/>
          </p:cNvSpPr>
          <p:nvPr/>
        </p:nvSpPr>
        <p:spPr bwMode="auto">
          <a:xfrm>
            <a:off x="1622425" y="914400"/>
            <a:ext cx="5646738" cy="5062538"/>
          </a:xfrm>
          <a:prstGeom prst="rect">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6" name="Line 212"/>
          <p:cNvSpPr>
            <a:spLocks noChangeShapeType="1"/>
          </p:cNvSpPr>
          <p:nvPr/>
        </p:nvSpPr>
        <p:spPr bwMode="auto">
          <a:xfrm flipV="1">
            <a:off x="1622425" y="1101725"/>
            <a:ext cx="1588" cy="4686300"/>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7" name="Line 213"/>
          <p:cNvSpPr>
            <a:spLocks noChangeShapeType="1"/>
          </p:cNvSpPr>
          <p:nvPr/>
        </p:nvSpPr>
        <p:spPr bwMode="auto">
          <a:xfrm flipH="1">
            <a:off x="1524000" y="57880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365"/>
          <p:cNvGrpSpPr/>
          <p:nvPr/>
        </p:nvGrpSpPr>
        <p:grpSpPr>
          <a:xfrm>
            <a:off x="831853" y="4625975"/>
            <a:ext cx="6062065" cy="446963"/>
            <a:chOff x="831853" y="4625975"/>
            <a:chExt cx="6062065" cy="446963"/>
          </a:xfrm>
        </p:grpSpPr>
        <p:sp>
          <p:nvSpPr>
            <p:cNvPr id="1157" name="Rectangle 133"/>
            <p:cNvSpPr>
              <a:spLocks noChangeArrowheads="1"/>
            </p:cNvSpPr>
            <p:nvPr/>
          </p:nvSpPr>
          <p:spPr bwMode="auto">
            <a:xfrm>
              <a:off x="831853" y="4756868"/>
              <a:ext cx="663451"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SAV</a:t>
              </a:r>
              <a:r>
                <a:rPr kumimoji="0" lang="en-US" sz="1200" b="0" i="0" u="none" strike="noStrike" cap="none" normalizeH="0" dirty="0" smtClean="0">
                  <a:ln>
                    <a:noFill/>
                  </a:ln>
                  <a:solidFill>
                    <a:srgbClr val="000000"/>
                  </a:solidFill>
                  <a:effectLst/>
                  <a:latin typeface="Arial" pitchFamily="34" charset="0"/>
                  <a:cs typeface="Arial" pitchFamily="34" charset="0"/>
                </a:rPr>
                <a:t> </a:t>
              </a:r>
              <a:r>
                <a:rPr kumimoji="0" lang="en-US" sz="1200" b="0" i="0" u="none" strike="noStrike" cap="none" normalizeH="0" baseline="0" dirty="0" smtClean="0">
                  <a:ln>
                    <a:noFill/>
                  </a:ln>
                  <a:solidFill>
                    <a:srgbClr val="000000"/>
                  </a:solidFill>
                  <a:effectLst/>
                  <a:latin typeface="Arial" pitchFamily="34" charset="0"/>
                  <a:cs typeface="Arial" pitchFamily="34" charset="0"/>
                </a:rPr>
                <a:t>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0" name="Rectangle 74"/>
            <p:cNvSpPr>
              <a:spLocks noChangeArrowheads="1"/>
            </p:cNvSpPr>
            <p:nvPr/>
          </p:nvSpPr>
          <p:spPr bwMode="auto">
            <a:xfrm>
              <a:off x="4495801" y="4775200"/>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00"/>
                  </a:solidFill>
                  <a:effectLst/>
                  <a:latin typeface="Arial" pitchFamily="34" charset="0"/>
                  <a:cs typeface="Arial" pitchFamily="34" charset="0"/>
                </a:rPr>
                <a:t>BA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61" name="Rectangle 79"/>
            <p:cNvSpPr>
              <a:spLocks noChangeArrowheads="1"/>
            </p:cNvSpPr>
            <p:nvPr/>
          </p:nvSpPr>
          <p:spPr bwMode="auto">
            <a:xfrm>
              <a:off x="4621213" y="4625975"/>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1" name="Line 23"/>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Line 61"/>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Rectangle 73"/>
            <p:cNvSpPr>
              <a:spLocks noChangeArrowheads="1"/>
            </p:cNvSpPr>
            <p:nvPr/>
          </p:nvSpPr>
          <p:spPr bwMode="auto">
            <a:xfrm>
              <a:off x="6791326" y="4775200"/>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238" name="Rectangle 75"/>
            <p:cNvSpPr>
              <a:spLocks noChangeArrowheads="1"/>
            </p:cNvSpPr>
            <p:nvPr/>
          </p:nvSpPr>
          <p:spPr bwMode="auto">
            <a:xfrm>
              <a:off x="4745038" y="4714845"/>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239" name="Rectangle 76"/>
            <p:cNvSpPr>
              <a:spLocks noChangeArrowheads="1"/>
            </p:cNvSpPr>
            <p:nvPr/>
          </p:nvSpPr>
          <p:spPr bwMode="auto">
            <a:xfrm>
              <a:off x="4221163" y="4775200"/>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40" name="Rectangle 77"/>
            <p:cNvSpPr>
              <a:spLocks noChangeArrowheads="1"/>
            </p:cNvSpPr>
            <p:nvPr/>
          </p:nvSpPr>
          <p:spPr bwMode="auto">
            <a:xfrm>
              <a:off x="4637088" y="4854575"/>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41" name="Rectangle 78"/>
            <p:cNvSpPr>
              <a:spLocks noChangeArrowheads="1"/>
            </p:cNvSpPr>
            <p:nvPr/>
          </p:nvSpPr>
          <p:spPr bwMode="auto">
            <a:xfrm>
              <a:off x="4830763" y="4872883"/>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42" name="Rectangle 80"/>
            <p:cNvSpPr>
              <a:spLocks noChangeArrowheads="1"/>
            </p:cNvSpPr>
            <p:nvPr/>
          </p:nvSpPr>
          <p:spPr bwMode="auto">
            <a:xfrm>
              <a:off x="4886326" y="4686300"/>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59" name="Line 99"/>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8" name="Line 137"/>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8" name="Line 175"/>
            <p:cNvSpPr>
              <a:spLocks noChangeShapeType="1"/>
            </p:cNvSpPr>
            <p:nvPr/>
          </p:nvSpPr>
          <p:spPr bwMode="auto">
            <a:xfrm flipH="1">
              <a:off x="1524001"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8" name="Line 214"/>
            <p:cNvSpPr>
              <a:spLocks noChangeShapeType="1"/>
            </p:cNvSpPr>
            <p:nvPr/>
          </p:nvSpPr>
          <p:spPr bwMode="auto">
            <a:xfrm flipH="1">
              <a:off x="1524000" y="48498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 name="Group 367"/>
          <p:cNvGrpSpPr/>
          <p:nvPr/>
        </p:nvGrpSpPr>
        <p:grpSpPr>
          <a:xfrm>
            <a:off x="437322" y="2797175"/>
            <a:ext cx="6779454" cy="425450"/>
            <a:chOff x="437322" y="2797175"/>
            <a:chExt cx="6779454" cy="425450"/>
          </a:xfrm>
        </p:grpSpPr>
        <p:sp>
          <p:nvSpPr>
            <p:cNvPr id="1158" name="Rectangle 134"/>
            <p:cNvSpPr>
              <a:spLocks noChangeArrowheads="1"/>
            </p:cNvSpPr>
            <p:nvPr/>
          </p:nvSpPr>
          <p:spPr bwMode="auto">
            <a:xfrm>
              <a:off x="437322" y="2802172"/>
              <a:ext cx="1057982" cy="369332"/>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strike="noStrike" cap="none" normalizeH="0" baseline="0" dirty="0" smtClean="0">
                  <a:ln>
                    <a:noFill/>
                  </a:ln>
                  <a:solidFill>
                    <a:srgbClr val="000000"/>
                  </a:solidFill>
                  <a:effectLst/>
                  <a:latin typeface="Arial" pitchFamily="34" charset="0"/>
                  <a:cs typeface="Arial" pitchFamily="34" charset="0"/>
                </a:rPr>
                <a:t>Temperature</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Increase (1.5C)</a:t>
              </a:r>
              <a:endParaRPr kumimoji="0" lang="en-US" sz="1800" b="0" i="0" strike="noStrike" cap="none" normalizeH="0" baseline="0" dirty="0" smtClean="0">
                <a:ln>
                  <a:noFill/>
                </a:ln>
                <a:solidFill>
                  <a:schemeClr val="tx1"/>
                </a:solidFill>
                <a:effectLst/>
                <a:latin typeface="Arial" pitchFamily="34" charset="0"/>
                <a:cs typeface="Arial" pitchFamily="34" charset="0"/>
              </a:endParaRPr>
            </a:p>
          </p:txBody>
        </p:sp>
        <p:sp>
          <p:nvSpPr>
            <p:cNvPr id="203" name="Line 25"/>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Line 63"/>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1" name="Line 101"/>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0" name="Line 139"/>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4" name="Rectangle 149"/>
            <p:cNvSpPr>
              <a:spLocks noChangeArrowheads="1"/>
            </p:cNvSpPr>
            <p:nvPr/>
          </p:nvSpPr>
          <p:spPr bwMode="auto">
            <a:xfrm>
              <a:off x="4597401" y="2905125"/>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6600"/>
                  </a:solidFill>
                  <a:effectLst/>
                  <a:latin typeface="Arial" pitchFamily="34" charset="0"/>
                  <a:cs typeface="Arial" pitchFamily="34" charset="0"/>
                </a:rPr>
                <a:t>Z</a:t>
              </a:r>
              <a:endParaRPr kumimoji="0" lang="en-US" sz="1800" b="0" i="0" u="none" strike="noStrike" cap="none" normalizeH="0" baseline="0" dirty="0" smtClean="0">
                <a:ln>
                  <a:noFill/>
                </a:ln>
                <a:solidFill>
                  <a:srgbClr val="006600"/>
                </a:solidFill>
                <a:effectLst/>
                <a:latin typeface="Arial" pitchFamily="34" charset="0"/>
                <a:cs typeface="Arial" pitchFamily="34" charset="0"/>
              </a:endParaRPr>
            </a:p>
          </p:txBody>
        </p:sp>
        <p:sp>
          <p:nvSpPr>
            <p:cNvPr id="295" name="Rectangle 150"/>
            <p:cNvSpPr>
              <a:spLocks noChangeArrowheads="1"/>
            </p:cNvSpPr>
            <p:nvPr/>
          </p:nvSpPr>
          <p:spPr bwMode="auto">
            <a:xfrm>
              <a:off x="2798763" y="2905125"/>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96" name="Rectangle 151"/>
            <p:cNvSpPr>
              <a:spLocks noChangeArrowheads="1"/>
            </p:cNvSpPr>
            <p:nvPr/>
          </p:nvSpPr>
          <p:spPr bwMode="auto">
            <a:xfrm>
              <a:off x="5951538" y="2828925"/>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CC6600"/>
                  </a:solidFill>
                  <a:effectLst/>
                  <a:latin typeface="Arial" pitchFamily="34" charset="0"/>
                  <a:cs typeface="Arial" pitchFamily="34" charset="0"/>
                </a:rPr>
                <a:t>W</a:t>
              </a:r>
              <a:endParaRPr kumimoji="0" lang="en-US" sz="1800" b="0" i="0" u="none" strike="noStrike" cap="none" normalizeH="0" baseline="0" smtClean="0">
                <a:ln>
                  <a:noFill/>
                </a:ln>
                <a:solidFill>
                  <a:srgbClr val="CC6600"/>
                </a:solidFill>
                <a:effectLst/>
                <a:latin typeface="Arial" pitchFamily="34" charset="0"/>
                <a:cs typeface="Arial" pitchFamily="34" charset="0"/>
              </a:endParaRPr>
            </a:p>
          </p:txBody>
        </p:sp>
        <p:sp>
          <p:nvSpPr>
            <p:cNvPr id="297" name="Rectangle 152"/>
            <p:cNvSpPr>
              <a:spLocks noChangeArrowheads="1"/>
            </p:cNvSpPr>
            <p:nvPr/>
          </p:nvSpPr>
          <p:spPr bwMode="auto">
            <a:xfrm>
              <a:off x="6915151" y="2905125"/>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FF"/>
                  </a:solidFill>
                  <a:effectLst/>
                  <a:latin typeface="Arial" pitchFamily="34" charset="0"/>
                  <a:cs typeface="Arial" pitchFamily="34" charset="0"/>
                </a:rPr>
                <a:t>BC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8" name="Rectangle 153"/>
            <p:cNvSpPr>
              <a:spLocks noChangeArrowheads="1"/>
            </p:cNvSpPr>
            <p:nvPr/>
          </p:nvSpPr>
          <p:spPr bwMode="auto">
            <a:xfrm>
              <a:off x="4433888" y="3009900"/>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99" name="Rectangle 154"/>
            <p:cNvSpPr>
              <a:spLocks noChangeArrowheads="1"/>
            </p:cNvSpPr>
            <p:nvPr/>
          </p:nvSpPr>
          <p:spPr bwMode="auto">
            <a:xfrm>
              <a:off x="3492501" y="30099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300" name="Rectangle 155"/>
            <p:cNvSpPr>
              <a:spLocks noChangeArrowheads="1"/>
            </p:cNvSpPr>
            <p:nvPr/>
          </p:nvSpPr>
          <p:spPr bwMode="auto">
            <a:xfrm>
              <a:off x="3740151" y="2905125"/>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CD00"/>
                  </a:solidFill>
                  <a:effectLst/>
                  <a:latin typeface="Arial" pitchFamily="34" charset="0"/>
                  <a:cs typeface="Arial" pitchFamily="34" charset="0"/>
                </a:rPr>
                <a:t>SF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01" name="Rectangle 156"/>
            <p:cNvSpPr>
              <a:spLocks noChangeArrowheads="1"/>
            </p:cNvSpPr>
            <p:nvPr/>
          </p:nvSpPr>
          <p:spPr bwMode="auto">
            <a:xfrm>
              <a:off x="4249738" y="2797175"/>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0" name="Line 177"/>
            <p:cNvSpPr>
              <a:spLocks noChangeShapeType="1"/>
            </p:cNvSpPr>
            <p:nvPr/>
          </p:nvSpPr>
          <p:spPr bwMode="auto">
            <a:xfrm flipH="1">
              <a:off x="1524001"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0" name="Line 216"/>
            <p:cNvSpPr>
              <a:spLocks noChangeShapeType="1"/>
            </p:cNvSpPr>
            <p:nvPr/>
          </p:nvSpPr>
          <p:spPr bwMode="auto">
            <a:xfrm flipH="1">
              <a:off x="1524000" y="2979738"/>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 name="Group 368"/>
          <p:cNvGrpSpPr/>
          <p:nvPr/>
        </p:nvGrpSpPr>
        <p:grpSpPr>
          <a:xfrm>
            <a:off x="342744" y="1752600"/>
            <a:ext cx="5750013" cy="555625"/>
            <a:chOff x="342744" y="1752600"/>
            <a:chExt cx="5750013" cy="555625"/>
          </a:xfrm>
        </p:grpSpPr>
        <p:sp>
          <p:nvSpPr>
            <p:cNvPr id="197" name="Rectangle 135"/>
            <p:cNvSpPr>
              <a:spLocks noChangeArrowheads="1"/>
            </p:cNvSpPr>
            <p:nvPr/>
          </p:nvSpPr>
          <p:spPr bwMode="auto">
            <a:xfrm>
              <a:off x="342744" y="1752600"/>
              <a:ext cx="1152560" cy="553998"/>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Temp Increase</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with Marsh Loss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&amp; SAV Loss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4" name="Line 26"/>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4" name="Line 64"/>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2" name="Line 102"/>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1" name="Line 140"/>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1" name="Line 178"/>
            <p:cNvSpPr>
              <a:spLocks noChangeShapeType="1"/>
            </p:cNvSpPr>
            <p:nvPr/>
          </p:nvSpPr>
          <p:spPr bwMode="auto">
            <a:xfrm flipH="1">
              <a:off x="1524001"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4" name="Rectangle 187"/>
            <p:cNvSpPr>
              <a:spLocks noChangeArrowheads="1"/>
            </p:cNvSpPr>
            <p:nvPr/>
          </p:nvSpPr>
          <p:spPr bwMode="auto">
            <a:xfrm>
              <a:off x="4262438" y="1966913"/>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325" name="Rectangle 188"/>
            <p:cNvSpPr>
              <a:spLocks noChangeArrowheads="1"/>
            </p:cNvSpPr>
            <p:nvPr/>
          </p:nvSpPr>
          <p:spPr bwMode="auto">
            <a:xfrm>
              <a:off x="1687513" y="1966913"/>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6" name="Rectangle 189"/>
            <p:cNvSpPr>
              <a:spLocks noChangeArrowheads="1"/>
            </p:cNvSpPr>
            <p:nvPr/>
          </p:nvSpPr>
          <p:spPr bwMode="auto">
            <a:xfrm>
              <a:off x="5935663" y="1890713"/>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327" name="Rectangle 190"/>
            <p:cNvSpPr>
              <a:spLocks noChangeArrowheads="1"/>
            </p:cNvSpPr>
            <p:nvPr/>
          </p:nvSpPr>
          <p:spPr bwMode="auto">
            <a:xfrm>
              <a:off x="5299076" y="1966913"/>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28" name="Rectangle 191"/>
            <p:cNvSpPr>
              <a:spLocks noChangeArrowheads="1"/>
            </p:cNvSpPr>
            <p:nvPr/>
          </p:nvSpPr>
          <p:spPr bwMode="auto">
            <a:xfrm>
              <a:off x="4278313" y="2095500"/>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9" name="Rectangle 192"/>
            <p:cNvSpPr>
              <a:spLocks noChangeArrowheads="1"/>
            </p:cNvSpPr>
            <p:nvPr/>
          </p:nvSpPr>
          <p:spPr bwMode="auto">
            <a:xfrm>
              <a:off x="3378201" y="20955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330" name="Rectangle 193"/>
            <p:cNvSpPr>
              <a:spLocks noChangeArrowheads="1"/>
            </p:cNvSpPr>
            <p:nvPr/>
          </p:nvSpPr>
          <p:spPr bwMode="auto">
            <a:xfrm>
              <a:off x="2890838" y="1966913"/>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CD00"/>
                  </a:solidFill>
                  <a:effectLst/>
                  <a:latin typeface="Arial" pitchFamily="34" charset="0"/>
                  <a:cs typeface="Arial" pitchFamily="34" charset="0"/>
                </a:rPr>
                <a:t>SF</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331" name="Rectangle 194"/>
            <p:cNvSpPr>
              <a:spLocks noChangeArrowheads="1"/>
            </p:cNvSpPr>
            <p:nvPr/>
          </p:nvSpPr>
          <p:spPr bwMode="auto">
            <a:xfrm>
              <a:off x="3727451" y="1866900"/>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51" name="Line 217"/>
            <p:cNvSpPr>
              <a:spLocks noChangeShapeType="1"/>
            </p:cNvSpPr>
            <p:nvPr/>
          </p:nvSpPr>
          <p:spPr bwMode="auto">
            <a:xfrm flipH="1">
              <a:off x="1524000" y="20415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53" name="Freeform 225"/>
          <p:cNvSpPr>
            <a:spLocks noEditPoints="1"/>
          </p:cNvSpPr>
          <p:nvPr/>
        </p:nvSpPr>
        <p:spPr bwMode="auto">
          <a:xfrm>
            <a:off x="4902200" y="914400"/>
            <a:ext cx="1588" cy="5029200"/>
          </a:xfrm>
          <a:custGeom>
            <a:avLst/>
            <a:gdLst/>
            <a:ahLst/>
            <a:cxnLst>
              <a:cxn ang="0">
                <a:pos x="0" y="608"/>
              </a:cxn>
              <a:cxn ang="0">
                <a:pos x="0" y="596"/>
              </a:cxn>
              <a:cxn ang="0">
                <a:pos x="0" y="584"/>
              </a:cxn>
              <a:cxn ang="0">
                <a:pos x="0" y="572"/>
              </a:cxn>
              <a:cxn ang="0">
                <a:pos x="0" y="560"/>
              </a:cxn>
              <a:cxn ang="0">
                <a:pos x="0" y="548"/>
              </a:cxn>
              <a:cxn ang="0">
                <a:pos x="0" y="536"/>
              </a:cxn>
              <a:cxn ang="0">
                <a:pos x="0" y="524"/>
              </a:cxn>
              <a:cxn ang="0">
                <a:pos x="0" y="512"/>
              </a:cxn>
              <a:cxn ang="0">
                <a:pos x="0" y="500"/>
              </a:cxn>
              <a:cxn ang="0">
                <a:pos x="0" y="488"/>
              </a:cxn>
              <a:cxn ang="0">
                <a:pos x="0" y="476"/>
              </a:cxn>
              <a:cxn ang="0">
                <a:pos x="0" y="464"/>
              </a:cxn>
              <a:cxn ang="0">
                <a:pos x="0" y="452"/>
              </a:cxn>
              <a:cxn ang="0">
                <a:pos x="0" y="440"/>
              </a:cxn>
              <a:cxn ang="0">
                <a:pos x="0" y="428"/>
              </a:cxn>
              <a:cxn ang="0">
                <a:pos x="0" y="416"/>
              </a:cxn>
              <a:cxn ang="0">
                <a:pos x="0" y="404"/>
              </a:cxn>
              <a:cxn ang="0">
                <a:pos x="0" y="392"/>
              </a:cxn>
              <a:cxn ang="0">
                <a:pos x="0" y="380"/>
              </a:cxn>
              <a:cxn ang="0">
                <a:pos x="0" y="368"/>
              </a:cxn>
              <a:cxn ang="0">
                <a:pos x="0" y="356"/>
              </a:cxn>
              <a:cxn ang="0">
                <a:pos x="0" y="344"/>
              </a:cxn>
              <a:cxn ang="0">
                <a:pos x="0" y="332"/>
              </a:cxn>
              <a:cxn ang="0">
                <a:pos x="0" y="320"/>
              </a:cxn>
              <a:cxn ang="0">
                <a:pos x="0" y="308"/>
              </a:cxn>
              <a:cxn ang="0">
                <a:pos x="0" y="296"/>
              </a:cxn>
              <a:cxn ang="0">
                <a:pos x="0" y="284"/>
              </a:cxn>
              <a:cxn ang="0">
                <a:pos x="0" y="272"/>
              </a:cxn>
              <a:cxn ang="0">
                <a:pos x="0" y="260"/>
              </a:cxn>
              <a:cxn ang="0">
                <a:pos x="0" y="248"/>
              </a:cxn>
              <a:cxn ang="0">
                <a:pos x="0" y="236"/>
              </a:cxn>
              <a:cxn ang="0">
                <a:pos x="0" y="224"/>
              </a:cxn>
              <a:cxn ang="0">
                <a:pos x="0" y="212"/>
              </a:cxn>
              <a:cxn ang="0">
                <a:pos x="0" y="200"/>
              </a:cxn>
              <a:cxn ang="0">
                <a:pos x="0" y="188"/>
              </a:cxn>
              <a:cxn ang="0">
                <a:pos x="0" y="176"/>
              </a:cxn>
              <a:cxn ang="0">
                <a:pos x="0" y="164"/>
              </a:cxn>
              <a:cxn ang="0">
                <a:pos x="0" y="152"/>
              </a:cxn>
              <a:cxn ang="0">
                <a:pos x="0" y="140"/>
              </a:cxn>
              <a:cxn ang="0">
                <a:pos x="0" y="128"/>
              </a:cxn>
              <a:cxn ang="0">
                <a:pos x="0" y="116"/>
              </a:cxn>
              <a:cxn ang="0">
                <a:pos x="0" y="104"/>
              </a:cxn>
              <a:cxn ang="0">
                <a:pos x="0" y="92"/>
              </a:cxn>
              <a:cxn ang="0">
                <a:pos x="0" y="80"/>
              </a:cxn>
              <a:cxn ang="0">
                <a:pos x="0" y="68"/>
              </a:cxn>
              <a:cxn ang="0">
                <a:pos x="0" y="56"/>
              </a:cxn>
              <a:cxn ang="0">
                <a:pos x="0" y="44"/>
              </a:cxn>
              <a:cxn ang="0">
                <a:pos x="0" y="32"/>
              </a:cxn>
              <a:cxn ang="0">
                <a:pos x="0" y="20"/>
              </a:cxn>
              <a:cxn ang="0">
                <a:pos x="0" y="8"/>
              </a:cxn>
            </a:cxnLst>
            <a:rect l="0" t="0" r="r" b="b"/>
            <a:pathLst>
              <a:path h="616">
                <a:moveTo>
                  <a:pt x="0" y="612"/>
                </a:moveTo>
                <a:lnTo>
                  <a:pt x="0" y="608"/>
                </a:lnTo>
                <a:moveTo>
                  <a:pt x="0" y="604"/>
                </a:moveTo>
                <a:lnTo>
                  <a:pt x="0" y="600"/>
                </a:lnTo>
                <a:moveTo>
                  <a:pt x="0" y="596"/>
                </a:moveTo>
                <a:lnTo>
                  <a:pt x="0" y="592"/>
                </a:lnTo>
                <a:moveTo>
                  <a:pt x="0" y="588"/>
                </a:moveTo>
                <a:lnTo>
                  <a:pt x="0" y="584"/>
                </a:lnTo>
                <a:moveTo>
                  <a:pt x="0" y="580"/>
                </a:moveTo>
                <a:lnTo>
                  <a:pt x="0" y="576"/>
                </a:lnTo>
                <a:moveTo>
                  <a:pt x="0" y="572"/>
                </a:moveTo>
                <a:lnTo>
                  <a:pt x="0" y="568"/>
                </a:lnTo>
                <a:moveTo>
                  <a:pt x="0" y="564"/>
                </a:moveTo>
                <a:lnTo>
                  <a:pt x="0" y="560"/>
                </a:lnTo>
                <a:moveTo>
                  <a:pt x="0" y="556"/>
                </a:moveTo>
                <a:lnTo>
                  <a:pt x="0" y="552"/>
                </a:lnTo>
                <a:moveTo>
                  <a:pt x="0" y="548"/>
                </a:moveTo>
                <a:lnTo>
                  <a:pt x="0" y="544"/>
                </a:lnTo>
                <a:moveTo>
                  <a:pt x="0" y="540"/>
                </a:moveTo>
                <a:lnTo>
                  <a:pt x="0" y="536"/>
                </a:lnTo>
                <a:moveTo>
                  <a:pt x="0" y="532"/>
                </a:moveTo>
                <a:lnTo>
                  <a:pt x="0" y="528"/>
                </a:lnTo>
                <a:moveTo>
                  <a:pt x="0" y="524"/>
                </a:moveTo>
                <a:lnTo>
                  <a:pt x="0" y="520"/>
                </a:lnTo>
                <a:moveTo>
                  <a:pt x="0" y="516"/>
                </a:moveTo>
                <a:lnTo>
                  <a:pt x="0" y="512"/>
                </a:lnTo>
                <a:moveTo>
                  <a:pt x="0" y="508"/>
                </a:moveTo>
                <a:lnTo>
                  <a:pt x="0" y="504"/>
                </a:lnTo>
                <a:moveTo>
                  <a:pt x="0" y="500"/>
                </a:moveTo>
                <a:lnTo>
                  <a:pt x="0" y="496"/>
                </a:lnTo>
                <a:moveTo>
                  <a:pt x="0" y="492"/>
                </a:moveTo>
                <a:lnTo>
                  <a:pt x="0" y="488"/>
                </a:lnTo>
                <a:moveTo>
                  <a:pt x="0" y="484"/>
                </a:moveTo>
                <a:lnTo>
                  <a:pt x="0" y="480"/>
                </a:lnTo>
                <a:moveTo>
                  <a:pt x="0" y="476"/>
                </a:moveTo>
                <a:lnTo>
                  <a:pt x="0" y="472"/>
                </a:lnTo>
                <a:moveTo>
                  <a:pt x="0" y="468"/>
                </a:moveTo>
                <a:lnTo>
                  <a:pt x="0" y="464"/>
                </a:lnTo>
                <a:moveTo>
                  <a:pt x="0" y="460"/>
                </a:moveTo>
                <a:lnTo>
                  <a:pt x="0" y="456"/>
                </a:lnTo>
                <a:moveTo>
                  <a:pt x="0" y="452"/>
                </a:moveTo>
                <a:lnTo>
                  <a:pt x="0" y="448"/>
                </a:lnTo>
                <a:moveTo>
                  <a:pt x="0" y="444"/>
                </a:moveTo>
                <a:lnTo>
                  <a:pt x="0" y="440"/>
                </a:lnTo>
                <a:moveTo>
                  <a:pt x="0" y="436"/>
                </a:moveTo>
                <a:lnTo>
                  <a:pt x="0" y="432"/>
                </a:lnTo>
                <a:moveTo>
                  <a:pt x="0" y="428"/>
                </a:moveTo>
                <a:lnTo>
                  <a:pt x="0" y="424"/>
                </a:lnTo>
                <a:moveTo>
                  <a:pt x="0" y="420"/>
                </a:moveTo>
                <a:lnTo>
                  <a:pt x="0" y="416"/>
                </a:lnTo>
                <a:moveTo>
                  <a:pt x="0" y="412"/>
                </a:moveTo>
                <a:lnTo>
                  <a:pt x="0" y="408"/>
                </a:lnTo>
                <a:moveTo>
                  <a:pt x="0" y="404"/>
                </a:moveTo>
                <a:lnTo>
                  <a:pt x="0" y="400"/>
                </a:lnTo>
                <a:moveTo>
                  <a:pt x="0" y="396"/>
                </a:moveTo>
                <a:lnTo>
                  <a:pt x="0" y="392"/>
                </a:lnTo>
                <a:moveTo>
                  <a:pt x="0" y="388"/>
                </a:moveTo>
                <a:lnTo>
                  <a:pt x="0" y="384"/>
                </a:lnTo>
                <a:moveTo>
                  <a:pt x="0" y="380"/>
                </a:moveTo>
                <a:lnTo>
                  <a:pt x="0" y="376"/>
                </a:lnTo>
                <a:moveTo>
                  <a:pt x="0" y="372"/>
                </a:moveTo>
                <a:lnTo>
                  <a:pt x="0" y="368"/>
                </a:lnTo>
                <a:moveTo>
                  <a:pt x="0" y="364"/>
                </a:moveTo>
                <a:lnTo>
                  <a:pt x="0" y="360"/>
                </a:lnTo>
                <a:moveTo>
                  <a:pt x="0" y="356"/>
                </a:moveTo>
                <a:lnTo>
                  <a:pt x="0" y="352"/>
                </a:lnTo>
                <a:moveTo>
                  <a:pt x="0" y="348"/>
                </a:moveTo>
                <a:lnTo>
                  <a:pt x="0" y="344"/>
                </a:lnTo>
                <a:moveTo>
                  <a:pt x="0" y="340"/>
                </a:moveTo>
                <a:lnTo>
                  <a:pt x="0" y="336"/>
                </a:lnTo>
                <a:moveTo>
                  <a:pt x="0" y="332"/>
                </a:moveTo>
                <a:lnTo>
                  <a:pt x="0" y="328"/>
                </a:lnTo>
                <a:moveTo>
                  <a:pt x="0" y="324"/>
                </a:moveTo>
                <a:lnTo>
                  <a:pt x="0" y="320"/>
                </a:lnTo>
                <a:moveTo>
                  <a:pt x="0" y="316"/>
                </a:moveTo>
                <a:lnTo>
                  <a:pt x="0" y="312"/>
                </a:lnTo>
                <a:moveTo>
                  <a:pt x="0" y="308"/>
                </a:moveTo>
                <a:lnTo>
                  <a:pt x="0" y="304"/>
                </a:lnTo>
                <a:moveTo>
                  <a:pt x="0" y="300"/>
                </a:moveTo>
                <a:lnTo>
                  <a:pt x="0" y="296"/>
                </a:lnTo>
                <a:moveTo>
                  <a:pt x="0" y="292"/>
                </a:moveTo>
                <a:lnTo>
                  <a:pt x="0" y="288"/>
                </a:lnTo>
                <a:moveTo>
                  <a:pt x="0" y="284"/>
                </a:moveTo>
                <a:lnTo>
                  <a:pt x="0" y="280"/>
                </a:lnTo>
                <a:moveTo>
                  <a:pt x="0" y="276"/>
                </a:moveTo>
                <a:lnTo>
                  <a:pt x="0" y="272"/>
                </a:lnTo>
                <a:moveTo>
                  <a:pt x="0" y="268"/>
                </a:moveTo>
                <a:lnTo>
                  <a:pt x="0" y="264"/>
                </a:lnTo>
                <a:moveTo>
                  <a:pt x="0" y="260"/>
                </a:moveTo>
                <a:lnTo>
                  <a:pt x="0" y="256"/>
                </a:lnTo>
                <a:moveTo>
                  <a:pt x="0" y="252"/>
                </a:moveTo>
                <a:lnTo>
                  <a:pt x="0" y="248"/>
                </a:lnTo>
                <a:moveTo>
                  <a:pt x="0" y="244"/>
                </a:moveTo>
                <a:lnTo>
                  <a:pt x="0" y="240"/>
                </a:lnTo>
                <a:moveTo>
                  <a:pt x="0" y="236"/>
                </a:moveTo>
                <a:lnTo>
                  <a:pt x="0" y="232"/>
                </a:lnTo>
                <a:moveTo>
                  <a:pt x="0" y="228"/>
                </a:moveTo>
                <a:lnTo>
                  <a:pt x="0" y="224"/>
                </a:lnTo>
                <a:moveTo>
                  <a:pt x="0" y="220"/>
                </a:moveTo>
                <a:lnTo>
                  <a:pt x="0" y="216"/>
                </a:lnTo>
                <a:moveTo>
                  <a:pt x="0" y="212"/>
                </a:moveTo>
                <a:lnTo>
                  <a:pt x="0" y="208"/>
                </a:lnTo>
                <a:moveTo>
                  <a:pt x="0" y="204"/>
                </a:moveTo>
                <a:lnTo>
                  <a:pt x="0" y="200"/>
                </a:lnTo>
                <a:moveTo>
                  <a:pt x="0" y="196"/>
                </a:moveTo>
                <a:lnTo>
                  <a:pt x="0" y="192"/>
                </a:lnTo>
                <a:moveTo>
                  <a:pt x="0" y="188"/>
                </a:moveTo>
                <a:lnTo>
                  <a:pt x="0" y="184"/>
                </a:lnTo>
                <a:moveTo>
                  <a:pt x="0" y="180"/>
                </a:moveTo>
                <a:lnTo>
                  <a:pt x="0" y="176"/>
                </a:lnTo>
                <a:moveTo>
                  <a:pt x="0" y="172"/>
                </a:moveTo>
                <a:lnTo>
                  <a:pt x="0" y="168"/>
                </a:lnTo>
                <a:moveTo>
                  <a:pt x="0" y="164"/>
                </a:moveTo>
                <a:lnTo>
                  <a:pt x="0" y="160"/>
                </a:lnTo>
                <a:moveTo>
                  <a:pt x="0" y="156"/>
                </a:moveTo>
                <a:lnTo>
                  <a:pt x="0" y="152"/>
                </a:lnTo>
                <a:moveTo>
                  <a:pt x="0" y="148"/>
                </a:moveTo>
                <a:lnTo>
                  <a:pt x="0" y="144"/>
                </a:lnTo>
                <a:moveTo>
                  <a:pt x="0" y="140"/>
                </a:moveTo>
                <a:lnTo>
                  <a:pt x="0" y="136"/>
                </a:lnTo>
                <a:moveTo>
                  <a:pt x="0" y="132"/>
                </a:moveTo>
                <a:lnTo>
                  <a:pt x="0" y="128"/>
                </a:lnTo>
                <a:moveTo>
                  <a:pt x="0" y="124"/>
                </a:moveTo>
                <a:lnTo>
                  <a:pt x="0" y="120"/>
                </a:lnTo>
                <a:moveTo>
                  <a:pt x="0" y="116"/>
                </a:moveTo>
                <a:lnTo>
                  <a:pt x="0" y="112"/>
                </a:lnTo>
                <a:moveTo>
                  <a:pt x="0" y="108"/>
                </a:moveTo>
                <a:lnTo>
                  <a:pt x="0" y="104"/>
                </a:lnTo>
                <a:moveTo>
                  <a:pt x="0" y="100"/>
                </a:moveTo>
                <a:lnTo>
                  <a:pt x="0" y="96"/>
                </a:lnTo>
                <a:moveTo>
                  <a:pt x="0" y="92"/>
                </a:moveTo>
                <a:lnTo>
                  <a:pt x="0" y="88"/>
                </a:lnTo>
                <a:moveTo>
                  <a:pt x="0" y="84"/>
                </a:moveTo>
                <a:lnTo>
                  <a:pt x="0" y="80"/>
                </a:lnTo>
                <a:moveTo>
                  <a:pt x="0" y="76"/>
                </a:moveTo>
                <a:lnTo>
                  <a:pt x="0" y="72"/>
                </a:lnTo>
                <a:moveTo>
                  <a:pt x="0" y="68"/>
                </a:moveTo>
                <a:lnTo>
                  <a:pt x="0" y="64"/>
                </a:lnTo>
                <a:moveTo>
                  <a:pt x="0" y="60"/>
                </a:moveTo>
                <a:lnTo>
                  <a:pt x="0" y="56"/>
                </a:lnTo>
                <a:moveTo>
                  <a:pt x="0" y="52"/>
                </a:moveTo>
                <a:lnTo>
                  <a:pt x="0" y="48"/>
                </a:lnTo>
                <a:moveTo>
                  <a:pt x="0" y="44"/>
                </a:moveTo>
                <a:lnTo>
                  <a:pt x="0" y="40"/>
                </a:lnTo>
                <a:moveTo>
                  <a:pt x="0" y="36"/>
                </a:moveTo>
                <a:lnTo>
                  <a:pt x="0" y="32"/>
                </a:lnTo>
                <a:moveTo>
                  <a:pt x="0" y="28"/>
                </a:moveTo>
                <a:lnTo>
                  <a:pt x="0" y="24"/>
                </a:lnTo>
                <a:moveTo>
                  <a:pt x="0" y="20"/>
                </a:moveTo>
                <a:lnTo>
                  <a:pt x="0" y="16"/>
                </a:lnTo>
                <a:moveTo>
                  <a:pt x="0" y="12"/>
                </a:moveTo>
                <a:lnTo>
                  <a:pt x="0" y="8"/>
                </a:lnTo>
                <a:moveTo>
                  <a:pt x="0" y="4"/>
                </a:moveTo>
              </a:path>
            </a:pathLst>
          </a:cu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366"/>
          <p:cNvGrpSpPr/>
          <p:nvPr/>
        </p:nvGrpSpPr>
        <p:grpSpPr>
          <a:xfrm>
            <a:off x="1076920" y="3711575"/>
            <a:ext cx="5548710" cy="428655"/>
            <a:chOff x="1076920" y="3711575"/>
            <a:chExt cx="5548710" cy="428655"/>
          </a:xfrm>
        </p:grpSpPr>
        <p:sp>
          <p:nvSpPr>
            <p:cNvPr id="162" name="Rectangle 116"/>
            <p:cNvSpPr>
              <a:spLocks noChangeArrowheads="1"/>
            </p:cNvSpPr>
            <p:nvPr/>
          </p:nvSpPr>
          <p:spPr bwMode="auto">
            <a:xfrm>
              <a:off x="4748213" y="3940175"/>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202" name="Line 24"/>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Line 62"/>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0" name="Line 100"/>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5" name="Rectangle 111"/>
            <p:cNvSpPr>
              <a:spLocks noChangeArrowheads="1"/>
            </p:cNvSpPr>
            <p:nvPr/>
          </p:nvSpPr>
          <p:spPr bwMode="auto">
            <a:xfrm>
              <a:off x="6523038" y="3836988"/>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6600"/>
                  </a:solidFill>
                  <a:effectLst/>
                  <a:latin typeface="Arial" pitchFamily="34" charset="0"/>
                  <a:cs typeface="Arial" pitchFamily="34" charset="0"/>
                </a:rPr>
                <a:t>Z</a:t>
              </a:r>
              <a:endParaRPr kumimoji="0" lang="en-US" sz="1800" b="0" i="0" u="none" strike="noStrike" cap="none" normalizeH="0" baseline="0" smtClean="0">
                <a:ln>
                  <a:noFill/>
                </a:ln>
                <a:solidFill>
                  <a:srgbClr val="006600"/>
                </a:solidFill>
                <a:effectLst/>
                <a:latin typeface="Arial" pitchFamily="34" charset="0"/>
                <a:cs typeface="Arial" pitchFamily="34" charset="0"/>
              </a:endParaRPr>
            </a:p>
          </p:txBody>
        </p:sp>
        <p:sp>
          <p:nvSpPr>
            <p:cNvPr id="266" name="Rectangle 112"/>
            <p:cNvSpPr>
              <a:spLocks noChangeArrowheads="1"/>
            </p:cNvSpPr>
            <p:nvPr/>
          </p:nvSpPr>
          <p:spPr bwMode="auto">
            <a:xfrm>
              <a:off x="5114926" y="3836988"/>
              <a:ext cx="2921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0000"/>
                  </a:solidFill>
                  <a:effectLst/>
                  <a:latin typeface="Arial" pitchFamily="34" charset="0"/>
                  <a:cs typeface="Arial" pitchFamily="34" charset="0"/>
                </a:rPr>
                <a:t>BA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7" name="Rectangle 113"/>
            <p:cNvSpPr>
              <a:spLocks noChangeArrowheads="1"/>
            </p:cNvSpPr>
            <p:nvPr/>
          </p:nvSpPr>
          <p:spPr bwMode="auto">
            <a:xfrm>
              <a:off x="4768851" y="3724245"/>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268" name="Rectangle 114"/>
            <p:cNvSpPr>
              <a:spLocks noChangeArrowheads="1"/>
            </p:cNvSpPr>
            <p:nvPr/>
          </p:nvSpPr>
          <p:spPr bwMode="auto">
            <a:xfrm>
              <a:off x="5356226" y="3836988"/>
              <a:ext cx="3016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0000FF"/>
                  </a:solidFill>
                  <a:effectLst/>
                  <a:latin typeface="Arial" pitchFamily="34" charset="0"/>
                  <a:cs typeface="Arial" pitchFamily="34" charset="0"/>
                </a:rPr>
                <a:t>BC</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9" name="Rectangle 115"/>
            <p:cNvSpPr>
              <a:spLocks noChangeArrowheads="1"/>
            </p:cNvSpPr>
            <p:nvPr/>
          </p:nvSpPr>
          <p:spPr bwMode="auto">
            <a:xfrm>
              <a:off x="4286251" y="3863975"/>
              <a:ext cx="31750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0" name="Rectangle 117"/>
            <p:cNvSpPr>
              <a:spLocks noChangeArrowheads="1"/>
            </p:cNvSpPr>
            <p:nvPr/>
          </p:nvSpPr>
          <p:spPr bwMode="auto">
            <a:xfrm>
              <a:off x="4841876" y="3836988"/>
              <a:ext cx="285750"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71" name="Rectangle 118"/>
            <p:cNvSpPr>
              <a:spLocks noChangeArrowheads="1"/>
            </p:cNvSpPr>
            <p:nvPr/>
          </p:nvSpPr>
          <p:spPr bwMode="auto">
            <a:xfrm>
              <a:off x="4927601" y="3711575"/>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89" name="Line 138"/>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19" name="Line 176"/>
            <p:cNvSpPr>
              <a:spLocks noChangeShapeType="1"/>
            </p:cNvSpPr>
            <p:nvPr/>
          </p:nvSpPr>
          <p:spPr bwMode="auto">
            <a:xfrm flipH="1">
              <a:off x="1524001"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9" name="Line 215"/>
            <p:cNvSpPr>
              <a:spLocks noChangeShapeType="1"/>
            </p:cNvSpPr>
            <p:nvPr/>
          </p:nvSpPr>
          <p:spPr bwMode="auto">
            <a:xfrm flipH="1">
              <a:off x="1524000" y="3910013"/>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2" name="Rectangle 133"/>
            <p:cNvSpPr>
              <a:spLocks noChangeArrowheads="1"/>
            </p:cNvSpPr>
            <p:nvPr/>
          </p:nvSpPr>
          <p:spPr bwMode="auto">
            <a:xfrm>
              <a:off x="1076920" y="3810000"/>
              <a:ext cx="418384" cy="18466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TMDL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7" name="Group 369"/>
          <p:cNvGrpSpPr/>
          <p:nvPr/>
        </p:nvGrpSpPr>
        <p:grpSpPr>
          <a:xfrm>
            <a:off x="277146" y="750735"/>
            <a:ext cx="6183036" cy="738664"/>
            <a:chOff x="277146" y="750735"/>
            <a:chExt cx="6183036" cy="738664"/>
          </a:xfrm>
        </p:grpSpPr>
        <p:sp>
          <p:nvSpPr>
            <p:cNvPr id="205" name="Line 27"/>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Line 65"/>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3" name="Line 103"/>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2" name="Line 141"/>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2" name="Line 179"/>
            <p:cNvSpPr>
              <a:spLocks noChangeShapeType="1"/>
            </p:cNvSpPr>
            <p:nvPr/>
          </p:nvSpPr>
          <p:spPr bwMode="auto">
            <a:xfrm flipH="1">
              <a:off x="1524001"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2" name="Line 218"/>
            <p:cNvSpPr>
              <a:spLocks noChangeShapeType="1"/>
            </p:cNvSpPr>
            <p:nvPr/>
          </p:nvSpPr>
          <p:spPr bwMode="auto">
            <a:xfrm flipH="1">
              <a:off x="1524000" y="1101725"/>
              <a:ext cx="98425" cy="1588"/>
            </a:xfrm>
            <a:prstGeom prst="line">
              <a:avLst/>
            </a:prstGeom>
            <a:noFill/>
            <a:ln w="7938" cap="rnd">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4" name="Rectangle 226"/>
            <p:cNvSpPr>
              <a:spLocks noChangeArrowheads="1"/>
            </p:cNvSpPr>
            <p:nvPr/>
          </p:nvSpPr>
          <p:spPr bwMode="auto">
            <a:xfrm>
              <a:off x="4425950" y="1028700"/>
              <a:ext cx="10259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6600"/>
                  </a:solidFill>
                  <a:effectLst/>
                  <a:latin typeface="Arial" pitchFamily="34" charset="0"/>
                  <a:cs typeface="Arial" pitchFamily="34" charset="0"/>
                </a:rPr>
                <a:t>Z</a:t>
              </a:r>
              <a:endParaRPr kumimoji="0" lang="en-US" sz="1800" b="0" i="0" u="none" strike="noStrike" cap="none" normalizeH="0" baseline="0" dirty="0" smtClean="0">
                <a:ln>
                  <a:noFill/>
                </a:ln>
                <a:solidFill>
                  <a:srgbClr val="006600"/>
                </a:solidFill>
                <a:effectLst/>
                <a:latin typeface="Arial" pitchFamily="34" charset="0"/>
                <a:cs typeface="Arial" pitchFamily="34" charset="0"/>
              </a:endParaRPr>
            </a:p>
          </p:txBody>
        </p:sp>
        <p:sp>
          <p:nvSpPr>
            <p:cNvPr id="355" name="Rectangle 227"/>
            <p:cNvSpPr>
              <a:spLocks noChangeArrowheads="1"/>
            </p:cNvSpPr>
            <p:nvPr/>
          </p:nvSpPr>
          <p:spPr bwMode="auto">
            <a:xfrm>
              <a:off x="1770063" y="1028700"/>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00"/>
                  </a:solidFill>
                  <a:effectLst/>
                  <a:latin typeface="Arial" pitchFamily="34" charset="0"/>
                  <a:cs typeface="Arial" pitchFamily="34" charset="0"/>
                </a:rPr>
                <a:t>BA</a:t>
              </a:r>
              <a:endParaRPr kumimoji="0" lang="en-US" sz="1800" b="0" i="0" u="none" strike="noStrike" cap="none" normalizeH="0" baseline="0" dirty="0" smtClean="0">
                <a:ln>
                  <a:noFill/>
                </a:ln>
                <a:solidFill>
                  <a:srgbClr val="FF0000"/>
                </a:solidFill>
                <a:effectLst/>
                <a:latin typeface="Arial" pitchFamily="34" charset="0"/>
                <a:cs typeface="Arial" pitchFamily="34" charset="0"/>
              </a:endParaRPr>
            </a:p>
          </p:txBody>
        </p:sp>
        <p:sp>
          <p:nvSpPr>
            <p:cNvPr id="356" name="Rectangle 228"/>
            <p:cNvSpPr>
              <a:spLocks noChangeArrowheads="1"/>
            </p:cNvSpPr>
            <p:nvPr/>
          </p:nvSpPr>
          <p:spPr bwMode="auto">
            <a:xfrm>
              <a:off x="5837238" y="952500"/>
              <a:ext cx="15709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a:t>
              </a:r>
              <a:endParaRPr kumimoji="0" lang="en-US" sz="1800" b="0" i="0" u="none" strike="noStrike" cap="none" normalizeH="0" baseline="0" dirty="0" smtClean="0">
                <a:ln>
                  <a:noFill/>
                </a:ln>
                <a:solidFill>
                  <a:srgbClr val="CC6600"/>
                </a:solidFill>
                <a:effectLst/>
                <a:latin typeface="Arial" pitchFamily="34" charset="0"/>
                <a:cs typeface="Arial" pitchFamily="34" charset="0"/>
              </a:endParaRPr>
            </a:p>
          </p:txBody>
        </p:sp>
        <p:sp>
          <p:nvSpPr>
            <p:cNvPr id="357" name="Rectangle 229"/>
            <p:cNvSpPr>
              <a:spLocks noChangeArrowheads="1"/>
            </p:cNvSpPr>
            <p:nvPr/>
          </p:nvSpPr>
          <p:spPr bwMode="auto">
            <a:xfrm>
              <a:off x="6229350" y="1028700"/>
              <a:ext cx="23083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FF"/>
                  </a:solidFill>
                  <a:effectLst/>
                  <a:latin typeface="Arial" pitchFamily="34" charset="0"/>
                  <a:cs typeface="Arial" pitchFamily="34" charset="0"/>
                </a:rPr>
                <a:t>BC</a:t>
              </a:r>
              <a:endParaRPr kumimoji="0" lang="en-US" sz="1800" b="0" i="0" u="none" strike="noStrike" cap="none" normalizeH="0" baseline="0" dirty="0" smtClean="0">
                <a:ln>
                  <a:noFill/>
                </a:ln>
                <a:solidFill>
                  <a:srgbClr val="0000FF"/>
                </a:solidFill>
                <a:effectLst/>
                <a:latin typeface="Arial" pitchFamily="34" charset="0"/>
                <a:cs typeface="Arial" pitchFamily="34" charset="0"/>
              </a:endParaRPr>
            </a:p>
          </p:txBody>
        </p:sp>
        <p:sp>
          <p:nvSpPr>
            <p:cNvPr id="358" name="Rectangle 230"/>
            <p:cNvSpPr>
              <a:spLocks noChangeArrowheads="1"/>
            </p:cNvSpPr>
            <p:nvPr/>
          </p:nvSpPr>
          <p:spPr bwMode="auto">
            <a:xfrm>
              <a:off x="3935413" y="1120775"/>
              <a:ext cx="250068"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a:t>
              </a:r>
              <a:endParaRPr kumimoji="0" lang="en-US" sz="1800" b="0" i="0" u="none" strike="noStrike" cap="none" normalizeH="0" baseline="0" dirty="0" smtClean="0">
                <a:ln>
                  <a:noFill/>
                </a:ln>
                <a:solidFill>
                  <a:srgbClr val="FF00FF"/>
                </a:solidFill>
                <a:effectLst/>
                <a:latin typeface="Arial" pitchFamily="34" charset="0"/>
                <a:cs typeface="Arial" pitchFamily="34" charset="0"/>
              </a:endParaRPr>
            </a:p>
          </p:txBody>
        </p:sp>
        <p:sp>
          <p:nvSpPr>
            <p:cNvPr id="359" name="Rectangle 231"/>
            <p:cNvSpPr>
              <a:spLocks noChangeArrowheads="1"/>
            </p:cNvSpPr>
            <p:nvPr/>
          </p:nvSpPr>
          <p:spPr bwMode="auto">
            <a:xfrm>
              <a:off x="3368675" y="1120775"/>
              <a:ext cx="22121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a:t>
              </a:r>
              <a:endParaRPr kumimoji="0" lang="en-US" sz="1800" b="0" i="0" u="none" strike="noStrike" cap="none" normalizeH="0" baseline="0" dirty="0" smtClean="0">
                <a:ln>
                  <a:noFill/>
                </a:ln>
                <a:solidFill>
                  <a:schemeClr val="bg1">
                    <a:lumMod val="65000"/>
                  </a:schemeClr>
                </a:solidFill>
                <a:effectLst/>
                <a:latin typeface="Arial" pitchFamily="34" charset="0"/>
                <a:cs typeface="Arial" pitchFamily="34" charset="0"/>
              </a:endParaRPr>
            </a:p>
          </p:txBody>
        </p:sp>
        <p:sp>
          <p:nvSpPr>
            <p:cNvPr id="360" name="Rectangle 232"/>
            <p:cNvSpPr>
              <a:spLocks noChangeArrowheads="1"/>
            </p:cNvSpPr>
            <p:nvPr/>
          </p:nvSpPr>
          <p:spPr bwMode="auto">
            <a:xfrm>
              <a:off x="3005138" y="1028700"/>
              <a:ext cx="213200"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a:t>
              </a:r>
              <a:endParaRPr kumimoji="0" lang="en-US" sz="1800" b="0" i="0" u="none" strike="noStrike" cap="none" normalizeH="0" baseline="0" dirty="0" smtClean="0">
                <a:ln>
                  <a:noFill/>
                </a:ln>
                <a:solidFill>
                  <a:srgbClr val="00CD00"/>
                </a:solidFill>
                <a:effectLst/>
                <a:latin typeface="Arial" pitchFamily="34" charset="0"/>
                <a:cs typeface="Arial" pitchFamily="34" charset="0"/>
              </a:endParaRPr>
            </a:p>
          </p:txBody>
        </p:sp>
        <p:sp>
          <p:nvSpPr>
            <p:cNvPr id="361" name="Rectangle 233"/>
            <p:cNvSpPr>
              <a:spLocks noChangeArrowheads="1"/>
            </p:cNvSpPr>
            <p:nvPr/>
          </p:nvSpPr>
          <p:spPr bwMode="auto">
            <a:xfrm>
              <a:off x="3646488" y="952500"/>
              <a:ext cx="276225" cy="21272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00"/>
                  </a:solidFill>
                  <a:effectLst/>
                  <a:latin typeface="Arial" pitchFamily="34" charset="0"/>
                  <a:cs typeface="Arial" pitchFamily="34" charset="0"/>
                </a:rPr>
                <a:t>FF</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63" name="Rectangle 135"/>
            <p:cNvSpPr>
              <a:spLocks noChangeArrowheads="1"/>
            </p:cNvSpPr>
            <p:nvPr/>
          </p:nvSpPr>
          <p:spPr bwMode="auto">
            <a:xfrm>
              <a:off x="277146" y="750735"/>
              <a:ext cx="1323054" cy="73866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pitchFamily="34" charset="0"/>
                  <a:cs typeface="Arial" pitchFamily="34" charset="0"/>
                </a:rPr>
                <a:t>Temp Increase with</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Marsh Loss,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SAV Loss, </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solidFill>
                    <a:srgbClr val="000000"/>
                  </a:solidFill>
                  <a:latin typeface="Arial" pitchFamily="34" charset="0"/>
                  <a:cs typeface="Arial" pitchFamily="34" charset="0"/>
                </a:rPr>
                <a:t>&amp; TMDL</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8" name="Group 370"/>
          <p:cNvGrpSpPr/>
          <p:nvPr/>
        </p:nvGrpSpPr>
        <p:grpSpPr>
          <a:xfrm>
            <a:off x="7315200" y="942945"/>
            <a:ext cx="1810239" cy="2105055"/>
            <a:chOff x="7480531" y="914400"/>
            <a:chExt cx="1810239" cy="2105055"/>
          </a:xfrm>
        </p:grpSpPr>
        <p:sp>
          <p:nvSpPr>
            <p:cNvPr id="145" name="Rectangle 137"/>
            <p:cNvSpPr>
              <a:spLocks noChangeArrowheads="1"/>
            </p:cNvSpPr>
            <p:nvPr/>
          </p:nvSpPr>
          <p:spPr bwMode="auto">
            <a:xfrm>
              <a:off x="7480531" y="1162360"/>
              <a:ext cx="1361848"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00"/>
                  </a:solidFill>
                  <a:effectLst/>
                  <a:latin typeface="Arial" pitchFamily="34" charset="0"/>
                  <a:cs typeface="Arial" pitchFamily="34" charset="0"/>
                </a:rPr>
                <a:t>BA – Bay</a:t>
              </a:r>
              <a:r>
                <a:rPr kumimoji="0" lang="en-US" sz="1300" b="0" i="0" u="none" strike="noStrike" cap="none" normalizeH="0" dirty="0" smtClean="0">
                  <a:ln>
                    <a:noFill/>
                  </a:ln>
                  <a:solidFill>
                    <a:srgbClr val="FF0000"/>
                  </a:solidFill>
                  <a:effectLst/>
                  <a:latin typeface="Arial" pitchFamily="34" charset="0"/>
                  <a:cs typeface="Arial" pitchFamily="34" charset="0"/>
                </a:rPr>
                <a:t> Anchovy</a:t>
              </a:r>
              <a:endParaRPr kumimoji="0" lang="en-US" sz="1300" b="0" i="0" u="none" strike="noStrike" cap="none" normalizeH="0" baseline="0" dirty="0" smtClean="0">
                <a:ln>
                  <a:noFill/>
                </a:ln>
                <a:solidFill>
                  <a:srgbClr val="FF0000"/>
                </a:solidFill>
                <a:effectLst/>
                <a:latin typeface="Arial" pitchFamily="34" charset="0"/>
                <a:cs typeface="Arial" pitchFamily="34" charset="0"/>
              </a:endParaRPr>
            </a:p>
          </p:txBody>
        </p:sp>
        <p:sp>
          <p:nvSpPr>
            <p:cNvPr id="146" name="Rectangle 139"/>
            <p:cNvSpPr>
              <a:spLocks noChangeArrowheads="1"/>
            </p:cNvSpPr>
            <p:nvPr/>
          </p:nvSpPr>
          <p:spPr bwMode="auto">
            <a:xfrm>
              <a:off x="7480531" y="2323477"/>
              <a:ext cx="135293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chemeClr val="bg1">
                      <a:lumMod val="65000"/>
                    </a:schemeClr>
                  </a:solidFill>
                  <a:effectLst/>
                  <a:latin typeface="Arial" pitchFamily="34" charset="0"/>
                  <a:cs typeface="Arial" pitchFamily="34" charset="0"/>
                </a:rPr>
                <a:t>SB – Striped Bass</a:t>
              </a:r>
            </a:p>
          </p:txBody>
        </p:sp>
        <p:sp>
          <p:nvSpPr>
            <p:cNvPr id="147" name="Rectangle 140"/>
            <p:cNvSpPr>
              <a:spLocks noChangeArrowheads="1"/>
            </p:cNvSpPr>
            <p:nvPr/>
          </p:nvSpPr>
          <p:spPr bwMode="auto">
            <a:xfrm>
              <a:off x="7480531" y="2571437"/>
              <a:ext cx="1737655"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CD00"/>
                  </a:solidFill>
                  <a:effectLst/>
                  <a:latin typeface="Arial" pitchFamily="34" charset="0"/>
                  <a:cs typeface="Arial" pitchFamily="34" charset="0"/>
                </a:rPr>
                <a:t>SF – Summer Flounder</a:t>
              </a:r>
            </a:p>
          </p:txBody>
        </p:sp>
        <p:sp>
          <p:nvSpPr>
            <p:cNvPr id="148" name="Rectangle 142"/>
            <p:cNvSpPr>
              <a:spLocks noChangeArrowheads="1"/>
            </p:cNvSpPr>
            <p:nvPr/>
          </p:nvSpPr>
          <p:spPr bwMode="auto">
            <a:xfrm>
              <a:off x="7480531" y="2819400"/>
              <a:ext cx="1104918"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smtClean="0">
                  <a:ln>
                    <a:noFill/>
                  </a:ln>
                  <a:effectLst/>
                  <a:latin typeface="Arial" pitchFamily="34" charset="0"/>
                  <a:cs typeface="Arial" pitchFamily="34" charset="0"/>
                </a:rPr>
                <a:t>FF – All Finfish</a:t>
              </a:r>
            </a:p>
          </p:txBody>
        </p:sp>
        <p:sp>
          <p:nvSpPr>
            <p:cNvPr id="149" name="Rectangle 143"/>
            <p:cNvSpPr>
              <a:spLocks noChangeArrowheads="1"/>
            </p:cNvSpPr>
            <p:nvPr/>
          </p:nvSpPr>
          <p:spPr bwMode="auto">
            <a:xfrm>
              <a:off x="7480531" y="1410320"/>
              <a:ext cx="1591782" cy="40011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CC6600"/>
                  </a:solidFill>
                  <a:effectLst/>
                  <a:latin typeface="Arial" pitchFamily="34" charset="0"/>
                  <a:cs typeface="Arial" pitchFamily="34" charset="0"/>
                </a:rPr>
                <a:t>W – </a:t>
              </a:r>
              <a:r>
                <a:rPr lang="en-US" sz="1300" dirty="0" smtClean="0">
                  <a:solidFill>
                    <a:srgbClr val="CC6600"/>
                  </a:solidFill>
                  <a:latin typeface="Arial" pitchFamily="34" charset="0"/>
                  <a:cs typeface="Arial" pitchFamily="34" charset="0"/>
                </a:rPr>
                <a:t>Worms</a:t>
              </a:r>
              <a:r>
                <a:rPr lang="en-US" sz="1100" dirty="0" smtClean="0">
                  <a:solidFill>
                    <a:srgbClr val="CC6600"/>
                  </a:solidFill>
                  <a:latin typeface="Arial" pitchFamily="34" charset="0"/>
                  <a:cs typeface="Arial" pitchFamily="34" charset="0"/>
                </a:rPr>
                <a:t> </a:t>
              </a:r>
              <a:r>
                <a:rPr lang="en-US" sz="1100" i="1" dirty="0" smtClean="0">
                  <a:solidFill>
                    <a:srgbClr val="CC6600"/>
                  </a:solidFill>
                  <a:latin typeface="Arial" pitchFamily="34" charset="0"/>
                  <a:cs typeface="Arial" pitchFamily="34" charset="0"/>
                </a:rPr>
                <a:t>(and other</a:t>
              </a:r>
            </a:p>
            <a:p>
              <a:pPr marL="0" marR="0" lvl="0" indent="0" algn="l" defTabSz="914400" rtl="0" eaLnBrk="1" fontAlgn="base" latinLnBrk="0" hangingPunct="1">
                <a:lnSpc>
                  <a:spcPct val="100000"/>
                </a:lnSpc>
                <a:spcBef>
                  <a:spcPct val="0"/>
                </a:spcBef>
                <a:spcAft>
                  <a:spcPct val="0"/>
                </a:spcAft>
                <a:buClrTx/>
                <a:buSzTx/>
                <a:buFontTx/>
                <a:buNone/>
                <a:tabLst/>
              </a:pPr>
              <a:r>
                <a:rPr lang="en-US" sz="1100" i="1" dirty="0" smtClean="0">
                  <a:solidFill>
                    <a:srgbClr val="CC6600"/>
                  </a:solidFill>
                  <a:latin typeface="Arial" pitchFamily="34" charset="0"/>
                  <a:cs typeface="Arial" pitchFamily="34" charset="0"/>
                </a:rPr>
                <a:t>         benthic invert. prey</a:t>
              </a:r>
              <a:r>
                <a:rPr lang="en-US" sz="1300" i="1" dirty="0" smtClean="0">
                  <a:solidFill>
                    <a:srgbClr val="CC6600"/>
                  </a:solidFill>
                  <a:latin typeface="Arial" pitchFamily="34" charset="0"/>
                  <a:cs typeface="Arial" pitchFamily="34" charset="0"/>
                </a:rPr>
                <a:t>)</a:t>
              </a:r>
              <a:endParaRPr kumimoji="0" lang="en-US" sz="1300" b="0" i="1" u="none" strike="noStrike" cap="none" normalizeH="0" baseline="0" dirty="0" smtClean="0">
                <a:ln>
                  <a:noFill/>
                </a:ln>
                <a:solidFill>
                  <a:srgbClr val="CC6600"/>
                </a:solidFill>
                <a:effectLst/>
                <a:latin typeface="Arial" pitchFamily="34" charset="0"/>
                <a:cs typeface="Arial" pitchFamily="34" charset="0"/>
              </a:endParaRPr>
            </a:p>
          </p:txBody>
        </p:sp>
        <p:sp>
          <p:nvSpPr>
            <p:cNvPr id="151" name="Rectangle 138"/>
            <p:cNvSpPr>
              <a:spLocks noChangeArrowheads="1"/>
            </p:cNvSpPr>
            <p:nvPr/>
          </p:nvSpPr>
          <p:spPr bwMode="auto">
            <a:xfrm>
              <a:off x="7480531" y="2075517"/>
              <a:ext cx="1810239"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FF00FF"/>
                  </a:solidFill>
                  <a:effectLst/>
                  <a:latin typeface="Arial" pitchFamily="34" charset="0"/>
                  <a:cs typeface="Arial" pitchFamily="34" charset="0"/>
                </a:rPr>
                <a:t>AM – Atlantic</a:t>
              </a:r>
              <a:r>
                <a:rPr kumimoji="0" lang="en-US" sz="1300" b="0" i="0" u="none" strike="noStrike" cap="none" normalizeH="0" dirty="0" smtClean="0">
                  <a:ln>
                    <a:noFill/>
                  </a:ln>
                  <a:solidFill>
                    <a:srgbClr val="FF00FF"/>
                  </a:solidFill>
                  <a:effectLst/>
                  <a:latin typeface="Arial" pitchFamily="34" charset="0"/>
                  <a:cs typeface="Arial" pitchFamily="34" charset="0"/>
                </a:rPr>
                <a:t> Menhaden</a:t>
              </a:r>
              <a:endParaRPr kumimoji="0" lang="en-US" sz="1300" b="0" i="0" u="none" strike="noStrike" cap="none" normalizeH="0" baseline="0" dirty="0" smtClean="0">
                <a:ln>
                  <a:noFill/>
                </a:ln>
                <a:solidFill>
                  <a:srgbClr val="FF00FF"/>
                </a:solidFill>
                <a:effectLst/>
                <a:latin typeface="Arial" pitchFamily="34" charset="0"/>
                <a:cs typeface="Arial" pitchFamily="34" charset="0"/>
              </a:endParaRPr>
            </a:p>
          </p:txBody>
        </p:sp>
        <p:sp>
          <p:nvSpPr>
            <p:cNvPr id="152" name="Rectangle 141"/>
            <p:cNvSpPr>
              <a:spLocks noChangeArrowheads="1"/>
            </p:cNvSpPr>
            <p:nvPr/>
          </p:nvSpPr>
          <p:spPr bwMode="auto">
            <a:xfrm>
              <a:off x="7480531" y="1827557"/>
              <a:ext cx="1158972"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dirty="0" smtClean="0">
                  <a:ln>
                    <a:noFill/>
                  </a:ln>
                  <a:solidFill>
                    <a:srgbClr val="0000FF"/>
                  </a:solidFill>
                  <a:effectLst/>
                  <a:latin typeface="Arial" pitchFamily="34" charset="0"/>
                  <a:cs typeface="Arial" pitchFamily="34" charset="0"/>
                </a:rPr>
                <a:t>BC – Blue Crab</a:t>
              </a:r>
            </a:p>
          </p:txBody>
        </p:sp>
        <p:sp>
          <p:nvSpPr>
            <p:cNvPr id="364" name="Rectangle 142"/>
            <p:cNvSpPr>
              <a:spLocks noChangeArrowheads="1"/>
            </p:cNvSpPr>
            <p:nvPr/>
          </p:nvSpPr>
          <p:spPr bwMode="auto">
            <a:xfrm>
              <a:off x="7480531" y="914400"/>
              <a:ext cx="1208664" cy="200055"/>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i="0" u="none" strike="noStrike" cap="none" normalizeH="0" baseline="0" dirty="0" smtClean="0">
                  <a:ln>
                    <a:noFill/>
                  </a:ln>
                  <a:solidFill>
                    <a:srgbClr val="006600"/>
                  </a:solidFill>
                  <a:effectLst/>
                  <a:latin typeface="Arial" pitchFamily="34" charset="0"/>
                  <a:cs typeface="Arial" pitchFamily="34" charset="0"/>
                </a:rPr>
                <a:t>Z – Zooplankton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2383</Words>
  <Application>Microsoft Office PowerPoint</Application>
  <PresentationFormat>On-screen Show (4:3)</PresentationFormat>
  <Paragraphs>492</Paragraphs>
  <Slides>24</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Adobe Caslon Pro</vt:lpstr>
      <vt:lpstr>Adobe Heiti Std R</vt:lpstr>
      <vt:lpstr>Arial</vt:lpstr>
      <vt:lpstr>Calibri</vt:lpstr>
      <vt:lpstr>Californian FB</vt:lpstr>
      <vt:lpstr>Comic Sans MS</vt:lpstr>
      <vt:lpstr>Courier New</vt:lpstr>
      <vt:lpstr>Lucida Sans</vt:lpstr>
      <vt:lpstr>Verdana</vt:lpstr>
      <vt:lpstr>Wingdings</vt:lpstr>
      <vt:lpstr>Office Theme</vt:lpstr>
      <vt:lpstr>PowerPoint Presentation</vt:lpstr>
      <vt:lpstr>PowerPoint Presentation</vt:lpstr>
      <vt:lpstr>PowerPoint Presentation</vt:lpstr>
      <vt:lpstr>PowerPoint Presentation</vt:lpstr>
      <vt:lpstr>PowerPoint Presentation</vt:lpstr>
      <vt:lpstr>Habitat Scenario Assumptions</vt:lpstr>
      <vt:lpstr>PowerPoint Presentation</vt:lpstr>
      <vt:lpstr>Climate Change Assumptions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vt:lpstr>
      <vt:lpstr>PowerPoint Presentation</vt:lpstr>
      <vt:lpstr>PowerPoint Presentation</vt:lpstr>
      <vt:lpstr>PowerPoint Presentation</vt:lpstr>
      <vt:lpstr>PowerPoint Presentation</vt:lpstr>
      <vt:lpstr>PowerPoint Presentation</vt:lpstr>
      <vt:lpstr>Next…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T.F.Ihde</dc:creator>
  <cp:lastModifiedBy>jstarr</cp:lastModifiedBy>
  <cp:revision>13</cp:revision>
  <dcterms:created xsi:type="dcterms:W3CDTF">2016-11-15T18:55:23Z</dcterms:created>
  <dcterms:modified xsi:type="dcterms:W3CDTF">2016-11-15T22:18:48Z</dcterms:modified>
</cp:coreProperties>
</file>