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66" r:id="rId5"/>
    <p:sldId id="258" r:id="rId6"/>
    <p:sldId id="269" r:id="rId7"/>
    <p:sldId id="293" r:id="rId8"/>
    <p:sldId id="294" r:id="rId9"/>
    <p:sldId id="274" r:id="rId10"/>
    <p:sldId id="276" r:id="rId11"/>
    <p:sldId id="277" r:id="rId12"/>
    <p:sldId id="291" r:id="rId13"/>
    <p:sldId id="270" r:id="rId14"/>
    <p:sldId id="271" r:id="rId15"/>
    <p:sldId id="272" r:id="rId16"/>
    <p:sldId id="27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6" autoAdjust="0"/>
    <p:restoredTop sz="94660"/>
  </p:normalViewPr>
  <p:slideViewPr>
    <p:cSldViewPr snapToGrid="0">
      <p:cViewPr>
        <p:scale>
          <a:sx n="100" d="100"/>
          <a:sy n="100" d="100"/>
        </p:scale>
        <p:origin x="4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3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9D92-6318-4BA0-82B3-EBCF9567696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B5E0-CBEC-45BF-A7A7-83311409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0609" y="429185"/>
            <a:ext cx="1112734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Assessing </a:t>
            </a:r>
            <a:r>
              <a:rPr lang="en-US" b="1" dirty="0" smtClean="0"/>
              <a:t>oyster aquaculture impact on water quality in Chesapeake Bay 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0609" y="2693721"/>
            <a:ext cx="1112734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Richard Tian, Carl Cerco, Lewis Linker</a:t>
            </a:r>
          </a:p>
          <a:p>
            <a:pPr algn="ctr"/>
            <a:r>
              <a:rPr lang="en-US" sz="2400" b="1" dirty="0" smtClean="0"/>
              <a:t>Chesapeake Bay Program Office</a:t>
            </a:r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609" y="4494617"/>
            <a:ext cx="11127346" cy="1828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Modeling Quarterly Review Meeting</a:t>
            </a:r>
          </a:p>
          <a:p>
            <a:pPr algn="ctr"/>
            <a:r>
              <a:rPr lang="en-US" sz="2400" b="1" dirty="0" smtClean="0"/>
              <a:t>04/11/2018</a:t>
            </a:r>
          </a:p>
          <a:p>
            <a:pPr algn="ctr"/>
            <a:r>
              <a:rPr lang="en-US" sz="2400" b="1" dirty="0" smtClean="0"/>
              <a:t>Annapolis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1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39" t="4695" r="17775" b="66385"/>
          <a:stretch/>
        </p:blipFill>
        <p:spPr>
          <a:xfrm>
            <a:off x="4932608" y="103030"/>
            <a:ext cx="6455995" cy="3116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69" t="4507" r="18260" b="66573"/>
          <a:stretch/>
        </p:blipFill>
        <p:spPr>
          <a:xfrm>
            <a:off x="4932608" y="3400022"/>
            <a:ext cx="6496471" cy="3116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827205"/>
            <a:ext cx="35996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Difference in Hypoxia volume </a:t>
            </a: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Tangier Sound 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(an aquaculture segment)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Slightly higher in the base case (lower panel) then in the </a:t>
            </a:r>
            <a:r>
              <a:rPr lang="en-US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WIP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35267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5" t="4507" r="17775" b="66573"/>
          <a:stretch/>
        </p:blipFill>
        <p:spPr>
          <a:xfrm>
            <a:off x="4199868" y="103031"/>
            <a:ext cx="6808180" cy="323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53" t="4695" r="17775" b="66760"/>
          <a:stretch/>
        </p:blipFill>
        <p:spPr>
          <a:xfrm>
            <a:off x="4262908" y="3490174"/>
            <a:ext cx="6745140" cy="3193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504" y="827205"/>
            <a:ext cx="35996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Difference in Hypoxia volume </a:t>
            </a:r>
            <a:r>
              <a:rPr lang="en-US" sz="32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Choptank</a:t>
            </a: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Estuary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(an aquaculture segment)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High frequency variation</a:t>
            </a:r>
          </a:p>
        </p:txBody>
      </p:sp>
    </p:spTree>
    <p:extLst>
      <p:ext uri="{BB962C8B-B14F-4D97-AF65-F5344CB8AC3E}">
        <p14:creationId xmlns:p14="http://schemas.microsoft.com/office/powerpoint/2010/main" val="8617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53" t="4695" r="17775" b="66760"/>
          <a:stretch/>
        </p:blipFill>
        <p:spPr>
          <a:xfrm>
            <a:off x="4790939" y="3309870"/>
            <a:ext cx="6527555" cy="3090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83" t="4695" r="18017" b="66760"/>
          <a:stretch/>
        </p:blipFill>
        <p:spPr>
          <a:xfrm>
            <a:off x="4790940" y="167426"/>
            <a:ext cx="6446216" cy="3090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914" y="827205"/>
            <a:ext cx="39924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Difference in Hypoxia volume </a:t>
            </a: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Rappahannock Estuary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(an aquaculture segment)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Slightly higher in the base case (lower panel) then in the </a:t>
            </a:r>
            <a:r>
              <a:rPr lang="en-US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WIP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23172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2816" y="0"/>
            <a:ext cx="9047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 </a:t>
            </a:r>
            <a:r>
              <a:rPr lang="en-US" sz="3600" b="1" dirty="0" smtClean="0"/>
              <a:t>improvement across deep channel and local waters with projected oyster aquaculture in 2025 under the </a:t>
            </a:r>
            <a:r>
              <a:rPr lang="en-US" sz="3600" b="1" dirty="0" err="1" smtClean="0"/>
              <a:t>WIP</a:t>
            </a:r>
            <a:r>
              <a:rPr lang="en-US" sz="3600" b="1" dirty="0" smtClean="0"/>
              <a:t> condition</a:t>
            </a:r>
            <a:endParaRPr lang="en-US" sz="3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24759" y="1754326"/>
            <a:ext cx="10366947" cy="4621972"/>
            <a:chOff x="1024759" y="1754326"/>
            <a:chExt cx="10366947" cy="46219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794" t="5287" r="13030" b="67357"/>
            <a:stretch/>
          </p:blipFill>
          <p:spPr>
            <a:xfrm>
              <a:off x="1024759" y="1775767"/>
              <a:ext cx="5188490" cy="22616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794" t="5287" r="12435" b="67357"/>
            <a:stretch/>
          </p:blipFill>
          <p:spPr>
            <a:xfrm>
              <a:off x="6165205" y="1775766"/>
              <a:ext cx="5226501" cy="22616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6390" t="5057" r="11840" b="66897"/>
            <a:stretch/>
          </p:blipFill>
          <p:spPr>
            <a:xfrm>
              <a:off x="1024759" y="4057631"/>
              <a:ext cx="5226502" cy="23186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6390" t="5287" r="13624" b="67357"/>
            <a:stretch/>
          </p:blipFill>
          <p:spPr>
            <a:xfrm>
              <a:off x="6165205" y="4087726"/>
              <a:ext cx="5112469" cy="22616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78807" y="1754326"/>
              <a:ext cx="28612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 err="1" smtClean="0"/>
                <a:t>CB4.2C</a:t>
              </a:r>
              <a:r>
                <a:rPr lang="en-US" dirty="0" smtClean="0"/>
                <a:t> Bottom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63638" y="1777641"/>
              <a:ext cx="29296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 smtClean="0"/>
                <a:t>      </a:t>
              </a:r>
              <a:r>
                <a:rPr lang="en-US" dirty="0" err="1" smtClean="0"/>
                <a:t>CB5.2</a:t>
              </a:r>
              <a:r>
                <a:rPr lang="en-US" dirty="0" smtClean="0"/>
                <a:t> Bottom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1429" y="4087726"/>
              <a:ext cx="26292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 err="1" smtClean="0"/>
                <a:t>EE3.2</a:t>
              </a:r>
              <a:r>
                <a:rPr lang="en-US" dirty="0" smtClean="0"/>
                <a:t> (Tangier Sound)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63637" y="4057631"/>
              <a:ext cx="26786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smtClean="0"/>
                <a:t>  </a:t>
              </a:r>
              <a:r>
                <a:rPr lang="en-US" dirty="0" err="1" smtClean="0"/>
                <a:t>LE4.2</a:t>
              </a:r>
              <a:r>
                <a:rPr lang="en-US" dirty="0" smtClean="0"/>
                <a:t> (York River)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51" t="5833" r="13424" b="67334"/>
          <a:stretch/>
        </p:blipFill>
        <p:spPr>
          <a:xfrm>
            <a:off x="6114141" y="3894012"/>
            <a:ext cx="4925233" cy="2120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51" t="5667" r="13855" b="67666"/>
          <a:stretch/>
        </p:blipFill>
        <p:spPr>
          <a:xfrm>
            <a:off x="1139207" y="3894012"/>
            <a:ext cx="4908478" cy="2111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166" t="5833" r="13208" b="67834"/>
          <a:stretch/>
        </p:blipFill>
        <p:spPr>
          <a:xfrm>
            <a:off x="6135572" y="1561004"/>
            <a:ext cx="4965313" cy="2097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598" t="5833" r="13208" b="67834"/>
          <a:stretch/>
        </p:blipFill>
        <p:spPr>
          <a:xfrm>
            <a:off x="1139207" y="1563554"/>
            <a:ext cx="4923546" cy="2091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4451" y="183961"/>
            <a:ext cx="894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Chl</a:t>
            </a:r>
            <a:r>
              <a:rPr lang="en-US" sz="3600" b="1" dirty="0" smtClean="0"/>
              <a:t> changes with projected oyster aquaculture in 2025 under the </a:t>
            </a:r>
            <a:r>
              <a:rPr lang="en-US" sz="3600" b="1" dirty="0" err="1" smtClean="0"/>
              <a:t>WIP</a:t>
            </a:r>
            <a:r>
              <a:rPr lang="en-US" sz="3600" b="1" dirty="0" smtClean="0"/>
              <a:t> condition</a:t>
            </a:r>
            <a:endParaRPr lang="en-US" sz="3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63222" y="1489543"/>
            <a:ext cx="8659095" cy="2713790"/>
            <a:chOff x="2463222" y="1489543"/>
            <a:chExt cx="8659095" cy="27137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5496" t="5287" r="12436" b="66667"/>
            <a:stretch/>
          </p:blipFill>
          <p:spPr>
            <a:xfrm>
              <a:off x="6114141" y="1507479"/>
              <a:ext cx="5008176" cy="22137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63222" y="1489543"/>
              <a:ext cx="25827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smtClean="0"/>
                <a:t>  </a:t>
              </a:r>
              <a:r>
                <a:rPr lang="en-US" dirty="0" err="1" smtClean="0"/>
                <a:t>CB4.2C</a:t>
              </a:r>
              <a:r>
                <a:rPr lang="en-US" dirty="0" smtClean="0"/>
                <a:t> Bottom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07689" y="1498414"/>
              <a:ext cx="23844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dirty="0" err="1" smtClean="0"/>
                <a:t>CB5.2</a:t>
              </a:r>
              <a:r>
                <a:rPr lang="en-US" dirty="0" smtClean="0"/>
                <a:t> Bottom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85480" y="3834001"/>
              <a:ext cx="26292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err="1" smtClean="0"/>
                <a:t>EE3.2</a:t>
              </a:r>
              <a:r>
                <a:rPr lang="en-US" dirty="0" smtClean="0"/>
                <a:t> (Tangier Sound)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07689" y="3803906"/>
              <a:ext cx="25567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err="1" smtClean="0"/>
                <a:t>LE4.2</a:t>
              </a:r>
              <a:r>
                <a:rPr lang="en-US" dirty="0" smtClean="0"/>
                <a:t> (York River)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6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381" t="5667" r="13424" b="67666"/>
          <a:stretch/>
        </p:blipFill>
        <p:spPr>
          <a:xfrm>
            <a:off x="5971771" y="3990028"/>
            <a:ext cx="5237589" cy="2252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66" t="5667" r="14071" b="67833"/>
          <a:stretch/>
        </p:blipFill>
        <p:spPr>
          <a:xfrm>
            <a:off x="746804" y="3998369"/>
            <a:ext cx="5203374" cy="2236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66" t="5832" r="13855" b="68001"/>
          <a:stretch/>
        </p:blipFill>
        <p:spPr>
          <a:xfrm>
            <a:off x="5971771" y="1585299"/>
            <a:ext cx="5225868" cy="2211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951" t="5833" r="13855" b="67500"/>
          <a:stretch/>
        </p:blipFill>
        <p:spPr>
          <a:xfrm>
            <a:off x="725212" y="1595665"/>
            <a:ext cx="5246559" cy="2256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4451" y="183961"/>
            <a:ext cx="894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KD</a:t>
            </a:r>
            <a:r>
              <a:rPr lang="en-US" sz="3600" b="1" dirty="0" smtClean="0"/>
              <a:t> improvement with projected oyster aquaculture in 2025 under the </a:t>
            </a:r>
            <a:r>
              <a:rPr lang="en-US" sz="3600" b="1" dirty="0" err="1" smtClean="0"/>
              <a:t>WIP</a:t>
            </a:r>
            <a:r>
              <a:rPr lang="en-US" sz="3600" b="1" dirty="0" smtClean="0"/>
              <a:t> condition</a:t>
            </a:r>
            <a:endParaRPr lang="en-US" sz="3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09496" y="1581150"/>
            <a:ext cx="8076757" cy="2717978"/>
            <a:chOff x="2109496" y="1581150"/>
            <a:chExt cx="8076757" cy="2717978"/>
          </a:xfrm>
        </p:grpSpPr>
        <p:sp>
          <p:nvSpPr>
            <p:cNvPr id="11" name="TextBox 10"/>
            <p:cNvSpPr txBox="1"/>
            <p:nvPr/>
          </p:nvSpPr>
          <p:spPr>
            <a:xfrm>
              <a:off x="2109496" y="3929796"/>
              <a:ext cx="27727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dirty="0" err="1" smtClean="0"/>
                <a:t>LE3.2</a:t>
              </a:r>
              <a:r>
                <a:rPr lang="en-US" dirty="0" smtClean="0"/>
                <a:t> (Rappahannock)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035" y="1581150"/>
              <a:ext cx="2991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dirty="0" err="1" smtClean="0"/>
                <a:t>LE1.3</a:t>
              </a:r>
              <a:r>
                <a:rPr lang="en-US" dirty="0" smtClean="0"/>
                <a:t> (Patuxent)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87430" y="3929796"/>
              <a:ext cx="27988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smtClean="0"/>
                <a:t>  </a:t>
              </a:r>
              <a:r>
                <a:rPr lang="en-US" dirty="0" err="1" smtClean="0"/>
                <a:t>LE4.2</a:t>
              </a:r>
              <a:r>
                <a:rPr lang="en-US" dirty="0" smtClean="0"/>
                <a:t> (York River)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52970" y="1595665"/>
              <a:ext cx="26292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dirty="0"/>
                <a:t> </a:t>
              </a:r>
              <a:r>
                <a:rPr lang="en-US" dirty="0" err="1" smtClean="0"/>
                <a:t>EE3.2</a:t>
              </a:r>
              <a:r>
                <a:rPr lang="en-US" dirty="0" smtClean="0"/>
                <a:t> (Tangier Sound)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61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00" t="5287" r="13327" b="66667"/>
          <a:stretch/>
        </p:blipFill>
        <p:spPr>
          <a:xfrm>
            <a:off x="583323" y="1532209"/>
            <a:ext cx="5438544" cy="2421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97" t="5287" r="13030" b="66897"/>
          <a:stretch/>
        </p:blipFill>
        <p:spPr>
          <a:xfrm>
            <a:off x="6033549" y="1532209"/>
            <a:ext cx="5438544" cy="240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497" t="5517" r="13327" b="67126"/>
          <a:stretch/>
        </p:blipFill>
        <p:spPr>
          <a:xfrm>
            <a:off x="595007" y="3977399"/>
            <a:ext cx="5418694" cy="2361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497" t="5287" r="12733" b="66667"/>
          <a:stretch/>
        </p:blipFill>
        <p:spPr>
          <a:xfrm>
            <a:off x="6013701" y="3953751"/>
            <a:ext cx="5458392" cy="24215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4451" y="183961"/>
            <a:ext cx="894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TSS</a:t>
            </a:r>
            <a:r>
              <a:rPr lang="en-US" sz="3600" b="1" dirty="0" smtClean="0"/>
              <a:t> changes with projected oyster aquaculture in 2025 under the </a:t>
            </a:r>
            <a:r>
              <a:rPr lang="en-US" sz="3600" b="1" dirty="0" err="1" smtClean="0"/>
              <a:t>WIP</a:t>
            </a:r>
            <a:r>
              <a:rPr lang="en-US" sz="3600" b="1" dirty="0" smtClean="0"/>
              <a:t> condition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09496" y="3929796"/>
            <a:ext cx="2772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err="1" smtClean="0"/>
              <a:t>LE3.2</a:t>
            </a:r>
            <a:r>
              <a:rPr lang="en-US" dirty="0" smtClean="0"/>
              <a:t> (Rappahannock)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5035" y="1581150"/>
            <a:ext cx="2991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LE1.3</a:t>
            </a:r>
            <a:r>
              <a:rPr lang="en-US" dirty="0" smtClean="0"/>
              <a:t> (Patuxent)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52971" y="1571119"/>
            <a:ext cx="26292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err="1" smtClean="0"/>
              <a:t>EE3.2</a:t>
            </a:r>
            <a:r>
              <a:rPr lang="en-US" dirty="0" smtClean="0"/>
              <a:t> (Tangier Sound)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7430" y="3929796"/>
            <a:ext cx="2798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LE4.2</a:t>
            </a:r>
            <a:r>
              <a:rPr lang="en-US" dirty="0" smtClean="0"/>
              <a:t> (York River)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687" y="1770875"/>
            <a:ext cx="947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oyster aquaculture buildout is estimated to improve water quality attainment in the Chesapeake locally and in deep hypoxic water.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of impact on an array of water quality variables: DO, Chlorophyll,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simulated biogeochemical nutrient reductions are about twice as effective at improving CB4MH Deep Channel DO attainment than nutrient reductions from oyster ingestion.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3663" y="531691"/>
            <a:ext cx="3361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705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660" y="385228"/>
            <a:ext cx="945328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Oyster Aquaculture Facts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Oyster </a:t>
            </a:r>
            <a:r>
              <a:rPr lang="en-US" sz="2400" b="1" dirty="0"/>
              <a:t>aquaculture is on a trajectory of exponential expansion in Chesapeake </a:t>
            </a:r>
            <a:r>
              <a:rPr lang="en-US" sz="2400" b="1" dirty="0" smtClean="0"/>
              <a:t>Bay.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Increased by 10 folders from 2012 to 2016 in Maryland waters and more established on VA portion of the Bay.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By 2025, 112 millions oysters harvest projected in MD and 280 millions oyster harvest in VA.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Equivalent to </a:t>
            </a:r>
            <a:r>
              <a:rPr lang="en-US" sz="2400" b="1" dirty="0"/>
              <a:t>an annual removal of </a:t>
            </a:r>
            <a:r>
              <a:rPr lang="en-US" sz="2400" b="1" dirty="0" err="1" smtClean="0"/>
              <a:t>78x10</a:t>
            </a:r>
            <a:r>
              <a:rPr lang="en-US" sz="2400" b="1" baseline="30000" dirty="0" err="1" smtClean="0"/>
              <a:t>3</a:t>
            </a:r>
            <a:r>
              <a:rPr lang="en-US" sz="2400" b="1" dirty="0" smtClean="0"/>
              <a:t> </a:t>
            </a:r>
            <a:r>
              <a:rPr lang="en-US" sz="2400" b="1" dirty="0" err="1"/>
              <a:t>lbs</a:t>
            </a:r>
            <a:r>
              <a:rPr lang="en-US" sz="2400" b="1" dirty="0"/>
              <a:t> nitrogen, and </a:t>
            </a:r>
            <a:r>
              <a:rPr lang="en-US" sz="2400" b="1" dirty="0" err="1"/>
              <a:t>8.6x10</a:t>
            </a:r>
            <a:r>
              <a:rPr lang="en-US" sz="2400" b="1" baseline="30000" dirty="0" err="1"/>
              <a:t>3</a:t>
            </a:r>
            <a:r>
              <a:rPr lang="en-US" sz="2400" b="1" dirty="0"/>
              <a:t> </a:t>
            </a:r>
            <a:r>
              <a:rPr lang="en-US" sz="2400" b="1" dirty="0" err="1"/>
              <a:t>lbs</a:t>
            </a:r>
            <a:r>
              <a:rPr lang="en-US" sz="2400" b="1" dirty="0"/>
              <a:t> </a:t>
            </a:r>
            <a:r>
              <a:rPr lang="en-US" sz="2400" b="1" dirty="0" smtClean="0"/>
              <a:t>phosphorus.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On top of nutrient removal, oyster filtration can help to clean up the Bay.</a:t>
            </a:r>
          </a:p>
        </p:txBody>
      </p:sp>
    </p:spTree>
    <p:extLst>
      <p:ext uri="{BB962C8B-B14F-4D97-AF65-F5344CB8AC3E}">
        <p14:creationId xmlns:p14="http://schemas.microsoft.com/office/powerpoint/2010/main" val="41379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2361" y="351911"/>
            <a:ext cx="8229600" cy="678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Oyster Basic Equation in Model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2105696" y="1613079"/>
                <a:ext cx="8229600" cy="4525963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𝒅𝑶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=∝∙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𝑻𝑺𝑺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𝑰𝑭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𝑹𝑭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𝑩𝑴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600" b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In which: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O = oyster biomass (g C m</a:t>
                </a:r>
                <a:r>
                  <a:rPr lang="en-US" sz="2600" b="1" baseline="30000" dirty="0">
                    <a:solidFill>
                      <a:schemeClr val="tx1"/>
                    </a:solidFill>
                  </a:rPr>
                  <a:t>-2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α = assimilation efficiency (0 &lt; α &lt; 1)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Fr = filtration rate (m</a:t>
                </a:r>
                <a:r>
                  <a:rPr lang="en-US" sz="26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g</a:t>
                </a:r>
                <a:r>
                  <a:rPr lang="en-US" sz="26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 C d</a:t>
                </a:r>
                <a:r>
                  <a:rPr lang="en-US" sz="26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 err="1" smtClean="0">
                    <a:solidFill>
                      <a:schemeClr val="tx1"/>
                    </a:solidFill>
                  </a:rPr>
                  <a:t>TSS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= </a:t>
                </a:r>
                <a:r>
                  <a:rPr lang="en-US" sz="2600" b="1" dirty="0" smtClean="0">
                    <a:solidFill>
                      <a:schemeClr val="tx1"/>
                    </a:solidFill>
                  </a:rPr>
                  <a:t>Total Suspended Solids (g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m</a:t>
                </a:r>
                <a:r>
                  <a:rPr lang="en-US" sz="2600" b="1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IF = ingestion fraction (0 &lt; IF &lt; 1)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RF = respiration fraction (0 &lt; RF &lt; 1)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BM = basal metabolism (d</a:t>
                </a:r>
                <a:r>
                  <a:rPr lang="en-US" sz="26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β = mortality (d</a:t>
                </a:r>
                <a:r>
                  <a:rPr lang="en-US" sz="26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96" y="1613079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04437" y="6139042"/>
            <a:ext cx="208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 Cerco; modified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33812" y="1412476"/>
            <a:ext cx="9034377" cy="4434786"/>
            <a:chOff x="1270646" y="1450576"/>
            <a:chExt cx="9034377" cy="4434786"/>
          </a:xfrm>
        </p:grpSpPr>
        <p:sp>
          <p:nvSpPr>
            <p:cNvPr id="3" name="TextBox 2"/>
            <p:cNvSpPr txBox="1"/>
            <p:nvPr/>
          </p:nvSpPr>
          <p:spPr>
            <a:xfrm>
              <a:off x="1270646" y="2022814"/>
              <a:ext cx="152682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Cyanobacteria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80023" y="2019078"/>
              <a:ext cx="869597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Diatom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37735" y="2025308"/>
              <a:ext cx="760336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Green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6046" y="2026738"/>
              <a:ext cx="872355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</a:t>
              </a:r>
              <a:r>
                <a:rPr lang="en-US" dirty="0" err="1" smtClean="0"/>
                <a:t>RPOC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2493" y="2033956"/>
              <a:ext cx="89800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</a:t>
              </a:r>
              <a:r>
                <a:rPr lang="en-US" dirty="0" err="1" smtClean="0"/>
                <a:t>RPON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002" y="2033956"/>
              <a:ext cx="867545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</a:t>
              </a:r>
              <a:r>
                <a:rPr lang="en-US" dirty="0" err="1" smtClean="0"/>
                <a:t>RPOP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8194" y="2026738"/>
              <a:ext cx="45397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25405" y="2033956"/>
              <a:ext cx="47961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PIP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55132" y="3507725"/>
              <a:ext cx="994183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OYSTER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0394" y="4998298"/>
              <a:ext cx="872355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</a:t>
              </a:r>
              <a:r>
                <a:rPr lang="en-US" dirty="0" err="1" smtClean="0"/>
                <a:t>RPOC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8281" y="4998298"/>
              <a:ext cx="89800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</a:t>
              </a:r>
              <a:r>
                <a:rPr lang="en-US" dirty="0" err="1" smtClean="0"/>
                <a:t>RPON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03222" y="5019490"/>
              <a:ext cx="89800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L-</a:t>
              </a:r>
              <a:r>
                <a:rPr lang="en-US" dirty="0" err="1" smtClean="0"/>
                <a:t>RPON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5412" y="4998298"/>
              <a:ext cx="45397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08193" y="5019490"/>
              <a:ext cx="47961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PIP</a:t>
              </a:r>
              <a:endParaRPr lang="en-US" dirty="0"/>
            </a:p>
          </p:txBody>
        </p:sp>
        <p:sp>
          <p:nvSpPr>
            <p:cNvPr id="21" name="Curved Left Arrow 20"/>
            <p:cNvSpPr/>
            <p:nvPr/>
          </p:nvSpPr>
          <p:spPr>
            <a:xfrm>
              <a:off x="6346872" y="3558884"/>
              <a:ext cx="207345" cy="297793"/>
            </a:xfrm>
            <a:prstGeom prst="curvedLef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10991" y="1450576"/>
              <a:ext cx="1480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Bottom water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95200" y="5516030"/>
              <a:ext cx="10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Sediment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034060" y="2958353"/>
              <a:ext cx="8031153" cy="56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852223" y="2396070"/>
              <a:ext cx="0" cy="5909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852223" y="2972684"/>
              <a:ext cx="1" cy="5350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88177" y="4482457"/>
              <a:ext cx="4259824" cy="404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2"/>
            </p:cNvCxnSpPr>
            <p:nvPr/>
          </p:nvCxnSpPr>
          <p:spPr>
            <a:xfrm flipH="1">
              <a:off x="7161494" y="2403288"/>
              <a:ext cx="1" cy="5478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2"/>
            </p:cNvCxnSpPr>
            <p:nvPr/>
          </p:nvCxnSpPr>
          <p:spPr>
            <a:xfrm flipH="1">
              <a:off x="8281774" y="2403288"/>
              <a:ext cx="1" cy="6118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9245179" y="2416094"/>
              <a:ext cx="0" cy="5706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058578" y="2415522"/>
              <a:ext cx="6635" cy="5996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681657" y="2416093"/>
              <a:ext cx="1" cy="5350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588177" y="2418708"/>
              <a:ext cx="1" cy="5350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034059" y="2409691"/>
              <a:ext cx="1" cy="5350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852223" y="3907835"/>
              <a:ext cx="0" cy="5746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832034" y="4522950"/>
              <a:ext cx="3358" cy="4965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19" idx="0"/>
            </p:cNvCxnSpPr>
            <p:nvPr/>
          </p:nvCxnSpPr>
          <p:spPr>
            <a:xfrm>
              <a:off x="6992397" y="4522950"/>
              <a:ext cx="0" cy="4753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0" idx="0"/>
            </p:cNvCxnSpPr>
            <p:nvPr/>
          </p:nvCxnSpPr>
          <p:spPr>
            <a:xfrm>
              <a:off x="7848001" y="4522950"/>
              <a:ext cx="1" cy="4965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742016" y="4502703"/>
              <a:ext cx="1" cy="5158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585011" y="4502703"/>
              <a:ext cx="1" cy="4490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599427" y="3523114"/>
              <a:ext cx="97764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Nutrient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28281" y="3191736"/>
              <a:ext cx="124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Respiration</a:t>
              </a:r>
              <a:endParaRPr lang="en-US" dirty="0"/>
            </a:p>
          </p:txBody>
        </p:sp>
        <p:cxnSp>
          <p:nvCxnSpPr>
            <p:cNvPr id="58" name="Straight Arrow Connector 57"/>
            <p:cNvCxnSpPr>
              <a:stCxn id="12" idx="1"/>
              <a:endCxn id="55" idx="3"/>
            </p:cNvCxnSpPr>
            <p:nvPr/>
          </p:nvCxnSpPr>
          <p:spPr>
            <a:xfrm flipH="1">
              <a:off x="4577067" y="3707780"/>
              <a:ext cx="778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643200" y="474305"/>
            <a:ext cx="6415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Fluxes generated by oyster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241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1108387" y="120270"/>
            <a:ext cx="9869715" cy="769441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/>
              <a:t>Diagenesis Model with </a:t>
            </a:r>
            <a:r>
              <a:rPr lang="en-US" altLang="en-US" sz="4400" dirty="0" smtClean="0"/>
              <a:t>Benthos </a:t>
            </a:r>
            <a:r>
              <a:rPr lang="en-US" altLang="en-US" sz="1800" dirty="0" smtClean="0"/>
              <a:t>(Carl Cerco; Modified)</a:t>
            </a:r>
            <a:endParaRPr lang="en-US" altLang="en-US" sz="18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1573953" y="1184752"/>
            <a:ext cx="8466304" cy="5400254"/>
            <a:chOff x="296696" y="342924"/>
            <a:chExt cx="8466304" cy="5400254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1341438" y="531813"/>
              <a:ext cx="13716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Particulate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 Organic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  Matter</a:t>
              </a:r>
              <a:endParaRPr lang="en-US" altLang="en-US" sz="2400"/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724400" y="1524000"/>
              <a:ext cx="13716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Dissolved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 Nutrients</a:t>
              </a:r>
              <a:endParaRPr lang="en-US" altLang="en-US" sz="2400" b="1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6858000" y="1524000"/>
              <a:ext cx="13716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Dissolved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  Oxygen</a:t>
              </a:r>
              <a:endParaRPr lang="en-US" altLang="en-US" sz="2400" b="1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13716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  Filter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Feeders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95400" y="3886200"/>
              <a:ext cx="13716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Particulate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 Organic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  Matter</a:t>
              </a:r>
              <a:endParaRPr lang="en-US" altLang="en-US" sz="2400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724400" y="3886200"/>
              <a:ext cx="13716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Dissolved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 Nutrients</a:t>
              </a:r>
              <a:endParaRPr lang="en-US" altLang="en-US" sz="2400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934200" y="4495800"/>
              <a:ext cx="13716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 Oxygen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Demand</a:t>
              </a:r>
              <a:endParaRPr lang="en-US" altLang="en-US" sz="2400" dirty="0"/>
            </a:p>
          </p:txBody>
        </p:sp>
        <p:cxnSp>
          <p:nvCxnSpPr>
            <p:cNvPr id="9" name="AutoShape 10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2667000" y="4229100"/>
              <a:ext cx="20574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1"/>
            <p:cNvCxnSpPr>
              <a:cxnSpLocks noChangeShapeType="1"/>
              <a:stCxn id="3" idx="2"/>
              <a:endCxn id="7" idx="0"/>
            </p:cNvCxnSpPr>
            <p:nvPr/>
          </p:nvCxnSpPr>
          <p:spPr bwMode="auto">
            <a:xfrm>
              <a:off x="5410200" y="2209800"/>
              <a:ext cx="0" cy="167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2"/>
            <p:cNvCxnSpPr>
              <a:cxnSpLocks noChangeShapeType="1"/>
              <a:stCxn id="4" idx="0"/>
              <a:endCxn id="5" idx="0"/>
            </p:cNvCxnSpPr>
            <p:nvPr/>
          </p:nvCxnSpPr>
          <p:spPr bwMode="auto">
            <a:xfrm rot="-5400000" flipH="1" flipV="1">
              <a:off x="5029200" y="-457200"/>
              <a:ext cx="533400" cy="4495800"/>
            </a:xfrm>
            <a:prstGeom prst="bentConnector3">
              <a:avLst>
                <a:gd name="adj1" fmla="val -42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590800" y="12192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AutoShape 14"/>
            <p:cNvCxnSpPr>
              <a:cxnSpLocks noChangeShapeType="1"/>
              <a:endCxn id="3" idx="1"/>
            </p:cNvCxnSpPr>
            <p:nvPr/>
          </p:nvCxnSpPr>
          <p:spPr bwMode="auto">
            <a:xfrm flipV="1">
              <a:off x="3429000" y="1866900"/>
              <a:ext cx="1295400" cy="190500"/>
            </a:xfrm>
            <a:prstGeom prst="bentConnector3">
              <a:avLst>
                <a:gd name="adj1" fmla="val -135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590800" y="2743200"/>
              <a:ext cx="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7"/>
            <p:cNvSpPr>
              <a:spLocks/>
            </p:cNvSpPr>
            <p:nvPr/>
          </p:nvSpPr>
          <p:spPr bwMode="auto">
            <a:xfrm>
              <a:off x="3581400" y="4648200"/>
              <a:ext cx="152400" cy="152400"/>
            </a:xfrm>
            <a:custGeom>
              <a:avLst/>
              <a:gdLst>
                <a:gd name="T0" fmla="*/ 0 w 21600"/>
                <a:gd name="T1" fmla="*/ 0 h 21600"/>
                <a:gd name="T2" fmla="*/ 1075267 w 21600"/>
                <a:gd name="T3" fmla="*/ 1075267 h 21600"/>
                <a:gd name="T4" fmla="*/ 0 w 21600"/>
                <a:gd name="T5" fmla="*/ 107526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18"/>
            <p:cNvSpPr>
              <a:spLocks/>
            </p:cNvSpPr>
            <p:nvPr/>
          </p:nvSpPr>
          <p:spPr bwMode="auto">
            <a:xfrm flipH="1">
              <a:off x="3429000" y="4648200"/>
              <a:ext cx="152400" cy="152400"/>
            </a:xfrm>
            <a:custGeom>
              <a:avLst/>
              <a:gdLst>
                <a:gd name="T0" fmla="*/ 0 w 21600"/>
                <a:gd name="T1" fmla="*/ 0 h 21600"/>
                <a:gd name="T2" fmla="*/ 1075267 w 21600"/>
                <a:gd name="T3" fmla="*/ 1075267 h 21600"/>
                <a:gd name="T4" fmla="*/ 0 w 21600"/>
                <a:gd name="T5" fmla="*/ 107526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AutoShape 19"/>
            <p:cNvCxnSpPr>
              <a:cxnSpLocks noChangeShapeType="1"/>
              <a:endCxn id="16" idx="1"/>
            </p:cNvCxnSpPr>
            <p:nvPr/>
          </p:nvCxnSpPr>
          <p:spPr bwMode="auto">
            <a:xfrm>
              <a:off x="2209800" y="4572000"/>
              <a:ext cx="1219200" cy="227013"/>
            </a:xfrm>
            <a:prstGeom prst="bentConnector4">
              <a:avLst>
                <a:gd name="adj1" fmla="val -1042"/>
                <a:gd name="adj2" fmla="val 10559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20"/>
            <p:cNvCxnSpPr>
              <a:cxnSpLocks noChangeShapeType="1"/>
              <a:stCxn id="15" idx="1"/>
              <a:endCxn id="8" idx="1"/>
            </p:cNvCxnSpPr>
            <p:nvPr/>
          </p:nvCxnSpPr>
          <p:spPr bwMode="auto">
            <a:xfrm>
              <a:off x="3733800" y="4800600"/>
              <a:ext cx="3200400" cy="38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96696" y="342924"/>
              <a:ext cx="859531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latin typeface="Arial" panose="020B0604020202020204" pitchFamily="34" charset="0"/>
                </a:rPr>
                <a:t>transport</a:t>
              </a:r>
              <a:endParaRPr lang="en-US" altLang="en-US" sz="2400" dirty="0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rot="-5400000">
              <a:off x="1998248" y="1493468"/>
              <a:ext cx="795338" cy="274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</a:rPr>
                <a:t>filtration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rot="-5400000">
              <a:off x="1526381" y="1740694"/>
              <a:ext cx="727075" cy="274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</a:rPr>
                <a:t>settling</a:t>
              </a:r>
              <a:endParaRPr lang="en-US" altLang="en-US" sz="2400" dirty="0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 rot="-5400000">
              <a:off x="1927248" y="3164681"/>
              <a:ext cx="1041400" cy="274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biodeposits</a:t>
              </a:r>
              <a:endParaRPr lang="en-US" altLang="en-US" sz="2400"/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 rot="-5400000">
              <a:off x="4521993" y="2850357"/>
              <a:ext cx="1300163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sediment-water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     exchange</a:t>
              </a:r>
              <a:endParaRPr lang="en-US" altLang="en-US" sz="240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581400" y="1600200"/>
              <a:ext cx="860425" cy="274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excretion</a:t>
              </a:r>
              <a:endParaRPr lang="en-US" altLang="en-US" sz="1200"/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 rot="-5400000">
              <a:off x="6511131" y="3071019"/>
              <a:ext cx="1436688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sediment-oxygen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       demand</a:t>
              </a:r>
              <a:endParaRPr lang="en-US" altLang="en-US" sz="2400"/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3124200" y="3962400"/>
              <a:ext cx="971550" cy="274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</a:rPr>
                <a:t>diagenesis</a:t>
              </a:r>
              <a:endParaRPr lang="en-US" altLang="en-US" sz="2400" dirty="0"/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3794438" y="4845641"/>
              <a:ext cx="971550" cy="274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</a:rPr>
                <a:t>diagenesis</a:t>
              </a:r>
              <a:endParaRPr lang="en-US" altLang="en-US" sz="2400" dirty="0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H="1">
              <a:off x="685800" y="2438400"/>
              <a:ext cx="1676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3733800" y="2438400"/>
              <a:ext cx="502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7543800" y="2209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V="1">
              <a:off x="7543800" y="2438400"/>
              <a:ext cx="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682318" y="1905000"/>
              <a:ext cx="851515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Water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Column</a:t>
              </a:r>
              <a:endParaRPr lang="en-US" altLang="en-US" sz="2400"/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609600" y="2438400"/>
              <a:ext cx="1081088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Sediments</a:t>
              </a:r>
              <a:endParaRPr lang="en-US" altLang="en-US" sz="2400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2024018" y="1217613"/>
              <a:ext cx="0" cy="266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1981200" y="4583715"/>
              <a:ext cx="1" cy="5978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21259" y="5181600"/>
              <a:ext cx="3198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910402" y="5370929"/>
              <a:ext cx="109728" cy="23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914150" y="5276850"/>
              <a:ext cx="134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1670858" y="5466179"/>
              <a:ext cx="620683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latin typeface="Arial" panose="020B0604020202020204" pitchFamily="34" charset="0"/>
                </a:rPr>
                <a:t>Burial</a:t>
              </a:r>
              <a:endParaRPr lang="en-US" altLang="en-US" sz="2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6049830" y="3454769"/>
              <a:ext cx="0" cy="4175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889889" y="3451255"/>
              <a:ext cx="3198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979032" y="3240534"/>
              <a:ext cx="109728" cy="23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82780" y="3327430"/>
              <a:ext cx="134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5495926" y="2871400"/>
              <a:ext cx="1220206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latin typeface="Arial" panose="020B0604020202020204" pitchFamily="34" charset="0"/>
                </a:rPr>
                <a:t>Denitrification</a:t>
              </a:r>
              <a:endParaRPr lang="en-US" altLang="en-US" sz="2400" dirty="0"/>
            </a:p>
          </p:txBody>
        </p:sp>
        <p:cxnSp>
          <p:nvCxnSpPr>
            <p:cNvPr id="68" name="Straight Arrow Connector 67"/>
            <p:cNvCxnSpPr>
              <a:stCxn id="2" idx="1"/>
            </p:cNvCxnSpPr>
            <p:nvPr/>
          </p:nvCxnSpPr>
          <p:spPr>
            <a:xfrm flipH="1" flipV="1">
              <a:off x="996287" y="873457"/>
              <a:ext cx="345151" cy="12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996287" y="702860"/>
              <a:ext cx="0" cy="3411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95350" y="771525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788728" y="790575"/>
              <a:ext cx="5686" cy="133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23"/>
            <p:cNvSpPr txBox="1">
              <a:spLocks noChangeArrowheads="1"/>
            </p:cNvSpPr>
            <p:nvPr/>
          </p:nvSpPr>
          <p:spPr bwMode="auto">
            <a:xfrm>
              <a:off x="4943474" y="1041900"/>
              <a:ext cx="971550" cy="2746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respiration</a:t>
              </a: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214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96" t="5397" r="26255" b="7142"/>
          <a:stretch/>
        </p:blipFill>
        <p:spPr>
          <a:xfrm>
            <a:off x="6532089" y="15587"/>
            <a:ext cx="5338207" cy="68424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4851" y="179249"/>
            <a:ext cx="595676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Oyster </a:t>
            </a:r>
            <a:r>
              <a:rPr lang="en-US" sz="4000" b="1" dirty="0" smtClean="0"/>
              <a:t>Aquaculture </a:t>
            </a:r>
            <a:r>
              <a:rPr lang="en-US" sz="4000" b="1" dirty="0" smtClean="0"/>
              <a:t>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alinity ≥7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VA: Lease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phytoplankton and suspended solids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/>
              <a:t>Model setup</a:t>
            </a:r>
            <a:endParaRPr lang="en-US" sz="4000" b="1" dirty="0" smtClean="0"/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392 million oysters harvest in 2025, equivalent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468k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in biomass.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and 8k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nutrient loads.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Oyster biomass in the water column is 1.5 times the annual harvest for aquaculture in cages (20% in MD and 80% in VA).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Oyster biomass on the bottom is twice the annual harvest for bottom culture (80% in MD and 20% in VA).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25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961" y="1327748"/>
            <a:ext cx="7694439" cy="3610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694" y="5193164"/>
            <a:ext cx="920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on deep water and deep channel: non-attainment decreased from 6.00 to 5.24%, to </a:t>
            </a:r>
            <a:r>
              <a:rPr lang="en-US" dirty="0"/>
              <a:t>1.2 million pounds of nitrogen and 22 thousand pounds of phosphorus removal from the </a:t>
            </a:r>
            <a:r>
              <a:rPr lang="en-US" dirty="0" smtClean="0"/>
              <a:t>watershed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difference between base and </a:t>
            </a:r>
            <a:r>
              <a:rPr lang="en-US" dirty="0" err="1" smtClean="0"/>
              <a:t>WIP</a:t>
            </a:r>
            <a:r>
              <a:rPr lang="en-US" dirty="0" smtClean="0"/>
              <a:t> scenarios.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0493" y="303708"/>
            <a:ext cx="8297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Deep Channel criteria assessment </a:t>
            </a:r>
          </a:p>
        </p:txBody>
      </p:sp>
    </p:spTree>
    <p:extLst>
      <p:ext uri="{BB962C8B-B14F-4D97-AF65-F5344CB8AC3E}">
        <p14:creationId xmlns:p14="http://schemas.microsoft.com/office/powerpoint/2010/main" val="17225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018" y="45869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open water seems less impacted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0" y="1769614"/>
            <a:ext cx="11379745" cy="2472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3274" y="47639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Open water criteria assessment 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(Examples with oyster aquaculture)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20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53" t="4319" r="17289" b="66761"/>
          <a:stretch/>
        </p:blipFill>
        <p:spPr>
          <a:xfrm>
            <a:off x="4443211" y="167426"/>
            <a:ext cx="6854713" cy="319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53" t="4319" r="17046" b="66761"/>
          <a:stretch/>
        </p:blipFill>
        <p:spPr>
          <a:xfrm>
            <a:off x="4443211" y="3276141"/>
            <a:ext cx="6882073" cy="32019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7504" y="827205"/>
            <a:ext cx="35996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Difference in Hypoxia volume in the </a:t>
            </a: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whole Bay 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(DO&lt; 1 mg/l)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Slightly higher in the base case (lower panel) then in the </a:t>
            </a:r>
            <a:r>
              <a:rPr lang="en-US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WIP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21334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659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Tian</dc:creator>
  <cp:lastModifiedBy>Richard Tian</cp:lastModifiedBy>
  <cp:revision>70</cp:revision>
  <dcterms:created xsi:type="dcterms:W3CDTF">2018-03-12T13:27:18Z</dcterms:created>
  <dcterms:modified xsi:type="dcterms:W3CDTF">2018-03-16T13:51:09Z</dcterms:modified>
</cp:coreProperties>
</file>