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4"/>
  </p:sldMasterIdLst>
  <p:notesMasterIdLst>
    <p:notesMasterId r:id="rId27"/>
  </p:notesMasterIdLst>
  <p:sldIdLst>
    <p:sldId id="256" r:id="rId5"/>
    <p:sldId id="991" r:id="rId6"/>
    <p:sldId id="262" r:id="rId7"/>
    <p:sldId id="298" r:id="rId8"/>
    <p:sldId id="976" r:id="rId9"/>
    <p:sldId id="996" r:id="rId10"/>
    <p:sldId id="304" r:id="rId11"/>
    <p:sldId id="303" r:id="rId12"/>
    <p:sldId id="1038" r:id="rId13"/>
    <p:sldId id="1039" r:id="rId14"/>
    <p:sldId id="419" r:id="rId15"/>
    <p:sldId id="974" r:id="rId16"/>
    <p:sldId id="998" r:id="rId17"/>
    <p:sldId id="963" r:id="rId18"/>
    <p:sldId id="965" r:id="rId19"/>
    <p:sldId id="966" r:id="rId20"/>
    <p:sldId id="310" r:id="rId21"/>
    <p:sldId id="315" r:id="rId22"/>
    <p:sldId id="423" r:id="rId23"/>
    <p:sldId id="289" r:id="rId24"/>
    <p:sldId id="987" r:id="rId25"/>
    <p:sldId id="300" r:id="rId26"/>
  </p:sldIdLst>
  <p:sldSz cx="12192000" cy="6858000"/>
  <p:notesSz cx="6858000" cy="9144000"/>
  <p:embeddedFontLs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ia Huisman" initials="" lastIdx="5" clrIdx="0"/>
  <p:cmAuthor id="1" name="Eric Eckl"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B721D-1C33-477C-97A9-C65B068115B8}" v="232" dt="2021-12-01T16:16:08.280"/>
  </p1510:revLst>
</p1510:revInfo>
</file>

<file path=ppt/tableStyles.xml><?xml version="1.0" encoding="utf-8"?>
<a:tblStyleLst xmlns:a="http://schemas.openxmlformats.org/drawingml/2006/main" def="{597DC8C6-DAC8-4292-887F-DB60171C80C3}">
  <a:tblStyle styleId="{597DC8C6-DAC8-4292-887F-DB60171C80C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646" autoAdjust="0"/>
  </p:normalViewPr>
  <p:slideViewPr>
    <p:cSldViewPr snapToGrid="0">
      <p:cViewPr varScale="1">
        <p:scale>
          <a:sx n="95" d="100"/>
          <a:sy n="95"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10</a:t>
            </a:fld>
            <a:endParaRPr lang="en-US" dirty="0"/>
          </a:p>
        </p:txBody>
      </p:sp>
    </p:spTree>
    <p:extLst>
      <p:ext uri="{BB962C8B-B14F-4D97-AF65-F5344CB8AC3E}">
        <p14:creationId xmlns:p14="http://schemas.microsoft.com/office/powerpoint/2010/main" val="149368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11</a:t>
            </a:fld>
            <a:endParaRPr lang="en-US" dirty="0"/>
          </a:p>
        </p:txBody>
      </p:sp>
    </p:spTree>
    <p:extLst>
      <p:ext uri="{BB962C8B-B14F-4D97-AF65-F5344CB8AC3E}">
        <p14:creationId xmlns:p14="http://schemas.microsoft.com/office/powerpoint/2010/main" val="413302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12</a:t>
            </a:fld>
            <a:endParaRPr lang="en-US" dirty="0"/>
          </a:p>
        </p:txBody>
      </p:sp>
    </p:spTree>
    <p:extLst>
      <p:ext uri="{BB962C8B-B14F-4D97-AF65-F5344CB8AC3E}">
        <p14:creationId xmlns:p14="http://schemas.microsoft.com/office/powerpoint/2010/main" val="72578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13</a:t>
            </a:fld>
            <a:endParaRPr lang="en-US" dirty="0"/>
          </a:p>
        </p:txBody>
      </p:sp>
    </p:spTree>
    <p:extLst>
      <p:ext uri="{BB962C8B-B14F-4D97-AF65-F5344CB8AC3E}">
        <p14:creationId xmlns:p14="http://schemas.microsoft.com/office/powerpoint/2010/main" val="279055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14</a:t>
            </a:fld>
            <a:endParaRPr lang="en-US" dirty="0"/>
          </a:p>
        </p:txBody>
      </p:sp>
    </p:spTree>
    <p:extLst>
      <p:ext uri="{BB962C8B-B14F-4D97-AF65-F5344CB8AC3E}">
        <p14:creationId xmlns:p14="http://schemas.microsoft.com/office/powerpoint/2010/main" val="317494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00000"/>
              </a:lnSpc>
              <a:spcBef>
                <a:spcPts val="600"/>
              </a:spcBef>
              <a:buFont typeface="Arial" panose="020B0604020202020204" pitchFamily="34" charset="0"/>
              <a:buNone/>
            </a:pPr>
            <a:endParaRPr lang="en-US" sz="2400" b="0" dirty="0">
              <a:solidFill>
                <a:schemeClr val="tx1"/>
              </a:solidFill>
            </a:endParaRPr>
          </a:p>
        </p:txBody>
      </p:sp>
      <p:sp>
        <p:nvSpPr>
          <p:cNvPr id="4" name="Slide Number Placeholder 3"/>
          <p:cNvSpPr>
            <a:spLocks noGrp="1"/>
          </p:cNvSpPr>
          <p:nvPr>
            <p:ph type="sldNum" sz="quarter" idx="10"/>
          </p:nvPr>
        </p:nvSpPr>
        <p:spPr/>
        <p:txBody>
          <a:bodyPr/>
          <a:lstStyle/>
          <a:p>
            <a:fld id="{7F6E7DF5-D230-4815-94EA-FD8FDE02F336}" type="slidenum">
              <a:rPr lang="en-US" smtClean="0"/>
              <a:t>15</a:t>
            </a:fld>
            <a:endParaRPr lang="en-US" dirty="0"/>
          </a:p>
        </p:txBody>
      </p:sp>
    </p:spTree>
    <p:extLst>
      <p:ext uri="{BB962C8B-B14F-4D97-AF65-F5344CB8AC3E}">
        <p14:creationId xmlns:p14="http://schemas.microsoft.com/office/powerpoint/2010/main" val="367102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00000"/>
              </a:lnSpc>
              <a:spcBef>
                <a:spcPts val="600"/>
              </a:spcBef>
              <a:buFont typeface="Arial" panose="020B0604020202020204" pitchFamily="34" charset="0"/>
              <a:buNone/>
            </a:pPr>
            <a:endParaRPr lang="en-US" sz="2400" b="0" dirty="0">
              <a:solidFill>
                <a:schemeClr val="tx1"/>
              </a:solidFill>
            </a:endParaRPr>
          </a:p>
        </p:txBody>
      </p:sp>
      <p:sp>
        <p:nvSpPr>
          <p:cNvPr id="4" name="Slide Number Placeholder 3"/>
          <p:cNvSpPr>
            <a:spLocks noGrp="1"/>
          </p:cNvSpPr>
          <p:nvPr>
            <p:ph type="sldNum" sz="quarter" idx="10"/>
          </p:nvPr>
        </p:nvSpPr>
        <p:spPr/>
        <p:txBody>
          <a:bodyPr/>
          <a:lstStyle/>
          <a:p>
            <a:fld id="{7F6E7DF5-D230-4815-94EA-FD8FDE02F336}" type="slidenum">
              <a:rPr lang="en-US" smtClean="0"/>
              <a:t>16</a:t>
            </a:fld>
            <a:endParaRPr lang="en-US" dirty="0"/>
          </a:p>
        </p:txBody>
      </p:sp>
    </p:spTree>
    <p:extLst>
      <p:ext uri="{BB962C8B-B14F-4D97-AF65-F5344CB8AC3E}">
        <p14:creationId xmlns:p14="http://schemas.microsoft.com/office/powerpoint/2010/main" val="65692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3" name="Google Shape;8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3" name="Google Shape;92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Open for public comment/questions.</a:t>
            </a:r>
            <a:endParaRPr/>
          </a:p>
        </p:txBody>
      </p:sp>
      <p:sp>
        <p:nvSpPr>
          <p:cNvPr id="924" name="Google Shape;92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19</a:t>
            </a:fld>
            <a:endParaRPr lang="en-US" dirty="0"/>
          </a:p>
        </p:txBody>
      </p:sp>
    </p:spTree>
    <p:extLst>
      <p:ext uri="{BB962C8B-B14F-4D97-AF65-F5344CB8AC3E}">
        <p14:creationId xmlns:p14="http://schemas.microsoft.com/office/powerpoint/2010/main" val="151835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f71d260f2_0_720:notes"/>
          <p:cNvSpPr>
            <a:spLocks noGrp="1" noRot="1" noChangeAspect="1"/>
          </p:cNvSpPr>
          <p:nvPr>
            <p:ph type="sldImg" idx="2"/>
          </p:nvPr>
        </p:nvSpPr>
        <p:spPr>
          <a:xfrm>
            <a:off x="-15889288" y="8083550"/>
            <a:ext cx="38792151" cy="2182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bf71d260f2_0_720:notes"/>
          <p:cNvSpPr txBox="1">
            <a:spLocks noGrp="1"/>
          </p:cNvSpPr>
          <p:nvPr>
            <p:ph type="body" idx="1"/>
          </p:nvPr>
        </p:nvSpPr>
        <p:spPr>
          <a:xfrm>
            <a:off x="701041" y="31122728"/>
            <a:ext cx="5608200" cy="25464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u="sng" dirty="0"/>
          </a:p>
        </p:txBody>
      </p:sp>
      <p:sp>
        <p:nvSpPr>
          <p:cNvPr id="232" name="Google Shape;232;gbf71d260f2_0_720:notes"/>
          <p:cNvSpPr txBox="1">
            <a:spLocks noGrp="1"/>
          </p:cNvSpPr>
          <p:nvPr>
            <p:ph type="sldNum" idx="12"/>
          </p:nvPr>
        </p:nvSpPr>
        <p:spPr>
          <a:xfrm>
            <a:off x="3970939" y="61425886"/>
            <a:ext cx="3037800" cy="32451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711196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bf71d260f2_0_1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14" name="Google Shape;614;gbf71d260f2_0_1338: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615" name="Google Shape;615;gbf71d260f2_0_1338:notes"/>
          <p:cNvSpPr txBox="1"/>
          <p:nvPr/>
        </p:nvSpPr>
        <p:spPr>
          <a:xfrm>
            <a:off x="3884025" y="8684926"/>
            <a:ext cx="2972400" cy="4575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c2ab78724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c2ab78724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2" name="Google Shape;792;gc2ab78724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431479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bf71d260f2_0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38" name="Google Shape;738;gbf71d260f2_0_1054: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739" name="Google Shape;739;gbf71d260f2_0_1054:notes"/>
          <p:cNvSpPr txBox="1"/>
          <p:nvPr/>
        </p:nvSpPr>
        <p:spPr>
          <a:xfrm>
            <a:off x="3884025" y="8684926"/>
            <a:ext cx="2972400" cy="4575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0;g5f10d3291d_0_31:notes">
            <a:extLst>
              <a:ext uri="{FF2B5EF4-FFF2-40B4-BE49-F238E27FC236}">
                <a16:creationId xmlns:a16="http://schemas.microsoft.com/office/drawing/2014/main" id="{2D1EBED1-CD99-4C45-A8B1-0AA44BD3B10F}"/>
              </a:ext>
            </a:extLst>
          </p:cNvPr>
          <p:cNvSpPr>
            <a:spLocks noGrp="1" noRot="1" noChangeAspect="1" noTextEdit="1"/>
          </p:cNvSpPr>
          <p:nvPr>
            <p:ph type="sldImg" idx="2"/>
          </p:nvPr>
        </p:nvSpPr>
        <p:spPr bwMode="auto">
          <a:xfrm>
            <a:off x="-17510125" y="8791575"/>
            <a:ext cx="42190988" cy="237331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7411" name="Google Shape;141;g5f10d3291d_0_31:notes">
            <a:extLst>
              <a:ext uri="{FF2B5EF4-FFF2-40B4-BE49-F238E27FC236}">
                <a16:creationId xmlns:a16="http://schemas.microsoft.com/office/drawing/2014/main" id="{67339737-894A-4755-ABA8-A4C52AE33020}"/>
              </a:ext>
            </a:extLst>
          </p:cNvPr>
          <p:cNvSpPr>
            <a:spLocks noGrp="1" noChangeArrowheads="1"/>
          </p:cNvSpPr>
          <p:nvPr>
            <p:ph type="body" idx="1"/>
          </p:nvPr>
        </p:nvSpPr>
        <p:spPr bwMode="auto">
          <a:xfrm>
            <a:off x="715963" y="33848675"/>
            <a:ext cx="5734050" cy="2769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6350" tIns="93150" rIns="186350" bIns="93150" numCol="1" anchor="t" anchorCtr="0" compatLnSpc="1">
            <a:prstTxWarp prst="textNoShape">
              <a:avLst/>
            </a:prstTxWarp>
          </a:bodyPr>
          <a:lstStyle/>
          <a:p>
            <a:pPr>
              <a:spcBef>
                <a:spcPct val="0"/>
              </a:spcBef>
              <a:buSzPts val="1400"/>
            </a:pPr>
            <a:endParaRPr lang="en-US" altLang="en-US" u="sng" dirty="0"/>
          </a:p>
        </p:txBody>
      </p:sp>
      <p:sp>
        <p:nvSpPr>
          <p:cNvPr id="17412" name="Google Shape;142;g5f10d3291d_0_31:notes">
            <a:extLst>
              <a:ext uri="{FF2B5EF4-FFF2-40B4-BE49-F238E27FC236}">
                <a16:creationId xmlns:a16="http://schemas.microsoft.com/office/drawing/2014/main" id="{5A169EA7-8CC5-43A1-87EB-10F733A59B89}"/>
              </a:ext>
            </a:extLst>
          </p:cNvPr>
          <p:cNvSpPr>
            <a:spLocks noGrp="1" noChangeArrowheads="1"/>
          </p:cNvSpPr>
          <p:nvPr>
            <p:ph type="sldNum" sz="quarter" idx="5"/>
          </p:nvPr>
        </p:nvSpPr>
        <p:spPr bwMode="auto">
          <a:xfrm>
            <a:off x="4059238" y="66806763"/>
            <a:ext cx="3105150" cy="352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350" tIns="93150" rIns="186350" bIns="9315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03491E-703F-4488-9A3B-BE0320D03436}"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bf71d260f2_0_6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bf71d260f2_0_6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5" name="Google Shape;715;gbf71d260f2_0_6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2c1126ec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gc2c1126ec2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None/>
            </a:pPr>
            <a:endParaRPr sz="1400" dirty="0">
              <a:latin typeface="Arial"/>
              <a:ea typeface="Arial"/>
              <a:cs typeface="Arial"/>
              <a:sym typeface="Arial"/>
            </a:endParaRPr>
          </a:p>
        </p:txBody>
      </p:sp>
    </p:spTree>
    <p:extLst>
      <p:ext uri="{BB962C8B-B14F-4D97-AF65-F5344CB8AC3E}">
        <p14:creationId xmlns:p14="http://schemas.microsoft.com/office/powerpoint/2010/main" val="202250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0" name="Google Shape;7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4698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c2ab78724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c2ab78724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2" name="Google Shape;792;gc2ab78724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0" name="Google Shape;7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9</a:t>
            </a:fld>
            <a:endParaRPr lang="en-US" dirty="0"/>
          </a:p>
        </p:txBody>
      </p:sp>
    </p:spTree>
    <p:extLst>
      <p:ext uri="{BB962C8B-B14F-4D97-AF65-F5344CB8AC3E}">
        <p14:creationId xmlns:p14="http://schemas.microsoft.com/office/powerpoint/2010/main" val="135617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90000"/>
              </a:lnSpc>
              <a:spcBef>
                <a:spcPts val="0"/>
              </a:spcBef>
              <a:spcAft>
                <a:spcPts val="0"/>
              </a:spcAft>
              <a:buSzPts val="1400"/>
              <a:buFont typeface="Calibri"/>
              <a:buNone/>
              <a:defRPr sz="1800"/>
            </a:lvl2pPr>
            <a:lvl3pPr lvl="2" algn="l">
              <a:lnSpc>
                <a:spcPct val="90000"/>
              </a:lnSpc>
              <a:spcBef>
                <a:spcPts val="0"/>
              </a:spcBef>
              <a:spcAft>
                <a:spcPts val="0"/>
              </a:spcAft>
              <a:buSzPts val="1400"/>
              <a:buFont typeface="Calibri"/>
              <a:buNone/>
              <a:defRPr sz="1800"/>
            </a:lvl3pPr>
            <a:lvl4pPr lvl="3" algn="l">
              <a:lnSpc>
                <a:spcPct val="90000"/>
              </a:lnSpc>
              <a:spcBef>
                <a:spcPts val="0"/>
              </a:spcBef>
              <a:spcAft>
                <a:spcPts val="0"/>
              </a:spcAft>
              <a:buSzPts val="1400"/>
              <a:buFont typeface="Calibri"/>
              <a:buNone/>
              <a:defRPr sz="1800"/>
            </a:lvl4pPr>
            <a:lvl5pPr lvl="4" algn="l">
              <a:lnSpc>
                <a:spcPct val="90000"/>
              </a:lnSpc>
              <a:spcBef>
                <a:spcPts val="0"/>
              </a:spcBef>
              <a:spcAft>
                <a:spcPts val="0"/>
              </a:spcAft>
              <a:buSzPts val="1400"/>
              <a:buFont typeface="Calibri"/>
              <a:buNone/>
              <a:defRPr sz="1800"/>
            </a:lvl5pPr>
            <a:lvl6pPr lvl="5" algn="l">
              <a:lnSpc>
                <a:spcPct val="90000"/>
              </a:lnSpc>
              <a:spcBef>
                <a:spcPts val="0"/>
              </a:spcBef>
              <a:spcAft>
                <a:spcPts val="0"/>
              </a:spcAft>
              <a:buSzPts val="1400"/>
              <a:buFont typeface="Calibri"/>
              <a:buNone/>
              <a:defRPr sz="1800"/>
            </a:lvl6pPr>
            <a:lvl7pPr lvl="6" algn="l">
              <a:lnSpc>
                <a:spcPct val="90000"/>
              </a:lnSpc>
              <a:spcBef>
                <a:spcPts val="0"/>
              </a:spcBef>
              <a:spcAft>
                <a:spcPts val="0"/>
              </a:spcAft>
              <a:buSzPts val="1400"/>
              <a:buFont typeface="Calibri"/>
              <a:buNone/>
              <a:defRPr sz="1800"/>
            </a:lvl7pPr>
            <a:lvl8pPr lvl="7" algn="l">
              <a:lnSpc>
                <a:spcPct val="90000"/>
              </a:lnSpc>
              <a:spcBef>
                <a:spcPts val="0"/>
              </a:spcBef>
              <a:spcAft>
                <a:spcPts val="0"/>
              </a:spcAft>
              <a:buSzPts val="1400"/>
              <a:buFont typeface="Calibri"/>
              <a:buNone/>
              <a:defRPr sz="1800"/>
            </a:lvl8pPr>
            <a:lvl9pPr lvl="8" algn="l">
              <a:lnSpc>
                <a:spcPct val="90000"/>
              </a:lnSpc>
              <a:spcBef>
                <a:spcPts val="0"/>
              </a:spcBef>
              <a:spcAft>
                <a:spcPts val="0"/>
              </a:spcAft>
              <a:buSzPts val="1400"/>
              <a:buFont typeface="Calibri"/>
              <a:buNone/>
              <a:defRPr sz="1800"/>
            </a:lvl9pPr>
          </a:lstStyle>
          <a:p>
            <a:endParaRPr/>
          </a:p>
        </p:txBody>
      </p:sp>
      <p:sp>
        <p:nvSpPr>
          <p:cNvPr id="23" name="Google Shape;23;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47244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dep.pa.gov/Business/Water/PlanningConservation/CountyConservationDistricts/WatershedSpecialists/Pages/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kwolf@p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dep.pa.gov/Business/Water/Pennsylvania%E2%80%99s%20Chesapeake%20Bay%20Program%20Office/WIP3/Pages/Newsletter.aspx" TargetMode="External"/><Relationship Id="rId5" Type="http://schemas.openxmlformats.org/officeDocument/2006/relationships/hyperlink" Target="https://www.dep.pa.gov/Business/Water/Pennsylvania%E2%80%99s%20Chesapeake%20Bay%20Program%20Office/Pages/Track-Pennsylvania%E2%80%99s-Progress.aspx" TargetMode="External"/><Relationship Id="rId4" Type="http://schemas.openxmlformats.org/officeDocument/2006/relationships/hyperlink" Target="https://www.depgis.state.pa.us/chesapeakebaywatershed/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ctrTitle"/>
          </p:nvPr>
        </p:nvSpPr>
        <p:spPr>
          <a:xfrm>
            <a:off x="387667" y="2154979"/>
            <a:ext cx="11416665" cy="139881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dirty="0"/>
              <a:t>Pennsylvania’s Phase 3 WIP Progress:</a:t>
            </a:r>
            <a:br>
              <a:rPr lang="en-US" sz="4400" b="1" dirty="0"/>
            </a:br>
            <a:r>
              <a:rPr lang="en-US" sz="4400" b="1" dirty="0"/>
              <a:t>Focusing and Expanding on Local Action</a:t>
            </a:r>
            <a:endParaRPr dirty="0"/>
          </a:p>
        </p:txBody>
      </p:sp>
      <p:sp>
        <p:nvSpPr>
          <p:cNvPr id="225" name="Google Shape;225;p40"/>
          <p:cNvSpPr txBox="1">
            <a:spLocks noGrp="1"/>
          </p:cNvSpPr>
          <p:nvPr>
            <p:ph type="subTitle" idx="1"/>
          </p:nvPr>
        </p:nvSpPr>
        <p:spPr>
          <a:xfrm>
            <a:off x="777240" y="3783346"/>
            <a:ext cx="10759440" cy="2217404"/>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200"/>
              <a:buNone/>
            </a:pPr>
            <a:r>
              <a:rPr lang="en-US" sz="3200" dirty="0"/>
              <a:t> </a:t>
            </a:r>
            <a:endParaRPr dirty="0"/>
          </a:p>
          <a:p>
            <a:pPr marL="0" lvl="0" indent="0" algn="ctr" rtl="0">
              <a:lnSpc>
                <a:spcPct val="80000"/>
              </a:lnSpc>
              <a:spcBef>
                <a:spcPts val="1000"/>
              </a:spcBef>
              <a:spcAft>
                <a:spcPts val="0"/>
              </a:spcAft>
              <a:buClr>
                <a:schemeClr val="dk1"/>
              </a:buClr>
              <a:buSzPts val="3200"/>
              <a:buNone/>
            </a:pPr>
            <a:r>
              <a:rPr lang="en-US" sz="3200" dirty="0"/>
              <a:t>Chesapeake Bay Citizens Advisory Committee</a:t>
            </a:r>
          </a:p>
          <a:p>
            <a:pPr marL="0" lvl="0" indent="0" algn="ctr" rtl="0">
              <a:lnSpc>
                <a:spcPct val="80000"/>
              </a:lnSpc>
              <a:spcBef>
                <a:spcPts val="1000"/>
              </a:spcBef>
              <a:spcAft>
                <a:spcPts val="0"/>
              </a:spcAft>
              <a:buClr>
                <a:schemeClr val="dk1"/>
              </a:buClr>
              <a:buSzPts val="3200"/>
              <a:buNone/>
            </a:pPr>
            <a:r>
              <a:rPr lang="en-US" sz="3200" dirty="0"/>
              <a:t>December 1, 2021</a:t>
            </a:r>
            <a:endParaRPr dirty="0"/>
          </a:p>
        </p:txBody>
      </p:sp>
      <p:sp>
        <p:nvSpPr>
          <p:cNvPr id="226" name="Google Shape;226;p40"/>
          <p:cNvSpPr txBox="1"/>
          <p:nvPr/>
        </p:nvSpPr>
        <p:spPr>
          <a:xfrm>
            <a:off x="640080" y="6230303"/>
            <a:ext cx="2286000" cy="338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Tom Wolf, Governor</a:t>
            </a:r>
            <a:endParaRPr/>
          </a:p>
        </p:txBody>
      </p:sp>
      <p:sp>
        <p:nvSpPr>
          <p:cNvPr id="227" name="Google Shape;227;p40"/>
          <p:cNvSpPr txBox="1"/>
          <p:nvPr/>
        </p:nvSpPr>
        <p:spPr>
          <a:xfrm>
            <a:off x="8336280" y="6230302"/>
            <a:ext cx="3200400" cy="3381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Patrick McDonnell, Secretary</a:t>
            </a:r>
            <a:endParaRPr/>
          </a:p>
        </p:txBody>
      </p:sp>
      <p:pic>
        <p:nvPicPr>
          <p:cNvPr id="228" name="Google Shape;228;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14923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a:spcBef>
                  <a:spcPts val="0"/>
                </a:spcBef>
                <a:buClr>
                  <a:srgbClr val="FFFFFF"/>
                </a:buClr>
                <a:buSzPts val="4000"/>
                <a:buNone/>
              </a:pPr>
              <a:r>
                <a:rPr lang="en-US" sz="4000" dirty="0">
                  <a:solidFill>
                    <a:srgbClr val="FFFFFF"/>
                  </a:solidFill>
                  <a:latin typeface="Calibri"/>
                  <a:ea typeface="Calibri"/>
                  <a:cs typeface="Calibri"/>
                  <a:sym typeface="Calibri"/>
                </a:rPr>
                <a:t>How We’re Working Together to Succeed</a:t>
              </a:r>
            </a:p>
          </p:txBody>
        </p:sp>
      </p:grpSp>
      <p:sp>
        <p:nvSpPr>
          <p:cNvPr id="9" name="Content Placeholder 2">
            <a:extLst>
              <a:ext uri="{FF2B5EF4-FFF2-40B4-BE49-F238E27FC236}">
                <a16:creationId xmlns:a16="http://schemas.microsoft.com/office/drawing/2014/main" id="{1BE1FA3E-23AA-4DC9-B77B-8671D72AFD04}"/>
              </a:ext>
            </a:extLst>
          </p:cNvPr>
          <p:cNvSpPr>
            <a:spLocks noGrp="1"/>
          </p:cNvSpPr>
          <p:nvPr>
            <p:ph idx="1"/>
          </p:nvPr>
        </p:nvSpPr>
        <p:spPr>
          <a:xfrm>
            <a:off x="705886" y="1460091"/>
            <a:ext cx="11072457" cy="5031031"/>
          </a:xfrm>
        </p:spPr>
        <p:txBody>
          <a:bodyPr>
            <a:noAutofit/>
          </a:bodyPr>
          <a:lstStyle/>
          <a:p>
            <a:pPr marL="114300" indent="0">
              <a:lnSpc>
                <a:spcPct val="100000"/>
              </a:lnSpc>
              <a:spcBef>
                <a:spcPts val="0"/>
              </a:spcBef>
              <a:spcAft>
                <a:spcPts val="600"/>
              </a:spcAft>
              <a:buNone/>
            </a:pPr>
            <a:r>
              <a:rPr lang="en-US" sz="2400" b="1" dirty="0"/>
              <a:t>Trends and Needs identified in CAPs:  Funding, People and Reporting</a:t>
            </a:r>
          </a:p>
          <a:p>
            <a:pPr lvl="1">
              <a:lnSpc>
                <a:spcPct val="100000"/>
              </a:lnSpc>
              <a:spcBef>
                <a:spcPts val="0"/>
              </a:spcBef>
              <a:spcAft>
                <a:spcPts val="600"/>
              </a:spcAft>
            </a:pPr>
            <a:r>
              <a:rPr lang="en-US" sz="2000" dirty="0"/>
              <a:t>Culture shift – changing roles and holistic view of CAPs and countywide watershed restoration</a:t>
            </a:r>
          </a:p>
          <a:p>
            <a:pPr lvl="1">
              <a:lnSpc>
                <a:spcPct val="100000"/>
              </a:lnSpc>
              <a:spcBef>
                <a:spcPts val="0"/>
              </a:spcBef>
              <a:spcAft>
                <a:spcPts val="600"/>
              </a:spcAft>
            </a:pPr>
            <a:r>
              <a:rPr lang="en-US" sz="2000" dirty="0"/>
              <a:t>Establish a workforce program to train specialized staff (technical, administrative, grants, etc.) to ensure a pipeline of positions is secured</a:t>
            </a:r>
          </a:p>
          <a:p>
            <a:pPr lvl="1">
              <a:lnSpc>
                <a:spcPct val="100000"/>
              </a:lnSpc>
              <a:spcBef>
                <a:spcPts val="0"/>
              </a:spcBef>
              <a:spcAft>
                <a:spcPts val="600"/>
              </a:spcAft>
            </a:pPr>
            <a:r>
              <a:rPr lang="en-US" sz="2000" dirty="0"/>
              <a:t>Additional dedicated funding for people and projects </a:t>
            </a:r>
          </a:p>
          <a:p>
            <a:pPr lvl="1">
              <a:lnSpc>
                <a:spcPct val="100000"/>
              </a:lnSpc>
              <a:spcBef>
                <a:spcPts val="0"/>
              </a:spcBef>
              <a:spcAft>
                <a:spcPts val="600"/>
              </a:spcAft>
            </a:pPr>
            <a:r>
              <a:rPr lang="en-US" sz="2000" dirty="0"/>
              <a:t>Expand regional technical assistance programs</a:t>
            </a:r>
          </a:p>
          <a:p>
            <a:pPr lvl="2">
              <a:lnSpc>
                <a:spcPct val="100000"/>
              </a:lnSpc>
              <a:spcBef>
                <a:spcPts val="0"/>
              </a:spcBef>
              <a:spcAft>
                <a:spcPts val="600"/>
              </a:spcAft>
            </a:pPr>
            <a:r>
              <a:rPr lang="en-US" sz="1800" dirty="0"/>
              <a:t>(e.g., Bay Engineers and PACD Growing Greener Technical Assistance Grant – TAG Programs)</a:t>
            </a:r>
          </a:p>
          <a:p>
            <a:pPr lvl="1">
              <a:lnSpc>
                <a:spcPct val="100000"/>
              </a:lnSpc>
              <a:spcBef>
                <a:spcPts val="0"/>
              </a:spcBef>
              <a:spcAft>
                <a:spcPts val="600"/>
              </a:spcAft>
            </a:pPr>
            <a:r>
              <a:rPr lang="en-US" sz="2000" dirty="0"/>
              <a:t>Data Management – entering information into reporting tools</a:t>
            </a:r>
          </a:p>
          <a:p>
            <a:pPr lvl="1">
              <a:lnSpc>
                <a:spcPct val="100000"/>
              </a:lnSpc>
              <a:spcBef>
                <a:spcPts val="0"/>
              </a:spcBef>
              <a:spcAft>
                <a:spcPts val="600"/>
              </a:spcAft>
            </a:pPr>
            <a:r>
              <a:rPr lang="en-US" sz="2000" dirty="0"/>
              <a:t>NRCS data privacy confidentiality hurdles need to be overcome</a:t>
            </a:r>
          </a:p>
          <a:p>
            <a:pPr lvl="1">
              <a:lnSpc>
                <a:spcPct val="100000"/>
              </a:lnSpc>
              <a:spcBef>
                <a:spcPts val="0"/>
              </a:spcBef>
              <a:spcAft>
                <a:spcPts val="600"/>
              </a:spcAft>
            </a:pPr>
            <a:r>
              <a:rPr lang="en-US" sz="2000" dirty="0"/>
              <a:t>Cross-grant coordination and timing</a:t>
            </a:r>
            <a:br>
              <a:rPr lang="en-US" sz="2000" dirty="0"/>
            </a:br>
            <a:r>
              <a:rPr lang="en-US" sz="2000" dirty="0"/>
              <a:t>(e.g., DEP Growing Greener and 319, NFWF, DCNR grants)</a:t>
            </a:r>
          </a:p>
          <a:p>
            <a:pPr lvl="1">
              <a:lnSpc>
                <a:spcPct val="100000"/>
              </a:lnSpc>
              <a:spcBef>
                <a:spcPts val="0"/>
              </a:spcBef>
              <a:spcAft>
                <a:spcPts val="600"/>
              </a:spcAft>
            </a:pPr>
            <a:r>
              <a:rPr lang="en-US" sz="2000" dirty="0"/>
              <a:t>Improved CAST/Bay Model documentation of real, on-the-ground reductions</a:t>
            </a:r>
          </a:p>
          <a:p>
            <a:pPr lvl="1">
              <a:lnSpc>
                <a:spcPct val="100000"/>
              </a:lnSpc>
              <a:spcBef>
                <a:spcPts val="0"/>
              </a:spcBef>
              <a:spcAft>
                <a:spcPts val="600"/>
              </a:spcAft>
            </a:pPr>
            <a:r>
              <a:rPr lang="en-US" sz="2000" dirty="0"/>
              <a:t>COVID-19 impacts remain – supply costs are high and backlog of work remains an issue</a:t>
            </a:r>
          </a:p>
          <a:p>
            <a:pPr lvl="1">
              <a:lnSpc>
                <a:spcPct val="100000"/>
              </a:lnSpc>
              <a:spcBef>
                <a:spcPts val="0"/>
              </a:spcBef>
              <a:spcAft>
                <a:spcPts val="600"/>
              </a:spcAft>
            </a:pPr>
            <a:endParaRPr lang="en-US" sz="1600" dirty="0"/>
          </a:p>
          <a:p>
            <a:pPr lvl="1">
              <a:lnSpc>
                <a:spcPct val="100000"/>
              </a:lnSpc>
              <a:spcBef>
                <a:spcPts val="0"/>
              </a:spcBef>
              <a:spcAft>
                <a:spcPts val="600"/>
              </a:spcAft>
            </a:pPr>
            <a:endParaRPr lang="en-US" sz="1800" dirty="0"/>
          </a:p>
        </p:txBody>
      </p:sp>
      <p:pic>
        <p:nvPicPr>
          <p:cNvPr id="10" name="Google Shape;989;p67">
            <a:extLst>
              <a:ext uri="{FF2B5EF4-FFF2-40B4-BE49-F238E27FC236}">
                <a16:creationId xmlns:a16="http://schemas.microsoft.com/office/drawing/2014/main" id="{633F95D1-B922-49BA-9220-3F2EAAEE0CB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15559" y="5591715"/>
            <a:ext cx="1183774" cy="1134862"/>
          </a:xfrm>
          <a:prstGeom prst="rect">
            <a:avLst/>
          </a:prstGeom>
          <a:noFill/>
          <a:ln>
            <a:noFill/>
          </a:ln>
        </p:spPr>
      </p:pic>
      <p:sp>
        <p:nvSpPr>
          <p:cNvPr id="7" name="Slide Number Placeholder 7">
            <a:extLst>
              <a:ext uri="{FF2B5EF4-FFF2-40B4-BE49-F238E27FC236}">
                <a16:creationId xmlns:a16="http://schemas.microsoft.com/office/drawing/2014/main" id="{F61668C1-A885-4E01-B68A-3575CACC49E9}"/>
              </a:ext>
            </a:extLst>
          </p:cNvPr>
          <p:cNvSpPr>
            <a:spLocks noGrp="1"/>
          </p:cNvSpPr>
          <p:nvPr>
            <p:ph type="sldNum" sz="quarter" idx="12"/>
          </p:nvPr>
        </p:nvSpPr>
        <p:spPr>
          <a:xfrm>
            <a:off x="4608081" y="6301601"/>
            <a:ext cx="2743200" cy="365125"/>
          </a:xfrm>
        </p:spPr>
        <p:txBody>
          <a:bodyPr/>
          <a:lstStyle/>
          <a:p>
            <a:pPr algn="ctr"/>
            <a:fld id="{DD22646F-7E92-46E9-9F00-CACB7624B721}" type="slidenum">
              <a:rPr lang="en-US" smtClean="0"/>
              <a:pPr algn="ctr"/>
              <a:t>10</a:t>
            </a:fld>
            <a:endParaRPr lang="en-US" dirty="0"/>
          </a:p>
        </p:txBody>
      </p:sp>
    </p:spTree>
    <p:extLst>
      <p:ext uri="{BB962C8B-B14F-4D97-AF65-F5344CB8AC3E}">
        <p14:creationId xmlns:p14="http://schemas.microsoft.com/office/powerpoint/2010/main" val="253895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55677" y="39572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ClrTx/>
                <a:buNone/>
                <a:defRPr/>
              </a:pPr>
              <a:r>
                <a:rPr lang="en-US" sz="4000" dirty="0">
                  <a:solidFill>
                    <a:srgbClr val="FFFFFF"/>
                  </a:solidFill>
                  <a:latin typeface="Calibri"/>
                  <a:ea typeface="Calibri"/>
                  <a:cs typeface="Calibri"/>
                  <a:sym typeface="Calibri"/>
                </a:rPr>
                <a:t>Accelerate Implementation through Funding</a:t>
              </a:r>
            </a:p>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800" kern="0" dirty="0">
                  <a:solidFill>
                    <a:prstClr val="white"/>
                  </a:solidFill>
                </a:rPr>
                <a:t>Environmental Stewardship Fund</a:t>
              </a:r>
              <a:endParaRPr kumimoji="0" lang="en-US" altLang="en-US" sz="28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graphicFrame>
        <p:nvGraphicFramePr>
          <p:cNvPr id="2" name="Table 2">
            <a:extLst>
              <a:ext uri="{FF2B5EF4-FFF2-40B4-BE49-F238E27FC236}">
                <a16:creationId xmlns:a16="http://schemas.microsoft.com/office/drawing/2014/main" id="{FA1273B4-DD3A-4A3C-8187-82469744D1CC}"/>
              </a:ext>
            </a:extLst>
          </p:cNvPr>
          <p:cNvGraphicFramePr>
            <a:graphicFrameLocks noGrp="1"/>
          </p:cNvGraphicFramePr>
          <p:nvPr>
            <p:extLst>
              <p:ext uri="{D42A27DB-BD31-4B8C-83A1-F6EECF244321}">
                <p14:modId xmlns:p14="http://schemas.microsoft.com/office/powerpoint/2010/main" val="2941156928"/>
              </p:ext>
            </p:extLst>
          </p:nvPr>
        </p:nvGraphicFramePr>
        <p:xfrm>
          <a:off x="122268" y="1311462"/>
          <a:ext cx="11947462" cy="6602049"/>
        </p:xfrm>
        <a:graphic>
          <a:graphicData uri="http://schemas.openxmlformats.org/drawingml/2006/table">
            <a:tbl>
              <a:tblPr firstRow="1" bandRow="1">
                <a:tableStyleId>{5C22544A-7EE6-4342-B048-85BDC9FD1C3A}</a:tableStyleId>
              </a:tblPr>
              <a:tblGrid>
                <a:gridCol w="11947462">
                  <a:extLst>
                    <a:ext uri="{9D8B030D-6E8A-4147-A177-3AD203B41FA5}">
                      <a16:colId xmlns:a16="http://schemas.microsoft.com/office/drawing/2014/main" val="739736493"/>
                    </a:ext>
                  </a:extLst>
                </a:gridCol>
              </a:tblGrid>
              <a:tr h="1629300">
                <a:tc>
                  <a:txBody>
                    <a:bodyPr/>
                    <a:lstStyle/>
                    <a:p>
                      <a:pPr marL="0" indent="0" algn="l">
                        <a:lnSpc>
                          <a:spcPct val="150000"/>
                        </a:lnSpc>
                        <a:buFont typeface="Arial" panose="020B0604020202020204" pitchFamily="34" charset="0"/>
                        <a:buNone/>
                      </a:pPr>
                      <a:endParaRPr lang="en-US" sz="800" b="1" dirty="0">
                        <a:solidFill>
                          <a:sysClr val="windowText" lastClr="000000"/>
                        </a:solidFill>
                      </a:endParaRPr>
                    </a:p>
                    <a:p>
                      <a:pPr marL="285750" indent="-285750" algn="l">
                        <a:lnSpc>
                          <a:spcPct val="150000"/>
                        </a:lnSpc>
                        <a:buFont typeface="Arial" panose="020B0604020202020204" pitchFamily="34" charset="0"/>
                        <a:buChar char="•"/>
                      </a:pPr>
                      <a:r>
                        <a:rPr lang="en-US" sz="2400" b="1" dirty="0">
                          <a:solidFill>
                            <a:sysClr val="windowText" lastClr="000000"/>
                          </a:solidFill>
                        </a:rPr>
                        <a:t>Community Clean Water Coordinator Grant </a:t>
                      </a:r>
                      <a:r>
                        <a:rPr lang="en-US" sz="2400" b="1" dirty="0">
                          <a:solidFill>
                            <a:schemeClr val="tx1"/>
                          </a:solidFill>
                        </a:rPr>
                        <a:t>--</a:t>
                      </a:r>
                      <a:r>
                        <a:rPr lang="en-US" sz="2400" b="0" dirty="0">
                          <a:solidFill>
                            <a:schemeClr val="tx1"/>
                          </a:solidFill>
                        </a:rPr>
                        <a:t> </a:t>
                      </a:r>
                      <a:r>
                        <a:rPr lang="en-US" sz="2400" b="1" dirty="0">
                          <a:solidFill>
                            <a:schemeClr val="tx1"/>
                          </a:solidFill>
                        </a:rPr>
                        <a:t>Chesapeake Bay Watershed Only</a:t>
                      </a:r>
                    </a:p>
                    <a:p>
                      <a:pPr marL="742950" lvl="1" indent="-285750" algn="l">
                        <a:lnSpc>
                          <a:spcPct val="150000"/>
                        </a:lnSpc>
                        <a:buFont typeface="Arial" panose="020B0604020202020204" pitchFamily="34" charset="0"/>
                        <a:buChar char="•"/>
                      </a:pPr>
                      <a:r>
                        <a:rPr lang="en-US" sz="2000" b="0" dirty="0">
                          <a:solidFill>
                            <a:sysClr val="windowText" lastClr="000000"/>
                          </a:solidFill>
                        </a:rPr>
                        <a:t>$100,000 per Coordinator, hired or contracted by the county lead entity to coordinate development and implementation of the Countywide Action Plan (CAP)</a:t>
                      </a:r>
                    </a:p>
                    <a:p>
                      <a:pPr marL="742950" lvl="1" indent="-285750" algn="l">
                        <a:lnSpc>
                          <a:spcPct val="150000"/>
                        </a:lnSpc>
                        <a:buFont typeface="Arial" panose="020B0604020202020204" pitchFamily="34" charset="0"/>
                        <a:buChar char="•"/>
                      </a:pPr>
                      <a:r>
                        <a:rPr lang="en-US" sz="2000" b="0" dirty="0">
                          <a:solidFill>
                            <a:sysClr val="windowText" lastClr="000000"/>
                          </a:solidFill>
                        </a:rPr>
                        <a:t>Eight (8) Coordinators for Pilot and Tier 2 Counties</a:t>
                      </a:r>
                    </a:p>
                    <a:p>
                      <a:pPr marL="742950" lvl="1" indent="-285750" algn="l">
                        <a:lnSpc>
                          <a:spcPct val="150000"/>
                        </a:lnSpc>
                        <a:buFont typeface="Arial" panose="020B0604020202020204" pitchFamily="34" charset="0"/>
                        <a:buChar char="•"/>
                      </a:pPr>
                      <a:r>
                        <a:rPr lang="en-US" sz="2000" b="0" dirty="0">
                          <a:solidFill>
                            <a:sysClr val="windowText" lastClr="000000"/>
                          </a:solidFill>
                        </a:rPr>
                        <a:t>Ten (10) Coordinators to share among Tier 3 and 4 Counties (26 counties)</a:t>
                      </a:r>
                    </a:p>
                    <a:p>
                      <a:pPr marL="285750" indent="-285750" algn="l">
                        <a:lnSpc>
                          <a:spcPct val="150000"/>
                        </a:lnSpc>
                        <a:buFont typeface="Arial" panose="020B0604020202020204" pitchFamily="34" charset="0"/>
                        <a:buChar char="•"/>
                      </a:pPr>
                      <a:r>
                        <a:rPr lang="en-US" sz="2400" b="1" dirty="0">
                          <a:solidFill>
                            <a:sysClr val="windowText" lastClr="000000"/>
                          </a:solidFill>
                        </a:rPr>
                        <a:t>CAP Implementation Grant -- </a:t>
                      </a:r>
                      <a:r>
                        <a:rPr lang="en-US" sz="2400" b="1" dirty="0">
                          <a:solidFill>
                            <a:schemeClr val="tx1"/>
                          </a:solidFill>
                        </a:rPr>
                        <a:t>Chesapeake Bay Watershed Only </a:t>
                      </a:r>
                    </a:p>
                    <a:p>
                      <a:pPr marL="742950" lvl="1" indent="-285750" algn="l">
                        <a:lnSpc>
                          <a:spcPct val="150000"/>
                        </a:lnSpc>
                        <a:buFont typeface="Arial" panose="020B0604020202020204" pitchFamily="34" charset="0"/>
                        <a:buChar char="•"/>
                      </a:pPr>
                      <a:r>
                        <a:rPr lang="en-US" sz="2000" b="0" dirty="0">
                          <a:solidFill>
                            <a:sysClr val="windowText" lastClr="000000"/>
                          </a:solidFill>
                        </a:rPr>
                        <a:t>Allocate up to 50% of Growing Greener Program funds (approx. $8-16 million) to Bay counties with CAPs based on proportion of total nutrient load (Edge of Stream) to the Bay</a:t>
                      </a:r>
                    </a:p>
                    <a:p>
                      <a:pPr marL="742950" lvl="1" indent="-285750" algn="l">
                        <a:lnSpc>
                          <a:spcPct val="150000"/>
                        </a:lnSpc>
                        <a:buFont typeface="Arial" panose="020B0604020202020204" pitchFamily="34" charset="0"/>
                        <a:buChar char="•"/>
                      </a:pPr>
                      <a:r>
                        <a:rPr lang="en-US" sz="2000" b="0" dirty="0">
                          <a:solidFill>
                            <a:sysClr val="windowText" lastClr="000000"/>
                          </a:solidFill>
                        </a:rPr>
                        <a:t>Funds are to be used to implement local projects and practices identified in the CAP that yield high nutrient reductions</a:t>
                      </a:r>
                    </a:p>
                  </a:txBody>
                  <a:tcPr>
                    <a:noFill/>
                  </a:tcPr>
                </a:tc>
                <a:extLst>
                  <a:ext uri="{0D108BD9-81ED-4DB2-BD59-A6C34878D82A}">
                    <a16:rowId xmlns:a16="http://schemas.microsoft.com/office/drawing/2014/main" val="2861575032"/>
                  </a:ext>
                </a:extLst>
              </a:tr>
              <a:tr h="1629300">
                <a:tc>
                  <a:txBody>
                    <a:bodyPr/>
                    <a:lstStyle/>
                    <a:p>
                      <a:pPr marL="0" indent="0" algn="l">
                        <a:buFont typeface="Arial" panose="020B0604020202020204" pitchFamily="34" charset="0"/>
                        <a:buNone/>
                      </a:pPr>
                      <a:endParaRPr lang="en-US" sz="2800" b="0" dirty="0">
                        <a:solidFill>
                          <a:sysClr val="windowText" lastClr="000000"/>
                        </a:solidFill>
                      </a:endParaRPr>
                    </a:p>
                  </a:txBody>
                  <a:tcPr>
                    <a:noFill/>
                  </a:tcPr>
                </a:tc>
                <a:extLst>
                  <a:ext uri="{0D108BD9-81ED-4DB2-BD59-A6C34878D82A}">
                    <a16:rowId xmlns:a16="http://schemas.microsoft.com/office/drawing/2014/main" val="4285837723"/>
                  </a:ext>
                </a:extLst>
              </a:tr>
            </a:tbl>
          </a:graphicData>
        </a:graphic>
      </p:graphicFrame>
      <p:pic>
        <p:nvPicPr>
          <p:cNvPr id="7" name="Picture 7" descr="DEP-rgb">
            <a:extLst>
              <a:ext uri="{FF2B5EF4-FFF2-40B4-BE49-F238E27FC236}">
                <a16:creationId xmlns:a16="http://schemas.microsoft.com/office/drawing/2014/main" id="{06B9ED85-3C97-40EF-9C19-74EACF68B4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67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BE1FA3E-23AA-4DC9-B77B-8671D72AFD04}"/>
              </a:ext>
            </a:extLst>
          </p:cNvPr>
          <p:cNvSpPr>
            <a:spLocks noGrp="1"/>
          </p:cNvSpPr>
          <p:nvPr>
            <p:ph idx="1"/>
          </p:nvPr>
        </p:nvSpPr>
        <p:spPr>
          <a:xfrm>
            <a:off x="361990" y="1491990"/>
            <a:ext cx="11528597" cy="5174736"/>
          </a:xfrm>
        </p:spPr>
        <p:txBody>
          <a:bodyPr>
            <a:noAutofit/>
          </a:bodyPr>
          <a:lstStyle/>
          <a:p>
            <a:pPr marL="0" indent="0">
              <a:lnSpc>
                <a:spcPct val="100000"/>
              </a:lnSpc>
              <a:spcBef>
                <a:spcPts val="0"/>
              </a:spcBef>
              <a:spcAft>
                <a:spcPts val="600"/>
              </a:spcAft>
              <a:buNone/>
            </a:pPr>
            <a:r>
              <a:rPr lang="en-US" b="1" dirty="0"/>
              <a:t>Chesapeake Bay Office Funds Provided: October 2020 to October 2021:</a:t>
            </a:r>
          </a:p>
          <a:p>
            <a:pPr lvl="1">
              <a:lnSpc>
                <a:spcPct val="100000"/>
              </a:lnSpc>
              <a:spcBef>
                <a:spcPts val="0"/>
              </a:spcBef>
              <a:spcAft>
                <a:spcPts val="600"/>
              </a:spcAft>
            </a:pPr>
            <a:r>
              <a:rPr lang="en-US" u="sng" dirty="0"/>
              <a:t>October</a:t>
            </a:r>
            <a:r>
              <a:rPr lang="en-US" dirty="0"/>
              <a:t>: Over $1 million in Section 319 Grants awarded to Pilot and Tier 2 </a:t>
            </a:r>
            <a:r>
              <a:rPr lang="en-US" sz="2400" dirty="0"/>
              <a:t>counties</a:t>
            </a:r>
          </a:p>
          <a:p>
            <a:pPr lvl="1">
              <a:lnSpc>
                <a:spcPct val="100000"/>
              </a:lnSpc>
              <a:spcBef>
                <a:spcPts val="0"/>
              </a:spcBef>
              <a:spcAft>
                <a:spcPts val="600"/>
              </a:spcAft>
            </a:pPr>
            <a:r>
              <a:rPr lang="en-US" u="sng" dirty="0"/>
              <a:t>November</a:t>
            </a:r>
            <a:r>
              <a:rPr lang="en-US" dirty="0"/>
              <a:t>: Over $6 million in CAP Implementation and CAP Coordinator Grants in Pilot and Tier 2 counties</a:t>
            </a:r>
          </a:p>
          <a:p>
            <a:pPr lvl="1">
              <a:lnSpc>
                <a:spcPct val="100000"/>
              </a:lnSpc>
              <a:spcBef>
                <a:spcPts val="0"/>
              </a:spcBef>
              <a:spcAft>
                <a:spcPts val="600"/>
              </a:spcAft>
            </a:pPr>
            <a:r>
              <a:rPr lang="en-US" u="sng" dirty="0"/>
              <a:t>December</a:t>
            </a:r>
            <a:r>
              <a:rPr lang="en-US" dirty="0"/>
              <a:t>: Growing Greener Plus Grants awarded</a:t>
            </a:r>
          </a:p>
          <a:p>
            <a:pPr lvl="2">
              <a:lnSpc>
                <a:spcPct val="100000"/>
              </a:lnSpc>
              <a:spcBef>
                <a:spcPts val="0"/>
              </a:spcBef>
              <a:spcAft>
                <a:spcPts val="600"/>
              </a:spcAft>
            </a:pPr>
            <a:r>
              <a:rPr lang="en-US" sz="2400" dirty="0"/>
              <a:t>Over $9 million awarded to watershed restoration project implementation in Pilot and Tier 2 counties</a:t>
            </a:r>
          </a:p>
          <a:p>
            <a:pPr lvl="2">
              <a:lnSpc>
                <a:spcPct val="100000"/>
              </a:lnSpc>
              <a:spcBef>
                <a:spcPts val="0"/>
              </a:spcBef>
              <a:spcAft>
                <a:spcPts val="600"/>
              </a:spcAft>
            </a:pPr>
            <a:r>
              <a:rPr lang="en-US" sz="2400" dirty="0"/>
              <a:t>Over $16 million awarded in the Chesapeake Bay Watershed in total</a:t>
            </a:r>
          </a:p>
          <a:p>
            <a:pPr lvl="1">
              <a:lnSpc>
                <a:spcPct val="100000"/>
              </a:lnSpc>
              <a:spcBef>
                <a:spcPts val="0"/>
              </a:spcBef>
              <a:spcAft>
                <a:spcPts val="600"/>
              </a:spcAft>
            </a:pPr>
            <a:r>
              <a:rPr lang="en-US" u="sng" dirty="0"/>
              <a:t>January</a:t>
            </a:r>
            <a:r>
              <a:rPr lang="en-US" dirty="0"/>
              <a:t>: $1 million for 10 CAP Coordinator Grants awarded in Tier 3 &amp; 4 counties</a:t>
            </a:r>
          </a:p>
          <a:p>
            <a:pPr lvl="1">
              <a:lnSpc>
                <a:spcPct val="100000"/>
              </a:lnSpc>
              <a:spcBef>
                <a:spcPts val="0"/>
              </a:spcBef>
              <a:spcAft>
                <a:spcPts val="600"/>
              </a:spcAft>
            </a:pPr>
            <a:r>
              <a:rPr lang="en-US" u="sng" dirty="0"/>
              <a:t>October</a:t>
            </a:r>
            <a:r>
              <a:rPr lang="en-US" dirty="0"/>
              <a:t>: Approximately $4 million in Section 319 non-point source management grants, majority in Bay watershed</a:t>
            </a:r>
            <a:endParaRPr lang="en-US" u="sng" dirty="0"/>
          </a:p>
        </p:txBody>
      </p:sp>
      <p:sp>
        <p:nvSpPr>
          <p:cNvPr id="8" name="Slide Number Placeholder 7">
            <a:extLst>
              <a:ext uri="{FF2B5EF4-FFF2-40B4-BE49-F238E27FC236}">
                <a16:creationId xmlns:a16="http://schemas.microsoft.com/office/drawing/2014/main" id="{3FA70A7C-8748-4326-9C2A-B9A29F28E856}"/>
              </a:ext>
            </a:extLst>
          </p:cNvPr>
          <p:cNvSpPr>
            <a:spLocks noGrp="1"/>
          </p:cNvSpPr>
          <p:nvPr>
            <p:ph type="sldNum" sz="quarter" idx="12"/>
          </p:nvPr>
        </p:nvSpPr>
        <p:spPr>
          <a:xfrm>
            <a:off x="4608081" y="6301601"/>
            <a:ext cx="2743200" cy="365125"/>
          </a:xfrm>
        </p:spPr>
        <p:txBody>
          <a:bodyPr/>
          <a:lstStyle/>
          <a:p>
            <a:pPr algn="ctr"/>
            <a:fld id="{DD22646F-7E92-46E9-9F00-CACB7624B721}" type="slidenum">
              <a:rPr lang="en-US" smtClean="0"/>
              <a:pPr algn="ctr"/>
              <a:t>12</a:t>
            </a:fld>
            <a:endParaRPr lang="en-US" dirty="0"/>
          </a:p>
        </p:txBody>
      </p:sp>
      <p:grpSp>
        <p:nvGrpSpPr>
          <p:cNvPr id="11" name="Google Shape;236;p41">
            <a:extLst>
              <a:ext uri="{FF2B5EF4-FFF2-40B4-BE49-F238E27FC236}">
                <a16:creationId xmlns:a16="http://schemas.microsoft.com/office/drawing/2014/main" id="{F21314E4-54AA-43A1-85BA-8CBA493161EB}"/>
              </a:ext>
            </a:extLst>
          </p:cNvPr>
          <p:cNvGrpSpPr/>
          <p:nvPr/>
        </p:nvGrpSpPr>
        <p:grpSpPr>
          <a:xfrm>
            <a:off x="152400" y="263440"/>
            <a:ext cx="11947779" cy="1039384"/>
            <a:chOff x="288977" y="355144"/>
            <a:chExt cx="8382001" cy="661312"/>
          </a:xfrm>
        </p:grpSpPr>
        <p:pic>
          <p:nvPicPr>
            <p:cNvPr id="12" name="Google Shape;237;p41" descr="Aging banner">
              <a:extLst>
                <a:ext uri="{FF2B5EF4-FFF2-40B4-BE49-F238E27FC236}">
                  <a16:creationId xmlns:a16="http://schemas.microsoft.com/office/drawing/2014/main" id="{329AEAA5-E070-4164-B049-B1E3444634E5}"/>
                </a:ext>
              </a:extLst>
            </p:cNvPr>
            <p:cNvPicPr preferRelativeResize="0"/>
            <p:nvPr/>
          </p:nvPicPr>
          <p:blipFill rotWithShape="1">
            <a:blip r:embed="rId3">
              <a:alphaModFix/>
            </a:blip>
            <a:srcRect/>
            <a:stretch/>
          </p:blipFill>
          <p:spPr>
            <a:xfrm>
              <a:off x="288977" y="355144"/>
              <a:ext cx="8382001" cy="661312"/>
            </a:xfrm>
            <a:prstGeom prst="rect">
              <a:avLst/>
            </a:prstGeom>
            <a:noFill/>
            <a:ln>
              <a:noFill/>
            </a:ln>
          </p:spPr>
        </p:pic>
        <p:sp>
          <p:nvSpPr>
            <p:cNvPr id="13" name="Google Shape;238;p41">
              <a:extLst>
                <a:ext uri="{FF2B5EF4-FFF2-40B4-BE49-F238E27FC236}">
                  <a16:creationId xmlns:a16="http://schemas.microsoft.com/office/drawing/2014/main" id="{8539EAA7-C4EA-4123-901A-CEA954767205}"/>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Accelerate Implementation through Funding</a:t>
              </a:r>
              <a:endParaRPr sz="40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9100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BE1FA3E-23AA-4DC9-B77B-8671D72AFD04}"/>
              </a:ext>
            </a:extLst>
          </p:cNvPr>
          <p:cNvSpPr>
            <a:spLocks noGrp="1"/>
          </p:cNvSpPr>
          <p:nvPr>
            <p:ph idx="1"/>
          </p:nvPr>
        </p:nvSpPr>
        <p:spPr>
          <a:xfrm>
            <a:off x="361990" y="1302824"/>
            <a:ext cx="11528597" cy="5363902"/>
          </a:xfrm>
        </p:spPr>
        <p:txBody>
          <a:bodyPr>
            <a:noAutofit/>
          </a:bodyPr>
          <a:lstStyle/>
          <a:p>
            <a:pPr marL="0" indent="0">
              <a:lnSpc>
                <a:spcPct val="100000"/>
              </a:lnSpc>
              <a:spcBef>
                <a:spcPts val="0"/>
              </a:spcBef>
              <a:spcAft>
                <a:spcPts val="600"/>
              </a:spcAft>
              <a:buNone/>
            </a:pPr>
            <a:r>
              <a:rPr lang="en-US" b="1" dirty="0"/>
              <a:t>Chesapeake Bay Office 2022 Funding Opportunities</a:t>
            </a:r>
          </a:p>
          <a:p>
            <a:pPr fontAlgn="base"/>
            <a:r>
              <a:rPr lang="en-US" sz="2400" dirty="0"/>
              <a:t>DEP  </a:t>
            </a:r>
          </a:p>
          <a:p>
            <a:pPr lvl="1" fontAlgn="base"/>
            <a:r>
              <a:rPr lang="en-US" dirty="0"/>
              <a:t>2022 CAP Coordinator and CAP Implementation Grant round for all CAP counties across the watershed. </a:t>
            </a:r>
          </a:p>
          <a:p>
            <a:pPr lvl="2" fontAlgn="base"/>
            <a:r>
              <a:rPr lang="en-US" sz="2200" dirty="0"/>
              <a:t>Nearly $15 million in state Environmental Stewardship Funds available</a:t>
            </a:r>
          </a:p>
          <a:p>
            <a:pPr lvl="2" fontAlgn="base"/>
            <a:r>
              <a:rPr lang="en-US" sz="2200" dirty="0"/>
              <a:t>More than $1 million in EPA Chesapeake Bay funds in addition to state funds </a:t>
            </a:r>
          </a:p>
          <a:p>
            <a:pPr fontAlgn="base"/>
            <a:r>
              <a:rPr lang="en-US" sz="2400" dirty="0">
                <a:solidFill>
                  <a:schemeClr val="tx1"/>
                </a:solidFill>
              </a:rPr>
              <a:t>NFWF and EPA</a:t>
            </a:r>
          </a:p>
          <a:p>
            <a:pPr lvl="1" fontAlgn="base"/>
            <a:r>
              <a:rPr lang="en-US" dirty="0">
                <a:solidFill>
                  <a:schemeClr val="tx1"/>
                </a:solidFill>
              </a:rPr>
              <a:t>Initial $2.5 million in new grants for 10  projects in PA’s Most Effective Basins (MEB) to accelerate ag BMP implementation in selected regions of PA’s Chesapeake Bay watershed. NFWF works with the DEP Chesapeake Bay Office and State Conservation Commission leadership to ensure that the PA-MEB program effectively aligns with the priority initiatives in Pennsylvania’s Phase 3 WIP.</a:t>
            </a:r>
            <a:r>
              <a:rPr lang="en-US" dirty="0"/>
              <a:t> </a:t>
            </a:r>
          </a:p>
          <a:p>
            <a:pPr lvl="1" fontAlgn="base"/>
            <a:r>
              <a:rPr lang="en-US" dirty="0"/>
              <a:t>Additional funds are allocated to NFWF every year from EPA for Most Effective Basin (MEB). </a:t>
            </a:r>
          </a:p>
          <a:p>
            <a:pPr lvl="1" fontAlgn="base"/>
            <a:endParaRPr lang="en-US" sz="2000" dirty="0"/>
          </a:p>
        </p:txBody>
      </p:sp>
      <p:sp>
        <p:nvSpPr>
          <p:cNvPr id="8" name="Slide Number Placeholder 7">
            <a:extLst>
              <a:ext uri="{FF2B5EF4-FFF2-40B4-BE49-F238E27FC236}">
                <a16:creationId xmlns:a16="http://schemas.microsoft.com/office/drawing/2014/main" id="{3FA70A7C-8748-4326-9C2A-B9A29F28E856}"/>
              </a:ext>
            </a:extLst>
          </p:cNvPr>
          <p:cNvSpPr>
            <a:spLocks noGrp="1"/>
          </p:cNvSpPr>
          <p:nvPr>
            <p:ph type="sldNum" sz="quarter" idx="12"/>
          </p:nvPr>
        </p:nvSpPr>
        <p:spPr>
          <a:xfrm>
            <a:off x="4608081" y="6301601"/>
            <a:ext cx="2743200" cy="365125"/>
          </a:xfrm>
        </p:spPr>
        <p:txBody>
          <a:bodyPr/>
          <a:lstStyle/>
          <a:p>
            <a:pPr algn="ctr"/>
            <a:fld id="{DD22646F-7E92-46E9-9F00-CACB7624B721}" type="slidenum">
              <a:rPr lang="en-US" smtClean="0"/>
              <a:pPr algn="ctr"/>
              <a:t>13</a:t>
            </a:fld>
            <a:endParaRPr lang="en-US" dirty="0"/>
          </a:p>
        </p:txBody>
      </p:sp>
      <p:grpSp>
        <p:nvGrpSpPr>
          <p:cNvPr id="11" name="Google Shape;236;p41">
            <a:extLst>
              <a:ext uri="{FF2B5EF4-FFF2-40B4-BE49-F238E27FC236}">
                <a16:creationId xmlns:a16="http://schemas.microsoft.com/office/drawing/2014/main" id="{F21314E4-54AA-43A1-85BA-8CBA493161EB}"/>
              </a:ext>
            </a:extLst>
          </p:cNvPr>
          <p:cNvGrpSpPr/>
          <p:nvPr/>
        </p:nvGrpSpPr>
        <p:grpSpPr>
          <a:xfrm>
            <a:off x="152400" y="263440"/>
            <a:ext cx="11947779" cy="1039384"/>
            <a:chOff x="288977" y="355144"/>
            <a:chExt cx="8382001" cy="661312"/>
          </a:xfrm>
        </p:grpSpPr>
        <p:pic>
          <p:nvPicPr>
            <p:cNvPr id="12" name="Google Shape;237;p41" descr="Aging banner">
              <a:extLst>
                <a:ext uri="{FF2B5EF4-FFF2-40B4-BE49-F238E27FC236}">
                  <a16:creationId xmlns:a16="http://schemas.microsoft.com/office/drawing/2014/main" id="{329AEAA5-E070-4164-B049-B1E3444634E5}"/>
                </a:ext>
              </a:extLst>
            </p:cNvPr>
            <p:cNvPicPr preferRelativeResize="0"/>
            <p:nvPr/>
          </p:nvPicPr>
          <p:blipFill rotWithShape="1">
            <a:blip r:embed="rId3">
              <a:alphaModFix/>
            </a:blip>
            <a:srcRect/>
            <a:stretch/>
          </p:blipFill>
          <p:spPr>
            <a:xfrm>
              <a:off x="288977" y="355144"/>
              <a:ext cx="8382001" cy="661312"/>
            </a:xfrm>
            <a:prstGeom prst="rect">
              <a:avLst/>
            </a:prstGeom>
            <a:noFill/>
            <a:ln>
              <a:noFill/>
            </a:ln>
          </p:spPr>
        </p:pic>
        <p:sp>
          <p:nvSpPr>
            <p:cNvPr id="13" name="Google Shape;238;p41">
              <a:extLst>
                <a:ext uri="{FF2B5EF4-FFF2-40B4-BE49-F238E27FC236}">
                  <a16:creationId xmlns:a16="http://schemas.microsoft.com/office/drawing/2014/main" id="{8539EAA7-C4EA-4123-901A-CEA954767205}"/>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Accelerate Implementation through Funding</a:t>
              </a:r>
              <a:endParaRPr sz="40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36276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55677" y="39572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ClrTx/>
                <a:buNone/>
                <a:defRPr/>
              </a:pPr>
              <a:r>
                <a:rPr lang="en-US" sz="4000" dirty="0">
                  <a:solidFill>
                    <a:srgbClr val="FFFFFF"/>
                  </a:solidFill>
                  <a:latin typeface="Calibri"/>
                  <a:ea typeface="Calibri"/>
                  <a:cs typeface="Calibri"/>
                  <a:sym typeface="Calibri"/>
                </a:rPr>
                <a:t>Accelerate Implementation through Funding</a:t>
              </a:r>
            </a:p>
            <a:p>
              <a:pPr lvl="0" algn="ctr" eaLnBrk="0" fontAlgn="base" hangingPunct="0">
                <a:spcBef>
                  <a:spcPct val="0"/>
                </a:spcBef>
                <a:spcAft>
                  <a:spcPct val="0"/>
                </a:spcAft>
                <a:buClrTx/>
                <a:buNone/>
                <a:defRPr/>
              </a:pPr>
              <a:r>
                <a:rPr lang="en-US" altLang="en-US" sz="2800" dirty="0">
                  <a:solidFill>
                    <a:prstClr val="white"/>
                  </a:solidFill>
                </a:rPr>
                <a:t>Environmental Stewardship Fund</a:t>
              </a:r>
              <a:endParaRPr kumimoji="0" lang="en-US" altLang="en-US" sz="28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graphicFrame>
        <p:nvGraphicFramePr>
          <p:cNvPr id="2" name="Table 2">
            <a:extLst>
              <a:ext uri="{FF2B5EF4-FFF2-40B4-BE49-F238E27FC236}">
                <a16:creationId xmlns:a16="http://schemas.microsoft.com/office/drawing/2014/main" id="{FA1273B4-DD3A-4A3C-8187-82469744D1CC}"/>
              </a:ext>
            </a:extLst>
          </p:cNvPr>
          <p:cNvGraphicFramePr>
            <a:graphicFrameLocks noGrp="1"/>
          </p:cNvGraphicFramePr>
          <p:nvPr>
            <p:extLst>
              <p:ext uri="{D42A27DB-BD31-4B8C-83A1-F6EECF244321}">
                <p14:modId xmlns:p14="http://schemas.microsoft.com/office/powerpoint/2010/main" val="2468832022"/>
              </p:ext>
            </p:extLst>
          </p:nvPr>
        </p:nvGraphicFramePr>
        <p:xfrm>
          <a:off x="151952" y="1403498"/>
          <a:ext cx="11187170" cy="5241964"/>
        </p:xfrm>
        <a:graphic>
          <a:graphicData uri="http://schemas.openxmlformats.org/drawingml/2006/table">
            <a:tbl>
              <a:tblPr firstRow="1" bandRow="1">
                <a:tableStyleId>{5C22544A-7EE6-4342-B048-85BDC9FD1C3A}</a:tableStyleId>
              </a:tblPr>
              <a:tblGrid>
                <a:gridCol w="11187170">
                  <a:extLst>
                    <a:ext uri="{9D8B030D-6E8A-4147-A177-3AD203B41FA5}">
                      <a16:colId xmlns:a16="http://schemas.microsoft.com/office/drawing/2014/main" val="739736493"/>
                    </a:ext>
                  </a:extLst>
                </a:gridCol>
              </a:tblGrid>
              <a:tr h="4138587">
                <a:tc>
                  <a:txBody>
                    <a:bodyPr/>
                    <a:lstStyle/>
                    <a:p>
                      <a:pPr marL="0" lvl="0" indent="0" algn="l">
                        <a:lnSpc>
                          <a:spcPct val="100000"/>
                        </a:lnSpc>
                        <a:spcBef>
                          <a:spcPts val="600"/>
                        </a:spcBef>
                        <a:buFont typeface="Arial" panose="020B0604020202020204" pitchFamily="34" charset="0"/>
                        <a:buNone/>
                      </a:pPr>
                      <a:endParaRPr lang="en-US" sz="800" b="1" dirty="0">
                        <a:solidFill>
                          <a:schemeClr val="tx1"/>
                        </a:solidFill>
                      </a:endParaRPr>
                    </a:p>
                    <a:p>
                      <a:pPr marL="0" lvl="0" indent="0" algn="l">
                        <a:lnSpc>
                          <a:spcPct val="100000"/>
                        </a:lnSpc>
                        <a:spcBef>
                          <a:spcPts val="600"/>
                        </a:spcBef>
                        <a:buFont typeface="Arial" panose="020B0604020202020204" pitchFamily="34" charset="0"/>
                        <a:buNone/>
                      </a:pPr>
                      <a:r>
                        <a:rPr lang="en-US" sz="2400" b="1" dirty="0">
                          <a:solidFill>
                            <a:schemeClr val="tx1"/>
                          </a:solidFill>
                        </a:rPr>
                        <a:t>Conservation District Watershed Specialists – All Conservation Districts</a:t>
                      </a:r>
                    </a:p>
                    <a:p>
                      <a:pPr marL="0" lvl="0" indent="0" algn="l">
                        <a:lnSpc>
                          <a:spcPct val="100000"/>
                        </a:lnSpc>
                        <a:spcBef>
                          <a:spcPts val="600"/>
                        </a:spcBef>
                        <a:buFont typeface="Arial" panose="020B0604020202020204" pitchFamily="34" charset="0"/>
                        <a:buNone/>
                      </a:pPr>
                      <a:endParaRPr lang="en-US" sz="800" b="1" dirty="0">
                        <a:solidFill>
                          <a:schemeClr val="tx1"/>
                        </a:solidFill>
                      </a:endParaRPr>
                    </a:p>
                    <a:p>
                      <a:pPr marL="800100" lvl="1" indent="-342900" algn="l">
                        <a:lnSpc>
                          <a:spcPct val="100000"/>
                        </a:lnSpc>
                        <a:spcBef>
                          <a:spcPts val="600"/>
                        </a:spcBef>
                        <a:buFont typeface="Arial" panose="020B0604020202020204" pitchFamily="34" charset="0"/>
                        <a:buChar char="•"/>
                      </a:pPr>
                      <a:r>
                        <a:rPr lang="en-US" sz="2200" b="0" dirty="0">
                          <a:solidFill>
                            <a:schemeClr val="tx1"/>
                          </a:solidFill>
                        </a:rPr>
                        <a:t>DEP provides approximately $2.6 million annually to County Conservation Districts for </a:t>
                      </a:r>
                      <a:r>
                        <a:rPr lang="en-US" sz="2200" b="0" dirty="0">
                          <a:solidFill>
                            <a:schemeClr val="tx1"/>
                          </a:solidFill>
                          <a:hlinkClick r:id="rId4">
                            <a:extLst>
                              <a:ext uri="{A12FA001-AC4F-418D-AE19-62706E023703}">
                                <ahyp:hlinkClr xmlns:ahyp="http://schemas.microsoft.com/office/drawing/2018/hyperlinkcolor" val="tx"/>
                              </a:ext>
                            </a:extLst>
                          </a:hlinkClick>
                        </a:rPr>
                        <a:t>Watershed Specialists</a:t>
                      </a:r>
                      <a:r>
                        <a:rPr lang="en-US" sz="2200" b="0" dirty="0">
                          <a:solidFill>
                            <a:schemeClr val="tx1"/>
                          </a:solidFill>
                        </a:rPr>
                        <a:t>.</a:t>
                      </a:r>
                    </a:p>
                    <a:p>
                      <a:pPr marL="1257300" lvl="2" indent="-342900" algn="l">
                        <a:lnSpc>
                          <a:spcPct val="100000"/>
                        </a:lnSpc>
                        <a:spcBef>
                          <a:spcPts val="600"/>
                        </a:spcBef>
                        <a:buFont typeface="Arial" panose="020B0604020202020204" pitchFamily="34" charset="0"/>
                        <a:buChar char="•"/>
                      </a:pPr>
                      <a:r>
                        <a:rPr lang="en-US" sz="2200" b="0" i="0" kern="1200" dirty="0">
                          <a:solidFill>
                            <a:schemeClr val="tx1"/>
                          </a:solidFill>
                          <a:effectLst/>
                          <a:latin typeface="+mn-lt"/>
                          <a:ea typeface="+mn-ea"/>
                          <a:cs typeface="+mn-cs"/>
                        </a:rPr>
                        <a:t>Enable communities to affect positive change on water quality through collaboration with Watershed Associations and other non-governmental organizations and the impactful use of grant funds to implement water quality restoration projects and provide education and outreach.</a:t>
                      </a:r>
                    </a:p>
                    <a:p>
                      <a:pPr marL="1257300" lvl="2" indent="-342900" algn="l">
                        <a:lnSpc>
                          <a:spcPct val="100000"/>
                        </a:lnSpc>
                        <a:spcBef>
                          <a:spcPts val="600"/>
                        </a:spcBef>
                        <a:buFont typeface="Arial" panose="020B0604020202020204" pitchFamily="34" charset="0"/>
                        <a:buChar char="•"/>
                      </a:pPr>
                      <a:r>
                        <a:rPr lang="en-US" sz="2200" b="0" dirty="0">
                          <a:solidFill>
                            <a:schemeClr val="tx1"/>
                          </a:solidFill>
                        </a:rPr>
                        <a:t>This funding is used as match toward the Section 319 Nonpoint Source Management Program</a:t>
                      </a:r>
                    </a:p>
                  </a:txBody>
                  <a:tcPr>
                    <a:noFill/>
                  </a:tcPr>
                </a:tc>
                <a:extLst>
                  <a:ext uri="{0D108BD9-81ED-4DB2-BD59-A6C34878D82A}">
                    <a16:rowId xmlns:a16="http://schemas.microsoft.com/office/drawing/2014/main" val="2861575032"/>
                  </a:ext>
                </a:extLst>
              </a:tr>
              <a:tr h="1103377">
                <a:tc>
                  <a:txBody>
                    <a:bodyPr/>
                    <a:lstStyle/>
                    <a:p>
                      <a:pPr marL="0" indent="0" algn="l">
                        <a:buFont typeface="Arial" panose="020B0604020202020204" pitchFamily="34" charset="0"/>
                        <a:buNone/>
                      </a:pPr>
                      <a:endParaRPr lang="en-US" sz="2800" b="0" dirty="0">
                        <a:solidFill>
                          <a:schemeClr val="tx1"/>
                        </a:solidFill>
                      </a:endParaRPr>
                    </a:p>
                  </a:txBody>
                  <a:tcPr>
                    <a:noFill/>
                  </a:tcPr>
                </a:tc>
                <a:extLst>
                  <a:ext uri="{0D108BD9-81ED-4DB2-BD59-A6C34878D82A}">
                    <a16:rowId xmlns:a16="http://schemas.microsoft.com/office/drawing/2014/main" val="4285837723"/>
                  </a:ext>
                </a:extLst>
              </a:tr>
            </a:tbl>
          </a:graphicData>
        </a:graphic>
      </p:graphicFrame>
      <p:pic>
        <p:nvPicPr>
          <p:cNvPr id="7" name="Picture 7" descr="DEP-rgb">
            <a:extLst>
              <a:ext uri="{FF2B5EF4-FFF2-40B4-BE49-F238E27FC236}">
                <a16:creationId xmlns:a16="http://schemas.microsoft.com/office/drawing/2014/main" id="{0EFE5F08-ABEA-415D-AFD7-4CCE3D786F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11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55677" y="39572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Challenges and Solutions</a:t>
              </a:r>
            </a:p>
          </p:txBody>
        </p:sp>
      </p:grpSp>
      <p:graphicFrame>
        <p:nvGraphicFramePr>
          <p:cNvPr id="2" name="Table 2">
            <a:extLst>
              <a:ext uri="{FF2B5EF4-FFF2-40B4-BE49-F238E27FC236}">
                <a16:creationId xmlns:a16="http://schemas.microsoft.com/office/drawing/2014/main" id="{FA1273B4-DD3A-4A3C-8187-82469744D1CC}"/>
              </a:ext>
            </a:extLst>
          </p:cNvPr>
          <p:cNvGraphicFramePr>
            <a:graphicFrameLocks noGrp="1"/>
          </p:cNvGraphicFramePr>
          <p:nvPr>
            <p:extLst>
              <p:ext uri="{D42A27DB-BD31-4B8C-83A1-F6EECF244321}">
                <p14:modId xmlns:p14="http://schemas.microsoft.com/office/powerpoint/2010/main" val="3520199645"/>
              </p:ext>
            </p:extLst>
          </p:nvPr>
        </p:nvGraphicFramePr>
        <p:xfrm>
          <a:off x="0" y="1275376"/>
          <a:ext cx="11689585" cy="7799018"/>
        </p:xfrm>
        <a:graphic>
          <a:graphicData uri="http://schemas.openxmlformats.org/drawingml/2006/table">
            <a:tbl>
              <a:tblPr firstRow="1" bandRow="1">
                <a:tableStyleId>{5C22544A-7EE6-4342-B048-85BDC9FD1C3A}</a:tableStyleId>
              </a:tblPr>
              <a:tblGrid>
                <a:gridCol w="11689585">
                  <a:extLst>
                    <a:ext uri="{9D8B030D-6E8A-4147-A177-3AD203B41FA5}">
                      <a16:colId xmlns:a16="http://schemas.microsoft.com/office/drawing/2014/main" val="739736493"/>
                    </a:ext>
                  </a:extLst>
                </a:gridCol>
              </a:tblGrid>
              <a:tr h="4272720">
                <a:tc>
                  <a:txBody>
                    <a:bodyPr/>
                    <a:lstStyle/>
                    <a:p>
                      <a:pPr marL="342900" lvl="0" indent="-342900" algn="l">
                        <a:lnSpc>
                          <a:spcPct val="100000"/>
                        </a:lnSpc>
                        <a:spcBef>
                          <a:spcPts val="600"/>
                        </a:spcBef>
                        <a:buFont typeface="Arial" panose="020B0604020202020204" pitchFamily="34" charset="0"/>
                        <a:buChar char="•"/>
                      </a:pPr>
                      <a:endParaRPr lang="en-US" sz="800" b="0" dirty="0">
                        <a:solidFill>
                          <a:schemeClr val="tx1"/>
                        </a:solidFill>
                      </a:endParaRPr>
                    </a:p>
                    <a:p>
                      <a:pPr marL="342900" lvl="0" indent="-342900" algn="l">
                        <a:lnSpc>
                          <a:spcPct val="100000"/>
                        </a:lnSpc>
                        <a:spcBef>
                          <a:spcPts val="600"/>
                        </a:spcBef>
                        <a:buFont typeface="Arial" panose="020B0604020202020204" pitchFamily="34" charset="0"/>
                        <a:buChar char="•"/>
                      </a:pPr>
                      <a:r>
                        <a:rPr lang="en-US" sz="2800" b="0" dirty="0">
                          <a:solidFill>
                            <a:schemeClr val="tx1"/>
                          </a:solidFill>
                        </a:rPr>
                        <a:t>The need for </a:t>
                      </a:r>
                      <a:r>
                        <a:rPr lang="en-US" sz="2800" b="1" u="sng" dirty="0">
                          <a:solidFill>
                            <a:schemeClr val="tx1"/>
                          </a:solidFill>
                        </a:rPr>
                        <a:t>funding and flexibility</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Dedicated funding source needed</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Better federal and state cross-grant timing and coordination</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Address funding programs with required statutory elements that reduce flexibility (e.g. Section 319)</a:t>
                      </a:r>
                    </a:p>
                    <a:p>
                      <a:pPr marL="1257300" lvl="2" indent="-342900" algn="l">
                        <a:lnSpc>
                          <a:spcPct val="100000"/>
                        </a:lnSpc>
                        <a:spcBef>
                          <a:spcPts val="600"/>
                        </a:spcBef>
                        <a:buFont typeface="Arial" panose="020B0604020202020204" pitchFamily="34" charset="0"/>
                        <a:buChar char="•"/>
                      </a:pPr>
                      <a:r>
                        <a:rPr lang="en-US" sz="2000" b="0" dirty="0">
                          <a:solidFill>
                            <a:schemeClr val="tx1"/>
                          </a:solidFill>
                        </a:rPr>
                        <a:t>DEP’s CAP Implementation Grant allows for more flexibility as it is considered an allocation-based grant program</a:t>
                      </a:r>
                    </a:p>
                    <a:p>
                      <a:pPr marL="342900" lvl="0" indent="-342900" algn="l">
                        <a:lnSpc>
                          <a:spcPct val="100000"/>
                        </a:lnSpc>
                        <a:spcBef>
                          <a:spcPts val="600"/>
                        </a:spcBef>
                        <a:buFont typeface="Arial" panose="020B0604020202020204" pitchFamily="34" charset="0"/>
                        <a:buChar char="•"/>
                      </a:pPr>
                      <a:r>
                        <a:rPr lang="en-US" sz="2800" b="0" dirty="0">
                          <a:solidFill>
                            <a:schemeClr val="tx1"/>
                          </a:solidFill>
                        </a:rPr>
                        <a:t>The need for </a:t>
                      </a:r>
                      <a:r>
                        <a:rPr lang="en-US" sz="2800" b="1" u="sng" dirty="0">
                          <a:solidFill>
                            <a:schemeClr val="tx1"/>
                          </a:solidFill>
                        </a:rPr>
                        <a:t>accountability</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Competitive projects, with modeled reduction outputs, that will lead to water quality improvement</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Reporting requirements allow for DEP to be accountable to Pennsylvanians</a:t>
                      </a:r>
                    </a:p>
                    <a:p>
                      <a:pPr marL="1257300" lvl="2" indent="-342900" algn="l">
                        <a:lnSpc>
                          <a:spcPct val="100000"/>
                        </a:lnSpc>
                        <a:spcBef>
                          <a:spcPts val="600"/>
                        </a:spcBef>
                        <a:buFont typeface="Arial" panose="020B0604020202020204" pitchFamily="34" charset="0"/>
                        <a:buChar char="•"/>
                      </a:pPr>
                      <a:r>
                        <a:rPr lang="en-US" sz="2000" b="0" dirty="0">
                          <a:solidFill>
                            <a:schemeClr val="tx1"/>
                          </a:solidFill>
                        </a:rPr>
                        <a:t>PracticeKeeper data reporting system has allowed us to document ag BMPs implemented through multiple funding programs (will be used for Section 319/Growing Greener in future)</a:t>
                      </a:r>
                    </a:p>
                    <a:p>
                      <a:pPr marL="0" lvl="0" indent="0" algn="l">
                        <a:lnSpc>
                          <a:spcPct val="100000"/>
                        </a:lnSpc>
                        <a:spcBef>
                          <a:spcPts val="600"/>
                        </a:spcBef>
                        <a:buFont typeface="Arial" panose="020B0604020202020204" pitchFamily="34" charset="0"/>
                        <a:buNone/>
                      </a:pPr>
                      <a:endParaRPr lang="en-US" sz="3200" b="0" dirty="0">
                        <a:solidFill>
                          <a:schemeClr val="tx1"/>
                        </a:solidFill>
                      </a:endParaRPr>
                    </a:p>
                    <a:p>
                      <a:pPr marL="342900" lvl="0" indent="-342900" algn="l">
                        <a:lnSpc>
                          <a:spcPct val="100000"/>
                        </a:lnSpc>
                        <a:spcBef>
                          <a:spcPts val="600"/>
                        </a:spcBef>
                        <a:buFont typeface="Arial" panose="020B0604020202020204" pitchFamily="34" charset="0"/>
                        <a:buChar char="•"/>
                      </a:pPr>
                      <a:endParaRPr lang="en-US" sz="3200" b="0" dirty="0">
                        <a:solidFill>
                          <a:schemeClr val="tx1"/>
                        </a:solidFill>
                      </a:endParaRPr>
                    </a:p>
                  </a:txBody>
                  <a:tcPr>
                    <a:noFill/>
                  </a:tcPr>
                </a:tc>
                <a:extLst>
                  <a:ext uri="{0D108BD9-81ED-4DB2-BD59-A6C34878D82A}">
                    <a16:rowId xmlns:a16="http://schemas.microsoft.com/office/drawing/2014/main" val="2861575032"/>
                  </a:ext>
                </a:extLst>
              </a:tr>
              <a:tr h="1139138">
                <a:tc>
                  <a:txBody>
                    <a:bodyPr/>
                    <a:lstStyle/>
                    <a:p>
                      <a:pPr marL="0" indent="0" algn="l">
                        <a:buFont typeface="Arial" panose="020B0604020202020204" pitchFamily="34" charset="0"/>
                        <a:buNone/>
                      </a:pPr>
                      <a:endParaRPr lang="en-US" sz="2800" b="0" dirty="0">
                        <a:solidFill>
                          <a:sysClr val="windowText" lastClr="000000"/>
                        </a:solidFill>
                      </a:endParaRPr>
                    </a:p>
                  </a:txBody>
                  <a:tcPr>
                    <a:noFill/>
                  </a:tcPr>
                </a:tc>
                <a:extLst>
                  <a:ext uri="{0D108BD9-81ED-4DB2-BD59-A6C34878D82A}">
                    <a16:rowId xmlns:a16="http://schemas.microsoft.com/office/drawing/2014/main" val="4285837723"/>
                  </a:ext>
                </a:extLst>
              </a:tr>
            </a:tbl>
          </a:graphicData>
        </a:graphic>
      </p:graphicFrame>
    </p:spTree>
    <p:extLst>
      <p:ext uri="{BB962C8B-B14F-4D97-AF65-F5344CB8AC3E}">
        <p14:creationId xmlns:p14="http://schemas.microsoft.com/office/powerpoint/2010/main" val="226142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55677" y="39572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Challenges and Solutions</a:t>
              </a:r>
            </a:p>
          </p:txBody>
        </p:sp>
      </p:grpSp>
      <p:graphicFrame>
        <p:nvGraphicFramePr>
          <p:cNvPr id="2" name="Table 2">
            <a:extLst>
              <a:ext uri="{FF2B5EF4-FFF2-40B4-BE49-F238E27FC236}">
                <a16:creationId xmlns:a16="http://schemas.microsoft.com/office/drawing/2014/main" id="{FA1273B4-DD3A-4A3C-8187-82469744D1CC}"/>
              </a:ext>
            </a:extLst>
          </p:cNvPr>
          <p:cNvGraphicFramePr>
            <a:graphicFrameLocks noGrp="1"/>
          </p:cNvGraphicFramePr>
          <p:nvPr>
            <p:extLst>
              <p:ext uri="{D42A27DB-BD31-4B8C-83A1-F6EECF244321}">
                <p14:modId xmlns:p14="http://schemas.microsoft.com/office/powerpoint/2010/main" val="553334370"/>
              </p:ext>
            </p:extLst>
          </p:nvPr>
        </p:nvGraphicFramePr>
        <p:xfrm>
          <a:off x="0" y="1503976"/>
          <a:ext cx="11689585" cy="6823658"/>
        </p:xfrm>
        <a:graphic>
          <a:graphicData uri="http://schemas.openxmlformats.org/drawingml/2006/table">
            <a:tbl>
              <a:tblPr firstRow="1" bandRow="1">
                <a:tableStyleId>{5C22544A-7EE6-4342-B048-85BDC9FD1C3A}</a:tableStyleId>
              </a:tblPr>
              <a:tblGrid>
                <a:gridCol w="11689585">
                  <a:extLst>
                    <a:ext uri="{9D8B030D-6E8A-4147-A177-3AD203B41FA5}">
                      <a16:colId xmlns:a16="http://schemas.microsoft.com/office/drawing/2014/main" val="739736493"/>
                    </a:ext>
                  </a:extLst>
                </a:gridCol>
              </a:tblGrid>
              <a:tr h="4272720">
                <a:tc>
                  <a:txBody>
                    <a:bodyPr/>
                    <a:lstStyle/>
                    <a:p>
                      <a:pPr marL="342900" lvl="0" indent="-342900" algn="l">
                        <a:lnSpc>
                          <a:spcPct val="100000"/>
                        </a:lnSpc>
                        <a:spcBef>
                          <a:spcPts val="600"/>
                        </a:spcBef>
                        <a:buFont typeface="Arial" panose="020B0604020202020204" pitchFamily="34" charset="0"/>
                        <a:buChar char="•"/>
                      </a:pPr>
                      <a:r>
                        <a:rPr lang="en-US" sz="2800" b="0" dirty="0">
                          <a:solidFill>
                            <a:schemeClr val="tx1"/>
                          </a:solidFill>
                        </a:rPr>
                        <a:t>The need for </a:t>
                      </a:r>
                      <a:r>
                        <a:rPr lang="en-US" sz="2800" b="1" u="sng" dirty="0">
                          <a:solidFill>
                            <a:schemeClr val="tx1"/>
                          </a:solidFill>
                        </a:rPr>
                        <a:t>people</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Typical competitive grant programs generally require up-front effort to line up landowners, identify projects, and provide rationale to ensure a competitive application will be funded with finite amount of resources</a:t>
                      </a:r>
                    </a:p>
                    <a:p>
                      <a:pPr marL="800100" lvl="1" indent="-342900" algn="l">
                        <a:lnSpc>
                          <a:spcPct val="100000"/>
                        </a:lnSpc>
                        <a:spcBef>
                          <a:spcPts val="600"/>
                        </a:spcBef>
                        <a:buFont typeface="Arial" panose="020B0604020202020204" pitchFamily="34" charset="0"/>
                        <a:buChar char="•"/>
                      </a:pPr>
                      <a:r>
                        <a:rPr lang="en-US" sz="2400" b="0" dirty="0">
                          <a:solidFill>
                            <a:schemeClr val="tx1"/>
                          </a:solidFill>
                        </a:rPr>
                        <a:t>Not only is technical assistance required, but also grant writers, managers, coordinators and administrators</a:t>
                      </a:r>
                    </a:p>
                    <a:p>
                      <a:pPr marL="1257300" lvl="2" indent="-342900" algn="l">
                        <a:lnSpc>
                          <a:spcPct val="100000"/>
                        </a:lnSpc>
                        <a:spcBef>
                          <a:spcPts val="600"/>
                        </a:spcBef>
                        <a:buFont typeface="Arial" panose="020B0604020202020204" pitchFamily="34" charset="0"/>
                        <a:buChar char="•"/>
                      </a:pPr>
                      <a:r>
                        <a:rPr lang="en-US" sz="2400" b="0" dirty="0">
                          <a:solidFill>
                            <a:schemeClr val="tx1"/>
                          </a:solidFill>
                        </a:rPr>
                        <a:t>This past year, DEP identified ways to simplify the competitive grant application process for Growing Greener and Section 319</a:t>
                      </a:r>
                    </a:p>
                    <a:p>
                      <a:pPr marL="1257300" lvl="2" indent="-342900" algn="l">
                        <a:lnSpc>
                          <a:spcPct val="100000"/>
                        </a:lnSpc>
                        <a:spcBef>
                          <a:spcPts val="600"/>
                        </a:spcBef>
                        <a:buFont typeface="Arial" panose="020B0604020202020204" pitchFamily="34" charset="0"/>
                        <a:buChar char="•"/>
                      </a:pPr>
                      <a:r>
                        <a:rPr lang="en-US" sz="2400" b="0" dirty="0">
                          <a:solidFill>
                            <a:schemeClr val="tx1"/>
                          </a:solidFill>
                        </a:rPr>
                        <a:t>DEP developed sample forms, recorded and posted webinars on the website, and held at least two virtual presentations to help guide applicants</a:t>
                      </a:r>
                    </a:p>
                    <a:p>
                      <a:pPr marL="800100" lvl="1" indent="-342900" algn="l">
                        <a:lnSpc>
                          <a:spcPct val="100000"/>
                        </a:lnSpc>
                        <a:spcBef>
                          <a:spcPts val="600"/>
                        </a:spcBef>
                        <a:buFont typeface="Arial" panose="020B0604020202020204" pitchFamily="34" charset="0"/>
                        <a:buChar char="•"/>
                      </a:pPr>
                      <a:endParaRPr lang="en-US" sz="2400" b="0" dirty="0">
                        <a:solidFill>
                          <a:schemeClr val="tx1"/>
                        </a:solidFill>
                      </a:endParaRPr>
                    </a:p>
                    <a:p>
                      <a:pPr marL="0" lvl="0" indent="0" algn="l">
                        <a:lnSpc>
                          <a:spcPct val="100000"/>
                        </a:lnSpc>
                        <a:spcBef>
                          <a:spcPts val="600"/>
                        </a:spcBef>
                        <a:buFont typeface="Arial" panose="020B0604020202020204" pitchFamily="34" charset="0"/>
                        <a:buNone/>
                      </a:pPr>
                      <a:endParaRPr lang="en-US" sz="3200" b="0" dirty="0">
                        <a:solidFill>
                          <a:schemeClr val="tx1"/>
                        </a:solidFill>
                      </a:endParaRPr>
                    </a:p>
                    <a:p>
                      <a:pPr marL="342900" lvl="0" indent="-342900" algn="l">
                        <a:lnSpc>
                          <a:spcPct val="100000"/>
                        </a:lnSpc>
                        <a:spcBef>
                          <a:spcPts val="600"/>
                        </a:spcBef>
                        <a:buFont typeface="Arial" panose="020B0604020202020204" pitchFamily="34" charset="0"/>
                        <a:buChar char="•"/>
                      </a:pPr>
                      <a:endParaRPr lang="en-US" sz="3200" b="0" dirty="0">
                        <a:solidFill>
                          <a:schemeClr val="tx1"/>
                        </a:solidFill>
                      </a:endParaRPr>
                    </a:p>
                  </a:txBody>
                  <a:tcPr>
                    <a:noFill/>
                  </a:tcPr>
                </a:tc>
                <a:extLst>
                  <a:ext uri="{0D108BD9-81ED-4DB2-BD59-A6C34878D82A}">
                    <a16:rowId xmlns:a16="http://schemas.microsoft.com/office/drawing/2014/main" val="2861575032"/>
                  </a:ext>
                </a:extLst>
              </a:tr>
              <a:tr h="1139138">
                <a:tc>
                  <a:txBody>
                    <a:bodyPr/>
                    <a:lstStyle/>
                    <a:p>
                      <a:pPr marL="0" indent="0" algn="l">
                        <a:buFont typeface="Arial" panose="020B0604020202020204" pitchFamily="34" charset="0"/>
                        <a:buNone/>
                      </a:pPr>
                      <a:endParaRPr lang="en-US" sz="2800" b="0" dirty="0">
                        <a:solidFill>
                          <a:sysClr val="windowText" lastClr="000000"/>
                        </a:solidFill>
                      </a:endParaRPr>
                    </a:p>
                  </a:txBody>
                  <a:tcPr>
                    <a:noFill/>
                  </a:tcPr>
                </a:tc>
                <a:extLst>
                  <a:ext uri="{0D108BD9-81ED-4DB2-BD59-A6C34878D82A}">
                    <a16:rowId xmlns:a16="http://schemas.microsoft.com/office/drawing/2014/main" val="4285837723"/>
                  </a:ext>
                </a:extLst>
              </a:tr>
            </a:tbl>
          </a:graphicData>
        </a:graphic>
      </p:graphicFrame>
      <p:pic>
        <p:nvPicPr>
          <p:cNvPr id="7" name="Picture 7" descr="DEP-rgb">
            <a:extLst>
              <a:ext uri="{FF2B5EF4-FFF2-40B4-BE49-F238E27FC236}">
                <a16:creationId xmlns:a16="http://schemas.microsoft.com/office/drawing/2014/main" id="{0EFE5F08-ABEA-415D-AFD7-4CCE3D786F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70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8" name="Google Shape;868;p94"/>
          <p:cNvSpPr txBox="1">
            <a:spLocks noGrp="1"/>
          </p:cNvSpPr>
          <p:nvPr>
            <p:ph type="body" idx="1"/>
          </p:nvPr>
        </p:nvSpPr>
        <p:spPr>
          <a:xfrm>
            <a:off x="152400" y="1390390"/>
            <a:ext cx="7564244" cy="5333500"/>
          </a:xfrm>
          <a:prstGeom prst="rect">
            <a:avLst/>
          </a:prstGeom>
          <a:noFill/>
          <a:ln>
            <a:noFill/>
          </a:ln>
        </p:spPr>
        <p:txBody>
          <a:bodyPr spcFirstLastPara="1" wrap="square" lIns="91425" tIns="45700" rIns="91425" bIns="45700" anchor="t" anchorCtr="0">
            <a:noAutofit/>
          </a:bodyPr>
          <a:lstStyle/>
          <a:p>
            <a:pPr marL="457200" lvl="0" indent="-416083" algn="l" rtl="0">
              <a:lnSpc>
                <a:spcPct val="100000"/>
              </a:lnSpc>
              <a:spcBef>
                <a:spcPts val="0"/>
              </a:spcBef>
              <a:spcAft>
                <a:spcPts val="800"/>
              </a:spcAft>
              <a:buSzPts val="2953"/>
              <a:buChar char="•"/>
            </a:pPr>
            <a:endParaRPr lang="en-US" sz="2400" b="1" dirty="0"/>
          </a:p>
          <a:p>
            <a:pPr marL="457200" lvl="0" indent="-416083" algn="l" rtl="0">
              <a:lnSpc>
                <a:spcPct val="100000"/>
              </a:lnSpc>
              <a:spcBef>
                <a:spcPts val="0"/>
              </a:spcBef>
              <a:spcAft>
                <a:spcPts val="800"/>
              </a:spcAft>
              <a:buSzPts val="2953"/>
              <a:buChar char="•"/>
            </a:pPr>
            <a:r>
              <a:rPr lang="en-US" sz="2400" b="1" dirty="0"/>
              <a:t>WIP Amendment: </a:t>
            </a:r>
            <a:r>
              <a:rPr lang="en-US" sz="2400" dirty="0"/>
              <a:t>Include all 34 CAPs as part of the Phase 3 WIP and incorporate PA’s progress </a:t>
            </a:r>
            <a:endParaRPr lang="en-US" sz="2400" b="1" dirty="0"/>
          </a:p>
          <a:p>
            <a:pPr marL="457200" lvl="0" indent="-416083" algn="l" rtl="0">
              <a:lnSpc>
                <a:spcPct val="100000"/>
              </a:lnSpc>
              <a:spcBef>
                <a:spcPts val="0"/>
              </a:spcBef>
              <a:spcAft>
                <a:spcPts val="800"/>
              </a:spcAft>
              <a:buSzPts val="2953"/>
              <a:buChar char="•"/>
            </a:pPr>
            <a:r>
              <a:rPr lang="en-US" sz="2400" b="1" dirty="0"/>
              <a:t>Expand collaboration: </a:t>
            </a:r>
            <a:r>
              <a:rPr lang="en-US" sz="2400" dirty="0"/>
              <a:t>Continue to expand work with multi-agency programs to increase efficiencies and outcomes.</a:t>
            </a:r>
            <a:endParaRPr sz="2400" dirty="0"/>
          </a:p>
          <a:p>
            <a:pPr marL="457200" lvl="0" indent="-416083" algn="l" rtl="0">
              <a:lnSpc>
                <a:spcPct val="100000"/>
              </a:lnSpc>
              <a:spcBef>
                <a:spcPts val="0"/>
              </a:spcBef>
              <a:spcAft>
                <a:spcPts val="800"/>
              </a:spcAft>
              <a:buSzPts val="2953"/>
              <a:buChar char="•"/>
            </a:pPr>
            <a:r>
              <a:rPr lang="en-US" sz="2400" b="1" dirty="0"/>
              <a:t>Implement BMPs: </a:t>
            </a:r>
            <a:r>
              <a:rPr lang="en-US" sz="2400" dirty="0"/>
              <a:t>Accelerate BMPs through additional and flexible funds for project implementation and staff.</a:t>
            </a:r>
            <a:endParaRPr sz="2400" dirty="0"/>
          </a:p>
          <a:p>
            <a:pPr marL="457200" lvl="0" indent="-416083" algn="l" rtl="0">
              <a:lnSpc>
                <a:spcPct val="100000"/>
              </a:lnSpc>
              <a:spcBef>
                <a:spcPts val="0"/>
              </a:spcBef>
              <a:spcAft>
                <a:spcPts val="800"/>
              </a:spcAft>
              <a:buSzPts val="2953"/>
              <a:buChar char="•"/>
            </a:pPr>
            <a:r>
              <a:rPr lang="en-US" sz="2400" b="1" dirty="0"/>
              <a:t>Expand technical assistance: </a:t>
            </a:r>
            <a:r>
              <a:rPr lang="en-US" sz="2400" dirty="0"/>
              <a:t>Focus on building and a trained and ready workforce of technical providers.</a:t>
            </a:r>
            <a:endParaRPr sz="2400" dirty="0"/>
          </a:p>
          <a:p>
            <a:pPr marL="457200" lvl="0" indent="-416083" algn="l" rtl="0">
              <a:lnSpc>
                <a:spcPct val="100000"/>
              </a:lnSpc>
              <a:spcBef>
                <a:spcPts val="0"/>
              </a:spcBef>
              <a:spcAft>
                <a:spcPts val="800"/>
              </a:spcAft>
              <a:buSzPts val="2953"/>
              <a:buChar char="•"/>
            </a:pPr>
            <a:r>
              <a:rPr lang="en-US" sz="2400" b="1" dirty="0"/>
              <a:t>Continue to share success stories: </a:t>
            </a:r>
            <a:r>
              <a:rPr lang="en-US" sz="2400" dirty="0"/>
              <a:t>Work with state and county partners to share our progress.</a:t>
            </a:r>
            <a:endParaRPr sz="2400" dirty="0"/>
          </a:p>
        </p:txBody>
      </p:sp>
      <p:sp>
        <p:nvSpPr>
          <p:cNvPr id="869" name="Google Shape;869;p94"/>
          <p:cNvSpPr txBox="1">
            <a:spLocks noGrp="1"/>
          </p:cNvSpPr>
          <p:nvPr>
            <p:ph type="sldNum" idx="12"/>
          </p:nvPr>
        </p:nvSpPr>
        <p:spPr>
          <a:xfrm>
            <a:off x="4608081" y="6301601"/>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pic>
        <p:nvPicPr>
          <p:cNvPr id="870" name="Google Shape;870;p94"/>
          <p:cNvPicPr preferRelativeResize="0"/>
          <p:nvPr/>
        </p:nvPicPr>
        <p:blipFill>
          <a:blip r:embed="rId3">
            <a:alphaModFix/>
          </a:blip>
          <a:stretch>
            <a:fillRect/>
          </a:stretch>
        </p:blipFill>
        <p:spPr>
          <a:xfrm>
            <a:off x="7810500" y="1555850"/>
            <a:ext cx="4076697" cy="2308825"/>
          </a:xfrm>
          <a:prstGeom prst="rect">
            <a:avLst/>
          </a:prstGeom>
          <a:noFill/>
          <a:ln w="9525" cap="flat" cmpd="sng">
            <a:solidFill>
              <a:srgbClr val="000000"/>
            </a:solidFill>
            <a:prstDash val="solid"/>
            <a:round/>
            <a:headEnd type="none" w="sm" len="sm"/>
            <a:tailEnd type="none" w="sm" len="sm"/>
          </a:ln>
        </p:spPr>
      </p:pic>
      <p:pic>
        <p:nvPicPr>
          <p:cNvPr id="871" name="Google Shape;871;p9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10500" y="3864662"/>
            <a:ext cx="4076698" cy="2802062"/>
          </a:xfrm>
          <a:prstGeom prst="rect">
            <a:avLst/>
          </a:prstGeom>
          <a:noFill/>
          <a:ln w="9525" cap="flat" cmpd="sng">
            <a:solidFill>
              <a:srgbClr val="000000"/>
            </a:solidFill>
            <a:prstDash val="solid"/>
            <a:round/>
            <a:headEnd type="none" w="sm" len="sm"/>
            <a:tailEnd type="none" w="sm" len="sm"/>
          </a:ln>
        </p:spPr>
      </p:pic>
      <p:sp>
        <p:nvSpPr>
          <p:cNvPr id="873" name="Google Shape;873;p94"/>
          <p:cNvSpPr txBox="1"/>
          <p:nvPr/>
        </p:nvSpPr>
        <p:spPr>
          <a:xfrm>
            <a:off x="7829425" y="6200700"/>
            <a:ext cx="3858916"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rgbClr val="FFFFFF"/>
                </a:solidFill>
                <a:effectLst>
                  <a:glow rad="127000">
                    <a:schemeClr val="tx1">
                      <a:alpha val="67000"/>
                    </a:schemeClr>
                  </a:glow>
                </a:effectLst>
                <a:latin typeface="Calibri"/>
                <a:ea typeface="Calibri"/>
                <a:cs typeface="Calibri"/>
                <a:sym typeface="Calibri"/>
              </a:rPr>
              <a:t>Lancaster County –</a:t>
            </a:r>
          </a:p>
          <a:p>
            <a:pPr marL="0" lvl="0" indent="0" algn="l" rtl="0">
              <a:spcBef>
                <a:spcPts val="0"/>
              </a:spcBef>
              <a:spcAft>
                <a:spcPts val="0"/>
              </a:spcAft>
              <a:buNone/>
            </a:pPr>
            <a:r>
              <a:rPr lang="en-US" sz="1100" b="1" dirty="0">
                <a:solidFill>
                  <a:srgbClr val="FFFFFF"/>
                </a:solidFill>
                <a:effectLst>
                  <a:glow rad="127000">
                    <a:schemeClr val="tx1">
                      <a:alpha val="67000"/>
                    </a:schemeClr>
                  </a:glow>
                </a:effectLst>
                <a:latin typeface="Calibri"/>
                <a:ea typeface="Calibri"/>
                <a:cs typeface="Calibri"/>
                <a:sym typeface="Calibri"/>
              </a:rPr>
              <a:t>Donegal Trout Unlimited at Clean Water Fund project site</a:t>
            </a:r>
            <a:endParaRPr sz="1100" b="1" dirty="0">
              <a:solidFill>
                <a:srgbClr val="FFFFFF"/>
              </a:solidFill>
              <a:effectLst>
                <a:glow rad="127000">
                  <a:schemeClr val="tx1">
                    <a:alpha val="67000"/>
                  </a:schemeClr>
                </a:glow>
              </a:effectLst>
              <a:latin typeface="Calibri"/>
              <a:ea typeface="Calibri"/>
              <a:cs typeface="Calibri"/>
              <a:sym typeface="Calibri"/>
            </a:endParaRPr>
          </a:p>
        </p:txBody>
      </p:sp>
      <p:sp>
        <p:nvSpPr>
          <p:cNvPr id="874" name="Google Shape;874;p94"/>
          <p:cNvSpPr txBox="1"/>
          <p:nvPr/>
        </p:nvSpPr>
        <p:spPr>
          <a:xfrm>
            <a:off x="7810499" y="3392110"/>
            <a:ext cx="3262661"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rgbClr val="FFFFFF"/>
                </a:solidFill>
                <a:effectLst>
                  <a:glow rad="127000">
                    <a:schemeClr val="tx1">
                      <a:alpha val="67000"/>
                    </a:schemeClr>
                  </a:glow>
                </a:effectLst>
                <a:latin typeface="Calibri"/>
                <a:ea typeface="Calibri"/>
                <a:cs typeface="Calibri"/>
                <a:sym typeface="Calibri"/>
              </a:rPr>
              <a:t>Cumberland County –</a:t>
            </a:r>
            <a:br>
              <a:rPr lang="en-US" sz="1100" b="1" dirty="0">
                <a:solidFill>
                  <a:srgbClr val="FFFFFF"/>
                </a:solidFill>
                <a:effectLst>
                  <a:glow rad="127000">
                    <a:schemeClr val="tx1">
                      <a:alpha val="67000"/>
                    </a:schemeClr>
                  </a:glow>
                </a:effectLst>
                <a:latin typeface="Calibri"/>
                <a:ea typeface="Calibri"/>
                <a:cs typeface="Calibri"/>
                <a:sym typeface="Calibri"/>
              </a:rPr>
            </a:br>
            <a:r>
              <a:rPr lang="en-US" sz="1100" b="1" dirty="0">
                <a:solidFill>
                  <a:srgbClr val="FFFFFF"/>
                </a:solidFill>
                <a:effectLst>
                  <a:glow rad="127000">
                    <a:schemeClr val="tx1">
                      <a:alpha val="67000"/>
                    </a:schemeClr>
                  </a:glow>
                </a:effectLst>
                <a:latin typeface="Calibri"/>
                <a:ea typeface="Calibri"/>
                <a:cs typeface="Calibri"/>
                <a:sym typeface="Calibri"/>
              </a:rPr>
              <a:t>Installation of Big Spring Native Pollinator Garden.</a:t>
            </a:r>
            <a:endParaRPr sz="1100" b="1" dirty="0">
              <a:solidFill>
                <a:srgbClr val="FFFFFF"/>
              </a:solidFill>
              <a:effectLst>
                <a:glow rad="127000">
                  <a:schemeClr val="tx1">
                    <a:alpha val="67000"/>
                  </a:schemeClr>
                </a:glow>
              </a:effectLst>
              <a:latin typeface="Calibri"/>
              <a:ea typeface="Calibri"/>
              <a:cs typeface="Calibri"/>
              <a:sym typeface="Calibri"/>
            </a:endParaRPr>
          </a:p>
        </p:txBody>
      </p:sp>
      <p:grpSp>
        <p:nvGrpSpPr>
          <p:cNvPr id="11" name="Google Shape;236;p41">
            <a:extLst>
              <a:ext uri="{FF2B5EF4-FFF2-40B4-BE49-F238E27FC236}">
                <a16:creationId xmlns:a16="http://schemas.microsoft.com/office/drawing/2014/main" id="{56478782-7AA7-42F5-857E-5C7CE6DEF7A0}"/>
              </a:ext>
            </a:extLst>
          </p:cNvPr>
          <p:cNvGrpSpPr/>
          <p:nvPr/>
        </p:nvGrpSpPr>
        <p:grpSpPr>
          <a:xfrm>
            <a:off x="152400" y="263440"/>
            <a:ext cx="11947779" cy="1039384"/>
            <a:chOff x="288977" y="355144"/>
            <a:chExt cx="8382001" cy="661312"/>
          </a:xfrm>
        </p:grpSpPr>
        <p:pic>
          <p:nvPicPr>
            <p:cNvPr id="12" name="Google Shape;237;p41" descr="Aging banner">
              <a:extLst>
                <a:ext uri="{FF2B5EF4-FFF2-40B4-BE49-F238E27FC236}">
                  <a16:creationId xmlns:a16="http://schemas.microsoft.com/office/drawing/2014/main" id="{AF03BF6E-B808-4A4B-B0B0-BD1281C29F33}"/>
                </a:ext>
              </a:extLst>
            </p:cNvPr>
            <p:cNvPicPr preferRelativeResize="0"/>
            <p:nvPr/>
          </p:nvPicPr>
          <p:blipFill rotWithShape="1">
            <a:blip r:embed="rId5">
              <a:alphaModFix/>
            </a:blip>
            <a:srcRect/>
            <a:stretch/>
          </p:blipFill>
          <p:spPr>
            <a:xfrm>
              <a:off x="288977" y="355144"/>
              <a:ext cx="8382001" cy="661312"/>
            </a:xfrm>
            <a:prstGeom prst="rect">
              <a:avLst/>
            </a:prstGeom>
            <a:noFill/>
            <a:ln>
              <a:noFill/>
            </a:ln>
          </p:spPr>
        </p:pic>
        <p:sp>
          <p:nvSpPr>
            <p:cNvPr id="13" name="Google Shape;238;p41">
              <a:extLst>
                <a:ext uri="{FF2B5EF4-FFF2-40B4-BE49-F238E27FC236}">
                  <a16:creationId xmlns:a16="http://schemas.microsoft.com/office/drawing/2014/main" id="{8F20C325-8673-43D3-BFE7-C7B9CF81406A}"/>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What to Expect in the Future</a:t>
              </a:r>
              <a:endParaRPr sz="4000" b="0"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p9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1492362"/>
          </a:xfrm>
          <a:prstGeom prst="rect">
            <a:avLst/>
          </a:prstGeom>
          <a:noFill/>
          <a:ln>
            <a:noFill/>
          </a:ln>
        </p:spPr>
      </p:pic>
      <p:sp>
        <p:nvSpPr>
          <p:cNvPr id="927" name="Google Shape;927;p99"/>
          <p:cNvSpPr txBox="1"/>
          <p:nvPr/>
        </p:nvSpPr>
        <p:spPr>
          <a:xfrm>
            <a:off x="1628079" y="2118732"/>
            <a:ext cx="9155150" cy="44087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solidFill>
                  <a:schemeClr val="dk1"/>
                </a:solidFill>
                <a:latin typeface="Calibri"/>
                <a:ea typeface="Calibri"/>
                <a:cs typeface="Calibri"/>
                <a:sym typeface="Calibri"/>
              </a:rPr>
              <a:t>Kristen Wolf</a:t>
            </a:r>
          </a:p>
          <a:p>
            <a:pPr marL="0" marR="0" lvl="0" indent="0" algn="ctr" rtl="0">
              <a:spcBef>
                <a:spcPts val="0"/>
              </a:spcBef>
              <a:spcAft>
                <a:spcPts val="0"/>
              </a:spcAft>
              <a:buNone/>
            </a:pPr>
            <a:endParaRPr lang="en-US" sz="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b="1" dirty="0">
                <a:solidFill>
                  <a:schemeClr val="dk1"/>
                </a:solidFill>
                <a:latin typeface="Calibri"/>
                <a:cs typeface="Calibri"/>
                <a:sym typeface="Calibri"/>
              </a:rPr>
              <a:t>PA Department of Environmental Protection</a:t>
            </a:r>
          </a:p>
          <a:p>
            <a:pPr marL="0" marR="0" lvl="0" indent="0" algn="ctr" rtl="0">
              <a:spcBef>
                <a:spcPts val="0"/>
              </a:spcBef>
              <a:spcAft>
                <a:spcPts val="0"/>
              </a:spcAft>
              <a:buNone/>
            </a:pPr>
            <a:r>
              <a:rPr lang="en-US" sz="3600" b="1" dirty="0">
                <a:solidFill>
                  <a:schemeClr val="dk1"/>
                </a:solidFill>
                <a:latin typeface="Calibri"/>
                <a:cs typeface="Calibri"/>
                <a:sym typeface="Calibri"/>
              </a:rPr>
              <a:t>Chesapeake Bay Program Coordinator</a:t>
            </a:r>
          </a:p>
          <a:p>
            <a:pPr marL="0" marR="0" lvl="0" indent="0" algn="ctr" rtl="0">
              <a:spcBef>
                <a:spcPts val="0"/>
              </a:spcBef>
              <a:spcAft>
                <a:spcPts val="0"/>
              </a:spcAft>
              <a:buNone/>
            </a:pPr>
            <a:endParaRPr sz="800" dirty="0"/>
          </a:p>
          <a:p>
            <a:pPr marL="0" marR="0" lvl="0" indent="0" algn="ctr" rtl="0">
              <a:spcBef>
                <a:spcPts val="0"/>
              </a:spcBef>
              <a:spcAft>
                <a:spcPts val="0"/>
              </a:spcAft>
              <a:buNone/>
            </a:pPr>
            <a:r>
              <a:rPr lang="en-US" sz="3600" b="1" i="1" u="sng" dirty="0">
                <a:solidFill>
                  <a:schemeClr val="dk1"/>
                </a:solidFill>
                <a:latin typeface="Calibri"/>
                <a:ea typeface="Calibri"/>
                <a:cs typeface="Calibri"/>
                <a:sym typeface="Calibri"/>
                <a:hlinkClick r:id="rId4"/>
              </a:rPr>
              <a:t>kwolf@pa.gov</a:t>
            </a:r>
            <a:r>
              <a:rPr lang="en-US" sz="3600" b="1" i="1" u="sng" dirty="0">
                <a:solidFill>
                  <a:schemeClr val="dk1"/>
                </a:solidFill>
                <a:latin typeface="Calibri"/>
                <a:ea typeface="Calibri"/>
                <a:cs typeface="Calibri"/>
                <a:sym typeface="Calibri"/>
              </a:rPr>
              <a:t> </a:t>
            </a:r>
            <a:endParaRPr sz="3600" b="1" i="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(717) 772-1675 </a:t>
            </a:r>
            <a:endParaRPr sz="3600" dirty="0"/>
          </a:p>
          <a:p>
            <a:pPr marL="0" marR="0" lvl="0" indent="0" algn="l" rtl="0">
              <a:spcBef>
                <a:spcPts val="0"/>
              </a:spcBef>
              <a:spcAft>
                <a:spcPts val="0"/>
              </a:spcAft>
              <a:buNone/>
            </a:pPr>
            <a:endParaRPr sz="4800" b="1" i="1"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55677" y="39572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ClrTx/>
                <a:buNone/>
                <a:defRPr/>
              </a:pPr>
              <a:r>
                <a:rPr lang="en-US" sz="4000" dirty="0">
                  <a:solidFill>
                    <a:srgbClr val="FFFFFF"/>
                  </a:solidFill>
                  <a:latin typeface="Calibri"/>
                  <a:ea typeface="Calibri"/>
                  <a:cs typeface="Calibri"/>
                  <a:sym typeface="Calibri"/>
                </a:rPr>
                <a:t>Accelerate Implementation through Funding</a:t>
              </a:r>
            </a:p>
            <a:p>
              <a:pPr lvl="0" algn="ctr" eaLnBrk="0" fontAlgn="base" hangingPunct="0">
                <a:spcBef>
                  <a:spcPct val="0"/>
                </a:spcBef>
                <a:spcAft>
                  <a:spcPct val="0"/>
                </a:spcAft>
                <a:buClrTx/>
                <a:buNone/>
                <a:defRPr/>
              </a:pPr>
              <a:r>
                <a:rPr lang="en-US" altLang="en-US" sz="2800" dirty="0">
                  <a:solidFill>
                    <a:prstClr val="white"/>
                  </a:solidFill>
                </a:rPr>
                <a:t>Environmental Stewardship Fund</a:t>
              </a:r>
              <a:endParaRPr kumimoji="0" lang="en-US" altLang="en-US" sz="28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graphicFrame>
        <p:nvGraphicFramePr>
          <p:cNvPr id="2" name="Table 2">
            <a:extLst>
              <a:ext uri="{FF2B5EF4-FFF2-40B4-BE49-F238E27FC236}">
                <a16:creationId xmlns:a16="http://schemas.microsoft.com/office/drawing/2014/main" id="{FA1273B4-DD3A-4A3C-8187-82469744D1CC}"/>
              </a:ext>
            </a:extLst>
          </p:cNvPr>
          <p:cNvGraphicFramePr>
            <a:graphicFrameLocks noGrp="1"/>
          </p:cNvGraphicFramePr>
          <p:nvPr>
            <p:extLst>
              <p:ext uri="{D42A27DB-BD31-4B8C-83A1-F6EECF244321}">
                <p14:modId xmlns:p14="http://schemas.microsoft.com/office/powerpoint/2010/main" val="3587350917"/>
              </p:ext>
            </p:extLst>
          </p:nvPr>
        </p:nvGraphicFramePr>
        <p:xfrm>
          <a:off x="122268" y="1481356"/>
          <a:ext cx="11742630" cy="7080484"/>
        </p:xfrm>
        <a:graphic>
          <a:graphicData uri="http://schemas.openxmlformats.org/drawingml/2006/table">
            <a:tbl>
              <a:tblPr firstRow="1" bandRow="1">
                <a:tableStyleId>{5C22544A-7EE6-4342-B048-85BDC9FD1C3A}</a:tableStyleId>
              </a:tblPr>
              <a:tblGrid>
                <a:gridCol w="11742630">
                  <a:extLst>
                    <a:ext uri="{9D8B030D-6E8A-4147-A177-3AD203B41FA5}">
                      <a16:colId xmlns:a16="http://schemas.microsoft.com/office/drawing/2014/main" val="739736493"/>
                    </a:ext>
                  </a:extLst>
                </a:gridCol>
              </a:tblGrid>
              <a:tr h="5968039">
                <a:tc>
                  <a:txBody>
                    <a:bodyPr/>
                    <a:lstStyle/>
                    <a:p>
                      <a:pPr marL="342900" lvl="0" indent="-342900" algn="l">
                        <a:lnSpc>
                          <a:spcPct val="100000"/>
                        </a:lnSpc>
                        <a:spcBef>
                          <a:spcPts val="600"/>
                        </a:spcBef>
                        <a:buFont typeface="Arial" panose="020B0604020202020204" pitchFamily="34" charset="0"/>
                        <a:buChar char="•"/>
                      </a:pPr>
                      <a:r>
                        <a:rPr lang="en-US" sz="2000" b="1" dirty="0">
                          <a:solidFill>
                            <a:schemeClr val="tx1"/>
                          </a:solidFill>
                        </a:rPr>
                        <a:t>Chesapeake Bay Ag Inspection Program – Phase 2 Pilot </a:t>
                      </a:r>
                    </a:p>
                    <a:p>
                      <a:pPr marL="742950" lvl="1" indent="-285750" algn="l">
                        <a:lnSpc>
                          <a:spcPct val="100000"/>
                        </a:lnSpc>
                        <a:spcBef>
                          <a:spcPts val="600"/>
                        </a:spcBef>
                        <a:buFont typeface="Arial" panose="020B0604020202020204" pitchFamily="34" charset="0"/>
                        <a:buChar char="•"/>
                      </a:pPr>
                      <a:r>
                        <a:rPr lang="en-US" sz="2000" b="0" dirty="0">
                          <a:solidFill>
                            <a:sysClr val="windowText" lastClr="000000"/>
                          </a:solidFill>
                        </a:rPr>
                        <a:t>Lancaster, Adams, and Chester Conservation Districts; DEP SC and SE Regional Offices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ysClr val="windowText" lastClr="000000"/>
                          </a:solidFill>
                        </a:rPr>
                        <a:t>$2.5 million available (plus $300,000 EPA Most Effective Basin) to provide cost-share assistance to farmers for plan implementation to come into compliance with regulations</a:t>
                      </a:r>
                    </a:p>
                    <a:p>
                      <a:pPr marL="742950" lvl="1" indent="-285750" algn="l">
                        <a:lnSpc>
                          <a:spcPct val="100000"/>
                        </a:lnSpc>
                        <a:spcBef>
                          <a:spcPts val="600"/>
                        </a:spcBef>
                        <a:buFont typeface="Arial" panose="020B0604020202020204" pitchFamily="34" charset="0"/>
                        <a:buChar char="•"/>
                      </a:pPr>
                      <a:r>
                        <a:rPr lang="en-US" sz="2000" b="0" dirty="0">
                          <a:solidFill>
                            <a:sysClr val="windowText" lastClr="000000"/>
                          </a:solidFill>
                        </a:rPr>
                        <a:t>Maximum of $20,000 per farmer to implement practices like grassed waterways, terraces, diversions, barnyard runoff control, fence, livestock crossings, etc.</a:t>
                      </a:r>
                    </a:p>
                    <a:p>
                      <a:pPr marL="742950" lvl="1" indent="-285750" algn="l">
                        <a:lnSpc>
                          <a:spcPct val="100000"/>
                        </a:lnSpc>
                        <a:spcBef>
                          <a:spcPts val="600"/>
                        </a:spcBef>
                        <a:buFont typeface="Arial" panose="020B0604020202020204" pitchFamily="34" charset="0"/>
                        <a:buChar char="•"/>
                      </a:pPr>
                      <a:r>
                        <a:rPr lang="en-US" sz="2000" b="0" dirty="0">
                          <a:solidFill>
                            <a:sysClr val="windowText" lastClr="000000"/>
                          </a:solidFill>
                        </a:rPr>
                        <a:t>Complements other state and federal funding sources (REAP, NRCS EQIP, etc.)</a:t>
                      </a:r>
                    </a:p>
                    <a:p>
                      <a:pPr marL="457200" lvl="1" indent="0" algn="l">
                        <a:lnSpc>
                          <a:spcPct val="100000"/>
                        </a:lnSpc>
                        <a:spcBef>
                          <a:spcPts val="600"/>
                        </a:spcBef>
                        <a:buFont typeface="Arial" panose="020B0604020202020204" pitchFamily="34" charset="0"/>
                        <a:buNone/>
                      </a:pPr>
                      <a:endParaRPr lang="en-US" sz="2000" b="0" dirty="0">
                        <a:solidFill>
                          <a:sysClr val="windowText" lastClr="000000"/>
                        </a:solidFill>
                      </a:endParaRPr>
                    </a:p>
                    <a:p>
                      <a:pPr marL="285750" lvl="0" indent="-285750" algn="l">
                        <a:lnSpc>
                          <a:spcPct val="100000"/>
                        </a:lnSpc>
                        <a:spcBef>
                          <a:spcPts val="600"/>
                        </a:spcBef>
                        <a:buFont typeface="Arial" panose="020B0604020202020204" pitchFamily="34" charset="0"/>
                        <a:buChar char="•"/>
                      </a:pPr>
                      <a:r>
                        <a:rPr lang="en-US" sz="2000" b="1" dirty="0">
                          <a:solidFill>
                            <a:sysClr val="windowText" lastClr="000000"/>
                          </a:solidFill>
                        </a:rPr>
                        <a:t>Ag Plan Reimbursement Program </a:t>
                      </a:r>
                      <a:r>
                        <a:rPr lang="en-US" sz="2000" b="1" dirty="0">
                          <a:solidFill>
                            <a:srgbClr val="C00000"/>
                          </a:solidFill>
                        </a:rPr>
                        <a:t>(COMPLETE) </a:t>
                      </a:r>
                      <a:r>
                        <a:rPr lang="en-US" sz="2000" b="1" dirty="0">
                          <a:solidFill>
                            <a:schemeClr val="tx1"/>
                          </a:solidFill>
                        </a:rPr>
                        <a:t>– Chesapeake Bay Watershed Only</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ysClr val="windowText" lastClr="000000"/>
                          </a:solidFill>
                        </a:rPr>
                        <a:t>Instituted in 2016- June 30, 2021 to support the 2016 Chesapeake Bay Restoration Strategy; administered by two private consultant contractors through competitively bid contract</a:t>
                      </a:r>
                    </a:p>
                    <a:p>
                      <a:pPr marL="742950" lvl="1" indent="-285750" algn="l">
                        <a:lnSpc>
                          <a:spcPct val="100000"/>
                        </a:lnSpc>
                        <a:spcBef>
                          <a:spcPts val="600"/>
                        </a:spcBef>
                        <a:buFont typeface="Arial" panose="020B0604020202020204" pitchFamily="34" charset="0"/>
                        <a:buChar char="•"/>
                      </a:pPr>
                      <a:r>
                        <a:rPr lang="en-US" sz="2000" b="0" dirty="0">
                          <a:solidFill>
                            <a:sysClr val="windowText" lastClr="000000"/>
                          </a:solidFill>
                        </a:rPr>
                        <a:t>Provided nearly $2.4 million in cost-share assistance to farmers who need to develop          Ag E&amp;S, NMP, MMPs to meet the regulatory obligations</a:t>
                      </a:r>
                    </a:p>
                    <a:p>
                      <a:pPr marL="742950" lvl="1" indent="-285750" algn="l">
                        <a:lnSpc>
                          <a:spcPct val="100000"/>
                        </a:lnSpc>
                        <a:spcBef>
                          <a:spcPts val="600"/>
                        </a:spcBef>
                        <a:buFont typeface="Arial" panose="020B0604020202020204" pitchFamily="34" charset="0"/>
                        <a:buChar char="•"/>
                      </a:pPr>
                      <a:r>
                        <a:rPr lang="en-US" sz="2000" b="0" dirty="0">
                          <a:solidFill>
                            <a:sysClr val="windowText" lastClr="000000"/>
                          </a:solidFill>
                        </a:rPr>
                        <a:t>More than 3,200 plans covering more than 515,000 acres were completed </a:t>
                      </a:r>
                    </a:p>
                    <a:p>
                      <a:pPr marL="742950" lvl="1" indent="-285750" algn="l">
                        <a:lnSpc>
                          <a:spcPct val="100000"/>
                        </a:lnSpc>
                        <a:spcBef>
                          <a:spcPts val="600"/>
                        </a:spcBef>
                        <a:buFont typeface="Arial" panose="020B0604020202020204" pitchFamily="34" charset="0"/>
                        <a:buChar char="•"/>
                      </a:pPr>
                      <a:endParaRPr lang="en-US" sz="2000" b="0" dirty="0">
                        <a:solidFill>
                          <a:sysClr val="windowText" lastClr="000000"/>
                        </a:solidFill>
                      </a:endParaRPr>
                    </a:p>
                    <a:p>
                      <a:pPr marL="342900" lvl="0" indent="-342900" algn="l">
                        <a:lnSpc>
                          <a:spcPct val="100000"/>
                        </a:lnSpc>
                        <a:spcBef>
                          <a:spcPts val="600"/>
                        </a:spcBef>
                        <a:buFont typeface="Arial" panose="020B0604020202020204" pitchFamily="34" charset="0"/>
                        <a:buChar char="•"/>
                      </a:pPr>
                      <a:endParaRPr lang="en-US" sz="2000" b="0" dirty="0">
                        <a:solidFill>
                          <a:sysClr val="windowText" lastClr="000000"/>
                        </a:solidFill>
                      </a:endParaRPr>
                    </a:p>
                  </a:txBody>
                  <a:tcPr>
                    <a:noFill/>
                  </a:tcPr>
                </a:tc>
                <a:extLst>
                  <a:ext uri="{0D108BD9-81ED-4DB2-BD59-A6C34878D82A}">
                    <a16:rowId xmlns:a16="http://schemas.microsoft.com/office/drawing/2014/main" val="2861575032"/>
                  </a:ext>
                </a:extLst>
              </a:tr>
              <a:tr h="1112445">
                <a:tc>
                  <a:txBody>
                    <a:bodyPr/>
                    <a:lstStyle/>
                    <a:p>
                      <a:pPr marL="0" indent="0" algn="l">
                        <a:buFont typeface="Arial" panose="020B0604020202020204" pitchFamily="34" charset="0"/>
                        <a:buNone/>
                      </a:pPr>
                      <a:endParaRPr lang="en-US" sz="2800" b="0" dirty="0">
                        <a:solidFill>
                          <a:sysClr val="windowText" lastClr="000000"/>
                        </a:solidFill>
                      </a:endParaRPr>
                    </a:p>
                  </a:txBody>
                  <a:tcPr>
                    <a:noFill/>
                  </a:tcPr>
                </a:tc>
                <a:extLst>
                  <a:ext uri="{0D108BD9-81ED-4DB2-BD59-A6C34878D82A}">
                    <a16:rowId xmlns:a16="http://schemas.microsoft.com/office/drawing/2014/main" val="4285837723"/>
                  </a:ext>
                </a:extLst>
              </a:tr>
            </a:tbl>
          </a:graphicData>
        </a:graphic>
      </p:graphicFrame>
    </p:spTree>
    <p:extLst>
      <p:ext uri="{BB962C8B-B14F-4D97-AF65-F5344CB8AC3E}">
        <p14:creationId xmlns:p14="http://schemas.microsoft.com/office/powerpoint/2010/main" val="208626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1"/>
          <p:cNvPicPr preferRelativeResize="0"/>
          <p:nvPr/>
        </p:nvPicPr>
        <p:blipFill rotWithShape="1">
          <a:blip r:embed="rId3">
            <a:alphaModFix/>
          </a:blip>
          <a:srcRect/>
          <a:stretch/>
        </p:blipFill>
        <p:spPr>
          <a:xfrm>
            <a:off x="152400" y="2541517"/>
            <a:ext cx="11887199" cy="4074850"/>
          </a:xfrm>
          <a:prstGeom prst="rect">
            <a:avLst/>
          </a:prstGeom>
          <a:noFill/>
          <a:ln>
            <a:noFill/>
          </a:ln>
        </p:spPr>
      </p:pic>
      <p:sp>
        <p:nvSpPr>
          <p:cNvPr id="235" name="Google Shape;235;p41"/>
          <p:cNvSpPr txBox="1">
            <a:spLocks noGrp="1"/>
          </p:cNvSpPr>
          <p:nvPr>
            <p:ph type="body" idx="1"/>
          </p:nvPr>
        </p:nvSpPr>
        <p:spPr>
          <a:xfrm>
            <a:off x="338550" y="1455825"/>
            <a:ext cx="11458800" cy="911700"/>
          </a:xfrm>
          <a:prstGeom prst="rect">
            <a:avLst/>
          </a:prstGeom>
          <a:noFill/>
          <a:ln>
            <a:noFill/>
          </a:ln>
          <a:effectLst>
            <a:outerShdw blurRad="57150" dist="19050" dir="5400000" algn="bl" rotWithShape="0">
              <a:srgbClr val="000000">
                <a:alpha val="4941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None/>
            </a:pPr>
            <a:r>
              <a:rPr lang="en-US" sz="3000" i="1" dirty="0">
                <a:solidFill>
                  <a:srgbClr val="000000"/>
                </a:solidFill>
              </a:rPr>
              <a:t>Update on PA’s Phase 3 WIP implementation progress.</a:t>
            </a:r>
          </a:p>
        </p:txBody>
      </p:sp>
      <p:grpSp>
        <p:nvGrpSpPr>
          <p:cNvPr id="236" name="Google Shape;236;p41"/>
          <p:cNvGrpSpPr/>
          <p:nvPr/>
        </p:nvGrpSpPr>
        <p:grpSpPr>
          <a:xfrm>
            <a:off x="152400" y="263440"/>
            <a:ext cx="11947779" cy="1039384"/>
            <a:chOff x="288977" y="355144"/>
            <a:chExt cx="8382001" cy="661312"/>
          </a:xfrm>
        </p:grpSpPr>
        <p:pic>
          <p:nvPicPr>
            <p:cNvPr id="237" name="Google Shape;237;p41" descr="Aging banner"/>
            <p:cNvPicPr preferRelativeResize="0"/>
            <p:nvPr/>
          </p:nvPicPr>
          <p:blipFill rotWithShape="1">
            <a:blip r:embed="rId4">
              <a:alphaModFix/>
            </a:blip>
            <a:srcRect/>
            <a:stretch/>
          </p:blipFill>
          <p:spPr>
            <a:xfrm>
              <a:off x="288977" y="355144"/>
              <a:ext cx="8382001" cy="661312"/>
            </a:xfrm>
            <a:prstGeom prst="rect">
              <a:avLst/>
            </a:prstGeom>
            <a:noFill/>
            <a:ln>
              <a:noFill/>
            </a:ln>
          </p:spPr>
        </p:pic>
        <p:sp>
          <p:nvSpPr>
            <p:cNvPr id="238" name="Google Shape;238;p41"/>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a:solidFill>
                    <a:srgbClr val="FFFFFF"/>
                  </a:solidFill>
                  <a:latin typeface="Calibri"/>
                  <a:ea typeface="Calibri"/>
                  <a:cs typeface="Calibri"/>
                  <a:sym typeface="Calibri"/>
                </a:rPr>
                <a:t>Phase 3 Watershed Implementation Plan</a:t>
              </a:r>
              <a:endParaRPr sz="4000" b="0" i="0" u="none" strike="noStrike" cap="none">
                <a:solidFill>
                  <a:srgbClr val="FFFFFF"/>
                </a:solidFill>
                <a:latin typeface="Calibri"/>
                <a:ea typeface="Calibri"/>
                <a:cs typeface="Calibri"/>
                <a:sym typeface="Calibri"/>
              </a:endParaRPr>
            </a:p>
          </p:txBody>
        </p:sp>
      </p:grpSp>
      <p:sp>
        <p:nvSpPr>
          <p:cNvPr id="239" name="Google Shape;239;p41"/>
          <p:cNvSpPr txBox="1">
            <a:spLocks noGrp="1"/>
          </p:cNvSpPr>
          <p:nvPr>
            <p:ph type="body" idx="1"/>
          </p:nvPr>
        </p:nvSpPr>
        <p:spPr>
          <a:xfrm>
            <a:off x="2419815" y="2541962"/>
            <a:ext cx="7560526" cy="4048409"/>
          </a:xfrm>
          <a:prstGeom prst="rect">
            <a:avLst/>
          </a:prstGeom>
          <a:solidFill>
            <a:srgbClr val="38761D">
              <a:alpha val="53730"/>
            </a:srgbClr>
          </a:solidFill>
          <a:ln w="9525" cap="flat" cmpd="sng">
            <a:solidFill>
              <a:srgbClr val="000000"/>
            </a:solidFill>
            <a:prstDash val="solid"/>
            <a:round/>
            <a:headEnd type="none" w="sm" len="sm"/>
            <a:tailEnd type="none" w="sm" len="sm"/>
          </a:ln>
          <a:effectLst>
            <a:outerShdw blurRad="57150" dist="19050" dir="5400000" algn="bl" rotWithShape="0">
              <a:srgbClr val="000000">
                <a:alpha val="49410"/>
              </a:srgbClr>
            </a:outerShdw>
          </a:effectLst>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endParaRPr lang="en-US" sz="2000" dirty="0">
              <a:solidFill>
                <a:srgbClr val="FFFFFF"/>
              </a:solidFill>
            </a:endParaRPr>
          </a:p>
          <a:p>
            <a:pPr marL="0" lvl="0" indent="0" algn="ctr" rtl="0">
              <a:lnSpc>
                <a:spcPct val="100000"/>
              </a:lnSpc>
              <a:spcBef>
                <a:spcPts val="0"/>
              </a:spcBef>
              <a:spcAft>
                <a:spcPts val="0"/>
              </a:spcAft>
              <a:buClr>
                <a:schemeClr val="dk1"/>
              </a:buClr>
              <a:buSzPts val="1100"/>
              <a:buNone/>
            </a:pPr>
            <a:r>
              <a:rPr lang="en-US" u="sng" dirty="0">
                <a:solidFill>
                  <a:srgbClr val="FFFFFF"/>
                </a:solidFill>
              </a:rPr>
              <a:t>Agenda</a:t>
            </a:r>
            <a:endParaRPr u="sng" dirty="0">
              <a:solidFill>
                <a:srgbClr val="FFFFFF"/>
              </a:solidFill>
            </a:endParaRPr>
          </a:p>
          <a:p>
            <a:pPr marL="393700">
              <a:lnSpc>
                <a:spcPct val="100000"/>
              </a:lnSpc>
              <a:buClr>
                <a:schemeClr val="bg1"/>
              </a:buClr>
              <a:buSzPct val="100000"/>
            </a:pPr>
            <a:r>
              <a:rPr lang="en-US" dirty="0">
                <a:solidFill>
                  <a:schemeClr val="bg1"/>
                </a:solidFill>
              </a:rPr>
              <a:t>Journey to Success</a:t>
            </a:r>
          </a:p>
          <a:p>
            <a:pPr marL="393700">
              <a:lnSpc>
                <a:spcPct val="100000"/>
              </a:lnSpc>
              <a:buClr>
                <a:schemeClr val="bg1"/>
              </a:buClr>
              <a:buSzPct val="100000"/>
            </a:pPr>
            <a:r>
              <a:rPr lang="en-US" dirty="0">
                <a:solidFill>
                  <a:schemeClr val="bg1"/>
                </a:solidFill>
              </a:rPr>
              <a:t>Building Partnerships and Working Together</a:t>
            </a:r>
          </a:p>
          <a:p>
            <a:pPr marL="393700">
              <a:lnSpc>
                <a:spcPct val="100000"/>
              </a:lnSpc>
              <a:buClr>
                <a:schemeClr val="bg1"/>
              </a:buClr>
              <a:buSzPct val="100000"/>
            </a:pPr>
            <a:r>
              <a:rPr lang="en-US" dirty="0">
                <a:solidFill>
                  <a:schemeClr val="bg1"/>
                </a:solidFill>
              </a:rPr>
              <a:t>County and State Progress</a:t>
            </a:r>
          </a:p>
          <a:p>
            <a:pPr marL="393700">
              <a:lnSpc>
                <a:spcPct val="100000"/>
              </a:lnSpc>
              <a:buClr>
                <a:schemeClr val="bg1"/>
              </a:buClr>
              <a:buSzPct val="100000"/>
            </a:pPr>
            <a:r>
              <a:rPr lang="en-US" dirty="0">
                <a:solidFill>
                  <a:schemeClr val="bg1"/>
                </a:solidFill>
              </a:rPr>
              <a:t>Accelerating Implementation through Funding</a:t>
            </a:r>
          </a:p>
          <a:p>
            <a:pPr marL="393700">
              <a:lnSpc>
                <a:spcPct val="100000"/>
              </a:lnSpc>
              <a:buClr>
                <a:schemeClr val="bg1"/>
              </a:buClr>
              <a:buSzPct val="100000"/>
            </a:pPr>
            <a:r>
              <a:rPr lang="en-US" dirty="0">
                <a:solidFill>
                  <a:srgbClr val="FFFFFF"/>
                </a:solidFill>
              </a:rPr>
              <a:t>Challenges and Solutions and the Future</a:t>
            </a:r>
          </a:p>
          <a:p>
            <a:pPr marL="0" lvl="0" indent="0" algn="l" rtl="0">
              <a:lnSpc>
                <a:spcPct val="100000"/>
              </a:lnSpc>
              <a:spcBef>
                <a:spcPts val="0"/>
              </a:spcBef>
              <a:spcAft>
                <a:spcPts val="0"/>
              </a:spcAft>
              <a:buNone/>
            </a:pPr>
            <a:endParaRPr sz="1600" dirty="0">
              <a:solidFill>
                <a:srgbClr val="FFFFFF"/>
              </a:solidFill>
            </a:endParaRPr>
          </a:p>
        </p:txBody>
      </p:sp>
      <p:sp>
        <p:nvSpPr>
          <p:cNvPr id="2" name="Slide Number Placeholder 1">
            <a:extLst>
              <a:ext uri="{FF2B5EF4-FFF2-40B4-BE49-F238E27FC236}">
                <a16:creationId xmlns:a16="http://schemas.microsoft.com/office/drawing/2014/main" id="{B853F715-A2CF-4CA6-AA07-F9175D8FDD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41203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73"/>
          <p:cNvSpPr txBox="1">
            <a:spLocks noGrp="1"/>
          </p:cNvSpPr>
          <p:nvPr>
            <p:ph type="body" idx="1"/>
          </p:nvPr>
        </p:nvSpPr>
        <p:spPr>
          <a:xfrm>
            <a:off x="392465" y="1657350"/>
            <a:ext cx="7075135" cy="37621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500" dirty="0"/>
              <a:t>“Our Countywide Action Plan is about 75 percent focused on agriculture, so it is hugely important to have representation from the Farm Bureau and landowners.”</a:t>
            </a:r>
            <a:endParaRPr sz="3500" dirty="0"/>
          </a:p>
          <a:p>
            <a:pPr marL="0" lvl="0" indent="0" algn="l" rtl="0">
              <a:lnSpc>
                <a:spcPct val="100000"/>
              </a:lnSpc>
              <a:spcBef>
                <a:spcPts val="0"/>
              </a:spcBef>
              <a:spcAft>
                <a:spcPts val="0"/>
              </a:spcAft>
              <a:buClr>
                <a:schemeClr val="dk1"/>
              </a:buClr>
              <a:buSzPts val="1100"/>
              <a:buFont typeface="Arial"/>
              <a:buNone/>
            </a:pPr>
            <a:endParaRPr sz="2000" dirty="0"/>
          </a:p>
          <a:p>
            <a:pPr marL="0" lvl="0" indent="0" algn="r" rtl="0">
              <a:lnSpc>
                <a:spcPct val="100000"/>
              </a:lnSpc>
              <a:spcBef>
                <a:spcPts val="0"/>
              </a:spcBef>
              <a:spcAft>
                <a:spcPts val="0"/>
              </a:spcAft>
              <a:buClr>
                <a:schemeClr val="dk1"/>
              </a:buClr>
              <a:buSzPts val="1100"/>
              <a:buFont typeface="Arial"/>
              <a:buNone/>
            </a:pPr>
            <a:r>
              <a:rPr lang="en-US" sz="2000" b="1" i="1" dirty="0"/>
              <a:t>—Caitlin Lucas, Clean Water Action Plan Coordinator</a:t>
            </a:r>
            <a:endParaRPr sz="2000" b="1" i="1" dirty="0"/>
          </a:p>
          <a:p>
            <a:pPr marL="0" lvl="0" indent="0" algn="r" rtl="0">
              <a:lnSpc>
                <a:spcPct val="100000"/>
              </a:lnSpc>
              <a:spcBef>
                <a:spcPts val="0"/>
              </a:spcBef>
              <a:spcAft>
                <a:spcPts val="0"/>
              </a:spcAft>
              <a:buClr>
                <a:schemeClr val="dk1"/>
              </a:buClr>
              <a:buSzPts val="1100"/>
              <a:buFont typeface="Arial"/>
              <a:buNone/>
            </a:pPr>
            <a:r>
              <a:rPr lang="en-US" sz="2000" b="1" i="1" dirty="0"/>
              <a:t>Franklin County Conservation District</a:t>
            </a:r>
            <a:endParaRPr sz="2000" dirty="0"/>
          </a:p>
        </p:txBody>
      </p:sp>
      <p:pic>
        <p:nvPicPr>
          <p:cNvPr id="619" name="Google Shape;619;p7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06377" y="1657350"/>
            <a:ext cx="3433224" cy="4241702"/>
          </a:xfrm>
          <a:prstGeom prst="rect">
            <a:avLst/>
          </a:prstGeom>
          <a:noFill/>
          <a:ln w="9525" cap="flat" cmpd="sng">
            <a:solidFill>
              <a:schemeClr val="dk2"/>
            </a:solidFill>
            <a:prstDash val="solid"/>
            <a:round/>
            <a:headEnd type="none" w="sm" len="sm"/>
            <a:tailEnd type="none" w="sm" len="sm"/>
          </a:ln>
        </p:spPr>
      </p:pic>
      <p:pic>
        <p:nvPicPr>
          <p:cNvPr id="8" name="Google Shape;634;p74">
            <a:extLst>
              <a:ext uri="{FF2B5EF4-FFF2-40B4-BE49-F238E27FC236}">
                <a16:creationId xmlns:a16="http://schemas.microsoft.com/office/drawing/2014/main" id="{F4BB0559-6135-4503-A967-E5C5DB5B31D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15559" y="5591715"/>
            <a:ext cx="1183774" cy="1134862"/>
          </a:xfrm>
          <a:prstGeom prst="rect">
            <a:avLst/>
          </a:prstGeom>
          <a:noFill/>
          <a:ln>
            <a:noFill/>
          </a:ln>
        </p:spPr>
      </p:pic>
      <p:sp>
        <p:nvSpPr>
          <p:cNvPr id="2" name="Slide Number Placeholder 1">
            <a:extLst>
              <a:ext uri="{FF2B5EF4-FFF2-40B4-BE49-F238E27FC236}">
                <a16:creationId xmlns:a16="http://schemas.microsoft.com/office/drawing/2014/main" id="{1D01D85D-34FA-4E22-9013-CF197566F1F6}"/>
              </a:ext>
            </a:extLst>
          </p:cNvPr>
          <p:cNvSpPr>
            <a:spLocks noGrp="1"/>
          </p:cNvSpPr>
          <p:nvPr>
            <p:ph type="sldNum" idx="12"/>
          </p:nvPr>
        </p:nvSpPr>
        <p:spPr>
          <a:xfrm>
            <a:off x="4724400" y="6304140"/>
            <a:ext cx="27432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grpSp>
        <p:nvGrpSpPr>
          <p:cNvPr id="9" name="Google Shape;236;p41">
            <a:extLst>
              <a:ext uri="{FF2B5EF4-FFF2-40B4-BE49-F238E27FC236}">
                <a16:creationId xmlns:a16="http://schemas.microsoft.com/office/drawing/2014/main" id="{C555F385-527A-4EDF-B88D-7B131C112824}"/>
              </a:ext>
            </a:extLst>
          </p:cNvPr>
          <p:cNvGrpSpPr/>
          <p:nvPr/>
        </p:nvGrpSpPr>
        <p:grpSpPr>
          <a:xfrm>
            <a:off x="152400" y="263440"/>
            <a:ext cx="11947779" cy="1039384"/>
            <a:chOff x="288977" y="355144"/>
            <a:chExt cx="8382001" cy="661312"/>
          </a:xfrm>
        </p:grpSpPr>
        <p:pic>
          <p:nvPicPr>
            <p:cNvPr id="10" name="Google Shape;237;p41" descr="Aging banner">
              <a:extLst>
                <a:ext uri="{FF2B5EF4-FFF2-40B4-BE49-F238E27FC236}">
                  <a16:creationId xmlns:a16="http://schemas.microsoft.com/office/drawing/2014/main" id="{A3D8D3C9-2513-4FBE-98B4-73FA3364EEC0}"/>
                </a:ext>
              </a:extLst>
            </p:cNvPr>
            <p:cNvPicPr preferRelativeResize="0"/>
            <p:nvPr/>
          </p:nvPicPr>
          <p:blipFill rotWithShape="1">
            <a:blip r:embed="rId5">
              <a:alphaModFix/>
            </a:blip>
            <a:srcRect/>
            <a:stretch/>
          </p:blipFill>
          <p:spPr>
            <a:xfrm>
              <a:off x="288977" y="355144"/>
              <a:ext cx="8382001" cy="661312"/>
            </a:xfrm>
            <a:prstGeom prst="rect">
              <a:avLst/>
            </a:prstGeom>
            <a:noFill/>
            <a:ln>
              <a:noFill/>
            </a:ln>
          </p:spPr>
        </p:pic>
        <p:sp>
          <p:nvSpPr>
            <p:cNvPr id="11" name="Google Shape;238;p41">
              <a:extLst>
                <a:ext uri="{FF2B5EF4-FFF2-40B4-BE49-F238E27FC236}">
                  <a16:creationId xmlns:a16="http://schemas.microsoft.com/office/drawing/2014/main" id="{05BB9E7E-3E6A-4AD9-9CDD-FD6447CB8BD4}"/>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Continue to Build Partnerships</a:t>
              </a:r>
              <a:endParaRPr sz="4000" b="0"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5" name="Google Shape;795;p8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15559" y="5591715"/>
            <a:ext cx="1183774" cy="1134862"/>
          </a:xfrm>
          <a:prstGeom prst="rect">
            <a:avLst/>
          </a:prstGeom>
          <a:noFill/>
          <a:ln>
            <a:noFill/>
          </a:ln>
        </p:spPr>
      </p:pic>
      <p:sp>
        <p:nvSpPr>
          <p:cNvPr id="797" name="Google Shape;797;p88"/>
          <p:cNvSpPr txBox="1"/>
          <p:nvPr/>
        </p:nvSpPr>
        <p:spPr>
          <a:xfrm>
            <a:off x="1015905" y="385048"/>
            <a:ext cx="10464600" cy="45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lt1"/>
                </a:solidFill>
                <a:latin typeface="Calibri"/>
                <a:ea typeface="Calibri"/>
                <a:cs typeface="Calibri"/>
                <a:sym typeface="Calibri"/>
              </a:rPr>
              <a:t>How PADEP Hels Counties Succeed</a:t>
            </a:r>
            <a:endParaRPr sz="4000">
              <a:solidFill>
                <a:schemeClr val="lt1"/>
              </a:solidFill>
              <a:latin typeface="Calibri"/>
              <a:ea typeface="Calibri"/>
              <a:cs typeface="Calibri"/>
              <a:sym typeface="Calibri"/>
            </a:endParaRPr>
          </a:p>
        </p:txBody>
      </p:sp>
      <p:sp>
        <p:nvSpPr>
          <p:cNvPr id="801" name="Google Shape;801;p88"/>
          <p:cNvSpPr txBox="1"/>
          <p:nvPr/>
        </p:nvSpPr>
        <p:spPr>
          <a:xfrm>
            <a:off x="6877050" y="5162550"/>
            <a:ext cx="32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latin typeface="Calibri"/>
                <a:ea typeface="Calibri"/>
                <a:cs typeface="Calibri"/>
                <a:sym typeface="Calibri"/>
              </a:rPr>
              <a:t>2020 Coordinator Training Academy.</a:t>
            </a:r>
            <a:endParaRPr b="1">
              <a:solidFill>
                <a:srgbClr val="FFFFFF"/>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3446BE3-1F7E-49FA-A201-2348A10788F1}"/>
              </a:ext>
            </a:extLst>
          </p:cNvPr>
          <p:cNvSpPr>
            <a:spLocks noGrp="1"/>
          </p:cNvSpPr>
          <p:nvPr>
            <p:ph type="sldNum" idx="12"/>
          </p:nvPr>
        </p:nvSpPr>
        <p:spPr>
          <a:xfrm>
            <a:off x="4876605" y="6366933"/>
            <a:ext cx="2743200" cy="359644"/>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21</a:t>
            </a:fld>
            <a:endParaRPr lang="en-US"/>
          </a:p>
        </p:txBody>
      </p:sp>
      <p:pic>
        <p:nvPicPr>
          <p:cNvPr id="11" name="Google Shape;128;p16">
            <a:extLst>
              <a:ext uri="{FF2B5EF4-FFF2-40B4-BE49-F238E27FC236}">
                <a16:creationId xmlns:a16="http://schemas.microsoft.com/office/drawing/2014/main" id="{31A14E54-0F1D-4878-86F1-AD2866CC7DF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10"/>
          <a:stretch/>
        </p:blipFill>
        <p:spPr>
          <a:xfrm>
            <a:off x="7736640" y="1798236"/>
            <a:ext cx="3008738" cy="3838352"/>
          </a:xfrm>
          <a:prstGeom prst="rect">
            <a:avLst/>
          </a:prstGeom>
          <a:ln w="9525" cap="sq">
            <a:solidFill>
              <a:srgbClr val="000000"/>
            </a:solidFill>
            <a:prstDash val="solid"/>
            <a:miter lim="800000"/>
          </a:ln>
          <a:effectLst/>
        </p:spPr>
      </p:pic>
      <p:sp>
        <p:nvSpPr>
          <p:cNvPr id="14" name="Google Shape;124;p16">
            <a:extLst>
              <a:ext uri="{FF2B5EF4-FFF2-40B4-BE49-F238E27FC236}">
                <a16:creationId xmlns:a16="http://schemas.microsoft.com/office/drawing/2014/main" id="{F328C115-AED4-4AC3-85D9-1774860029A0}"/>
              </a:ext>
            </a:extLst>
          </p:cNvPr>
          <p:cNvSpPr txBox="1"/>
          <p:nvPr/>
        </p:nvSpPr>
        <p:spPr>
          <a:xfrm>
            <a:off x="500877" y="1645831"/>
            <a:ext cx="6825474" cy="4586778"/>
          </a:xfrm>
          <a:prstGeom prst="rect">
            <a:avLst/>
          </a:prstGeom>
          <a:noFill/>
          <a:ln>
            <a:noFill/>
          </a:ln>
        </p:spPr>
        <p:txBody>
          <a:bodyPr spcFirstLastPara="1" wrap="square" lIns="91425" tIns="91425" rIns="91425" bIns="91425" anchor="t" anchorCtr="0">
            <a:noAutofit/>
          </a:bodyPr>
          <a:lstStyle/>
          <a:p>
            <a:pPr lvl="0"/>
            <a:r>
              <a:rPr lang="en" sz="2700" dirty="0">
                <a:latin typeface="Calibri" panose="020F0502020204030204" pitchFamily="34" charset="0"/>
                <a:cs typeface="Calibri" panose="020F0502020204030204" pitchFamily="34" charset="0"/>
              </a:rPr>
              <a:t>“Every county is different and they are each approaching this task differently. I think it's very beneficial to hear what other people have been doing, to get some ideas on how it works, and what best fit that specific county. Don't recreate the wheel or feel like you have to start from scratch. There are a lot of templates and guidance out there that you can use.” </a:t>
            </a:r>
          </a:p>
          <a:p>
            <a:pPr lvl="0" algn="r"/>
            <a:endParaRPr lang="en-US" sz="2000" b="1" i="1" dirty="0">
              <a:latin typeface="Calibri" panose="020F0502020204030204" pitchFamily="34" charset="0"/>
              <a:cs typeface="Calibri" panose="020F0502020204030204" pitchFamily="34" charset="0"/>
            </a:endParaRPr>
          </a:p>
          <a:p>
            <a:pPr lvl="0" algn="r"/>
            <a:r>
              <a:rPr lang="en-US" sz="2000" b="1" i="1" dirty="0">
                <a:latin typeface="Calibri" panose="020F0502020204030204" pitchFamily="34" charset="0"/>
                <a:cs typeface="Calibri" panose="020F0502020204030204" pitchFamily="34" charset="0"/>
              </a:rPr>
              <a:t>– Katie Doster, District Manager </a:t>
            </a:r>
          </a:p>
          <a:p>
            <a:pPr lvl="0" algn="r"/>
            <a:r>
              <a:rPr lang="en-US" sz="2000" b="1" i="1" dirty="0">
                <a:latin typeface="Calibri" panose="020F0502020204030204" pitchFamily="34" charset="0"/>
                <a:cs typeface="Calibri" panose="020F0502020204030204" pitchFamily="34" charset="0"/>
              </a:rPr>
              <a:t>Lebanon County Conservation District </a:t>
            </a:r>
            <a:endParaRPr lang="en-US" sz="2000" b="1" i="1" dirty="0">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endParaRPr sz="2400" i="1" dirty="0"/>
          </a:p>
          <a:p>
            <a:pPr marL="0" lvl="0" indent="0" algn="r" rtl="0">
              <a:spcBef>
                <a:spcPts val="0"/>
              </a:spcBef>
              <a:spcAft>
                <a:spcPts val="0"/>
              </a:spcAft>
              <a:buNone/>
            </a:pPr>
            <a:endParaRPr sz="2400" i="1" dirty="0"/>
          </a:p>
        </p:txBody>
      </p:sp>
      <p:grpSp>
        <p:nvGrpSpPr>
          <p:cNvPr id="12" name="Google Shape;236;p41">
            <a:extLst>
              <a:ext uri="{FF2B5EF4-FFF2-40B4-BE49-F238E27FC236}">
                <a16:creationId xmlns:a16="http://schemas.microsoft.com/office/drawing/2014/main" id="{495DE2BB-53B4-4192-BD39-B12A1B22E92C}"/>
              </a:ext>
            </a:extLst>
          </p:cNvPr>
          <p:cNvGrpSpPr/>
          <p:nvPr/>
        </p:nvGrpSpPr>
        <p:grpSpPr>
          <a:xfrm>
            <a:off x="152400" y="263440"/>
            <a:ext cx="11947779" cy="1039384"/>
            <a:chOff x="288977" y="355144"/>
            <a:chExt cx="8382001" cy="661312"/>
          </a:xfrm>
        </p:grpSpPr>
        <p:pic>
          <p:nvPicPr>
            <p:cNvPr id="13" name="Google Shape;237;p41" descr="Aging banner">
              <a:extLst>
                <a:ext uri="{FF2B5EF4-FFF2-40B4-BE49-F238E27FC236}">
                  <a16:creationId xmlns:a16="http://schemas.microsoft.com/office/drawing/2014/main" id="{0C44D3FC-8BAC-4DD1-94BE-FA84AB9FE899}"/>
                </a:ext>
              </a:extLst>
            </p:cNvPr>
            <p:cNvPicPr preferRelativeResize="0"/>
            <p:nvPr/>
          </p:nvPicPr>
          <p:blipFill rotWithShape="1">
            <a:blip r:embed="rId5">
              <a:alphaModFix/>
            </a:blip>
            <a:srcRect/>
            <a:stretch/>
          </p:blipFill>
          <p:spPr>
            <a:xfrm>
              <a:off x="288977" y="355144"/>
              <a:ext cx="8382001" cy="661312"/>
            </a:xfrm>
            <a:prstGeom prst="rect">
              <a:avLst/>
            </a:prstGeom>
            <a:noFill/>
            <a:ln>
              <a:noFill/>
            </a:ln>
          </p:spPr>
        </p:pic>
        <p:sp>
          <p:nvSpPr>
            <p:cNvPr id="15" name="Google Shape;238;p41">
              <a:extLst>
                <a:ext uri="{FF2B5EF4-FFF2-40B4-BE49-F238E27FC236}">
                  <a16:creationId xmlns:a16="http://schemas.microsoft.com/office/drawing/2014/main" id="{60956B46-7E0D-4718-AFBD-74AB04F23675}"/>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How We’re Working Together to Succeed</a:t>
              </a:r>
              <a:endParaRPr sz="40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2955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4"/>
          <p:cNvSpPr txBox="1"/>
          <p:nvPr/>
        </p:nvSpPr>
        <p:spPr>
          <a:xfrm>
            <a:off x="1015905" y="385048"/>
            <a:ext cx="10464538" cy="456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lt1"/>
                </a:solidFill>
                <a:latin typeface="Calibri"/>
                <a:ea typeface="Calibri"/>
                <a:cs typeface="Calibri"/>
                <a:sym typeface="Calibri"/>
              </a:rPr>
              <a:t>How PADEP Hels Counties Succeed</a:t>
            </a:r>
            <a:endParaRPr sz="4000">
              <a:solidFill>
                <a:schemeClr val="lt1"/>
              </a:solidFill>
              <a:latin typeface="Calibri"/>
              <a:ea typeface="Calibri"/>
              <a:cs typeface="Calibri"/>
              <a:sym typeface="Calibri"/>
            </a:endParaRPr>
          </a:p>
        </p:txBody>
      </p:sp>
      <p:sp>
        <p:nvSpPr>
          <p:cNvPr id="743" name="Google Shape;743;p84"/>
          <p:cNvSpPr txBox="1">
            <a:spLocks noGrp="1"/>
          </p:cNvSpPr>
          <p:nvPr>
            <p:ph type="body" idx="1"/>
          </p:nvPr>
        </p:nvSpPr>
        <p:spPr>
          <a:xfrm>
            <a:off x="579864" y="1593129"/>
            <a:ext cx="6835698"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900" dirty="0"/>
              <a:t>“We've definitely had success already with on-the-ground project implementation.</a:t>
            </a:r>
            <a:br>
              <a:rPr lang="en-US" sz="2900" dirty="0"/>
            </a:br>
            <a:r>
              <a:rPr lang="en-US" sz="2900" dirty="0"/>
              <a:t>The funding that DEP gives us for CAP implementation, the flexibility of those dollars has been extremely helpful, and</a:t>
            </a:r>
            <a:br>
              <a:rPr lang="en-US" sz="2900" dirty="0"/>
            </a:br>
            <a:r>
              <a:rPr lang="en-US" sz="2900" dirty="0"/>
              <a:t>we appreciate being able to get that to</a:t>
            </a:r>
            <a:br>
              <a:rPr lang="en-US" sz="2900" dirty="0"/>
            </a:br>
            <a:r>
              <a:rPr lang="en-US" sz="2900" dirty="0"/>
              <a:t>the projects on the ground quickly and</a:t>
            </a:r>
            <a:br>
              <a:rPr lang="en-US" sz="2900" dirty="0"/>
            </a:br>
            <a:r>
              <a:rPr lang="en-US" sz="2900" dirty="0"/>
              <a:t>be responsive to the local decision making.”</a:t>
            </a:r>
            <a:endParaRPr sz="2900" dirty="0"/>
          </a:p>
          <a:p>
            <a:pPr marL="0" lvl="0" indent="0" algn="l" rtl="0">
              <a:lnSpc>
                <a:spcPct val="100000"/>
              </a:lnSpc>
              <a:spcBef>
                <a:spcPts val="0"/>
              </a:spcBef>
              <a:spcAft>
                <a:spcPts val="0"/>
              </a:spcAft>
              <a:buNone/>
            </a:pPr>
            <a:endParaRPr sz="2000" dirty="0"/>
          </a:p>
          <a:p>
            <a:pPr marL="0" lvl="0" indent="0" algn="r" rtl="0">
              <a:lnSpc>
                <a:spcPct val="100000"/>
              </a:lnSpc>
              <a:spcBef>
                <a:spcPts val="0"/>
              </a:spcBef>
              <a:spcAft>
                <a:spcPts val="0"/>
              </a:spcAft>
              <a:buNone/>
            </a:pPr>
            <a:r>
              <a:rPr lang="en-US" sz="2000" b="1" i="1" dirty="0"/>
              <a:t>— Allyson Gibson, Coordinator</a:t>
            </a:r>
            <a:endParaRPr sz="2000" b="1" i="1" dirty="0"/>
          </a:p>
          <a:p>
            <a:pPr marL="0" lvl="0" indent="0" algn="r" rtl="0">
              <a:lnSpc>
                <a:spcPct val="100000"/>
              </a:lnSpc>
              <a:spcBef>
                <a:spcPts val="0"/>
              </a:spcBef>
              <a:spcAft>
                <a:spcPts val="0"/>
              </a:spcAft>
              <a:buNone/>
            </a:pPr>
            <a:r>
              <a:rPr lang="en-US" sz="2000" b="1" i="1" dirty="0"/>
              <a:t>Lancaster Clean Water Partners</a:t>
            </a:r>
            <a:endParaRPr sz="2000" b="1" i="1" dirty="0"/>
          </a:p>
        </p:txBody>
      </p:sp>
      <p:pic>
        <p:nvPicPr>
          <p:cNvPr id="744" name="Google Shape;744;p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28700" y="1593129"/>
            <a:ext cx="3484149" cy="4091223"/>
          </a:xfrm>
          <a:prstGeom prst="rect">
            <a:avLst/>
          </a:prstGeom>
          <a:noFill/>
          <a:ln w="9525" cap="flat" cmpd="sng">
            <a:solidFill>
              <a:schemeClr val="dk2"/>
            </a:solidFill>
            <a:prstDash val="solid"/>
            <a:round/>
            <a:headEnd type="none" w="sm" len="sm"/>
            <a:tailEnd type="none" w="sm" len="sm"/>
          </a:ln>
        </p:spPr>
      </p:pic>
      <p:pic>
        <p:nvPicPr>
          <p:cNvPr id="9" name="Google Shape;989;p67">
            <a:extLst>
              <a:ext uri="{FF2B5EF4-FFF2-40B4-BE49-F238E27FC236}">
                <a16:creationId xmlns:a16="http://schemas.microsoft.com/office/drawing/2014/main" id="{281A506C-DA7F-40E1-99D4-81F57C3FB00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15559" y="5591715"/>
            <a:ext cx="1183774" cy="1134862"/>
          </a:xfrm>
          <a:prstGeom prst="rect">
            <a:avLst/>
          </a:prstGeom>
          <a:noFill/>
          <a:ln>
            <a:noFill/>
          </a:ln>
        </p:spPr>
      </p:pic>
      <p:sp>
        <p:nvSpPr>
          <p:cNvPr id="2" name="Slide Number Placeholder 1">
            <a:extLst>
              <a:ext uri="{FF2B5EF4-FFF2-40B4-BE49-F238E27FC236}">
                <a16:creationId xmlns:a16="http://schemas.microsoft.com/office/drawing/2014/main" id="{4640012E-BF36-412C-903F-3A1E95624109}"/>
              </a:ext>
            </a:extLst>
          </p:cNvPr>
          <p:cNvSpPr>
            <a:spLocks noGrp="1"/>
          </p:cNvSpPr>
          <p:nvPr>
            <p:ph type="sldNum" idx="12"/>
          </p:nvPr>
        </p:nvSpPr>
        <p:spPr>
          <a:xfrm>
            <a:off x="5057330" y="6371103"/>
            <a:ext cx="27432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22</a:t>
            </a:fld>
            <a:endParaRPr lang="en-US"/>
          </a:p>
        </p:txBody>
      </p:sp>
      <p:grpSp>
        <p:nvGrpSpPr>
          <p:cNvPr id="10" name="Google Shape;236;p41">
            <a:extLst>
              <a:ext uri="{FF2B5EF4-FFF2-40B4-BE49-F238E27FC236}">
                <a16:creationId xmlns:a16="http://schemas.microsoft.com/office/drawing/2014/main" id="{3C9E5B1E-2D07-474A-8240-54A34D538608}"/>
              </a:ext>
            </a:extLst>
          </p:cNvPr>
          <p:cNvGrpSpPr/>
          <p:nvPr/>
        </p:nvGrpSpPr>
        <p:grpSpPr>
          <a:xfrm>
            <a:off x="152400" y="263440"/>
            <a:ext cx="11947779" cy="1039384"/>
            <a:chOff x="288977" y="355144"/>
            <a:chExt cx="8382001" cy="661312"/>
          </a:xfrm>
        </p:grpSpPr>
        <p:pic>
          <p:nvPicPr>
            <p:cNvPr id="11" name="Google Shape;237;p41" descr="Aging banner">
              <a:extLst>
                <a:ext uri="{FF2B5EF4-FFF2-40B4-BE49-F238E27FC236}">
                  <a16:creationId xmlns:a16="http://schemas.microsoft.com/office/drawing/2014/main" id="{009BAE18-A0AD-48EA-9B66-EFB9C93E2F29}"/>
                </a:ext>
              </a:extLst>
            </p:cNvPr>
            <p:cNvPicPr preferRelativeResize="0"/>
            <p:nvPr/>
          </p:nvPicPr>
          <p:blipFill rotWithShape="1">
            <a:blip r:embed="rId5">
              <a:alphaModFix/>
            </a:blip>
            <a:srcRect/>
            <a:stretch/>
          </p:blipFill>
          <p:spPr>
            <a:xfrm>
              <a:off x="288977" y="355144"/>
              <a:ext cx="8382001" cy="661312"/>
            </a:xfrm>
            <a:prstGeom prst="rect">
              <a:avLst/>
            </a:prstGeom>
            <a:noFill/>
            <a:ln>
              <a:noFill/>
            </a:ln>
          </p:spPr>
        </p:pic>
        <p:sp>
          <p:nvSpPr>
            <p:cNvPr id="12" name="Google Shape;238;p41">
              <a:extLst>
                <a:ext uri="{FF2B5EF4-FFF2-40B4-BE49-F238E27FC236}">
                  <a16:creationId xmlns:a16="http://schemas.microsoft.com/office/drawing/2014/main" id="{09872B44-D262-47D2-BDF0-A9E4B0BBF3C1}"/>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a:solidFill>
                    <a:srgbClr val="FFFFFF"/>
                  </a:solidFill>
                  <a:latin typeface="Calibri"/>
                  <a:ea typeface="Calibri"/>
                  <a:cs typeface="Calibri"/>
                  <a:sym typeface="Calibri"/>
                </a:rPr>
                <a:t>Accelerate Implementation through Funding</a:t>
              </a:r>
              <a:endParaRPr sz="4000" b="0"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144;p19">
            <a:extLst>
              <a:ext uri="{FF2B5EF4-FFF2-40B4-BE49-F238E27FC236}">
                <a16:creationId xmlns:a16="http://schemas.microsoft.com/office/drawing/2014/main" id="{65763361-60E0-46BC-AB3B-FBEFE5865E9C}"/>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8445" y="960626"/>
            <a:ext cx="10155944" cy="67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oogle Shape;145;p19">
            <a:extLst>
              <a:ext uri="{FF2B5EF4-FFF2-40B4-BE49-F238E27FC236}">
                <a16:creationId xmlns:a16="http://schemas.microsoft.com/office/drawing/2014/main" id="{A963027C-01CE-43F1-8E4E-1CA16CE21BEB}"/>
              </a:ext>
            </a:extLst>
          </p:cNvPr>
          <p:cNvGrpSpPr>
            <a:grpSpLocks/>
          </p:cNvGrpSpPr>
          <p:nvPr/>
        </p:nvGrpSpPr>
        <p:grpSpPr bwMode="auto">
          <a:xfrm>
            <a:off x="0" y="138113"/>
            <a:ext cx="12192000" cy="779462"/>
            <a:chOff x="288977" y="355144"/>
            <a:chExt cx="8382001" cy="661312"/>
          </a:xfrm>
        </p:grpSpPr>
        <p:pic>
          <p:nvPicPr>
            <p:cNvPr id="16399" name="Google Shape;146;p19" descr="Aging banner">
              <a:extLst>
                <a:ext uri="{FF2B5EF4-FFF2-40B4-BE49-F238E27FC236}">
                  <a16:creationId xmlns:a16="http://schemas.microsoft.com/office/drawing/2014/main" id="{F1FEE3FA-A384-4C57-A50D-14C64E439B37}"/>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977" y="355144"/>
              <a:ext cx="8382001"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Google Shape;147;p19">
              <a:extLst>
                <a:ext uri="{FF2B5EF4-FFF2-40B4-BE49-F238E27FC236}">
                  <a16:creationId xmlns:a16="http://schemas.microsoft.com/office/drawing/2014/main" id="{C92982FE-126D-4F3A-8499-80AF3DEDF008}"/>
                </a:ext>
              </a:extLst>
            </p:cNvPr>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FFFFFF"/>
                </a:buClr>
                <a:buSzPts val="4000"/>
                <a:buFontTx/>
                <a:buNone/>
              </a:pPr>
              <a:r>
                <a:rPr lang="en-US" altLang="en-US" sz="4000" dirty="0">
                  <a:solidFill>
                    <a:srgbClr val="FFFFFF"/>
                  </a:solidFill>
                  <a:cs typeface="Calibri" panose="020F0502020204030204" pitchFamily="34" charset="0"/>
                  <a:sym typeface="Calibri" panose="020F0502020204030204" pitchFamily="34" charset="0"/>
                </a:rPr>
                <a:t>PA’s Phase 3 WIP: Journey to Success </a:t>
              </a:r>
            </a:p>
          </p:txBody>
        </p:sp>
      </p:grpSp>
      <p:sp>
        <p:nvSpPr>
          <p:cNvPr id="16388" name="Google Shape;149;p19">
            <a:extLst>
              <a:ext uri="{FF2B5EF4-FFF2-40B4-BE49-F238E27FC236}">
                <a16:creationId xmlns:a16="http://schemas.microsoft.com/office/drawing/2014/main" id="{D33C776A-D035-4BE1-9931-4AE26B6BBBEE}"/>
              </a:ext>
            </a:extLst>
          </p:cNvPr>
          <p:cNvSpPr txBox="1">
            <a:spLocks noChangeArrowheads="1"/>
          </p:cNvSpPr>
          <p:nvPr/>
        </p:nvSpPr>
        <p:spPr bwMode="auto">
          <a:xfrm>
            <a:off x="648153" y="2312990"/>
            <a:ext cx="4517574"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June 2017:  WIP Kickoff &amp; Listening Summit -  </a:t>
            </a:r>
          </a:p>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240 people from diverse backgrounds working together on shared goals</a:t>
            </a:r>
            <a:endParaRPr lang="en-US" altLang="en-US" dirty="0">
              <a:cs typeface="Calibri" panose="020F0502020204030204" pitchFamily="34" charset="0"/>
            </a:endParaRPr>
          </a:p>
        </p:txBody>
      </p:sp>
      <p:sp>
        <p:nvSpPr>
          <p:cNvPr id="16389" name="Google Shape;150;p19">
            <a:extLst>
              <a:ext uri="{FF2B5EF4-FFF2-40B4-BE49-F238E27FC236}">
                <a16:creationId xmlns:a16="http://schemas.microsoft.com/office/drawing/2014/main" id="{B97C357E-7318-4174-92A8-C137BBE68B8E}"/>
              </a:ext>
            </a:extLst>
          </p:cNvPr>
          <p:cNvSpPr txBox="1">
            <a:spLocks noChangeArrowheads="1"/>
          </p:cNvSpPr>
          <p:nvPr/>
        </p:nvSpPr>
        <p:spPr bwMode="auto">
          <a:xfrm>
            <a:off x="355600" y="1120578"/>
            <a:ext cx="3698877" cy="34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2017: Bi-monthly meetings of 20-member, multi-sector, public/private WIP Steering Committee (lead by 3 Cabinet Secretaries)</a:t>
            </a:r>
            <a:endParaRPr lang="en-US" altLang="en-US" sz="1600" dirty="0">
              <a:cs typeface="Calibri" panose="020F0502020204030204" pitchFamily="34" charset="0"/>
            </a:endParaRPr>
          </a:p>
        </p:txBody>
      </p:sp>
      <p:sp>
        <p:nvSpPr>
          <p:cNvPr id="16390" name="Google Shape;151;p19">
            <a:extLst>
              <a:ext uri="{FF2B5EF4-FFF2-40B4-BE49-F238E27FC236}">
                <a16:creationId xmlns:a16="http://schemas.microsoft.com/office/drawing/2014/main" id="{F1F459BD-A448-4960-BC0F-072F196180FC}"/>
              </a:ext>
            </a:extLst>
          </p:cNvPr>
          <p:cNvSpPr txBox="1">
            <a:spLocks noChangeArrowheads="1"/>
          </p:cNvSpPr>
          <p:nvPr/>
        </p:nvSpPr>
        <p:spPr bwMode="auto">
          <a:xfrm>
            <a:off x="4876799" y="896938"/>
            <a:ext cx="57654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2017: Seven active WIP Workgroups: </a:t>
            </a:r>
          </a:p>
          <a:p>
            <a:pPr algn="ct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Agriculture, Communications &amp; Engagement, Forestry, Funding, Local Area Goals, Stormwater, Wastewater</a:t>
            </a:r>
            <a:endParaRPr lang="en-US" altLang="en-US" sz="1600" dirty="0">
              <a:cs typeface="Calibri" panose="020F0502020204030204" pitchFamily="34" charset="0"/>
            </a:endParaRPr>
          </a:p>
        </p:txBody>
      </p:sp>
      <p:sp>
        <p:nvSpPr>
          <p:cNvPr id="16391" name="Google Shape;152;p19">
            <a:extLst>
              <a:ext uri="{FF2B5EF4-FFF2-40B4-BE49-F238E27FC236}">
                <a16:creationId xmlns:a16="http://schemas.microsoft.com/office/drawing/2014/main" id="{2C7932D7-66A3-44DD-8D92-575F0CED3486}"/>
              </a:ext>
            </a:extLst>
          </p:cNvPr>
          <p:cNvSpPr txBox="1">
            <a:spLocks noChangeArrowheads="1"/>
          </p:cNvSpPr>
          <p:nvPr/>
        </p:nvSpPr>
        <p:spPr bwMode="auto">
          <a:xfrm>
            <a:off x="4464845" y="1836739"/>
            <a:ext cx="4737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2017-2019: Monthly meetings of WIP Workgroups </a:t>
            </a:r>
            <a:endParaRPr lang="en-US" altLang="en-US" sz="1600" dirty="0">
              <a:cs typeface="Calibri" panose="020F0502020204030204" pitchFamily="34" charset="0"/>
            </a:endParaRPr>
          </a:p>
        </p:txBody>
      </p:sp>
      <p:sp>
        <p:nvSpPr>
          <p:cNvPr id="16392" name="Google Shape;153;p19">
            <a:extLst>
              <a:ext uri="{FF2B5EF4-FFF2-40B4-BE49-F238E27FC236}">
                <a16:creationId xmlns:a16="http://schemas.microsoft.com/office/drawing/2014/main" id="{AEDA2B4E-2FAA-4B7F-A565-E161680DD193}"/>
              </a:ext>
            </a:extLst>
          </p:cNvPr>
          <p:cNvSpPr txBox="1">
            <a:spLocks noChangeArrowheads="1"/>
          </p:cNvSpPr>
          <p:nvPr/>
        </p:nvSpPr>
        <p:spPr bwMode="auto">
          <a:xfrm>
            <a:off x="5999801" y="2429634"/>
            <a:ext cx="5544047" cy="9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2018 - 2019: Adams, Franklin, Lancaster, York Countywide Action Plan (CAP) pilot: 4 counties develop and implement first CAPs</a:t>
            </a:r>
            <a:endParaRPr lang="en-US" altLang="en-US" sz="1600" dirty="0">
              <a:cs typeface="Calibri" panose="020F0502020204030204" pitchFamily="34" charset="0"/>
            </a:endParaRPr>
          </a:p>
        </p:txBody>
      </p:sp>
      <p:sp>
        <p:nvSpPr>
          <p:cNvPr id="16393" name="Google Shape;154;p19">
            <a:extLst>
              <a:ext uri="{FF2B5EF4-FFF2-40B4-BE49-F238E27FC236}">
                <a16:creationId xmlns:a16="http://schemas.microsoft.com/office/drawing/2014/main" id="{79A01EA0-F70E-4854-A7FE-DC80432B0B0F}"/>
              </a:ext>
            </a:extLst>
          </p:cNvPr>
          <p:cNvSpPr txBox="1">
            <a:spLocks noChangeArrowheads="1"/>
          </p:cNvSpPr>
          <p:nvPr/>
        </p:nvSpPr>
        <p:spPr bwMode="auto">
          <a:xfrm>
            <a:off x="468923" y="3536156"/>
            <a:ext cx="548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April 2018:  Local Area Planning and Community Toolbox Summit: share proposed local planning process with                 200 participants </a:t>
            </a:r>
            <a:endParaRPr lang="en-US" altLang="en-US" dirty="0">
              <a:cs typeface="Calibri" panose="020F0502020204030204" pitchFamily="34" charset="0"/>
            </a:endParaRPr>
          </a:p>
        </p:txBody>
      </p:sp>
      <p:sp>
        <p:nvSpPr>
          <p:cNvPr id="16394" name="Google Shape;155;p19">
            <a:extLst>
              <a:ext uri="{FF2B5EF4-FFF2-40B4-BE49-F238E27FC236}">
                <a16:creationId xmlns:a16="http://schemas.microsoft.com/office/drawing/2014/main" id="{380540BA-205D-4FB8-A6D2-F5A001E3C5D8}"/>
              </a:ext>
            </a:extLst>
          </p:cNvPr>
          <p:cNvSpPr txBox="1">
            <a:spLocks noChangeArrowheads="1"/>
          </p:cNvSpPr>
          <p:nvPr/>
        </p:nvSpPr>
        <p:spPr bwMode="auto">
          <a:xfrm>
            <a:off x="1254369" y="4732310"/>
            <a:ext cx="534572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1600" dirty="0">
                <a:solidFill>
                  <a:srgbClr val="000000"/>
                </a:solidFill>
                <a:cs typeface="Calibri" panose="020F0502020204030204" pitchFamily="34" charset="0"/>
                <a:sym typeface="Calibri" panose="020F0502020204030204" pitchFamily="34" charset="0"/>
              </a:rPr>
              <a:t>Fall 2020: Outreach to Tier 3 and 4 counties and Tier 2 Counties complete CAP Development</a:t>
            </a:r>
          </a:p>
          <a:p>
            <a:pPr>
              <a:spcBef>
                <a:spcPct val="0"/>
              </a:spcBef>
              <a:buNone/>
            </a:pPr>
            <a:r>
              <a:rPr lang="en-US" altLang="en-US" sz="1600" dirty="0">
                <a:solidFill>
                  <a:srgbClr val="000000"/>
                </a:solidFill>
                <a:cs typeface="Calibri" panose="020F0502020204030204" pitchFamily="34" charset="0"/>
                <a:sym typeface="Calibri" panose="020F0502020204030204" pitchFamily="34" charset="0"/>
              </a:rPr>
              <a:t>     </a:t>
            </a:r>
          </a:p>
          <a:p>
            <a:pPr>
              <a:spcBef>
                <a:spcPct val="0"/>
              </a:spcBef>
              <a:buNone/>
            </a:pPr>
            <a:r>
              <a:rPr lang="en-US" altLang="en-US" sz="1600" dirty="0">
                <a:solidFill>
                  <a:srgbClr val="000000"/>
                </a:solidFill>
                <a:cs typeface="Calibri" panose="020F0502020204030204" pitchFamily="34" charset="0"/>
                <a:sym typeface="Calibri" panose="020F0502020204030204" pitchFamily="34" charset="0"/>
              </a:rPr>
              <a:t>        Spring 2020: Tier 2 counties begin county planning</a:t>
            </a:r>
            <a:endParaRPr lang="en-US" altLang="en-US" sz="1600" dirty="0">
              <a:cs typeface="Calibri" panose="020F0502020204030204" pitchFamily="34" charset="0"/>
            </a:endParaRPr>
          </a:p>
          <a:p>
            <a:pPr>
              <a:spcBef>
                <a:spcPct val="0"/>
              </a:spcBef>
              <a:buFontTx/>
              <a:buNone/>
            </a:pPr>
            <a:endParaRPr lang="en-US" altLang="en-US" sz="800" dirty="0">
              <a:cs typeface="Calibri" panose="020F0502020204030204" pitchFamily="34" charset="0"/>
            </a:endParaRPr>
          </a:p>
        </p:txBody>
      </p:sp>
      <p:sp>
        <p:nvSpPr>
          <p:cNvPr id="16396" name="Google Shape;157;p19">
            <a:extLst>
              <a:ext uri="{FF2B5EF4-FFF2-40B4-BE49-F238E27FC236}">
                <a16:creationId xmlns:a16="http://schemas.microsoft.com/office/drawing/2014/main" id="{2B400934-F782-4583-BAD5-56F6CCFECADD}"/>
              </a:ext>
            </a:extLst>
          </p:cNvPr>
          <p:cNvSpPr txBox="1">
            <a:spLocks noChangeArrowheads="1"/>
          </p:cNvSpPr>
          <p:nvPr/>
        </p:nvSpPr>
        <p:spPr bwMode="auto">
          <a:xfrm>
            <a:off x="7047742" y="3209164"/>
            <a:ext cx="449610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April – June 2018: Draft WIP Public Comment Period</a:t>
            </a:r>
            <a:endParaRPr lang="en-US" altLang="en-US" dirty="0">
              <a:cs typeface="Calibri" panose="020F0502020204030204" pitchFamily="34" charset="0"/>
            </a:endParaRPr>
          </a:p>
        </p:txBody>
      </p:sp>
      <p:sp>
        <p:nvSpPr>
          <p:cNvPr id="16398" name="Google Shape;157;p19">
            <a:extLst>
              <a:ext uri="{FF2B5EF4-FFF2-40B4-BE49-F238E27FC236}">
                <a16:creationId xmlns:a16="http://schemas.microsoft.com/office/drawing/2014/main" id="{1A0D79BD-F689-429C-815D-C418CD86FDBB}"/>
              </a:ext>
            </a:extLst>
          </p:cNvPr>
          <p:cNvSpPr txBox="1">
            <a:spLocks noChangeArrowheads="1"/>
          </p:cNvSpPr>
          <p:nvPr/>
        </p:nvSpPr>
        <p:spPr bwMode="auto">
          <a:xfrm>
            <a:off x="6486589" y="3763202"/>
            <a:ext cx="470324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cs typeface="Calibri" panose="020F0502020204030204" pitchFamily="34" charset="0"/>
                <a:sym typeface="Calibri" panose="020F0502020204030204" pitchFamily="34" charset="0"/>
              </a:rPr>
              <a:t>August 2018: Best Management Practice Verification Program Planning Summit</a:t>
            </a:r>
            <a:endParaRPr lang="en-US" altLang="en-US" sz="1600" dirty="0">
              <a:cs typeface="Calibri" panose="020F0502020204030204" pitchFamily="34" charset="0"/>
            </a:endParaRPr>
          </a:p>
        </p:txBody>
      </p:sp>
      <p:sp>
        <p:nvSpPr>
          <p:cNvPr id="17" name="Google Shape;157;p19">
            <a:extLst>
              <a:ext uri="{FF2B5EF4-FFF2-40B4-BE49-F238E27FC236}">
                <a16:creationId xmlns:a16="http://schemas.microsoft.com/office/drawing/2014/main" id="{669D9C65-BB9A-4758-BAAF-9E3BC710AEE0}"/>
              </a:ext>
            </a:extLst>
          </p:cNvPr>
          <p:cNvSpPr txBox="1">
            <a:spLocks noChangeArrowheads="1"/>
          </p:cNvSpPr>
          <p:nvPr/>
        </p:nvSpPr>
        <p:spPr bwMode="auto">
          <a:xfrm>
            <a:off x="7012136" y="4462010"/>
            <a:ext cx="417769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cs typeface="Calibri" panose="020F0502020204030204" pitchFamily="34" charset="0"/>
                <a:sym typeface="Calibri" panose="020F0502020204030204" pitchFamily="34" charset="0"/>
              </a:rPr>
              <a:t>August 2019: PA submits Phase 3 WIP to EPA</a:t>
            </a:r>
            <a:endParaRPr lang="en-US" altLang="en-US" sz="1600" dirty="0">
              <a:cs typeface="Calibri" panose="020F0502020204030204" pitchFamily="34" charset="0"/>
            </a:endParaRPr>
          </a:p>
        </p:txBody>
      </p:sp>
      <p:sp>
        <p:nvSpPr>
          <p:cNvPr id="18" name="Google Shape;157;p19">
            <a:extLst>
              <a:ext uri="{FF2B5EF4-FFF2-40B4-BE49-F238E27FC236}">
                <a16:creationId xmlns:a16="http://schemas.microsoft.com/office/drawing/2014/main" id="{01FDF6E1-72EF-4520-8A57-23156A8CF93A}"/>
              </a:ext>
            </a:extLst>
          </p:cNvPr>
          <p:cNvSpPr txBox="1">
            <a:spLocks noChangeArrowheads="1"/>
          </p:cNvSpPr>
          <p:nvPr/>
        </p:nvSpPr>
        <p:spPr bwMode="auto">
          <a:xfrm>
            <a:off x="7422592" y="5141125"/>
            <a:ext cx="3767238" cy="5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Winter 2020-2021 – Tier 3 and 4 counties begin county planning</a:t>
            </a:r>
            <a:endParaRPr lang="en-US" altLang="en-US" dirty="0">
              <a:cs typeface="Calibri" panose="020F0502020204030204" pitchFamily="34" charset="0"/>
            </a:endParaRPr>
          </a:p>
        </p:txBody>
      </p:sp>
      <p:sp>
        <p:nvSpPr>
          <p:cNvPr id="19" name="Google Shape;157;p19">
            <a:extLst>
              <a:ext uri="{FF2B5EF4-FFF2-40B4-BE49-F238E27FC236}">
                <a16:creationId xmlns:a16="http://schemas.microsoft.com/office/drawing/2014/main" id="{F8119784-0EA9-417F-949E-4B1823333CC3}"/>
              </a:ext>
            </a:extLst>
          </p:cNvPr>
          <p:cNvSpPr txBox="1">
            <a:spLocks noChangeArrowheads="1"/>
          </p:cNvSpPr>
          <p:nvPr/>
        </p:nvSpPr>
        <p:spPr bwMode="auto">
          <a:xfrm>
            <a:off x="2088445" y="5695164"/>
            <a:ext cx="4923691" cy="8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600" dirty="0">
              <a:solidFill>
                <a:srgbClr val="000000"/>
              </a:solidFill>
              <a:latin typeface="Calibri"/>
              <a:cs typeface="Calibri"/>
              <a:sym typeface="Calibri" panose="020F0502020204030204" pitchFamily="34" charset="0"/>
            </a:endParaRPr>
          </a:p>
          <a:p>
            <a:pPr>
              <a:spcBef>
                <a:spcPct val="0"/>
              </a:spcBef>
              <a:buNone/>
            </a:pPr>
            <a:r>
              <a:rPr lang="en-US" altLang="en-US" sz="1600" dirty="0">
                <a:solidFill>
                  <a:srgbClr val="000000"/>
                </a:solidFill>
                <a:latin typeface="Calibri"/>
                <a:cs typeface="Calibri"/>
                <a:sym typeface="Calibri" panose="020F0502020204030204" pitchFamily="34" charset="0"/>
              </a:rPr>
              <a:t>Fall 2021 – Tier 3&amp; 4 Counties complete CAPs and begin implementing – all 34 counties implementing CAPs</a:t>
            </a:r>
            <a:endParaRPr lang="en-US" altLang="en-US" dirty="0">
              <a:latin typeface="Calibri"/>
              <a:cs typeface="Calibri"/>
            </a:endParaRPr>
          </a:p>
        </p:txBody>
      </p:sp>
      <p:sp>
        <p:nvSpPr>
          <p:cNvPr id="20" name="Google Shape;157;p19">
            <a:extLst>
              <a:ext uri="{FF2B5EF4-FFF2-40B4-BE49-F238E27FC236}">
                <a16:creationId xmlns:a16="http://schemas.microsoft.com/office/drawing/2014/main" id="{DE26C12A-CE4D-4560-96DF-9389842683F4}"/>
              </a:ext>
            </a:extLst>
          </p:cNvPr>
          <p:cNvSpPr txBox="1">
            <a:spLocks noChangeArrowheads="1"/>
          </p:cNvSpPr>
          <p:nvPr/>
        </p:nvSpPr>
        <p:spPr bwMode="auto">
          <a:xfrm>
            <a:off x="7834145" y="5829300"/>
            <a:ext cx="4177694" cy="90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rgbClr val="000000"/>
                </a:solidFill>
                <a:cs typeface="Calibri" panose="020F0502020204030204" pitchFamily="34" charset="0"/>
                <a:sym typeface="Calibri" panose="020F0502020204030204" pitchFamily="34" charset="0"/>
              </a:rPr>
              <a:t>October – December 2021 – All CAPs incorporated into revised Phase 3 WIP due to EPA December 31, 2021</a:t>
            </a:r>
            <a:endParaRPr lang="en-US" altLang="en-US" dirty="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7"/>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18"/>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19"/>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2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8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90010" y="1728650"/>
            <a:ext cx="5509314" cy="4470799"/>
          </a:xfrm>
          <a:prstGeom prst="rect">
            <a:avLst/>
          </a:prstGeom>
          <a:noFill/>
          <a:ln w="9525" cap="flat" cmpd="sng">
            <a:solidFill>
              <a:schemeClr val="dk2"/>
            </a:solidFill>
            <a:prstDash val="solid"/>
            <a:round/>
            <a:headEnd type="none" w="sm" len="sm"/>
            <a:tailEnd type="none" w="sm" len="sm"/>
          </a:ln>
        </p:spPr>
      </p:pic>
      <p:sp>
        <p:nvSpPr>
          <p:cNvPr id="721" name="Google Shape;721;p82"/>
          <p:cNvSpPr txBox="1">
            <a:spLocks noGrp="1"/>
          </p:cNvSpPr>
          <p:nvPr>
            <p:ph type="body" idx="1"/>
          </p:nvPr>
        </p:nvSpPr>
        <p:spPr>
          <a:xfrm>
            <a:off x="89679" y="1293701"/>
            <a:ext cx="6225315" cy="500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400"/>
              </a:spcAft>
              <a:buClr>
                <a:schemeClr val="dk1"/>
              </a:buClr>
              <a:buSzPts val="2800"/>
              <a:buNone/>
            </a:pPr>
            <a:r>
              <a:rPr lang="en-US" sz="2400" b="1" dirty="0"/>
              <a:t>Fish and Boat Commission:</a:t>
            </a:r>
            <a:endParaRPr sz="2400" b="1" dirty="0"/>
          </a:p>
          <a:p>
            <a:pPr marL="685800" lvl="1" indent="-266700" algn="l" rtl="0">
              <a:lnSpc>
                <a:spcPct val="100000"/>
              </a:lnSpc>
              <a:spcBef>
                <a:spcPts val="0"/>
              </a:spcBef>
              <a:spcAft>
                <a:spcPts val="400"/>
              </a:spcAft>
              <a:buSzPts val="2400"/>
              <a:buChar char="•"/>
            </a:pPr>
            <a:r>
              <a:rPr lang="en-US" sz="2200" dirty="0"/>
              <a:t>Expansion of a Stream Restoration Model in Northcentral PA</a:t>
            </a:r>
            <a:endParaRPr lang="en-US" sz="2200" b="1" dirty="0"/>
          </a:p>
          <a:p>
            <a:pPr marL="0" lvl="0" indent="0" algn="l" rtl="0">
              <a:lnSpc>
                <a:spcPct val="100000"/>
              </a:lnSpc>
              <a:spcBef>
                <a:spcPts val="0"/>
              </a:spcBef>
              <a:spcAft>
                <a:spcPts val="400"/>
              </a:spcAft>
              <a:buClr>
                <a:schemeClr val="dk1"/>
              </a:buClr>
              <a:buSzPts val="2800"/>
              <a:buNone/>
            </a:pPr>
            <a:r>
              <a:rPr lang="en-US" sz="2400" b="1" dirty="0"/>
              <a:t>PennDOT:</a:t>
            </a:r>
            <a:endParaRPr sz="2400" b="1" dirty="0"/>
          </a:p>
          <a:p>
            <a:pPr marL="685800" lvl="1" indent="-266700" algn="l" rtl="0">
              <a:lnSpc>
                <a:spcPct val="100000"/>
              </a:lnSpc>
              <a:spcBef>
                <a:spcPts val="0"/>
              </a:spcBef>
              <a:spcAft>
                <a:spcPts val="400"/>
              </a:spcAft>
              <a:buSzPts val="2400"/>
              <a:buChar char="•"/>
            </a:pPr>
            <a:r>
              <a:rPr lang="en-US" sz="2200" dirty="0"/>
              <a:t>Reporting almost 1,000 additional stormwater BMP records toward 2020 WIP progress</a:t>
            </a:r>
            <a:endParaRPr lang="en-US" sz="2200" b="1" dirty="0"/>
          </a:p>
          <a:p>
            <a:pPr marL="0" lvl="0" indent="0" algn="l" rtl="0">
              <a:lnSpc>
                <a:spcPct val="100000"/>
              </a:lnSpc>
              <a:spcBef>
                <a:spcPts val="0"/>
              </a:spcBef>
              <a:spcAft>
                <a:spcPts val="400"/>
              </a:spcAft>
              <a:buClr>
                <a:schemeClr val="dk1"/>
              </a:buClr>
              <a:buSzPts val="2800"/>
              <a:buNone/>
            </a:pPr>
            <a:r>
              <a:rPr lang="en-US" sz="2400" b="1" dirty="0"/>
              <a:t>National Fish and Wildlife Foundation (NFWF):</a:t>
            </a:r>
            <a:endParaRPr sz="2400" b="1" dirty="0"/>
          </a:p>
          <a:p>
            <a:pPr marL="685800" lvl="1" indent="-266700" algn="l" rtl="0">
              <a:lnSpc>
                <a:spcPct val="100000"/>
              </a:lnSpc>
              <a:spcBef>
                <a:spcPts val="0"/>
              </a:spcBef>
              <a:spcAft>
                <a:spcPts val="400"/>
              </a:spcAft>
              <a:buSzPts val="2400"/>
              <a:buChar char="•"/>
            </a:pPr>
            <a:r>
              <a:rPr lang="en-US" sz="2200" dirty="0"/>
              <a:t>Local Government Implementation</a:t>
            </a:r>
            <a:br>
              <a:rPr lang="en-US" sz="2200" dirty="0"/>
            </a:br>
            <a:r>
              <a:rPr lang="en-US" sz="2200" dirty="0"/>
              <a:t>grant administration on behalf of DEP</a:t>
            </a:r>
            <a:endParaRPr sz="2200" dirty="0"/>
          </a:p>
          <a:p>
            <a:pPr marL="685800" lvl="1" indent="-266700" algn="l" rtl="0">
              <a:lnSpc>
                <a:spcPct val="100000"/>
              </a:lnSpc>
              <a:spcBef>
                <a:spcPts val="0"/>
              </a:spcBef>
              <a:spcAft>
                <a:spcPts val="400"/>
              </a:spcAft>
              <a:buSzPts val="2400"/>
              <a:buChar char="•"/>
            </a:pPr>
            <a:r>
              <a:rPr lang="en-US" sz="2200" dirty="0"/>
              <a:t>Chesapeake Bay INSR and Small Watersheds grant funding</a:t>
            </a:r>
          </a:p>
          <a:p>
            <a:pPr marL="685800" lvl="1" indent="-266700" algn="l" rtl="0">
              <a:lnSpc>
                <a:spcPct val="100000"/>
              </a:lnSpc>
              <a:spcBef>
                <a:spcPts val="0"/>
              </a:spcBef>
              <a:spcAft>
                <a:spcPts val="400"/>
              </a:spcAft>
              <a:buSzPts val="2400"/>
              <a:buChar char="•"/>
            </a:pPr>
            <a:r>
              <a:rPr lang="en-US" sz="2200" dirty="0"/>
              <a:t>PA Most Effective Basin (MEB) Agricultural Implementation grant funding </a:t>
            </a:r>
            <a:endParaRPr sz="2200" dirty="0"/>
          </a:p>
          <a:p>
            <a:pPr marL="0" lvl="1" indent="0" algn="l" rtl="0">
              <a:lnSpc>
                <a:spcPct val="100000"/>
              </a:lnSpc>
              <a:spcBef>
                <a:spcPts val="0"/>
              </a:spcBef>
              <a:spcAft>
                <a:spcPts val="400"/>
              </a:spcAft>
              <a:buClr>
                <a:schemeClr val="dk1"/>
              </a:buClr>
              <a:buSzPts val="2000"/>
              <a:buNone/>
            </a:pPr>
            <a:endParaRPr dirty="0"/>
          </a:p>
          <a:p>
            <a:pPr marL="0" lvl="1" indent="0" algn="l" rtl="0">
              <a:lnSpc>
                <a:spcPct val="100000"/>
              </a:lnSpc>
              <a:spcBef>
                <a:spcPts val="0"/>
              </a:spcBef>
              <a:spcAft>
                <a:spcPts val="400"/>
              </a:spcAft>
              <a:buClr>
                <a:schemeClr val="dk1"/>
              </a:buClr>
              <a:buSzPts val="2000"/>
              <a:buNone/>
            </a:pPr>
            <a:endParaRPr dirty="0"/>
          </a:p>
          <a:p>
            <a:pPr marL="0" lvl="1" indent="0" algn="l" rtl="0">
              <a:lnSpc>
                <a:spcPct val="100000"/>
              </a:lnSpc>
              <a:spcBef>
                <a:spcPts val="0"/>
              </a:spcBef>
              <a:spcAft>
                <a:spcPts val="400"/>
              </a:spcAft>
              <a:buClr>
                <a:schemeClr val="dk1"/>
              </a:buClr>
              <a:buSzPts val="2000"/>
              <a:buNone/>
            </a:pPr>
            <a:endParaRPr dirty="0"/>
          </a:p>
          <a:p>
            <a:pPr marL="0" lvl="1" indent="0" algn="l" rtl="0">
              <a:lnSpc>
                <a:spcPct val="100000"/>
              </a:lnSpc>
              <a:spcBef>
                <a:spcPts val="0"/>
              </a:spcBef>
              <a:spcAft>
                <a:spcPts val="400"/>
              </a:spcAft>
              <a:buClr>
                <a:schemeClr val="dk1"/>
              </a:buClr>
              <a:buSzPts val="2000"/>
              <a:buNone/>
            </a:pPr>
            <a:endParaRPr dirty="0"/>
          </a:p>
        </p:txBody>
      </p:sp>
      <p:sp>
        <p:nvSpPr>
          <p:cNvPr id="722" name="Google Shape;722;p82"/>
          <p:cNvSpPr txBox="1">
            <a:spLocks noGrp="1"/>
          </p:cNvSpPr>
          <p:nvPr>
            <p:ph type="sldNum" idx="12"/>
          </p:nvPr>
        </p:nvSpPr>
        <p:spPr>
          <a:xfrm>
            <a:off x="4608081" y="6301601"/>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grpSp>
        <p:nvGrpSpPr>
          <p:cNvPr id="8" name="Google Shape;236;p41">
            <a:extLst>
              <a:ext uri="{FF2B5EF4-FFF2-40B4-BE49-F238E27FC236}">
                <a16:creationId xmlns:a16="http://schemas.microsoft.com/office/drawing/2014/main" id="{A5C2AE2A-7604-44DB-851E-2DF7A76EC080}"/>
              </a:ext>
            </a:extLst>
          </p:cNvPr>
          <p:cNvGrpSpPr/>
          <p:nvPr/>
        </p:nvGrpSpPr>
        <p:grpSpPr>
          <a:xfrm>
            <a:off x="152400" y="263440"/>
            <a:ext cx="11947779" cy="1039384"/>
            <a:chOff x="288977" y="355144"/>
            <a:chExt cx="8382001" cy="661312"/>
          </a:xfrm>
        </p:grpSpPr>
        <p:pic>
          <p:nvPicPr>
            <p:cNvPr id="9" name="Google Shape;237;p41" descr="Aging banner">
              <a:extLst>
                <a:ext uri="{FF2B5EF4-FFF2-40B4-BE49-F238E27FC236}">
                  <a16:creationId xmlns:a16="http://schemas.microsoft.com/office/drawing/2014/main" id="{5AB389A0-3CDB-4575-996F-6E6E1209B4B6}"/>
                </a:ext>
              </a:extLst>
            </p:cNvPr>
            <p:cNvPicPr preferRelativeResize="0"/>
            <p:nvPr/>
          </p:nvPicPr>
          <p:blipFill rotWithShape="1">
            <a:blip r:embed="rId4">
              <a:alphaModFix/>
            </a:blip>
            <a:srcRect/>
            <a:stretch/>
          </p:blipFill>
          <p:spPr>
            <a:xfrm>
              <a:off x="288977" y="355144"/>
              <a:ext cx="8382001" cy="661312"/>
            </a:xfrm>
            <a:prstGeom prst="rect">
              <a:avLst/>
            </a:prstGeom>
            <a:noFill/>
            <a:ln>
              <a:noFill/>
            </a:ln>
          </p:spPr>
        </p:pic>
        <p:sp>
          <p:nvSpPr>
            <p:cNvPr id="10" name="Google Shape;238;p41">
              <a:extLst>
                <a:ext uri="{FF2B5EF4-FFF2-40B4-BE49-F238E27FC236}">
                  <a16:creationId xmlns:a16="http://schemas.microsoft.com/office/drawing/2014/main" id="{7CFB6916-83EB-48D4-9F4F-5FC452C2C75A}"/>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Building on Partnerships: Agencies</a:t>
              </a:r>
              <a:endParaRPr sz="4000" b="0"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2CE5E0-F85B-4528-9606-102F7D6C85DF}"/>
              </a:ext>
            </a:extLst>
          </p:cNvPr>
          <p:cNvSpPr>
            <a:spLocks noGrp="1"/>
          </p:cNvSpPr>
          <p:nvPr>
            <p:ph type="sldNum" idx="12"/>
          </p:nvPr>
        </p:nvSpPr>
        <p:spPr>
          <a:xfrm>
            <a:off x="4769136" y="6524263"/>
            <a:ext cx="27432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dirty="0"/>
          </a:p>
        </p:txBody>
      </p:sp>
      <p:pic>
        <p:nvPicPr>
          <p:cNvPr id="3" name="Picture 2">
            <a:extLst>
              <a:ext uri="{FF2B5EF4-FFF2-40B4-BE49-F238E27FC236}">
                <a16:creationId xmlns:a16="http://schemas.microsoft.com/office/drawing/2014/main" id="{95909817-1A71-450E-9F23-24910F861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0932" y="1445677"/>
            <a:ext cx="6941159" cy="3922042"/>
          </a:xfrm>
          <a:prstGeom prst="rect">
            <a:avLst/>
          </a:prstGeom>
        </p:spPr>
      </p:pic>
      <p:sp>
        <p:nvSpPr>
          <p:cNvPr id="13" name="Google Shape;265;p43">
            <a:extLst>
              <a:ext uri="{FF2B5EF4-FFF2-40B4-BE49-F238E27FC236}">
                <a16:creationId xmlns:a16="http://schemas.microsoft.com/office/drawing/2014/main" id="{FB743531-1C7D-4D45-B262-EE462DE73A63}"/>
              </a:ext>
            </a:extLst>
          </p:cNvPr>
          <p:cNvSpPr txBox="1"/>
          <p:nvPr/>
        </p:nvSpPr>
        <p:spPr>
          <a:xfrm>
            <a:off x="933300" y="5425123"/>
            <a:ext cx="12238788" cy="515495"/>
          </a:xfrm>
          <a:prstGeom prst="rect">
            <a:avLst/>
          </a:prstGeom>
          <a:noFill/>
          <a:ln>
            <a:noFill/>
          </a:ln>
        </p:spPr>
        <p:txBody>
          <a:bodyPr spcFirstLastPara="1" wrap="square" lIns="91425" tIns="91425" rIns="91425" bIns="91425" anchor="t" anchorCtr="0">
            <a:spAutoFit/>
          </a:bodyPr>
          <a:lstStyle/>
          <a:p>
            <a:pPr marL="0" lvl="0" indent="0" rtl="0">
              <a:spcBef>
                <a:spcPts val="300"/>
              </a:spcBef>
              <a:spcAft>
                <a:spcPts val="0"/>
              </a:spcAft>
              <a:buClr>
                <a:schemeClr val="dk1"/>
              </a:buClr>
              <a:buSzPts val="1100"/>
              <a:buFont typeface="Arial"/>
              <a:buNone/>
            </a:pPr>
            <a:r>
              <a:rPr lang="en-US" sz="1900" b="1" dirty="0">
                <a:solidFill>
                  <a:schemeClr val="dk1"/>
                </a:solidFill>
              </a:rPr>
              <a:t>Rapid Stream De-Listing Strategies – New Partnerships Using Data and Mapping Tools</a:t>
            </a:r>
            <a:endParaRPr sz="1700" dirty="0">
              <a:latin typeface="Calibri"/>
              <a:ea typeface="Calibri"/>
              <a:cs typeface="Calibri"/>
              <a:sym typeface="Calibri"/>
            </a:endParaRPr>
          </a:p>
        </p:txBody>
      </p:sp>
      <p:sp>
        <p:nvSpPr>
          <p:cNvPr id="14" name="Google Shape;264;p43">
            <a:extLst>
              <a:ext uri="{FF2B5EF4-FFF2-40B4-BE49-F238E27FC236}">
                <a16:creationId xmlns:a16="http://schemas.microsoft.com/office/drawing/2014/main" id="{69267B15-5ECF-4124-98A7-7D220A24A085}"/>
              </a:ext>
            </a:extLst>
          </p:cNvPr>
          <p:cNvSpPr txBox="1"/>
          <p:nvPr/>
        </p:nvSpPr>
        <p:spPr>
          <a:xfrm>
            <a:off x="293076" y="5849750"/>
            <a:ext cx="11523785" cy="1092577"/>
          </a:xfrm>
          <a:prstGeom prst="rect">
            <a:avLst/>
          </a:prstGeom>
          <a:noFill/>
          <a:ln>
            <a:noFill/>
          </a:ln>
        </p:spPr>
        <p:txBody>
          <a:bodyPr spcFirstLastPara="1" wrap="square" lIns="91425" tIns="91425" rIns="91425" bIns="91425" anchor="t" anchorCtr="0">
            <a:spAutoFit/>
          </a:bodyPr>
          <a:lstStyle/>
          <a:p>
            <a:pPr marL="107950" lvl="0" algn="ctr" rtl="0">
              <a:spcBef>
                <a:spcPts val="300"/>
              </a:spcBef>
              <a:spcAft>
                <a:spcPts val="0"/>
              </a:spcAft>
              <a:buClr>
                <a:schemeClr val="dk1"/>
              </a:buClr>
              <a:buSzPts val="1900"/>
            </a:pPr>
            <a:r>
              <a:rPr lang="en-US" sz="1800" dirty="0">
                <a:solidFill>
                  <a:schemeClr val="dk1"/>
                </a:solidFill>
              </a:rPr>
              <a:t>Counties – including Lancaster, Huntingdon, Union, Centre and others -- are working with               Chesapeake Conservancy to identify and prioritize small ag-impaired watersheds to restore in a                  short period of time using DEP water quality data, maximizing technical assistance and reporting progress.</a:t>
            </a:r>
            <a:endParaRPr sz="1800" dirty="0">
              <a:solidFill>
                <a:schemeClr val="dk1"/>
              </a:solidFill>
            </a:endParaRPr>
          </a:p>
        </p:txBody>
      </p:sp>
      <p:grpSp>
        <p:nvGrpSpPr>
          <p:cNvPr id="10" name="Google Shape;236;p41">
            <a:extLst>
              <a:ext uri="{FF2B5EF4-FFF2-40B4-BE49-F238E27FC236}">
                <a16:creationId xmlns:a16="http://schemas.microsoft.com/office/drawing/2014/main" id="{780C490D-D631-4D92-A2ED-5776520B6A8D}"/>
              </a:ext>
            </a:extLst>
          </p:cNvPr>
          <p:cNvGrpSpPr/>
          <p:nvPr/>
        </p:nvGrpSpPr>
        <p:grpSpPr>
          <a:xfrm>
            <a:off x="152400" y="263440"/>
            <a:ext cx="11947779" cy="1039384"/>
            <a:chOff x="288977" y="355144"/>
            <a:chExt cx="8382001" cy="661312"/>
          </a:xfrm>
        </p:grpSpPr>
        <p:pic>
          <p:nvPicPr>
            <p:cNvPr id="11" name="Google Shape;237;p41" descr="Aging banner">
              <a:extLst>
                <a:ext uri="{FF2B5EF4-FFF2-40B4-BE49-F238E27FC236}">
                  <a16:creationId xmlns:a16="http://schemas.microsoft.com/office/drawing/2014/main" id="{DA969300-26E7-4BE8-93DF-01CDAEE9C4BA}"/>
                </a:ext>
              </a:extLst>
            </p:cNvPr>
            <p:cNvPicPr preferRelativeResize="0"/>
            <p:nvPr/>
          </p:nvPicPr>
          <p:blipFill rotWithShape="1">
            <a:blip r:embed="rId4">
              <a:alphaModFix/>
            </a:blip>
            <a:srcRect/>
            <a:stretch/>
          </p:blipFill>
          <p:spPr>
            <a:xfrm>
              <a:off x="288977" y="355144"/>
              <a:ext cx="8382001" cy="661312"/>
            </a:xfrm>
            <a:prstGeom prst="rect">
              <a:avLst/>
            </a:prstGeom>
            <a:noFill/>
            <a:ln>
              <a:noFill/>
            </a:ln>
          </p:spPr>
        </p:pic>
        <p:sp>
          <p:nvSpPr>
            <p:cNvPr id="12" name="Google Shape;238;p41">
              <a:extLst>
                <a:ext uri="{FF2B5EF4-FFF2-40B4-BE49-F238E27FC236}">
                  <a16:creationId xmlns:a16="http://schemas.microsoft.com/office/drawing/2014/main" id="{EE62BD03-FCC7-491F-BF26-ECFF80A66583}"/>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Building New Partnerships: Local Watersheds</a:t>
              </a:r>
              <a:endParaRPr sz="40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90250717"/>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3" name="Google Shape;783;p87"/>
          <p:cNvSpPr txBox="1">
            <a:spLocks noGrp="1"/>
          </p:cNvSpPr>
          <p:nvPr>
            <p:ph type="body" idx="1"/>
          </p:nvPr>
        </p:nvSpPr>
        <p:spPr>
          <a:xfrm>
            <a:off x="316524" y="1465753"/>
            <a:ext cx="11465168" cy="4830162"/>
          </a:xfrm>
          <a:prstGeom prst="rect">
            <a:avLst/>
          </a:prstGeom>
          <a:noFill/>
          <a:ln>
            <a:noFill/>
          </a:ln>
        </p:spPr>
        <p:txBody>
          <a:bodyPr spcFirstLastPara="1" wrap="square" lIns="91425" tIns="45700" rIns="91425" bIns="45700" anchor="t" anchorCtr="0">
            <a:noAutofit/>
          </a:bodyPr>
          <a:lstStyle/>
          <a:p>
            <a:pPr marL="457200" lvl="0" indent="-406717" rtl="0">
              <a:lnSpc>
                <a:spcPct val="100000"/>
              </a:lnSpc>
              <a:spcBef>
                <a:spcPts val="0"/>
              </a:spcBef>
              <a:spcAft>
                <a:spcPts val="1000"/>
              </a:spcAft>
              <a:buSzPts val="2805"/>
              <a:buChar char="•"/>
            </a:pPr>
            <a:r>
              <a:rPr lang="en-US" sz="2200" b="1" dirty="0"/>
              <a:t>Pilot Counties,</a:t>
            </a:r>
            <a:r>
              <a:rPr lang="en-US" sz="2200" dirty="0"/>
              <a:t> through their CAP Coordinators, completed their second year of CAP Planning and Progress Updates (2021) and updated their two-year CAP Milestone Plans and Goals (2022-2023) and State Programmatic Recommendations (4 counties)</a:t>
            </a:r>
          </a:p>
          <a:p>
            <a:pPr lvl="0" indent="-406717">
              <a:lnSpc>
                <a:spcPct val="100000"/>
              </a:lnSpc>
              <a:spcBef>
                <a:spcPts val="0"/>
              </a:spcBef>
              <a:spcAft>
                <a:spcPts val="1000"/>
              </a:spcAft>
              <a:buSzPts val="2805"/>
            </a:pPr>
            <a:r>
              <a:rPr lang="en-US" sz="2200" b="1" dirty="0"/>
              <a:t>Tier 2 Counties,</a:t>
            </a:r>
            <a:r>
              <a:rPr lang="en-US" sz="2200" dirty="0"/>
              <a:t> through their CAP Coordinators, completed their first CAP Planning and Progress Updates (2021) (4 counties)</a:t>
            </a:r>
          </a:p>
          <a:p>
            <a:pPr marL="457200" lvl="0" indent="-406717" rtl="0">
              <a:lnSpc>
                <a:spcPct val="100000"/>
              </a:lnSpc>
              <a:spcBef>
                <a:spcPts val="0"/>
              </a:spcBef>
              <a:spcAft>
                <a:spcPts val="1000"/>
              </a:spcAft>
              <a:buSzPts val="2805"/>
              <a:buChar char="•"/>
            </a:pPr>
            <a:r>
              <a:rPr lang="en-US" sz="2200" b="1" dirty="0"/>
              <a:t>Tier 3 and 4 County Groupings </a:t>
            </a:r>
            <a:r>
              <a:rPr lang="en-US" sz="2200" dirty="0"/>
              <a:t>completed their CAPs and are transitioning to CAP implementation this fall (26 counties/10 groups and CAP Coordinators working together with Chesapeake Bay Office and DEP Regional Office CAP Support Teams)</a:t>
            </a:r>
          </a:p>
          <a:p>
            <a:pPr marL="457200" lvl="0" indent="-406717" rtl="0">
              <a:lnSpc>
                <a:spcPct val="100000"/>
              </a:lnSpc>
              <a:spcBef>
                <a:spcPts val="0"/>
              </a:spcBef>
              <a:spcAft>
                <a:spcPts val="1000"/>
              </a:spcAft>
              <a:buSzPts val="2805"/>
              <a:buChar char="•"/>
            </a:pPr>
            <a:r>
              <a:rPr lang="en-US" sz="2200" b="1" dirty="0"/>
              <a:t>State WIP Action Leaders</a:t>
            </a:r>
            <a:r>
              <a:rPr lang="en-US" sz="2200" dirty="0"/>
              <a:t> provided extensive programmatic and numeric WIP Progress Updates (2021), responded to county Programmatic Recommendations, and updated their two-year WIP Milestone Plans and Goals (2022-2023) </a:t>
            </a:r>
          </a:p>
          <a:p>
            <a:pPr lvl="0" indent="-406717">
              <a:lnSpc>
                <a:spcPct val="100000"/>
              </a:lnSpc>
              <a:spcBef>
                <a:spcPts val="0"/>
              </a:spcBef>
              <a:spcAft>
                <a:spcPts val="1000"/>
              </a:spcAft>
              <a:buSzPts val="2805"/>
            </a:pPr>
            <a:r>
              <a:rPr lang="en-US" sz="2200" b="1" dirty="0"/>
              <a:t>Chesapeake Bay Office </a:t>
            </a:r>
            <a:r>
              <a:rPr lang="en-US" sz="2200" dirty="0"/>
              <a:t>worked closely with all counties and EPA, coordinated all CAP and WIP reporting efforts, provided updates to counties on State Programmatic Recommendations, and is incorporating progress into Phase 3 WIP Amendment due to EPA (12/31/2021).</a:t>
            </a:r>
            <a:endParaRPr lang="en-US" sz="2200" b="1" dirty="0"/>
          </a:p>
          <a:p>
            <a:pPr marL="457200" lvl="0" indent="-406717" rtl="0">
              <a:lnSpc>
                <a:spcPct val="100000"/>
              </a:lnSpc>
              <a:spcBef>
                <a:spcPts val="0"/>
              </a:spcBef>
              <a:spcAft>
                <a:spcPts val="1000"/>
              </a:spcAft>
              <a:buSzPts val="2805"/>
              <a:buChar char="•"/>
            </a:pPr>
            <a:endParaRPr lang="en-US" sz="2400" b="1" dirty="0"/>
          </a:p>
        </p:txBody>
      </p:sp>
      <p:sp>
        <p:nvSpPr>
          <p:cNvPr id="785" name="Google Shape;785;p87"/>
          <p:cNvSpPr txBox="1"/>
          <p:nvPr/>
        </p:nvSpPr>
        <p:spPr>
          <a:xfrm>
            <a:off x="1015905" y="385048"/>
            <a:ext cx="10464600" cy="45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lt1"/>
                </a:solidFill>
                <a:latin typeface="Calibri"/>
                <a:ea typeface="Calibri"/>
                <a:cs typeface="Calibri"/>
                <a:sym typeface="Calibri"/>
              </a:rPr>
              <a:t>How PADEP Hels Counties Succeed</a:t>
            </a:r>
            <a:endParaRPr sz="4000">
              <a:solidFill>
                <a:schemeClr val="lt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4A2E4DD-1247-42DC-96FE-0BC4E7D1FAB9}"/>
              </a:ext>
            </a:extLst>
          </p:cNvPr>
          <p:cNvSpPr>
            <a:spLocks noGrp="1"/>
          </p:cNvSpPr>
          <p:nvPr>
            <p:ph type="sldNum" idx="12"/>
          </p:nvPr>
        </p:nvSpPr>
        <p:spPr>
          <a:xfrm>
            <a:off x="4724400" y="6295915"/>
            <a:ext cx="27432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grpSp>
        <p:nvGrpSpPr>
          <p:cNvPr id="9" name="Google Shape;236;p41">
            <a:extLst>
              <a:ext uri="{FF2B5EF4-FFF2-40B4-BE49-F238E27FC236}">
                <a16:creationId xmlns:a16="http://schemas.microsoft.com/office/drawing/2014/main" id="{B2828130-2EE1-4D27-BA78-774EE422677B}"/>
              </a:ext>
            </a:extLst>
          </p:cNvPr>
          <p:cNvGrpSpPr/>
          <p:nvPr/>
        </p:nvGrpSpPr>
        <p:grpSpPr>
          <a:xfrm>
            <a:off x="152400" y="263440"/>
            <a:ext cx="11947779" cy="1039384"/>
            <a:chOff x="288977" y="355144"/>
            <a:chExt cx="8382001" cy="661312"/>
          </a:xfrm>
        </p:grpSpPr>
        <p:pic>
          <p:nvPicPr>
            <p:cNvPr id="10" name="Google Shape;237;p41" descr="Aging banner">
              <a:extLst>
                <a:ext uri="{FF2B5EF4-FFF2-40B4-BE49-F238E27FC236}">
                  <a16:creationId xmlns:a16="http://schemas.microsoft.com/office/drawing/2014/main" id="{81AA29BF-E6F2-4EA0-A9FF-58E4BC2FAF95}"/>
                </a:ext>
              </a:extLst>
            </p:cNvPr>
            <p:cNvPicPr preferRelativeResize="0"/>
            <p:nvPr/>
          </p:nvPicPr>
          <p:blipFill rotWithShape="1">
            <a:blip r:embed="rId3">
              <a:alphaModFix/>
            </a:blip>
            <a:srcRect/>
            <a:stretch/>
          </p:blipFill>
          <p:spPr>
            <a:xfrm>
              <a:off x="288977" y="355144"/>
              <a:ext cx="8382001" cy="661312"/>
            </a:xfrm>
            <a:prstGeom prst="rect">
              <a:avLst/>
            </a:prstGeom>
            <a:noFill/>
            <a:ln>
              <a:noFill/>
            </a:ln>
          </p:spPr>
        </p:pic>
        <p:sp>
          <p:nvSpPr>
            <p:cNvPr id="11" name="Google Shape;238;p41">
              <a:extLst>
                <a:ext uri="{FF2B5EF4-FFF2-40B4-BE49-F238E27FC236}">
                  <a16:creationId xmlns:a16="http://schemas.microsoft.com/office/drawing/2014/main" id="{99A1A7B3-B3D8-4E39-A0AE-7E5C9CA2A535}"/>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2021 County CAP and State WIP Progress</a:t>
              </a:r>
              <a:endParaRPr sz="40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097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8"/>
          <p:cNvSpPr txBox="1">
            <a:spLocks noGrp="1"/>
          </p:cNvSpPr>
          <p:nvPr>
            <p:ph type="body" idx="1"/>
          </p:nvPr>
        </p:nvSpPr>
        <p:spPr>
          <a:xfrm>
            <a:off x="76199" y="1442426"/>
            <a:ext cx="6740975" cy="4522415"/>
          </a:xfrm>
          <a:prstGeom prst="rect">
            <a:avLst/>
          </a:prstGeom>
          <a:noFill/>
          <a:ln>
            <a:noFill/>
          </a:ln>
        </p:spPr>
        <p:txBody>
          <a:bodyPr spcFirstLastPara="1" wrap="square" lIns="91425" tIns="45700" rIns="91425" bIns="45700" anchor="t" anchorCtr="0">
            <a:noAutofit/>
          </a:bodyPr>
          <a:lstStyle/>
          <a:p>
            <a:pPr marL="6350" lvl="0" indent="0" algn="l" rtl="0">
              <a:lnSpc>
                <a:spcPct val="100000"/>
              </a:lnSpc>
              <a:spcBef>
                <a:spcPts val="0"/>
              </a:spcBef>
              <a:spcAft>
                <a:spcPts val="600"/>
              </a:spcAft>
              <a:buSzPts val="3500"/>
              <a:buNone/>
            </a:pPr>
            <a:r>
              <a:rPr lang="en-US" sz="3100" b="1" dirty="0"/>
              <a:t>CAP Coordinators and Action Teams</a:t>
            </a:r>
          </a:p>
          <a:p>
            <a:pPr marL="457200" lvl="0" indent="-450850" algn="l" rtl="0">
              <a:lnSpc>
                <a:spcPct val="100000"/>
              </a:lnSpc>
              <a:spcBef>
                <a:spcPts val="0"/>
              </a:spcBef>
              <a:spcAft>
                <a:spcPts val="600"/>
              </a:spcAft>
              <a:buSzPts val="3500"/>
              <a:buChar char="•"/>
            </a:pPr>
            <a:r>
              <a:rPr lang="en-US" sz="3100" dirty="0"/>
              <a:t>Coordinator Training Academy</a:t>
            </a:r>
          </a:p>
          <a:p>
            <a:pPr lvl="0" indent="-450850">
              <a:lnSpc>
                <a:spcPct val="100000"/>
              </a:lnSpc>
              <a:spcBef>
                <a:spcPts val="0"/>
              </a:spcBef>
              <a:spcAft>
                <a:spcPts val="600"/>
              </a:spcAft>
              <a:buSzPts val="3500"/>
            </a:pPr>
            <a:r>
              <a:rPr lang="en-US" sz="3100" dirty="0"/>
              <a:t>Webinar Wednesdays</a:t>
            </a:r>
            <a:endParaRPr sz="3100" dirty="0"/>
          </a:p>
          <a:p>
            <a:pPr marL="457200" lvl="0" indent="-450850" algn="l" rtl="0">
              <a:lnSpc>
                <a:spcPct val="100000"/>
              </a:lnSpc>
              <a:spcBef>
                <a:spcPts val="0"/>
              </a:spcBef>
              <a:spcAft>
                <a:spcPts val="600"/>
              </a:spcAft>
              <a:buSzPts val="3500"/>
              <a:buChar char="•"/>
            </a:pPr>
            <a:r>
              <a:rPr lang="en-US" sz="3100" dirty="0"/>
              <a:t>One-on-one County Meetings</a:t>
            </a:r>
            <a:endParaRPr sz="3100" dirty="0"/>
          </a:p>
          <a:p>
            <a:pPr marL="457200" lvl="0" indent="-450850" algn="l" rtl="0">
              <a:lnSpc>
                <a:spcPct val="100000"/>
              </a:lnSpc>
              <a:spcBef>
                <a:spcPts val="0"/>
              </a:spcBef>
              <a:spcAft>
                <a:spcPts val="600"/>
              </a:spcAft>
              <a:buSzPts val="3500"/>
              <a:buChar char="•"/>
            </a:pPr>
            <a:r>
              <a:rPr lang="en-US" sz="3100" dirty="0"/>
              <a:t>Weekly e-newsletters</a:t>
            </a:r>
          </a:p>
          <a:p>
            <a:pPr lvl="0" indent="-406717">
              <a:lnSpc>
                <a:spcPct val="100000"/>
              </a:lnSpc>
              <a:spcBef>
                <a:spcPts val="0"/>
              </a:spcBef>
              <a:spcAft>
                <a:spcPts val="1000"/>
              </a:spcAft>
              <a:buSzPts val="2805"/>
            </a:pPr>
            <a:r>
              <a:rPr lang="en-US" sz="3200" dirty="0"/>
              <a:t>Clean Water Academy: Web-based training modules</a:t>
            </a:r>
          </a:p>
          <a:p>
            <a:pPr lvl="0" indent="-406717">
              <a:lnSpc>
                <a:spcPct val="100000"/>
              </a:lnSpc>
              <a:spcBef>
                <a:spcPts val="0"/>
              </a:spcBef>
              <a:spcAft>
                <a:spcPts val="1000"/>
              </a:spcAft>
              <a:buSzPts val="2805"/>
            </a:pPr>
            <a:r>
              <a:rPr lang="en-US" sz="3200" dirty="0"/>
              <a:t>Materials and training to support county teams’ local outreach needs</a:t>
            </a:r>
          </a:p>
          <a:p>
            <a:pPr marL="457200" lvl="0" indent="-450850" algn="l" rtl="0">
              <a:lnSpc>
                <a:spcPct val="100000"/>
              </a:lnSpc>
              <a:spcBef>
                <a:spcPts val="0"/>
              </a:spcBef>
              <a:spcAft>
                <a:spcPts val="600"/>
              </a:spcAft>
              <a:buSzPts val="3500"/>
              <a:buChar char="•"/>
            </a:pPr>
            <a:endParaRPr sz="3100" dirty="0"/>
          </a:p>
        </p:txBody>
      </p:sp>
      <p:pic>
        <p:nvPicPr>
          <p:cNvPr id="795" name="Google Shape;795;p8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15559" y="5591715"/>
            <a:ext cx="1183774" cy="1134862"/>
          </a:xfrm>
          <a:prstGeom prst="rect">
            <a:avLst/>
          </a:prstGeom>
          <a:noFill/>
          <a:ln>
            <a:noFill/>
          </a:ln>
        </p:spPr>
      </p:pic>
      <p:pic>
        <p:nvPicPr>
          <p:cNvPr id="796" name="Google Shape;796;p8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17175" y="1570075"/>
            <a:ext cx="5018327" cy="3936054"/>
          </a:xfrm>
          <a:prstGeom prst="rect">
            <a:avLst/>
          </a:prstGeom>
          <a:noFill/>
          <a:ln w="9525" cap="flat" cmpd="sng">
            <a:solidFill>
              <a:schemeClr val="dk2"/>
            </a:solidFill>
            <a:prstDash val="solid"/>
            <a:round/>
            <a:headEnd type="none" w="sm" len="sm"/>
            <a:tailEnd type="none" w="sm" len="sm"/>
          </a:ln>
        </p:spPr>
      </p:pic>
      <p:sp>
        <p:nvSpPr>
          <p:cNvPr id="797" name="Google Shape;797;p88"/>
          <p:cNvSpPr txBox="1"/>
          <p:nvPr/>
        </p:nvSpPr>
        <p:spPr>
          <a:xfrm>
            <a:off x="1015905" y="385048"/>
            <a:ext cx="10464600" cy="45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lt1"/>
                </a:solidFill>
                <a:latin typeface="Calibri"/>
                <a:ea typeface="Calibri"/>
                <a:cs typeface="Calibri"/>
                <a:sym typeface="Calibri"/>
              </a:rPr>
              <a:t>How PADEP Hels Counties Succeed</a:t>
            </a:r>
            <a:endParaRPr sz="4000">
              <a:solidFill>
                <a:schemeClr val="lt1"/>
              </a:solidFill>
              <a:latin typeface="Calibri"/>
              <a:ea typeface="Calibri"/>
              <a:cs typeface="Calibri"/>
              <a:sym typeface="Calibri"/>
            </a:endParaRPr>
          </a:p>
        </p:txBody>
      </p:sp>
      <p:sp>
        <p:nvSpPr>
          <p:cNvPr id="801" name="Google Shape;801;p88"/>
          <p:cNvSpPr txBox="1"/>
          <p:nvPr/>
        </p:nvSpPr>
        <p:spPr>
          <a:xfrm>
            <a:off x="6877050" y="5162550"/>
            <a:ext cx="32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FFFFFF"/>
                </a:solidFill>
                <a:effectLst>
                  <a:glow rad="127000">
                    <a:schemeClr val="tx1">
                      <a:alpha val="67000"/>
                    </a:schemeClr>
                  </a:glow>
                </a:effectLst>
                <a:latin typeface="Calibri"/>
                <a:ea typeface="Calibri"/>
                <a:cs typeface="Calibri"/>
                <a:sym typeface="Calibri"/>
              </a:rPr>
              <a:t>2020 Coordinator Training Academy</a:t>
            </a:r>
            <a:endParaRPr b="1" dirty="0">
              <a:solidFill>
                <a:srgbClr val="FFFFFF"/>
              </a:solidFill>
              <a:effectLst>
                <a:glow rad="127000">
                  <a:schemeClr val="tx1">
                    <a:alpha val="67000"/>
                  </a:schemeClr>
                </a:glow>
              </a:effectLst>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3446BE3-1F7E-49FA-A201-2348A10788F1}"/>
              </a:ext>
            </a:extLst>
          </p:cNvPr>
          <p:cNvSpPr>
            <a:spLocks noGrp="1"/>
          </p:cNvSpPr>
          <p:nvPr>
            <p:ph type="sldNum" idx="12"/>
          </p:nvPr>
        </p:nvSpPr>
        <p:spPr>
          <a:xfrm>
            <a:off x="4876605" y="6366933"/>
            <a:ext cx="2743200" cy="359644"/>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lang="en-US"/>
          </a:p>
        </p:txBody>
      </p:sp>
      <p:grpSp>
        <p:nvGrpSpPr>
          <p:cNvPr id="11" name="Google Shape;236;p41">
            <a:extLst>
              <a:ext uri="{FF2B5EF4-FFF2-40B4-BE49-F238E27FC236}">
                <a16:creationId xmlns:a16="http://schemas.microsoft.com/office/drawing/2014/main" id="{3C232CA4-A510-48C6-9C8F-E8C94953DD35}"/>
              </a:ext>
            </a:extLst>
          </p:cNvPr>
          <p:cNvGrpSpPr/>
          <p:nvPr/>
        </p:nvGrpSpPr>
        <p:grpSpPr>
          <a:xfrm>
            <a:off x="152400" y="263440"/>
            <a:ext cx="11947779" cy="1039384"/>
            <a:chOff x="288977" y="355144"/>
            <a:chExt cx="8382001" cy="661312"/>
          </a:xfrm>
        </p:grpSpPr>
        <p:pic>
          <p:nvPicPr>
            <p:cNvPr id="12" name="Google Shape;237;p41" descr="Aging banner">
              <a:extLst>
                <a:ext uri="{FF2B5EF4-FFF2-40B4-BE49-F238E27FC236}">
                  <a16:creationId xmlns:a16="http://schemas.microsoft.com/office/drawing/2014/main" id="{97991C98-89E3-43E4-8BEB-73B6C6EBD618}"/>
                </a:ext>
              </a:extLst>
            </p:cNvPr>
            <p:cNvPicPr preferRelativeResize="0"/>
            <p:nvPr/>
          </p:nvPicPr>
          <p:blipFill rotWithShape="1">
            <a:blip r:embed="rId5">
              <a:alphaModFix/>
            </a:blip>
            <a:srcRect/>
            <a:stretch/>
          </p:blipFill>
          <p:spPr>
            <a:xfrm>
              <a:off x="288977" y="355144"/>
              <a:ext cx="8382001" cy="661312"/>
            </a:xfrm>
            <a:prstGeom prst="rect">
              <a:avLst/>
            </a:prstGeom>
            <a:noFill/>
            <a:ln>
              <a:noFill/>
            </a:ln>
          </p:spPr>
        </p:pic>
        <p:sp>
          <p:nvSpPr>
            <p:cNvPr id="13" name="Google Shape;238;p41">
              <a:extLst>
                <a:ext uri="{FF2B5EF4-FFF2-40B4-BE49-F238E27FC236}">
                  <a16:creationId xmlns:a16="http://schemas.microsoft.com/office/drawing/2014/main" id="{E26A735D-B3D3-4610-934A-B8579E9ABB1E}"/>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How We’re Working Together to Succeed</a:t>
              </a:r>
              <a:endParaRPr sz="4000" b="0"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p8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784249" y="1465752"/>
            <a:ext cx="3904092" cy="4606801"/>
          </a:xfrm>
          <a:prstGeom prst="rect">
            <a:avLst/>
          </a:prstGeom>
          <a:noFill/>
          <a:ln w="9525" cap="flat" cmpd="sng">
            <a:solidFill>
              <a:schemeClr val="dk2"/>
            </a:solidFill>
            <a:prstDash val="solid"/>
            <a:round/>
            <a:headEnd type="none" w="sm" len="sm"/>
            <a:tailEnd type="none" w="sm" len="sm"/>
          </a:ln>
        </p:spPr>
      </p:pic>
      <p:sp>
        <p:nvSpPr>
          <p:cNvPr id="783" name="Google Shape;783;p87"/>
          <p:cNvSpPr txBox="1">
            <a:spLocks noGrp="1"/>
          </p:cNvSpPr>
          <p:nvPr>
            <p:ph type="body" idx="1"/>
          </p:nvPr>
        </p:nvSpPr>
        <p:spPr>
          <a:xfrm>
            <a:off x="470626" y="1465753"/>
            <a:ext cx="7155300" cy="4830162"/>
          </a:xfrm>
          <a:prstGeom prst="rect">
            <a:avLst/>
          </a:prstGeom>
          <a:noFill/>
          <a:ln>
            <a:noFill/>
          </a:ln>
        </p:spPr>
        <p:txBody>
          <a:bodyPr spcFirstLastPara="1" wrap="square" lIns="91425" tIns="45700" rIns="91425" bIns="45700" anchor="t" anchorCtr="0">
            <a:noAutofit/>
          </a:bodyPr>
          <a:lstStyle/>
          <a:p>
            <a:pPr marL="457200" lvl="0" indent="-406717" algn="l" rtl="0">
              <a:lnSpc>
                <a:spcPct val="100000"/>
              </a:lnSpc>
              <a:spcBef>
                <a:spcPts val="0"/>
              </a:spcBef>
              <a:spcAft>
                <a:spcPts val="1000"/>
              </a:spcAft>
              <a:buSzPts val="2805"/>
              <a:buChar char="•"/>
            </a:pPr>
            <a:r>
              <a:rPr lang="en-US" u="sng" dirty="0">
                <a:solidFill>
                  <a:schemeClr val="tx1"/>
                </a:solidFill>
                <a:hlinkClick r:id="rId4">
                  <a:extLst>
                    <a:ext uri="{A12FA001-AC4F-418D-AE19-62706E023703}">
                      <ahyp:hlinkClr xmlns:ahyp="http://schemas.microsoft.com/office/drawing/2018/hyperlinkcolor" val="tx"/>
                    </a:ext>
                  </a:extLst>
                </a:hlinkClick>
              </a:rPr>
              <a:t>Healthy Watersheds, Healthy Communities</a:t>
            </a:r>
            <a:br>
              <a:rPr lang="en-US" u="sng" dirty="0">
                <a:solidFill>
                  <a:schemeClr val="tx1"/>
                </a:solidFill>
              </a:rPr>
            </a:br>
            <a:r>
              <a:rPr lang="en-US" dirty="0">
                <a:solidFill>
                  <a:schemeClr val="tx1"/>
                </a:solidFill>
              </a:rPr>
              <a:t>story map: 3,000+ views</a:t>
            </a:r>
            <a:endParaRPr dirty="0">
              <a:solidFill>
                <a:schemeClr val="tx1"/>
              </a:solidFill>
            </a:endParaRPr>
          </a:p>
          <a:p>
            <a:pPr marL="457200" lvl="0" indent="-406717" algn="l" rtl="0">
              <a:lnSpc>
                <a:spcPct val="100000"/>
              </a:lnSpc>
              <a:spcBef>
                <a:spcPts val="0"/>
              </a:spcBef>
              <a:spcAft>
                <a:spcPts val="1000"/>
              </a:spcAft>
              <a:buSzPts val="2805"/>
              <a:buChar char="•"/>
            </a:pPr>
            <a:r>
              <a:rPr lang="en-US" dirty="0">
                <a:solidFill>
                  <a:schemeClr val="tx1"/>
                </a:solidFill>
                <a:hlinkClick r:id="rId5">
                  <a:extLst>
                    <a:ext uri="{A12FA001-AC4F-418D-AE19-62706E023703}">
                      <ahyp:hlinkClr xmlns:ahyp="http://schemas.microsoft.com/office/drawing/2018/hyperlinkcolor" val="tx"/>
                    </a:ext>
                  </a:extLst>
                </a:hlinkClick>
              </a:rPr>
              <a:t>Tracking Pennsylvania’s Progress</a:t>
            </a:r>
            <a:r>
              <a:rPr lang="en-US" dirty="0">
                <a:solidFill>
                  <a:schemeClr val="tx1"/>
                </a:solidFill>
              </a:rPr>
              <a:t>: DEP Bay website adds public transparency for county and state milestone commitments and progress updates </a:t>
            </a:r>
            <a:endParaRPr dirty="0">
              <a:solidFill>
                <a:schemeClr val="tx1"/>
              </a:solidFill>
            </a:endParaRPr>
          </a:p>
          <a:p>
            <a:pPr marL="457200" lvl="0" indent="-406717" algn="l" rtl="0">
              <a:lnSpc>
                <a:spcPct val="100000"/>
              </a:lnSpc>
              <a:spcBef>
                <a:spcPts val="0"/>
              </a:spcBef>
              <a:spcAft>
                <a:spcPts val="1000"/>
              </a:spcAft>
              <a:buSzPts val="2805"/>
              <a:buChar char="•"/>
            </a:pPr>
            <a:r>
              <a:rPr lang="en-US" u="sng" dirty="0">
                <a:solidFill>
                  <a:schemeClr val="tx1"/>
                </a:solidFill>
                <a:hlinkClick r:id="rId6">
                  <a:extLst>
                    <a:ext uri="{A12FA001-AC4F-418D-AE19-62706E023703}">
                      <ahyp:hlinkClr xmlns:ahyp="http://schemas.microsoft.com/office/drawing/2018/hyperlinkcolor" val="tx"/>
                    </a:ext>
                  </a:extLst>
                </a:hlinkClick>
              </a:rPr>
              <a:t>Healthy Waters</a:t>
            </a:r>
            <a:r>
              <a:rPr lang="en-US" dirty="0">
                <a:solidFill>
                  <a:schemeClr val="tx1"/>
                </a:solidFill>
                <a:hlinkClick r:id="rId6">
                  <a:extLst>
                    <a:ext uri="{A12FA001-AC4F-418D-AE19-62706E023703}">
                      <ahyp:hlinkClr xmlns:ahyp="http://schemas.microsoft.com/office/drawing/2018/hyperlinkcolor" val="tx"/>
                    </a:ext>
                  </a:extLst>
                </a:hlinkClick>
              </a:rPr>
              <a:t> </a:t>
            </a:r>
            <a:r>
              <a:rPr lang="en-US" dirty="0">
                <a:solidFill>
                  <a:schemeClr val="tx1"/>
                </a:solidFill>
              </a:rPr>
              <a:t>monthly e-newsletter: Increasing subscribers</a:t>
            </a:r>
          </a:p>
          <a:p>
            <a:pPr lvl="0" indent="-450850">
              <a:lnSpc>
                <a:spcPct val="100000"/>
              </a:lnSpc>
              <a:spcBef>
                <a:spcPts val="0"/>
              </a:spcBef>
              <a:spcAft>
                <a:spcPts val="600"/>
              </a:spcAft>
              <a:buSzPts val="3500"/>
            </a:pPr>
            <a:r>
              <a:rPr lang="en-US" dirty="0">
                <a:solidFill>
                  <a:schemeClr val="tx1"/>
                </a:solidFill>
              </a:rPr>
              <a:t>Expanding DEP Chesapeake Bay Office and Region CAP Support coordination teams </a:t>
            </a:r>
            <a:endParaRPr dirty="0">
              <a:solidFill>
                <a:schemeClr val="tx1"/>
              </a:solidFill>
            </a:endParaRPr>
          </a:p>
        </p:txBody>
      </p:sp>
      <p:sp>
        <p:nvSpPr>
          <p:cNvPr id="785" name="Google Shape;785;p87"/>
          <p:cNvSpPr txBox="1"/>
          <p:nvPr/>
        </p:nvSpPr>
        <p:spPr>
          <a:xfrm>
            <a:off x="1015905" y="385048"/>
            <a:ext cx="10464600" cy="45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lt1"/>
                </a:solidFill>
                <a:latin typeface="Calibri"/>
                <a:ea typeface="Calibri"/>
                <a:cs typeface="Calibri"/>
                <a:sym typeface="Calibri"/>
              </a:rPr>
              <a:t>How PADEP Hels Counties Succeed</a:t>
            </a:r>
            <a:endParaRPr sz="4000">
              <a:solidFill>
                <a:schemeClr val="lt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4A2E4DD-1247-42DC-96FE-0BC4E7D1FAB9}"/>
              </a:ext>
            </a:extLst>
          </p:cNvPr>
          <p:cNvSpPr>
            <a:spLocks noGrp="1"/>
          </p:cNvSpPr>
          <p:nvPr>
            <p:ph type="sldNum" idx="12"/>
          </p:nvPr>
        </p:nvSpPr>
        <p:spPr>
          <a:xfrm>
            <a:off x="4724400" y="6295915"/>
            <a:ext cx="27432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a:p>
        </p:txBody>
      </p:sp>
      <p:grpSp>
        <p:nvGrpSpPr>
          <p:cNvPr id="9" name="Google Shape;236;p41">
            <a:extLst>
              <a:ext uri="{FF2B5EF4-FFF2-40B4-BE49-F238E27FC236}">
                <a16:creationId xmlns:a16="http://schemas.microsoft.com/office/drawing/2014/main" id="{B2828130-2EE1-4D27-BA78-774EE422677B}"/>
              </a:ext>
            </a:extLst>
          </p:cNvPr>
          <p:cNvGrpSpPr/>
          <p:nvPr/>
        </p:nvGrpSpPr>
        <p:grpSpPr>
          <a:xfrm>
            <a:off x="152400" y="263440"/>
            <a:ext cx="11947779" cy="1039384"/>
            <a:chOff x="288977" y="355144"/>
            <a:chExt cx="8382001" cy="661312"/>
          </a:xfrm>
        </p:grpSpPr>
        <p:pic>
          <p:nvPicPr>
            <p:cNvPr id="10" name="Google Shape;237;p41" descr="Aging banner">
              <a:extLst>
                <a:ext uri="{FF2B5EF4-FFF2-40B4-BE49-F238E27FC236}">
                  <a16:creationId xmlns:a16="http://schemas.microsoft.com/office/drawing/2014/main" id="{81AA29BF-E6F2-4EA0-A9FF-58E4BC2FAF95}"/>
                </a:ext>
              </a:extLst>
            </p:cNvPr>
            <p:cNvPicPr preferRelativeResize="0"/>
            <p:nvPr/>
          </p:nvPicPr>
          <p:blipFill rotWithShape="1">
            <a:blip r:embed="rId7">
              <a:alphaModFix/>
            </a:blip>
            <a:srcRect/>
            <a:stretch/>
          </p:blipFill>
          <p:spPr>
            <a:xfrm>
              <a:off x="288977" y="355144"/>
              <a:ext cx="8382001" cy="661312"/>
            </a:xfrm>
            <a:prstGeom prst="rect">
              <a:avLst/>
            </a:prstGeom>
            <a:noFill/>
            <a:ln>
              <a:noFill/>
            </a:ln>
          </p:spPr>
        </p:pic>
        <p:sp>
          <p:nvSpPr>
            <p:cNvPr id="11" name="Google Shape;238;p41">
              <a:extLst>
                <a:ext uri="{FF2B5EF4-FFF2-40B4-BE49-F238E27FC236}">
                  <a16:creationId xmlns:a16="http://schemas.microsoft.com/office/drawing/2014/main" id="{99A1A7B3-B3D8-4E39-A0AE-7E5C9CA2A535}"/>
                </a:ext>
              </a:extLst>
            </p:cNvPr>
            <p:cNvSpPr txBox="1"/>
            <p:nvPr/>
          </p:nvSpPr>
          <p:spPr>
            <a:xfrm>
              <a:off x="533452" y="384641"/>
              <a:ext cx="78486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dirty="0">
                  <a:solidFill>
                    <a:srgbClr val="FFFFFF"/>
                  </a:solidFill>
                  <a:latin typeface="Calibri"/>
                  <a:ea typeface="Calibri"/>
                  <a:cs typeface="Calibri"/>
                  <a:sym typeface="Calibri"/>
                </a:rPr>
                <a:t>How We’re Working Together to Succeed</a:t>
              </a:r>
              <a:endParaRPr sz="4000" b="0"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a:spcBef>
                  <a:spcPts val="0"/>
                </a:spcBef>
                <a:buClr>
                  <a:srgbClr val="FFFFFF"/>
                </a:buClr>
                <a:buSzPts val="4000"/>
                <a:buNone/>
              </a:pPr>
              <a:r>
                <a:rPr lang="en-US" sz="4000" dirty="0">
                  <a:solidFill>
                    <a:srgbClr val="FFFFFF"/>
                  </a:solidFill>
                  <a:latin typeface="Calibri"/>
                  <a:ea typeface="Calibri"/>
                  <a:cs typeface="Calibri"/>
                  <a:sym typeface="Calibri"/>
                </a:rPr>
                <a:t>How We’re Working Together to Succeed</a:t>
              </a:r>
            </a:p>
          </p:txBody>
        </p:sp>
      </p:grpSp>
      <p:sp>
        <p:nvSpPr>
          <p:cNvPr id="9" name="Content Placeholder 2">
            <a:extLst>
              <a:ext uri="{FF2B5EF4-FFF2-40B4-BE49-F238E27FC236}">
                <a16:creationId xmlns:a16="http://schemas.microsoft.com/office/drawing/2014/main" id="{1BE1FA3E-23AA-4DC9-B77B-8671D72AFD04}"/>
              </a:ext>
            </a:extLst>
          </p:cNvPr>
          <p:cNvSpPr>
            <a:spLocks noGrp="1"/>
          </p:cNvSpPr>
          <p:nvPr>
            <p:ph idx="1"/>
          </p:nvPr>
        </p:nvSpPr>
        <p:spPr>
          <a:xfrm>
            <a:off x="705886" y="1460091"/>
            <a:ext cx="11061571" cy="5031031"/>
          </a:xfrm>
        </p:spPr>
        <p:txBody>
          <a:bodyPr>
            <a:noAutofit/>
          </a:bodyPr>
          <a:lstStyle/>
          <a:p>
            <a:pPr marL="114300" indent="0">
              <a:lnSpc>
                <a:spcPct val="100000"/>
              </a:lnSpc>
              <a:spcBef>
                <a:spcPts val="0"/>
              </a:spcBef>
              <a:spcAft>
                <a:spcPts val="500"/>
              </a:spcAft>
              <a:buNone/>
            </a:pPr>
            <a:r>
              <a:rPr lang="en-US" sz="2400" b="1" dirty="0"/>
              <a:t>CAP Highlights from County Partners – Creative and Innovative Efforts!</a:t>
            </a:r>
          </a:p>
          <a:p>
            <a:pPr lvl="1">
              <a:lnSpc>
                <a:spcPct val="100000"/>
              </a:lnSpc>
              <a:spcBef>
                <a:spcPts val="0"/>
              </a:spcBef>
              <a:spcAft>
                <a:spcPts val="500"/>
              </a:spcAft>
            </a:pPr>
            <a:r>
              <a:rPr lang="en-US" sz="2000" dirty="0"/>
              <a:t>Prioritize and pursue small restoration areas and stream delisting strategies </a:t>
            </a:r>
          </a:p>
          <a:p>
            <a:pPr lvl="2">
              <a:lnSpc>
                <a:spcPct val="100000"/>
              </a:lnSpc>
              <a:spcBef>
                <a:spcPts val="0"/>
              </a:spcBef>
              <a:spcAft>
                <a:spcPts val="500"/>
              </a:spcAft>
            </a:pPr>
            <a:r>
              <a:rPr lang="en-US" dirty="0"/>
              <a:t>Emphasis on Section 319 projects</a:t>
            </a:r>
          </a:p>
          <a:p>
            <a:pPr lvl="1">
              <a:lnSpc>
                <a:spcPct val="100000"/>
              </a:lnSpc>
              <a:spcBef>
                <a:spcPts val="0"/>
              </a:spcBef>
              <a:spcAft>
                <a:spcPts val="500"/>
              </a:spcAft>
            </a:pPr>
            <a:r>
              <a:rPr lang="en-US" sz="2000" dirty="0"/>
              <a:t>Develop and expand incentive programs  </a:t>
            </a:r>
          </a:p>
          <a:p>
            <a:pPr lvl="2">
              <a:lnSpc>
                <a:spcPct val="100000"/>
              </a:lnSpc>
              <a:spcBef>
                <a:spcPts val="0"/>
              </a:spcBef>
              <a:spcAft>
                <a:spcPts val="500"/>
              </a:spcAft>
            </a:pPr>
            <a:r>
              <a:rPr lang="en-US" dirty="0"/>
              <a:t>Buffer Bonus, reporting discounts on equipment, nutrient management,</a:t>
            </a:r>
            <a:br>
              <a:rPr lang="en-US" dirty="0"/>
            </a:br>
            <a:r>
              <a:rPr lang="en-US" dirty="0"/>
              <a:t>cover crop/no-till, streambank fencing</a:t>
            </a:r>
          </a:p>
          <a:p>
            <a:pPr lvl="1">
              <a:lnSpc>
                <a:spcPct val="100000"/>
              </a:lnSpc>
              <a:spcBef>
                <a:spcPts val="0"/>
              </a:spcBef>
              <a:spcAft>
                <a:spcPts val="500"/>
              </a:spcAft>
            </a:pPr>
            <a:r>
              <a:rPr lang="en-US" sz="2000" dirty="0"/>
              <a:t>Create soil sampling programs with a focus on soil health and 4R Nutrient Stewardship</a:t>
            </a:r>
          </a:p>
          <a:p>
            <a:pPr lvl="1">
              <a:lnSpc>
                <a:spcPct val="100000"/>
              </a:lnSpc>
              <a:spcBef>
                <a:spcPts val="0"/>
              </a:spcBef>
              <a:spcAft>
                <a:spcPts val="500"/>
              </a:spcAft>
            </a:pPr>
            <a:r>
              <a:rPr lang="en-US" sz="2000" dirty="0"/>
              <a:t>Increase recreational access to bring awareness of local waters</a:t>
            </a:r>
          </a:p>
          <a:p>
            <a:pPr lvl="1">
              <a:lnSpc>
                <a:spcPct val="100000"/>
              </a:lnSpc>
              <a:spcBef>
                <a:spcPts val="0"/>
              </a:spcBef>
              <a:spcAft>
                <a:spcPts val="500"/>
              </a:spcAft>
            </a:pPr>
            <a:r>
              <a:rPr lang="en-US" sz="2000" dirty="0"/>
              <a:t>Work on more Acid Mine Drainage (AMD) Projects and improve reporting</a:t>
            </a:r>
          </a:p>
          <a:p>
            <a:pPr lvl="1">
              <a:lnSpc>
                <a:spcPct val="100000"/>
              </a:lnSpc>
              <a:spcBef>
                <a:spcPts val="0"/>
              </a:spcBef>
              <a:spcAft>
                <a:spcPts val="500"/>
              </a:spcAft>
            </a:pPr>
            <a:r>
              <a:rPr lang="en-US" sz="2000" dirty="0"/>
              <a:t>Merge CAPs with county hazard mitigation plans - connect with</a:t>
            </a:r>
            <a:br>
              <a:rPr lang="en-US" sz="2000" dirty="0"/>
            </a:br>
            <a:r>
              <a:rPr lang="en-US" sz="2000" dirty="0"/>
              <a:t>special emphasis on buffers and stream restoration to assist with flooding</a:t>
            </a:r>
          </a:p>
          <a:p>
            <a:pPr lvl="1">
              <a:lnSpc>
                <a:spcPct val="100000"/>
              </a:lnSpc>
              <a:spcBef>
                <a:spcPts val="0"/>
              </a:spcBef>
              <a:spcAft>
                <a:spcPts val="500"/>
              </a:spcAft>
            </a:pPr>
            <a:r>
              <a:rPr lang="en-US" sz="2000" dirty="0"/>
              <a:t>Develop urban nutrient and fertilizer planning programs</a:t>
            </a:r>
          </a:p>
          <a:p>
            <a:pPr lvl="1">
              <a:lnSpc>
                <a:spcPct val="100000"/>
              </a:lnSpc>
              <a:spcBef>
                <a:spcPts val="0"/>
              </a:spcBef>
              <a:spcAft>
                <a:spcPts val="500"/>
              </a:spcAft>
            </a:pPr>
            <a:r>
              <a:rPr lang="en-US" sz="2000" dirty="0"/>
              <a:t>Continue discussions around local ordinances to reduce stormwater impacts</a:t>
            </a:r>
          </a:p>
          <a:p>
            <a:pPr lvl="1">
              <a:lnSpc>
                <a:spcPct val="100000"/>
              </a:lnSpc>
              <a:spcBef>
                <a:spcPts val="0"/>
              </a:spcBef>
              <a:spcAft>
                <a:spcPts val="500"/>
              </a:spcAft>
            </a:pPr>
            <a:r>
              <a:rPr lang="en-US" sz="2000" dirty="0"/>
              <a:t>Increase education, engagement and outreach to larger group of stakeholders</a:t>
            </a:r>
          </a:p>
          <a:p>
            <a:pPr lvl="1">
              <a:lnSpc>
                <a:spcPct val="100000"/>
              </a:lnSpc>
              <a:spcBef>
                <a:spcPts val="0"/>
              </a:spcBef>
              <a:spcAft>
                <a:spcPts val="500"/>
              </a:spcAft>
            </a:pPr>
            <a:endParaRPr lang="en-US" sz="1800" dirty="0"/>
          </a:p>
        </p:txBody>
      </p:sp>
      <p:pic>
        <p:nvPicPr>
          <p:cNvPr id="10" name="Google Shape;989;p67">
            <a:extLst>
              <a:ext uri="{FF2B5EF4-FFF2-40B4-BE49-F238E27FC236}">
                <a16:creationId xmlns:a16="http://schemas.microsoft.com/office/drawing/2014/main" id="{633F95D1-B922-49BA-9220-3F2EAAEE0CB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15559" y="5591715"/>
            <a:ext cx="1183774" cy="1134862"/>
          </a:xfrm>
          <a:prstGeom prst="rect">
            <a:avLst/>
          </a:prstGeom>
          <a:noFill/>
          <a:ln>
            <a:noFill/>
          </a:ln>
        </p:spPr>
      </p:pic>
      <p:sp>
        <p:nvSpPr>
          <p:cNvPr id="7" name="Slide Number Placeholder 7">
            <a:extLst>
              <a:ext uri="{FF2B5EF4-FFF2-40B4-BE49-F238E27FC236}">
                <a16:creationId xmlns:a16="http://schemas.microsoft.com/office/drawing/2014/main" id="{F61668C1-A885-4E01-B68A-3575CACC49E9}"/>
              </a:ext>
            </a:extLst>
          </p:cNvPr>
          <p:cNvSpPr>
            <a:spLocks noGrp="1"/>
          </p:cNvSpPr>
          <p:nvPr>
            <p:ph type="sldNum" sz="quarter" idx="12"/>
          </p:nvPr>
        </p:nvSpPr>
        <p:spPr>
          <a:xfrm>
            <a:off x="4608081" y="6301601"/>
            <a:ext cx="2743200" cy="365125"/>
          </a:xfrm>
        </p:spPr>
        <p:txBody>
          <a:bodyPr/>
          <a:lstStyle/>
          <a:p>
            <a:pPr algn="ctr"/>
            <a:fld id="{DD22646F-7E92-46E9-9F00-CACB7624B721}" type="slidenum">
              <a:rPr lang="en-US" smtClean="0"/>
              <a:pPr algn="ctr"/>
              <a:t>9</a:t>
            </a:fld>
            <a:endParaRPr lang="en-US" dirty="0"/>
          </a:p>
        </p:txBody>
      </p:sp>
    </p:spTree>
    <p:extLst>
      <p:ext uri="{BB962C8B-B14F-4D97-AF65-F5344CB8AC3E}">
        <p14:creationId xmlns:p14="http://schemas.microsoft.com/office/powerpoint/2010/main" val="25101679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B89F2E868DB1408604E8795D9E0A24" ma:contentTypeVersion="10" ma:contentTypeDescription="Create a new document." ma:contentTypeScope="" ma:versionID="22699b596c1f75f5e21cc438674c2deb">
  <xsd:schema xmlns:xsd="http://www.w3.org/2001/XMLSchema" xmlns:xs="http://www.w3.org/2001/XMLSchema" xmlns:p="http://schemas.microsoft.com/office/2006/metadata/properties" xmlns:ns3="1c1c11e3-2d69-4ae2-9f20-3daac831782a" xmlns:ns4="a212343f-84a8-4fad-b29b-b2c0ca08af04" targetNamespace="http://schemas.microsoft.com/office/2006/metadata/properties" ma:root="true" ma:fieldsID="06e7824c0baf4497209cbfe2232e431f" ns3:_="" ns4:_="">
    <xsd:import namespace="1c1c11e3-2d69-4ae2-9f20-3daac831782a"/>
    <xsd:import namespace="a212343f-84a8-4fad-b29b-b2c0ca08af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c11e3-2d69-4ae2-9f20-3daac83178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12343f-84a8-4fad-b29b-b2c0ca08af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01EC90-2B4B-4E3D-BD20-6078AF1EA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1c11e3-2d69-4ae2-9f20-3daac831782a"/>
    <ds:schemaRef ds:uri="a212343f-84a8-4fad-b29b-b2c0ca08a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8E71E1-CBA8-4CAC-9295-3662D0187546}">
  <ds:schemaRefs>
    <ds:schemaRef ds:uri="http://schemas.microsoft.com/sharepoint/v3/contenttype/forms"/>
  </ds:schemaRefs>
</ds:datastoreItem>
</file>

<file path=customXml/itemProps3.xml><?xml version="1.0" encoding="utf-8"?>
<ds:datastoreItem xmlns:ds="http://schemas.openxmlformats.org/officeDocument/2006/customXml" ds:itemID="{ED31AE2D-1CD0-4A4F-98BA-FD434ED37A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1011</TotalTime>
  <Words>2290</Words>
  <Application>Microsoft Macintosh PowerPoint</Application>
  <PresentationFormat>Widescreen</PresentationFormat>
  <Paragraphs>233</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Pennsylvania’s Phase 3 WIP Progress: Focusing and Expanding on Local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Pennsylvania’s Progress on Clean Water</dc:title>
  <dc:creator>Whitcomb, Jill</dc:creator>
  <cp:lastModifiedBy>adam@fredericksburgallages.com</cp:lastModifiedBy>
  <cp:revision>85</cp:revision>
  <dcterms:modified xsi:type="dcterms:W3CDTF">2021-12-03T16:43:22Z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0x01010014B89F2E868DB1408604E8795D9E0A24</vt:lpwstr>
  </property>
</Properties>
</file>