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FA6-6A7F-4CB5-9015-9A12B90DE42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4E3-494E-4B11-A7E6-EED10BD71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6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FA6-6A7F-4CB5-9015-9A12B90DE42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4E3-494E-4B11-A7E6-EED10BD71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6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FA6-6A7F-4CB5-9015-9A12B90DE42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4E3-494E-4B11-A7E6-EED10BD71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0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FA6-6A7F-4CB5-9015-9A12B90DE42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4E3-494E-4B11-A7E6-EED10BD711F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7593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FA6-6A7F-4CB5-9015-9A12B90DE42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4E3-494E-4B11-A7E6-EED10BD71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85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FA6-6A7F-4CB5-9015-9A12B90DE42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4E3-494E-4B11-A7E6-EED10BD71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83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FA6-6A7F-4CB5-9015-9A12B90DE42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4E3-494E-4B11-A7E6-EED10BD71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54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FA6-6A7F-4CB5-9015-9A12B90DE42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4E3-494E-4B11-A7E6-EED10BD71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9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FA6-6A7F-4CB5-9015-9A12B90DE42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4E3-494E-4B11-A7E6-EED10BD71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6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FA6-6A7F-4CB5-9015-9A12B90DE42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4E3-494E-4B11-A7E6-EED10BD71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9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FA6-6A7F-4CB5-9015-9A12B90DE42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4E3-494E-4B11-A7E6-EED10BD71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5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FA6-6A7F-4CB5-9015-9A12B90DE42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4E3-494E-4B11-A7E6-EED10BD71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4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FA6-6A7F-4CB5-9015-9A12B90DE42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4E3-494E-4B11-A7E6-EED10BD71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4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FA6-6A7F-4CB5-9015-9A12B90DE42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4E3-494E-4B11-A7E6-EED10BD71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7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FA6-6A7F-4CB5-9015-9A12B90DE42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4E3-494E-4B11-A7E6-EED10BD71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7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FA6-6A7F-4CB5-9015-9A12B90DE42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4E3-494E-4B11-A7E6-EED10BD71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9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FA6-6A7F-4CB5-9015-9A12B90DE42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B4E3-494E-4B11-A7E6-EED10BD71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7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5B33FA6-6A7F-4CB5-9015-9A12B90DE421}" type="datetimeFigureOut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B4E3-494E-4B11-A7E6-EED10BD71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76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E91E-961A-4ADF-8F4E-836E4C9283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State Conservation Commission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27C23-A8BA-4633-B383-057C31173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Chesapeake Bay Program </a:t>
            </a:r>
          </a:p>
          <a:p>
            <a:r>
              <a:rPr lang="en-US"/>
              <a:t>Citizen Advisory Committee </a:t>
            </a:r>
          </a:p>
          <a:p>
            <a:r>
              <a:rPr lang="en-US"/>
              <a:t>December 1,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29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332F5-EAF2-453D-B160-E357921B6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13" y="817039"/>
            <a:ext cx="8879692" cy="550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1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675AF-A5A5-48F1-930A-A3D46E730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REAP Tax Credit Program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A424C-1E58-4161-8B9C-5E6FE95F9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REAP allows farmers, businesses, and landowners to earn state tax credits in exchange for the implementation of SCC approved conservation BMPs or purchase of no-till equipment</a:t>
            </a:r>
          </a:p>
          <a:p>
            <a:r>
              <a:rPr lang="en-US" dirty="0"/>
              <a:t>The program is administered by SCC in cooperation with PA Department of Revenue.</a:t>
            </a:r>
          </a:p>
          <a:p>
            <a:r>
              <a:rPr lang="en-US" dirty="0"/>
              <a:t>Requires compliance with agricultural conservation regulations (NM, MM, Ag E&amp;S or conservation plan)</a:t>
            </a:r>
          </a:p>
          <a:p>
            <a:r>
              <a:rPr lang="en-US" dirty="0"/>
              <a:t>First-come, first-served program with no rankings. </a:t>
            </a:r>
          </a:p>
          <a:p>
            <a:r>
              <a:rPr lang="en-US" dirty="0"/>
              <a:t>Sponsorship is possible</a:t>
            </a:r>
          </a:p>
        </p:txBody>
      </p:sp>
    </p:spTree>
    <p:extLst>
      <p:ext uri="{BB962C8B-B14F-4D97-AF65-F5344CB8AC3E}">
        <p14:creationId xmlns:p14="http://schemas.microsoft.com/office/powerpoint/2010/main" val="405647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A902-BDC3-4CFE-967D-549B6A91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REAP Tax Credit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A1D28-9CF4-4C89-8DCB-43F6DA1FF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Eligible applicants can receive up to $250,000 in tax credits in any consecutive 7-year period.   </a:t>
            </a:r>
          </a:p>
          <a:p>
            <a:r>
              <a:rPr lang="en-US" dirty="0"/>
              <a:t>Eligible BMPs can receive 50%, 75% or 90% tax credit</a:t>
            </a:r>
          </a:p>
          <a:p>
            <a:r>
              <a:rPr lang="en-US" dirty="0"/>
              <a:t>90% REAP tax credit option for certain high-priority BMPs within watersheds covered by an approved TMDL.  Those practices include:  riparian forest buffers; livestock exclusion from streams and supporting practices; stream crossings; cover crops; soil health BMPs; and other BMPs determined appropriate by the SCC.   </a:t>
            </a:r>
          </a:p>
          <a:p>
            <a:r>
              <a:rPr lang="en-US" dirty="0"/>
              <a:t>2019 PA Farm Bill increased annual REAP allocation from $10 million to $13 million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1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64FCC4-8D53-458D-9ECE-40A527F1D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88526"/>
            <a:ext cx="8697698" cy="559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99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13E37-9CCA-4118-9DE6-C75C8D39E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AgriLink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Low Interest Loan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80788-D22A-4A5A-A9A1-9A4171539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interest loan program administered by SCC in cooperation with PA Treasury</a:t>
            </a:r>
          </a:p>
          <a:p>
            <a:r>
              <a:rPr lang="en-US" dirty="0"/>
              <a:t>Provides loans through private sector lenders for eligible AG BMPs</a:t>
            </a:r>
          </a:p>
          <a:p>
            <a:r>
              <a:rPr lang="en-US" dirty="0"/>
              <a:t>2019 PA Farm Bill amendments and funding</a:t>
            </a:r>
          </a:p>
          <a:p>
            <a:r>
              <a:rPr lang="en-US" dirty="0"/>
              <a:t>Rates subsidized by SCC (3% below market rates)</a:t>
            </a:r>
          </a:p>
          <a:p>
            <a:r>
              <a:rPr lang="en-US" dirty="0"/>
              <a:t>Up to $250,000 and up to 12-year term</a:t>
            </a:r>
          </a:p>
          <a:p>
            <a:r>
              <a:rPr lang="en-US" dirty="0"/>
              <a:t>Program launch in mid-December</a:t>
            </a:r>
          </a:p>
          <a:p>
            <a:r>
              <a:rPr lang="en-US" dirty="0"/>
              <a:t>$2.5 million loan block released at 3% below market rates</a:t>
            </a:r>
          </a:p>
        </p:txBody>
      </p:sp>
    </p:spTree>
    <p:extLst>
      <p:ext uri="{BB962C8B-B14F-4D97-AF65-F5344CB8AC3E}">
        <p14:creationId xmlns:p14="http://schemas.microsoft.com/office/powerpoint/2010/main" val="4175818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3502-48CA-4816-BDDB-A6D013A5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Farmland Preservation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79C47-4DA2-45A5-8768-7717C31F1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51078"/>
            <a:ext cx="8946541" cy="419548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Established in 1988</a:t>
            </a:r>
          </a:p>
          <a:p>
            <a:r>
              <a:rPr lang="en-US" dirty="0"/>
              <a:t>Top in nation for farms (5,329) and acres (55,702) preserved.</a:t>
            </a:r>
          </a:p>
          <a:p>
            <a:r>
              <a:rPr lang="en-US" dirty="0"/>
              <a:t>The program guarantees a future food supply, and contributes to a healthier economy and improved environment.  </a:t>
            </a:r>
          </a:p>
          <a:p>
            <a:r>
              <a:rPr lang="en-US" dirty="0"/>
              <a:t>Receives ~ $40 million annually for easements</a:t>
            </a:r>
          </a:p>
          <a:p>
            <a:r>
              <a:rPr lang="en-US" dirty="0"/>
              <a:t>Two RCPP Grants received </a:t>
            </a:r>
          </a:p>
          <a:p>
            <a:r>
              <a:rPr lang="en-US" b="1" u="sng" dirty="0"/>
              <a:t>2018 RCPP Implementation of BMPS (6-county target area)-</a:t>
            </a:r>
            <a:r>
              <a:rPr lang="en-US" dirty="0"/>
              <a:t> Received $6.3 million in funding ( $5.3M for EQIP projects and $1M for ACEP easements)</a:t>
            </a:r>
          </a:p>
          <a:p>
            <a:pPr lvl="1"/>
            <a:r>
              <a:rPr lang="en-US" dirty="0"/>
              <a:t>Partners: PDA, CDE, and Sustainable Chesapeake</a:t>
            </a:r>
          </a:p>
          <a:p>
            <a:r>
              <a:rPr lang="en-US" b="1" u="sng" dirty="0"/>
              <a:t>2019 RCPP (22-counties along Kittatinny Ridge mainly focused on easement purchases)</a:t>
            </a:r>
            <a:r>
              <a:rPr lang="en-US" dirty="0"/>
              <a:t>-Received $9.98M in funding (All being used mainly for easement purchases Ag and Forest)</a:t>
            </a:r>
          </a:p>
          <a:p>
            <a:pPr lvl="1"/>
            <a:r>
              <a:rPr lang="en-US" dirty="0"/>
              <a:t>Partners:  PDA, DCNR, DMVA, PGC, TNC, Berks Nature, TLVC, </a:t>
            </a:r>
            <a:r>
              <a:rPr lang="en-US" dirty="0" err="1"/>
              <a:t>Manada</a:t>
            </a:r>
            <a:r>
              <a:rPr lang="en-US" dirty="0"/>
              <a:t>, CPC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04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1FFBE-93F8-4F8F-9801-6CBA0EEB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can CAC do to help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BD24D-CA5F-438A-876B-8A8590CF6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Advocate for … dedicated, predictable and adequate funding  </a:t>
            </a:r>
          </a:p>
          <a:p>
            <a:pPr lvl="1"/>
            <a:r>
              <a:rPr lang="en-US" dirty="0"/>
              <a:t>CEG, REAP, </a:t>
            </a:r>
            <a:r>
              <a:rPr lang="en-US" dirty="0" err="1"/>
              <a:t>AgriLink</a:t>
            </a:r>
            <a:r>
              <a:rPr lang="en-US" dirty="0"/>
              <a:t>, CD Line Items, GG, CBP, etc. (existing)</a:t>
            </a:r>
          </a:p>
          <a:p>
            <a:pPr lvl="1"/>
            <a:r>
              <a:rPr lang="en-US" dirty="0"/>
              <a:t>Agricultural Conservation Assistance Program (SB 832)</a:t>
            </a:r>
          </a:p>
          <a:p>
            <a:pPr lvl="1"/>
            <a:r>
              <a:rPr lang="en-US" dirty="0"/>
              <a:t>Clean Streams Fund</a:t>
            </a:r>
          </a:p>
          <a:p>
            <a:pPr lvl="1"/>
            <a:r>
              <a:rPr lang="en-US" dirty="0"/>
              <a:t>RGGI</a:t>
            </a:r>
          </a:p>
          <a:p>
            <a:pPr lvl="1"/>
            <a:r>
              <a:rPr lang="en-US" dirty="0"/>
              <a:t>Growing Greener </a:t>
            </a:r>
          </a:p>
          <a:p>
            <a:pPr lvl="1"/>
            <a:r>
              <a:rPr lang="en-US" dirty="0"/>
              <a:t>Chesapeake Resilient Farms Initiative</a:t>
            </a:r>
          </a:p>
          <a:p>
            <a:pPr lvl="1"/>
            <a:r>
              <a:rPr lang="en-US" dirty="0"/>
              <a:t>EPA (NFWF) Most Effective Basin Funding </a:t>
            </a:r>
          </a:p>
          <a:p>
            <a:r>
              <a:rPr lang="en-US" dirty="0"/>
              <a:t>Ensure that technical assistance funds are part of any new funding source.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9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BC0AB-F1DF-4C9D-AC8D-30D5F90E6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the overall progress in getting pollution prevention practices on PA farms?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F8A59-D5F6-4E5C-936C-F4B13A70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981325"/>
            <a:ext cx="8946541" cy="3733799"/>
          </a:xfrm>
        </p:spPr>
        <p:txBody>
          <a:bodyPr>
            <a:normAutofit/>
          </a:bodyPr>
          <a:lstStyle/>
          <a:p>
            <a:r>
              <a:rPr lang="en-US" dirty="0"/>
              <a:t>AG conservation partnership is moving forward despite the challenges of COVID and supply chain disruptions.</a:t>
            </a:r>
          </a:p>
          <a:p>
            <a:r>
              <a:rPr lang="en-US" dirty="0"/>
              <a:t>Additional funds at the local, state and federal levels continue to increase, slowly and steadily, especially financial assistance (FA) programs. (EQIP, RCPP, CEG, REAP, </a:t>
            </a:r>
            <a:r>
              <a:rPr lang="en-US" dirty="0" err="1"/>
              <a:t>AgriLink</a:t>
            </a:r>
            <a:r>
              <a:rPr lang="en-US" dirty="0"/>
              <a:t>, NFWF, MEB, etc.)  </a:t>
            </a:r>
          </a:p>
          <a:p>
            <a:r>
              <a:rPr lang="en-US" u="sng" dirty="0"/>
              <a:t>Developing dedicated, predictable and adequate funding is key</a:t>
            </a:r>
          </a:p>
          <a:p>
            <a:r>
              <a:rPr lang="en-US" dirty="0"/>
              <a:t>Technical assistance capacity needs to grow to keep up with existing and projected demand.  </a:t>
            </a:r>
          </a:p>
          <a:p>
            <a:r>
              <a:rPr lang="en-US" dirty="0"/>
              <a:t>Conservation district, NRCS and private sector staff are critical TA components   </a:t>
            </a:r>
          </a:p>
        </p:txBody>
      </p:sp>
    </p:spTree>
    <p:extLst>
      <p:ext uri="{BB962C8B-B14F-4D97-AF65-F5344CB8AC3E}">
        <p14:creationId xmlns:p14="http://schemas.microsoft.com/office/powerpoint/2010/main" val="312111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8FEF-AEB6-4E63-8CEA-DC48502A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is the overall progress in getting pollution prevention practices on PA farms?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61537-4988-4D21-AB98-CA3396452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562" y="2907012"/>
            <a:ext cx="8946541" cy="4195481"/>
          </a:xfrm>
        </p:spPr>
        <p:txBody>
          <a:bodyPr/>
          <a:lstStyle/>
          <a:p>
            <a:r>
              <a:rPr lang="en-US" dirty="0"/>
              <a:t>If </a:t>
            </a:r>
            <a:r>
              <a:rPr lang="en-US" u="sng" dirty="0"/>
              <a:t>federal</a:t>
            </a:r>
            <a:r>
              <a:rPr lang="en-US" dirty="0"/>
              <a:t> FA increases as hoped (e.g. PA NRCS funding for CB WS doubles), that will place significant stress on TA resources.  </a:t>
            </a:r>
          </a:p>
          <a:p>
            <a:r>
              <a:rPr lang="en-US" dirty="0"/>
              <a:t>If </a:t>
            </a:r>
            <a:r>
              <a:rPr lang="en-US" u="sng" dirty="0"/>
              <a:t>state</a:t>
            </a:r>
            <a:r>
              <a:rPr lang="en-US" dirty="0"/>
              <a:t> FA significantly increases in this same time frame, that will place even more stress on TA resources.</a:t>
            </a:r>
          </a:p>
          <a:p>
            <a:r>
              <a:rPr lang="en-US" dirty="0"/>
              <a:t>Expanding TA is a long-term challenge requiring long-term investments</a:t>
            </a:r>
          </a:p>
          <a:p>
            <a:r>
              <a:rPr lang="en-US" dirty="0"/>
              <a:t>Chasing the elusive “shovel ready” project takes significant time and resources before any dirt is ready to be turned.  </a:t>
            </a:r>
          </a:p>
          <a:p>
            <a:r>
              <a:rPr lang="en-US" dirty="0"/>
              <a:t>TA resources are the key to “shovel ready.”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2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CF3FF-ACF1-4F15-9A95-8F2FF57F0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USDA NRCS (PA)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72125-A98B-4659-8885-75796881A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Farm Bill funding has remained stable</a:t>
            </a:r>
          </a:p>
          <a:p>
            <a:r>
              <a:rPr lang="en-US" dirty="0"/>
              <a:t>Proposed funding in Infrastructure and BBB could have significant impact on FA and TA in PA</a:t>
            </a:r>
          </a:p>
          <a:p>
            <a:r>
              <a:rPr lang="en-US" dirty="0"/>
              <a:t>USDA NRCS has been and will continue to be the “work horse” of agricultural BMP work in Pennsylvania and across the watershed.  </a:t>
            </a:r>
          </a:p>
          <a:p>
            <a:r>
              <a:rPr lang="en-US" dirty="0"/>
              <a:t>Supporting increases in NRCS funding for Bay states, and especially proportional funding for PA is important. (e.g. Climate Smart BMPs, CRFI, etc.)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5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706E7F-7959-4132-90A2-33A65B80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 NRCS 2020 Report</a:t>
            </a:r>
            <a:br>
              <a:rPr lang="en-US" dirty="0"/>
            </a:br>
            <a:r>
              <a:rPr lang="en-US" sz="2400" dirty="0"/>
              <a:t>~ $36 million Statewide </a:t>
            </a:r>
            <a:br>
              <a:rPr lang="en-US" sz="2400" dirty="0"/>
            </a:br>
            <a:r>
              <a:rPr lang="en-US" sz="2400" dirty="0"/>
              <a:t>~ $24-25 million in CB WS </a:t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F6E44B8-8487-4002-91B0-FB80B8D53788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6674" y="2032495"/>
            <a:ext cx="3554375" cy="465982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478A272-2CA4-40AF-9BBC-349A431E383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72075" y="2004417"/>
            <a:ext cx="4548965" cy="471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9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CDE014-95C6-401E-9BA2-39E6BBD78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 DEP Programs</a:t>
            </a:r>
            <a:br>
              <a:rPr lang="en-US" dirty="0"/>
            </a:br>
            <a:r>
              <a:rPr lang="en-US" sz="2000" dirty="0"/>
              <a:t>(Support for state agency staff and CD staff, and AG BMP funding (*))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72D06B-9EA2-4F92-B0C8-3A1557B2D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Chesapeake Bay Agricultural Nonpoint Source Abatement</a:t>
            </a:r>
          </a:p>
          <a:p>
            <a:r>
              <a:rPr lang="en-US" dirty="0"/>
              <a:t>Conservation District Watershed Specialists</a:t>
            </a:r>
          </a:p>
          <a:p>
            <a:r>
              <a:rPr lang="en-US" dirty="0"/>
              <a:t>Phase 2 Ag Inspection Pilot (*)</a:t>
            </a:r>
          </a:p>
          <a:p>
            <a:r>
              <a:rPr lang="en-US" dirty="0"/>
              <a:t>Countywide Action Plan Implementation Grant (*)</a:t>
            </a:r>
          </a:p>
          <a:p>
            <a:r>
              <a:rPr lang="en-US" dirty="0"/>
              <a:t>Growing Greener (*)</a:t>
            </a:r>
          </a:p>
          <a:p>
            <a:r>
              <a:rPr lang="en-US" dirty="0"/>
              <a:t>Section 319 (*)</a:t>
            </a:r>
          </a:p>
          <a:p>
            <a:r>
              <a:rPr lang="en-US" dirty="0"/>
              <a:t>Small Business Advantage Grant Program (*)</a:t>
            </a:r>
          </a:p>
          <a:p>
            <a:r>
              <a:rPr lang="en-US" dirty="0"/>
              <a:t>Agriculture Plan Reimbursement Program (</a:t>
            </a:r>
            <a:r>
              <a:rPr lang="en-US" u="sng" dirty="0"/>
              <a:t>Complete</a:t>
            </a:r>
            <a:r>
              <a:rPr lang="en-US" dirty="0"/>
              <a:t>) (*)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95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B09FF-1FAC-4C71-846B-A8AF3377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SCC &amp; PDA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DDAD-EED5-40C4-84E8-B1E571263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Conservation Excellence Grants</a:t>
            </a:r>
          </a:p>
          <a:p>
            <a:r>
              <a:rPr lang="en-US" dirty="0"/>
              <a:t>REAP Tax Credit Program</a:t>
            </a:r>
          </a:p>
          <a:p>
            <a:r>
              <a:rPr lang="en-US" dirty="0" err="1"/>
              <a:t>AgriLink</a:t>
            </a:r>
            <a:r>
              <a:rPr lang="en-US" dirty="0"/>
              <a:t> Low Interest Loan Program </a:t>
            </a:r>
          </a:p>
          <a:p>
            <a:r>
              <a:rPr lang="en-US" dirty="0"/>
              <a:t>Farmland Preservation &amp; RCPP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0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CF9E8-8EAC-4601-8411-B6E2404D4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Conservation Excellence Grants</a:t>
            </a:r>
            <a:br>
              <a:rPr lang="en-US" dirty="0"/>
            </a:br>
            <a:r>
              <a:rPr lang="en-US" sz="2400" dirty="0"/>
              <a:t>(CEG)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CA03A-3554-4A7C-B6CA-F8907DA91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432142"/>
          </a:xfrm>
        </p:spPr>
        <p:txBody>
          <a:bodyPr>
            <a:normAutofit/>
          </a:bodyPr>
          <a:lstStyle/>
          <a:p>
            <a:r>
              <a:rPr lang="en-US" dirty="0"/>
              <a:t>2019 PA Farm Bill Program</a:t>
            </a:r>
          </a:p>
          <a:p>
            <a:r>
              <a:rPr lang="en-US" dirty="0"/>
              <a:t>Administered by SCC</a:t>
            </a: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Priority Locations &amp; Priority BMPs</a:t>
            </a: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Status of TA for Projects</a:t>
            </a: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Willingness to Accept Reasonable Mix of Financial Tools</a:t>
            </a:r>
          </a:p>
          <a:p>
            <a:r>
              <a:rPr lang="en-US" dirty="0"/>
              <a:t>Delegated to County Conservation Districts</a:t>
            </a:r>
          </a:p>
          <a:p>
            <a:r>
              <a:rPr lang="en-US" dirty="0"/>
              <a:t>Block Grants &amp; Advanced Funding &amp; up to 25% Admin/TA</a:t>
            </a:r>
          </a:p>
          <a:p>
            <a:r>
              <a:rPr lang="en-US" dirty="0"/>
              <a:t>Must accept application at least quarterly </a:t>
            </a:r>
          </a:p>
          <a:p>
            <a:r>
              <a:rPr lang="en-US" dirty="0"/>
              <a:t>60-day application turn-around</a:t>
            </a:r>
          </a:p>
          <a:p>
            <a:r>
              <a:rPr lang="en-US" dirty="0"/>
              <a:t>$250,000 cap and small project component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56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1919D7-1505-4DB2-B212-02BB400DD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89" y="499556"/>
            <a:ext cx="8381999" cy="611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63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B03EDA45A7724092F583276AD4820E" ma:contentTypeVersion="12" ma:contentTypeDescription="Create a new document." ma:contentTypeScope="" ma:versionID="e03cdd5cf8f3a09ea4867302c1f8e751">
  <xsd:schema xmlns:xsd="http://www.w3.org/2001/XMLSchema" xmlns:xs="http://www.w3.org/2001/XMLSchema" xmlns:p="http://schemas.microsoft.com/office/2006/metadata/properties" xmlns:ns3="3b5a5e3e-c557-4527-a085-b303f0c2e606" xmlns:ns4="82c76831-dc3c-4084-8010-42118f972f26" targetNamespace="http://schemas.microsoft.com/office/2006/metadata/properties" ma:root="true" ma:fieldsID="eddc94a096ca09f6482fc18e226d1fb8" ns3:_="" ns4:_="">
    <xsd:import namespace="3b5a5e3e-c557-4527-a085-b303f0c2e606"/>
    <xsd:import namespace="82c76831-dc3c-4084-8010-42118f972f2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5a5e3e-c557-4527-a085-b303f0c2e6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c76831-dc3c-4084-8010-42118f972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8986B2-BC5E-48AD-9BF0-FFF8FCEF03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A548DB-4DB2-42C7-8B1C-E57F9CEF08FF}">
  <ds:schemaRefs>
    <ds:schemaRef ds:uri="82c76831-dc3c-4084-8010-42118f972f26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b5a5e3e-c557-4527-a085-b303f0c2e606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C7D8E06-3D79-430C-A77F-F69B1BCB1A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5a5e3e-c557-4527-a085-b303f0c2e606"/>
    <ds:schemaRef ds:uri="82c76831-dc3c-4084-8010-42118f972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392</TotalTime>
  <Words>941</Words>
  <Application>Microsoft Macintosh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State Conservation Commission</vt:lpstr>
      <vt:lpstr>What is the overall progress in getting pollution prevention practices on PA farms?  </vt:lpstr>
      <vt:lpstr>What is the overall progress in getting pollution prevention practices on PA farms? </vt:lpstr>
      <vt:lpstr>USDA NRCS (PA)</vt:lpstr>
      <vt:lpstr>PA NRCS 2020 Report ~ $36 million Statewide  ~ $24-25 million in CB WS  </vt:lpstr>
      <vt:lpstr>PA DEP Programs (Support for state agency staff and CD staff, and AG BMP funding (*))</vt:lpstr>
      <vt:lpstr>SCC &amp; PDA Programs</vt:lpstr>
      <vt:lpstr>Conservation Excellence Grants (CEG) </vt:lpstr>
      <vt:lpstr>PowerPoint Presentation</vt:lpstr>
      <vt:lpstr>PowerPoint Presentation</vt:lpstr>
      <vt:lpstr>REAP Tax Credit Program  </vt:lpstr>
      <vt:lpstr>REAP Tax Credit Program </vt:lpstr>
      <vt:lpstr>PowerPoint Presentation</vt:lpstr>
      <vt:lpstr>AgriLink  Low Interest Loan Program</vt:lpstr>
      <vt:lpstr>PA Farmland Preservation Program </vt:lpstr>
      <vt:lpstr>What can CAC do to help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Conservation Commission</dc:title>
  <dc:creator>Brown, Karl</dc:creator>
  <cp:lastModifiedBy>adam@fredericksburgallages.com</cp:lastModifiedBy>
  <cp:revision>28</cp:revision>
  <cp:lastPrinted>2021-12-01T13:53:51Z</cp:lastPrinted>
  <dcterms:created xsi:type="dcterms:W3CDTF">2021-11-30T21:05:10Z</dcterms:created>
  <dcterms:modified xsi:type="dcterms:W3CDTF">2021-12-03T16:43:58Z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0x010100F8B03EDA45A7724092F583276AD4820E</vt:lpwstr>
  </property>
</Properties>
</file>