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92" r:id="rId2"/>
  </p:sldMasterIdLst>
  <p:sldIdLst>
    <p:sldId id="272" r:id="rId3"/>
    <p:sldId id="266" r:id="rId4"/>
    <p:sldId id="267" r:id="rId5"/>
    <p:sldId id="256" r:id="rId6"/>
    <p:sldId id="273" r:id="rId7"/>
    <p:sldId id="274" r:id="rId8"/>
    <p:sldId id="275" r:id="rId9"/>
    <p:sldId id="276" r:id="rId10"/>
    <p:sldId id="277" r:id="rId11"/>
    <p:sldId id="278" r:id="rId12"/>
    <p:sldId id="268" r:id="rId13"/>
    <p:sldId id="269" r:id="rId14"/>
    <p:sldId id="270" r:id="rId15"/>
    <p:sldId id="271" r:id="rId16"/>
    <p:sldId id="279" r:id="rId17"/>
    <p:sldId id="282" r:id="rId18"/>
    <p:sldId id="281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>
        <p:scale>
          <a:sx n="93" d="100"/>
          <a:sy n="93" d="100"/>
        </p:scale>
        <p:origin x="216" y="10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859280"/>
            <a:ext cx="8534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12192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09041"/>
            <a:ext cx="17272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7200" y="1219200"/>
            <a:ext cx="69088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36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32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30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8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45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72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59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1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438401"/>
            <a:ext cx="85344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43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8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9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12192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3410268"/>
            <a:ext cx="83312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1503680"/>
            <a:ext cx="83312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828800" y="2438400"/>
            <a:ext cx="41656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6197600" y="2438400"/>
            <a:ext cx="41656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828800" y="2819400"/>
            <a:ext cx="41656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7600" y="2819400"/>
            <a:ext cx="41656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2362201"/>
            <a:ext cx="4167717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359152"/>
            <a:ext cx="4169833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2" y="1676400"/>
            <a:ext cx="37591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2" y="2275840"/>
            <a:ext cx="37591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28800" y="1676400"/>
            <a:ext cx="43688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950720" y="1847088"/>
            <a:ext cx="4120896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1676400"/>
            <a:ext cx="37592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2000" y="1905000"/>
            <a:ext cx="39624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2276856"/>
            <a:ext cx="37592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1295400"/>
            <a:ext cx="85344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2057401"/>
            <a:ext cx="85344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406400" y="6356351"/>
            <a:ext cx="284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962400" y="635635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8900160" y="63642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5E0A9-78B9-41E4-B6D0-1EF3DC7D97C8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B92C7-EB18-400A-A730-C7712A33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66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sapeakebay.net/presscenter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657" y="1698172"/>
            <a:ext cx="6564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ndalus" pitchFamily="18" charset="-78"/>
                <a:cs typeface="Andalus" pitchFamily="18" charset="-78"/>
              </a:rPr>
              <a:t>Crosswalking</a:t>
            </a:r>
            <a:r>
              <a:rPr lang="en-US" sz="3600" dirty="0" smtClean="0">
                <a:latin typeface="Andalus" pitchFamily="18" charset="-78"/>
                <a:cs typeface="Andalus" pitchFamily="18" charset="-78"/>
              </a:rPr>
              <a:t> Local Land-Use Data with the Proposed </a:t>
            </a:r>
          </a:p>
          <a:p>
            <a:pPr algn="ctr"/>
            <a:r>
              <a:rPr lang="en-US" sz="3600" dirty="0" smtClean="0">
                <a:latin typeface="Andalus" pitchFamily="18" charset="-78"/>
                <a:cs typeface="Andalus" pitchFamily="18" charset="-78"/>
              </a:rPr>
              <a:t>Phase 6 Land Uses</a:t>
            </a:r>
            <a:endParaRPr lang="en-US" sz="3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2057" y="3810001"/>
            <a:ext cx="6564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Peter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Claggett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, </a:t>
            </a:r>
          </a:p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U.S. Geological Survey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4457" y="4931230"/>
            <a:ext cx="6564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Land Use Workgroup Meeting</a:t>
            </a:r>
          </a:p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January 30, 2014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620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85" y="0"/>
            <a:ext cx="903131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85" y="0"/>
            <a:ext cx="903131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85" y="0"/>
            <a:ext cx="90313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3514" y="6202498"/>
            <a:ext cx="2088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Charles Town, WV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6775" y="230953"/>
            <a:ext cx="35067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Land Use (all classes)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02117" y="231469"/>
            <a:ext cx="54609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Land Use (generalized urban classes)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38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6" y="0"/>
            <a:ext cx="903131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6" y="0"/>
            <a:ext cx="903131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6" y="0"/>
            <a:ext cx="9031311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40666" y="1940012"/>
            <a:ext cx="6397072" cy="2940340"/>
            <a:chOff x="1740666" y="1940012"/>
            <a:chExt cx="6397072" cy="2940340"/>
          </a:xfrm>
        </p:grpSpPr>
        <p:sp>
          <p:nvSpPr>
            <p:cNvPr id="9" name="Oval 8"/>
            <p:cNvSpPr/>
            <p:nvPr/>
          </p:nvSpPr>
          <p:spPr>
            <a:xfrm>
              <a:off x="3045588" y="2494960"/>
              <a:ext cx="2445027" cy="238539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40666" y="1940012"/>
              <a:ext cx="6397072" cy="1001492"/>
              <a:chOff x="1740665" y="1940012"/>
              <a:chExt cx="6397072" cy="1001492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2214391" y="2401677"/>
                <a:ext cx="0" cy="539827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740665" y="1940012"/>
                <a:ext cx="639707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NHD-H </a:t>
                </a:r>
                <a:r>
                  <a:rPr lang="en-US" sz="2400" dirty="0" err="1" smtClean="0"/>
                  <a:t>Flowlines</a:t>
                </a:r>
                <a:r>
                  <a:rPr lang="en-US" sz="2400" dirty="0" smtClean="0"/>
                  <a:t> (1:24,000) &amp; FEMA Floodplains</a:t>
                </a:r>
                <a:endParaRPr lang="en-US" sz="2400" dirty="0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8523514" y="6202498"/>
            <a:ext cx="2088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Charles Town, WV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3700" y="231469"/>
            <a:ext cx="52159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Land Use + Phase 5.3.2 Land Cover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613700" y="236570"/>
            <a:ext cx="52159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Local Land Use + Local Land Cover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212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6" y="0"/>
            <a:ext cx="903131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6" y="0"/>
            <a:ext cx="90313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4217" y="605929"/>
            <a:ext cx="71459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1m-resolution land cover captures narrow forest buffers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91861" y="1211856"/>
            <a:ext cx="46316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30m-resolution land cover does not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523514" y="6202498"/>
            <a:ext cx="2088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Charles Town, WV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628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694" y="0"/>
            <a:ext cx="903131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6597" y="116361"/>
            <a:ext cx="42585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Connected Impervious Surfaces?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838955" y="1092145"/>
            <a:ext cx="8892050" cy="5765857"/>
            <a:chOff x="1838955" y="1092145"/>
            <a:chExt cx="8892050" cy="5765857"/>
          </a:xfrm>
        </p:grpSpPr>
        <p:sp>
          <p:nvSpPr>
            <p:cNvPr id="9" name="Oval 8"/>
            <p:cNvSpPr/>
            <p:nvPr/>
          </p:nvSpPr>
          <p:spPr>
            <a:xfrm>
              <a:off x="4004056" y="2120386"/>
              <a:ext cx="2445027" cy="238539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04776" y="3198203"/>
              <a:ext cx="1131641" cy="120854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049522" y="1092145"/>
              <a:ext cx="1131641" cy="120854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011222" y="2953366"/>
              <a:ext cx="1719783" cy="173747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438237" y="5844811"/>
              <a:ext cx="1131641" cy="101319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838955" y="4690839"/>
              <a:ext cx="761028" cy="740477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373533" y="5660570"/>
              <a:ext cx="761028" cy="690833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23514" y="6202498"/>
            <a:ext cx="2088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Charles Town, WV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19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694" y="0"/>
            <a:ext cx="903131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6598" y="116361"/>
            <a:ext cx="46069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Disconnected Impervious Surfaces?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95073" y="765632"/>
            <a:ext cx="7636214" cy="5337713"/>
            <a:chOff x="1695073" y="765632"/>
            <a:chExt cx="7636214" cy="5337713"/>
          </a:xfrm>
        </p:grpSpPr>
        <p:sp>
          <p:nvSpPr>
            <p:cNvPr id="9" name="Oval 8"/>
            <p:cNvSpPr/>
            <p:nvPr/>
          </p:nvSpPr>
          <p:spPr>
            <a:xfrm>
              <a:off x="3916598" y="1580562"/>
              <a:ext cx="565820" cy="52912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118733" y="1951868"/>
              <a:ext cx="761891" cy="69764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379300" y="765632"/>
              <a:ext cx="951987" cy="94398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695073" y="5422927"/>
              <a:ext cx="717623" cy="6804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597841" y="4359202"/>
              <a:ext cx="951987" cy="94398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155326" y="973060"/>
              <a:ext cx="565820" cy="52912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523514" y="6202498"/>
            <a:ext cx="2088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Charles Town, WV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700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45" y="0"/>
            <a:ext cx="903131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45" y="0"/>
            <a:ext cx="903131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472" y="0"/>
            <a:ext cx="4106238" cy="4753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latin typeface="+mn-lt"/>
              </a:rPr>
              <a:t>Baltimore </a:t>
            </a:r>
            <a:r>
              <a:rPr lang="en-US" sz="2400" dirty="0" smtClean="0">
                <a:latin typeface="+mn-lt"/>
              </a:rPr>
              <a:t>County Land </a:t>
            </a:r>
            <a:r>
              <a:rPr lang="en-US" sz="2400" dirty="0" smtClean="0">
                <a:latin typeface="+mn-lt"/>
              </a:rPr>
              <a:t>Us</a:t>
            </a:r>
            <a:r>
              <a:rPr lang="en-US" sz="2400" dirty="0" smtClean="0">
                <a:latin typeface="+mn-lt"/>
              </a:rPr>
              <a:t>e</a:t>
            </a:r>
            <a:endParaRPr lang="en-US" sz="24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5587430" cy="4753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+mn-lt"/>
              </a:rPr>
              <a:t>Baltimore County Land Use &amp; Land Cover</a:t>
            </a:r>
            <a:endParaRPr lang="en-US" sz="2400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804899" y="3184988"/>
            <a:ext cx="1119883" cy="109933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7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5" y="0"/>
            <a:ext cx="903131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5" y="0"/>
            <a:ext cx="9031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5" y="0"/>
            <a:ext cx="9031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8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Baltimore land </a:t>
            </a:r>
            <a:r>
              <a:rPr lang="en-US" dirty="0" smtClean="0"/>
              <a:t>cover vs P532 </a:t>
            </a:r>
            <a:r>
              <a:rPr lang="en-US" dirty="0" smtClean="0"/>
              <a:t>land </a:t>
            </a:r>
            <a:r>
              <a:rPr lang="en-US" dirty="0" smtClean="0"/>
              <a:t>use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851702"/>
              </p:ext>
            </p:extLst>
          </p:nvPr>
        </p:nvGraphicFramePr>
        <p:xfrm>
          <a:off x="790161" y="1561671"/>
          <a:ext cx="10792239" cy="4772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8980"/>
                <a:gridCol w="833512"/>
                <a:gridCol w="833512"/>
                <a:gridCol w="1093984"/>
                <a:gridCol w="833512"/>
                <a:gridCol w="976771"/>
                <a:gridCol w="833512"/>
                <a:gridCol w="1393527"/>
                <a:gridCol w="1614929"/>
              </a:tblGrid>
              <a:tr h="5022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University of Vermont 2007 Land Cover Data (acres)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3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P532 2006 Land Cover (acres)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NoData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Trees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Grass/Bare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Water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Developed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User's Accuracy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CBLCD Proportions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022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Trees/Shrub/Wwet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41,835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16,023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1,447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3,298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63,018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66.4%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21.5%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022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Grass/Crop/Past/Bare/Extr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369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14,314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76,806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648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3,282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95,419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80.5%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32.6%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022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Water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908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3,526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4,840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72.8%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1.7%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022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Developed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40,043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44,020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471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44,551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129,446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34.4%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44.2%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022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2,053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96,462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136,960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6,092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51,156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292,724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022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Producer's Accuracy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43.4%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56.1%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57.9%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87.1%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022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UVM LC Proportions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0.7%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33.0%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46.8%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2.1%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17.5%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2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149" t="7064" r="18256" b="11405"/>
          <a:stretch/>
        </p:blipFill>
        <p:spPr>
          <a:xfrm>
            <a:off x="2276274" y="6806"/>
            <a:ext cx="7237378" cy="6851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97399" y="6488668"/>
            <a:ext cx="3694601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www.chesapeakebay.net/presscenter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87" y="0"/>
            <a:ext cx="10054292" cy="132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7027475"/>
            <a:ext cx="10373711" cy="136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85" y="0"/>
            <a:ext cx="903131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85" y="0"/>
            <a:ext cx="903131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85" y="0"/>
            <a:ext cx="90313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3514" y="6202498"/>
            <a:ext cx="2088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Charles Town, WV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6775" y="230953"/>
            <a:ext cx="35067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Land Use (all classes)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02117" y="231469"/>
            <a:ext cx="54609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Land Use (generalized urban classes)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51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6" y="0"/>
            <a:ext cx="9031311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80345" y="2594112"/>
            <a:ext cx="6211936" cy="2385392"/>
            <a:chOff x="1580345" y="2594112"/>
            <a:chExt cx="6211936" cy="2385392"/>
          </a:xfrm>
        </p:grpSpPr>
        <p:sp>
          <p:nvSpPr>
            <p:cNvPr id="3" name="Oval 2"/>
            <p:cNvSpPr/>
            <p:nvPr/>
          </p:nvSpPr>
          <p:spPr>
            <a:xfrm>
              <a:off x="1580345" y="2594112"/>
              <a:ext cx="2445027" cy="238539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164498" y="2967336"/>
              <a:ext cx="362778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Phase 5.3.2 Land Cover:</a:t>
              </a:r>
            </a:p>
            <a:p>
              <a:r>
                <a:rPr lang="en-US" dirty="0" smtClean="0"/>
                <a:t>Mixture of low and medium intensity development consisting of impervious surface and turf grass.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523514" y="6202498"/>
            <a:ext cx="2088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Charles Town, WV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676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6" y="0"/>
            <a:ext cx="9031311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0345" y="2594112"/>
            <a:ext cx="7394690" cy="2385392"/>
            <a:chOff x="1580345" y="2594112"/>
            <a:chExt cx="7394690" cy="2385392"/>
          </a:xfrm>
        </p:grpSpPr>
        <p:sp>
          <p:nvSpPr>
            <p:cNvPr id="5" name="Oval 4"/>
            <p:cNvSpPr/>
            <p:nvPr/>
          </p:nvSpPr>
          <p:spPr>
            <a:xfrm>
              <a:off x="1580345" y="2594112"/>
              <a:ext cx="2445027" cy="238539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64496" y="2967335"/>
              <a:ext cx="4810539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County Land Use:</a:t>
              </a:r>
            </a:p>
            <a:p>
              <a:r>
                <a:rPr lang="en-US" dirty="0" smtClean="0"/>
                <a:t>Golf course coupled with mixture of Low, Medium, and High-density Residential Development (impervious and pervious portions derivable using published coefficients).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523514" y="6202498"/>
            <a:ext cx="2088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Charles Town, WV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030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6" y="0"/>
            <a:ext cx="9031311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0345" y="2594112"/>
            <a:ext cx="7702803" cy="2385392"/>
            <a:chOff x="1580345" y="2594112"/>
            <a:chExt cx="7702803" cy="2385392"/>
          </a:xfrm>
        </p:grpSpPr>
        <p:sp>
          <p:nvSpPr>
            <p:cNvPr id="3" name="Oval 2"/>
            <p:cNvSpPr/>
            <p:nvPr/>
          </p:nvSpPr>
          <p:spPr>
            <a:xfrm>
              <a:off x="1580345" y="2594112"/>
              <a:ext cx="2445027" cy="238539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164497" y="2967336"/>
              <a:ext cx="5118651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County Land Cover:</a:t>
              </a:r>
            </a:p>
            <a:p>
              <a:r>
                <a:rPr lang="en-US" sz="2400" dirty="0" smtClean="0"/>
                <a:t>Impervious from roads and buildings mixed with grassland and trees.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523514" y="6202498"/>
            <a:ext cx="2088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Charles Town, WV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5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2" r="73478" b="30725"/>
          <a:stretch/>
        </p:blipFill>
        <p:spPr>
          <a:xfrm>
            <a:off x="1977002" y="-2798"/>
            <a:ext cx="7316087" cy="6860797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625548" y="2107096"/>
            <a:ext cx="1779104" cy="3578087"/>
          </a:xfrm>
          <a:custGeom>
            <a:avLst/>
            <a:gdLst>
              <a:gd name="connsiteX0" fmla="*/ 377687 w 1779104"/>
              <a:gd name="connsiteY0" fmla="*/ 69574 h 3578087"/>
              <a:gd name="connsiteX1" fmla="*/ 1779104 w 1779104"/>
              <a:gd name="connsiteY1" fmla="*/ 983974 h 3578087"/>
              <a:gd name="connsiteX2" fmla="*/ 1351722 w 1779104"/>
              <a:gd name="connsiteY2" fmla="*/ 3190461 h 3578087"/>
              <a:gd name="connsiteX3" fmla="*/ 1053548 w 1779104"/>
              <a:gd name="connsiteY3" fmla="*/ 3130826 h 3578087"/>
              <a:gd name="connsiteX4" fmla="*/ 427382 w 1779104"/>
              <a:gd name="connsiteY4" fmla="*/ 3578087 h 3578087"/>
              <a:gd name="connsiteX5" fmla="*/ 0 w 1779104"/>
              <a:gd name="connsiteY5" fmla="*/ 3299791 h 3578087"/>
              <a:gd name="connsiteX6" fmla="*/ 367748 w 1779104"/>
              <a:gd name="connsiteY6" fmla="*/ 0 h 357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9104" h="3578087">
                <a:moveTo>
                  <a:pt x="377687" y="69574"/>
                </a:moveTo>
                <a:lnTo>
                  <a:pt x="1779104" y="983974"/>
                </a:lnTo>
                <a:lnTo>
                  <a:pt x="1351722" y="3190461"/>
                </a:lnTo>
                <a:lnTo>
                  <a:pt x="1053548" y="3130826"/>
                </a:lnTo>
                <a:lnTo>
                  <a:pt x="427382" y="3578087"/>
                </a:lnTo>
                <a:lnTo>
                  <a:pt x="0" y="3299791"/>
                </a:lnTo>
                <a:lnTo>
                  <a:pt x="367748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85709" y="518783"/>
            <a:ext cx="55515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Land cover enables separation of pervious developed land into tree canopy and grass.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58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6" y="0"/>
            <a:ext cx="903131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6" y="0"/>
            <a:ext cx="90313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5709" y="518783"/>
            <a:ext cx="55515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Land cover enables separation of pervious developed land into tree canopy and grass.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523514" y="6202498"/>
            <a:ext cx="2088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Charles Town, WV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785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1755</TotalTime>
  <Words>350</Words>
  <Application>Microsoft Office PowerPoint</Application>
  <PresentationFormat>Widescreen</PresentationFormat>
  <Paragraphs>114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Andalus</vt:lpstr>
      <vt:lpstr>Arial</vt:lpstr>
      <vt:lpstr>Calibri</vt:lpstr>
      <vt:lpstr>Garamond</vt:lpstr>
      <vt:lpstr>Times New Roman</vt:lpstr>
      <vt:lpstr>Wingdings</vt:lpstr>
      <vt:lpstr>Couture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Baltimore County Land Use</vt:lpstr>
      <vt:lpstr>PowerPoint Presentation</vt:lpstr>
      <vt:lpstr>Baltimore land cover vs P532 land use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Claggett</dc:creator>
  <cp:lastModifiedBy>Peter Claggett</cp:lastModifiedBy>
  <cp:revision>29</cp:revision>
  <dcterms:created xsi:type="dcterms:W3CDTF">2014-01-24T21:54:57Z</dcterms:created>
  <dcterms:modified xsi:type="dcterms:W3CDTF">2014-01-30T14:44:36Z</dcterms:modified>
</cp:coreProperties>
</file>