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Sum0iha2xM/do7j+O74O9Etn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b1aad67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1b1aad67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11b1aad67e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b1aad67e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11b1aad67e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221" name="Google Shape;221;g11b1aad67e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0" name="Google Shape;230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1" Type="http://schemas.openxmlformats.org/officeDocument/2006/relationships/image" Target="../media/image10.jpg"/><Relationship Id="rId10" Type="http://schemas.openxmlformats.org/officeDocument/2006/relationships/image" Target="../media/image11.jp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jp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1064853" y="490636"/>
            <a:ext cx="100623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 Watershed and Chesapeake Bay Water Temperatures—Ecological Implications and Management Responses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 Workshop Draft Findings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Health Workgroup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14, 2022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416156" y="4798381"/>
            <a:ext cx="9359684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Katie Brownson, USFS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756" y="5775821"/>
            <a:ext cx="852487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7784" y="5260005"/>
            <a:ext cx="14668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r>
              <a:t/>
            </a:r>
            <a:endParaRPr/>
          </a:p>
        </p:txBody>
      </p:sp>
      <p:sp>
        <p:nvSpPr>
          <p:cNvPr id="208" name="Google Shape;208;p45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9" name="Google Shape;20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b1aad67e2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r>
              <a:rPr lang="en-US"/>
              <a:t>Discussion on Stream Restoration  </a:t>
            </a:r>
            <a:endParaRPr/>
          </a:p>
        </p:txBody>
      </p:sp>
      <p:sp>
        <p:nvSpPr>
          <p:cNvPr id="216" name="Google Shape;216;g11b1aad67e2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Stream restoration has the potential to cool or warm waters depending on how a project is designed and implemented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Restoration can help species adapt to warmer temperatures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More research is needed to understand thermal impacts of various restoration approaches in different contexts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What impact do beaver analogue practice have on water temperature?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Where are the greatest opportunities to cool waters by improving hyporheic exchange?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Better design and siting criteria are needed</a:t>
            </a:r>
            <a:endParaRPr/>
          </a:p>
        </p:txBody>
      </p:sp>
      <p:sp>
        <p:nvSpPr>
          <p:cNvPr id="217" name="Google Shape;217;g11b1aad67e2_0_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b1aad67e2_0_7"/>
          <p:cNvSpPr txBox="1"/>
          <p:nvPr>
            <p:ph type="title"/>
          </p:nvPr>
        </p:nvSpPr>
        <p:spPr>
          <a:xfrm>
            <a:off x="5559100" y="309700"/>
            <a:ext cx="6232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r>
              <a:rPr lang="en-US"/>
              <a:t>State Temperature Water Quality Standards (WQS) </a:t>
            </a:r>
            <a:endParaRPr/>
          </a:p>
        </p:txBody>
      </p:sp>
      <p:sp>
        <p:nvSpPr>
          <p:cNvPr id="224" name="Google Shape;224;g11b1aad67e2_0_7"/>
          <p:cNvSpPr txBox="1"/>
          <p:nvPr>
            <p:ph idx="1" type="body"/>
          </p:nvPr>
        </p:nvSpPr>
        <p:spPr>
          <a:xfrm>
            <a:off x="5747900" y="1702150"/>
            <a:ext cx="6379200" cy="4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Modernize WQS to make them more effective to combat rising water temperatures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Improve interstate cooperation through information-sharing, problem solving and monitoring-modeling support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Strengthen anti-degradation measures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Improve criteria to reflect a better understanding of thermal tolerances and ecology for a broader suite of species</a:t>
            </a:r>
            <a:r>
              <a:rPr b="1" lang="en-US" sz="2400"/>
              <a:t> </a:t>
            </a:r>
            <a:endParaRPr b="1" sz="2400"/>
          </a:p>
        </p:txBody>
      </p:sp>
      <p:sp>
        <p:nvSpPr>
          <p:cNvPr id="225" name="Google Shape;225;g11b1aad67e2_0_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6" name="Google Shape;226;g11b1aad67e2_0_7"/>
          <p:cNvPicPr preferRelativeResize="0"/>
          <p:nvPr/>
        </p:nvPicPr>
        <p:blipFill rotWithShape="1">
          <a:blip r:embed="rId3">
            <a:alphaModFix/>
          </a:blip>
          <a:srcRect b="0" l="18686" r="11299" t="0"/>
          <a:stretch/>
        </p:blipFill>
        <p:spPr>
          <a:xfrm>
            <a:off x="20" y="10"/>
            <a:ext cx="6116569" cy="6862123"/>
          </a:xfrm>
          <a:custGeom>
            <a:rect b="b" l="l" r="r" t="t"/>
            <a:pathLst>
              <a:path extrusionOk="0" h="6879321" w="6116569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185100" y="201350"/>
            <a:ext cx="11168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Monitoring, Modeling and Science Needs</a:t>
            </a:r>
            <a:endParaRPr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838200" y="14653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4490" lvl="0" marL="4572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>
                <a:solidFill>
                  <a:srgbClr val="000000"/>
                </a:solidFill>
              </a:rPr>
              <a:t>Better use existing monitoring data, CBP mapping tools and LU/LC data</a:t>
            </a:r>
            <a:endParaRPr sz="2140">
              <a:solidFill>
                <a:srgbClr val="000000"/>
              </a:solidFill>
            </a:endParaRPr>
          </a:p>
          <a:p>
            <a:pPr indent="-36449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>
                <a:solidFill>
                  <a:srgbClr val="000000"/>
                </a:solidFill>
              </a:rPr>
              <a:t>Improve monitoring networks to better include small streams and incorporate more continuous data collection</a:t>
            </a:r>
            <a:endParaRPr sz="2140">
              <a:solidFill>
                <a:srgbClr val="000000"/>
              </a:solidFill>
            </a:endParaRPr>
          </a:p>
          <a:p>
            <a:pPr indent="-364490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>
                <a:solidFill>
                  <a:srgbClr val="000000"/>
                </a:solidFill>
              </a:rPr>
              <a:t>Develop integrated monitoring programs that incorporate air, water, sediment and groundwater temperature monitoring </a:t>
            </a:r>
            <a:endParaRPr sz="2140">
              <a:solidFill>
                <a:srgbClr val="000000"/>
              </a:solidFill>
            </a:endParaRPr>
          </a:p>
          <a:p>
            <a:pPr indent="-36449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>
                <a:solidFill>
                  <a:srgbClr val="000000"/>
                </a:solidFill>
              </a:rPr>
              <a:t>Develop models that better simulate land use and groundwater effects on local steam temperatures</a:t>
            </a:r>
            <a:endParaRPr sz="2140">
              <a:solidFill>
                <a:srgbClr val="000000"/>
              </a:solidFill>
            </a:endParaRPr>
          </a:p>
          <a:p>
            <a:pPr indent="-36449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/>
              <a:t>Conduct a vulnerability assessment of how climate and land change may affect stream temperatures</a:t>
            </a:r>
            <a:endParaRPr sz="2140">
              <a:solidFill>
                <a:srgbClr val="000000"/>
              </a:solidFill>
            </a:endParaRPr>
          </a:p>
          <a:p>
            <a:pPr indent="-36449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b="0" i="0" lang="en-US" sz="214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multi-species prioritization tools and science-based targets for restoration and conservation</a:t>
            </a:r>
            <a:r>
              <a:rPr lang="en-US" sz="2140">
                <a:solidFill>
                  <a:srgbClr val="000000"/>
                </a:solidFill>
              </a:rPr>
              <a:t> to mitigate rising water temperatures</a:t>
            </a:r>
            <a:endParaRPr sz="2820"/>
          </a:p>
        </p:txBody>
      </p:sp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idx="4294967295" type="title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Next Steps</a:t>
            </a:r>
            <a:endParaRPr b="1" sz="3600"/>
          </a:p>
        </p:txBody>
      </p:sp>
      <p:sp>
        <p:nvSpPr>
          <p:cNvPr id="240" name="Google Shape;240;p28"/>
          <p:cNvSpPr txBox="1"/>
          <p:nvPr/>
        </p:nvSpPr>
        <p:spPr>
          <a:xfrm>
            <a:off x="958930" y="1160833"/>
            <a:ext cx="1085701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Steering Committee will review &amp; synthesize information, including management recommendations and associated science needs, from synthesis papers and both workshop days and draft final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review of draft report (~May-June 2022 timeframe)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final report (~summer 2022 timeframe)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outreach with Bay Program and partners to discuss strategies to implement the report’s recommendations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916938" y="257521"/>
            <a:ext cx="8856453" cy="689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Watershed Acknowledgements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217961" y="1122171"/>
            <a:ext cx="11894185" cy="548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285750" lvl="0" marL="298450" marR="4502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 Paper (Water Temperature Effects on Fisheries and Stream Health in Nontidal Waters):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Faulkner, Kevin  Krause, Rosemary Fanelli, Matthew Cashman, Than Hitt and Benjamin Letcher, USGS; Frank Borsuk and Greg Pond, EPA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5080" rtl="0" algn="l">
              <a:lnSpc>
                <a:spcPct val="992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 Addendum (Temperature Criteria in CBP Jurisdictions' Water Quality Standards and Information on Warmwater  Species):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Rebecca Hanmer, EPA-retired; Jonathan Leiman, Maryland Department of the Environment; Daniel Goetz, Maryland Department of  Natural Resources; Robert Breeding, Virginia Department of Environmental Quality; and Matthew Robinson, DC Department of Energy and  Environment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0" rtl="0" algn="l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#4 Paper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(Watershed Characteristics and Landscape Factors Influencing Vulnerability and Resilience to Rising Stream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845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Temperatures): Renee Thompson, USGS; Nora Jackson, CRC/CBP; Judy Okay, J&amp;J Consulting; Nancy Roth, Tetra Tech; Sally Claggett, USFS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60960" rtl="0" algn="just">
              <a:lnSpc>
                <a:spcPct val="11875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#5 Paper (Trends)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 Batiuk, CoastWise Partners; Nora Jackson, CRC/CBP; John Clune, USGS; Kyle Hinson, VIMS; Renee  Karrh, Maryland Department of Natural Resources; Mike Lane, Old Dominion University; Rebecca Murphy, University of Maryland Center for  Environmental Science/CBP; and Roger Stewart, Virginia Department of Environmental Quality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0" rtl="0" algn="just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#6 Paper (Model Projections)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 Batiuk, CoastWise Partners; Gopal Bhatt, Pennsylvania State University/CBP; Lewis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8450" marR="667385" rtl="0" algn="just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Linker, U.S. EPA CBP; Gary Shenk, USGS/CBP; Richard Tian, University of Maryland Center for Environmental Sciences/CBP; and Guido  Yactayo, Maryland Department of the Environment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134620" rtl="0" algn="l">
              <a:lnSpc>
                <a:spcPct val="11875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#7/8 Paper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(Impacts of BMPs and Habitat Restoration on Water Temperatures): Katie Brownson and Sally Claggett, USFS;  Tom Schueler, CSN; Anne Hairston-Strang and Iris Allen, Maryland Department of Natural Resources-Forestry; Frank Borsuk and Lucinda  Power, EPA; Mark Dubin, UMD; Matt Ehrhart, Stroud; Stephen Faulkner, USGS; Jeremy Hanson, VT; Katie Ombalski, Woods &amp; Waters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84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Consulting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#10 Paper (Monitoring)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Peter Tango, Breck Sullivan, John Clune, and Scott Phillips, USGS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84" y="5657676"/>
            <a:ext cx="1318161" cy="1063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ollusk&#10;&#10;Description automatically generated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9607" y="5613787"/>
            <a:ext cx="1351685" cy="1118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arthropod, invertebrate, crab, ground&#10;&#10;Description automatically generated"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9395" y="5605605"/>
            <a:ext cx="1595743" cy="108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59401" y="5582873"/>
            <a:ext cx="1512235" cy="100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7703" y="5566456"/>
            <a:ext cx="1510524" cy="10921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045025" y="1128152"/>
            <a:ext cx="10356273" cy="23479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997527" y="3468349"/>
            <a:ext cx="10356273" cy="22478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966855" y="2071274"/>
            <a:ext cx="1947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Watershed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66855" y="4226117"/>
            <a:ext cx="1947554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Tidal &amp; Watershed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3384958" y="1886607"/>
            <a:ext cx="45240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Lowering of Water Temps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384958" y="4184310"/>
            <a:ext cx="45240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Minimize Impacts &amp; Adjust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-563271" y="5085746"/>
            <a:ext cx="30266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Submerged Aquatic Vegetation (SAV)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824837" y="5190637"/>
            <a:ext cx="13181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384662" y="5213591"/>
            <a:ext cx="13181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Crabs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774077" y="5190637"/>
            <a:ext cx="1988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781302" y="6508900"/>
            <a:ext cx="2283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(Menhaden, Bay anchovy, benthic invertebrates)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987703" y="5173525"/>
            <a:ext cx="13181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Striped Bass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94201" y="5605605"/>
            <a:ext cx="2088906" cy="10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37219" y="366058"/>
            <a:ext cx="1905491" cy="126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297199" y="12235"/>
            <a:ext cx="21855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7875331" y="5213591"/>
            <a:ext cx="3319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Brook Trout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383305" y="27420"/>
            <a:ext cx="1425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7982098" y="-17729"/>
            <a:ext cx="1912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use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2058" y="400311"/>
            <a:ext cx="1819713" cy="12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37330" y="351603"/>
            <a:ext cx="1905490" cy="127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676822" y="728554"/>
            <a:ext cx="10838354" cy="6134311"/>
            <a:chOff x="445090" y="161427"/>
            <a:chExt cx="10838354" cy="6134311"/>
          </a:xfrm>
        </p:grpSpPr>
        <p:sp>
          <p:nvSpPr>
            <p:cNvPr id="123" name="Google Shape;123;p6"/>
            <p:cNvSpPr/>
            <p:nvPr/>
          </p:nvSpPr>
          <p:spPr>
            <a:xfrm>
              <a:off x="4772233" y="4069270"/>
              <a:ext cx="2184068" cy="2184824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5092082" y="4389230"/>
              <a:ext cx="1544370" cy="1544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Non-tidal water temperature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1462518" y="4747443"/>
              <a:ext cx="3127680" cy="828476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45090" y="4027624"/>
              <a:ext cx="2034855" cy="226811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504689" y="4087223"/>
              <a:ext cx="1915657" cy="2148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Streamflow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Baseflow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Withdrawals (from surface or groundwater)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 hydrology (presence of dams, floodplain connectivity, etc.)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Hydraulic resistance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Upstream and riparian land use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Groundwater inputs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Degree of infiltration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rgbClr val="F7CAAC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Rainfall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-8640000">
              <a:off x="2004522" y="3079326"/>
              <a:ext cx="3127557" cy="828476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285750" y="1760456"/>
              <a:ext cx="2034855" cy="162788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1333429" y="1808135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Runoff temperature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Sources of water (farm ponds, </a:t>
              </a:r>
              <a:r>
                <a:rPr b="0" i="0" lang="en-US" sz="105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municipal, mining and </a:t>
              </a: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industrial discharge, snowmelt, etc.)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Upstream and riparian land use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Degree of infiltration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 rot="-6480000">
              <a:off x="3423577" y="2048278"/>
              <a:ext cx="3127357" cy="828476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486625" y="161427"/>
              <a:ext cx="2034855" cy="162788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3534304" y="209106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750" lIns="24750" spcFirstLastPara="1" rIns="24750" wrap="square" tIns="2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Heat transfer from channel substrate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Substrate composition  (bedrock vs. gravel)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Hyporheic exchange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Residence time in hyporheic zone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-4320000">
              <a:off x="5177601" y="2048278"/>
              <a:ext cx="3127357" cy="828476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207055" y="161427"/>
              <a:ext cx="2034855" cy="162788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6254744" y="209098"/>
              <a:ext cx="2184000" cy="15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750" lIns="24750" spcFirstLastPara="1" rIns="24750" wrap="square" tIns="2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Groundwater inputs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Hyporheic exchange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Groundwater temperature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Degree of infiltration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Groundwater residence time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Legacy sediment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7CAAC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Underlying geology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-2160000">
              <a:off x="6596455" y="3079326"/>
              <a:ext cx="3127557" cy="828476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407930" y="1760456"/>
              <a:ext cx="2034855" cy="162788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8455609" y="1808135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750" lIns="24750" spcFirstLastPara="1" rIns="24750" wrap="square" tIns="2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Channel temperature buffering capacity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Surface area: volume ratio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Channel form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Large woody debris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Instream vegetation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Water clarity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7CAAC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Stream size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7138336" y="4747443"/>
              <a:ext cx="3127680" cy="828476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9248589" y="4347740"/>
              <a:ext cx="2034855" cy="162788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9296268" y="4395419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750" lIns="24750" spcFirstLastPara="1" rIns="24750" wrap="square" tIns="2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Air temperature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 solar radiation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Canopy cover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7CAAC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Ambient air temperature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6"/>
          <p:cNvSpPr/>
          <p:nvPr/>
        </p:nvSpPr>
        <p:spPr>
          <a:xfrm>
            <a:off x="8620126" y="5524497"/>
            <a:ext cx="371475" cy="390525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776663" y="3998671"/>
            <a:ext cx="371475" cy="390525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5048898" y="2742882"/>
            <a:ext cx="371475" cy="390525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200401" y="5524498"/>
            <a:ext cx="371475" cy="390525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719110" y="3126183"/>
            <a:ext cx="371475" cy="390525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8043864" y="3986469"/>
            <a:ext cx="371475" cy="390525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968917" y="2372587"/>
            <a:ext cx="371475" cy="390525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 rot="8652316">
            <a:off x="6736696" y="2777160"/>
            <a:ext cx="497875" cy="299381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153869" y="37083"/>
            <a:ext cx="1172853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Increasing stream and river temperatures have been driven by rising air temperatures,  but other drivers have a strong influence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24852" l="7456" r="3781" t="19981"/>
          <a:stretch/>
        </p:blipFill>
        <p:spPr>
          <a:xfrm>
            <a:off x="49850" y="2748075"/>
            <a:ext cx="2881326" cy="12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7936" l="2386" r="2499" t="5227"/>
          <a:stretch/>
        </p:blipFill>
        <p:spPr>
          <a:xfrm>
            <a:off x="92625" y="1281947"/>
            <a:ext cx="2552327" cy="9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 b="13968" l="16478" r="19701" t="21057"/>
          <a:stretch/>
        </p:blipFill>
        <p:spPr>
          <a:xfrm>
            <a:off x="92613" y="4554537"/>
            <a:ext cx="2795800" cy="1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>
            <p:ph idx="4294967295" type="title"/>
          </p:nvPr>
        </p:nvSpPr>
        <p:spPr>
          <a:xfrm>
            <a:off x="517200" y="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Ecological Impacts - Species</a:t>
            </a:r>
            <a:endParaRPr b="1"/>
          </a:p>
        </p:txBody>
      </p:sp>
      <p:sp>
        <p:nvSpPr>
          <p:cNvPr id="160" name="Google Shape;160;p7"/>
          <p:cNvSpPr txBox="1"/>
          <p:nvPr/>
        </p:nvSpPr>
        <p:spPr>
          <a:xfrm>
            <a:off x="2673300" y="914700"/>
            <a:ext cx="9518700" cy="5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2984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b="1" i="0" lang="en-US" sz="2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Strongest negative impacts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coldwater species (e.g., trout, sculpin) and their habitats (esp. where streams aren’t driven by groundwater )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Watershed-wide, warmwater aquatic species are most common.  Although more tolerant to temperature increases, they are </a:t>
            </a:r>
            <a:r>
              <a:rPr b="1" i="0" lang="en-US" sz="2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sensitive to extreme temperatures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rapid changes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to indirect effects (e.g., invasives, pathogens) from higher temps.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b="1" i="0" lang="en-US" sz="2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More study needed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temperature effects on lower foodweb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2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■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Algae, biofilms, zooplankton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2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■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Macroinvertebrates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2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■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mussels &amp; host species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idx="4294967295" type="title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Ecological Impacts - Other Stressors</a:t>
            </a:r>
            <a:endParaRPr b="1"/>
          </a:p>
        </p:txBody>
      </p:sp>
      <p:sp>
        <p:nvSpPr>
          <p:cNvPr id="166" name="Google Shape;166;p8"/>
          <p:cNvSpPr txBox="1"/>
          <p:nvPr/>
        </p:nvSpPr>
        <p:spPr>
          <a:xfrm>
            <a:off x="350140" y="1777137"/>
            <a:ext cx="8958300" cy="37702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238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Calibri"/>
              <a:buChar char="•"/>
            </a:pPr>
            <a:r>
              <a:rPr b="0" i="0" lang="en-US" sz="29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Co-occurring Stressors</a:t>
            </a:r>
            <a:endParaRPr b="0" i="0" sz="29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dissolved oxygen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 species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Algal blooms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Bacterial/viral outbreaks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&amp; toxicity of other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pollutants (e.g., heavy metals,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pesticides, ammonia, etc.)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Expansion of invasives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7520" y="2037319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9175218" y="5085319"/>
            <a:ext cx="3673354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credit: Driscol Drones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534388" y="173177"/>
            <a:ext cx="116576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Management implications: Priority information needs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030" y="1937959"/>
            <a:ext cx="6337970" cy="34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534388" y="1641076"/>
            <a:ext cx="571203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Improved understanding of the relative influence of BMPs and habitat restoration on water temperature, including cost-effectiveness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Additional data/modeling capacity to predict future changes in stream temperature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Additional research to better understand how stream temperature and living resources will respond to management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838202" y="365126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b="1" lang="en-US" sz="4100"/>
              <a:t>Day 2 Themes for Discussion</a:t>
            </a:r>
            <a:endParaRPr b="1" sz="4100"/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838201" y="2333297"/>
            <a:ext cx="5251316" cy="3843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Coldwater fisheries and habitats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Rural waters and habitats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Urban waters and habitats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Cross-watershed topics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State temperature water quality standards (WQS), monitoring and implementation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Monitoring and modeling </a:t>
            </a:r>
            <a:endParaRPr/>
          </a:p>
        </p:txBody>
      </p:sp>
      <p:pic>
        <p:nvPicPr>
          <p:cNvPr descr="A close up of a tree branch&#10;&#10;Description automatically generated with low confidence" id="184" name="Google Shape;184;p11"/>
          <p:cNvPicPr preferRelativeResize="0"/>
          <p:nvPr/>
        </p:nvPicPr>
        <p:blipFill rotWithShape="1">
          <a:blip r:embed="rId3">
            <a:alphaModFix/>
          </a:blip>
          <a:srcRect b="-1" l="18174" r="23787" t="0"/>
          <a:stretch/>
        </p:blipFill>
        <p:spPr>
          <a:xfrm>
            <a:off x="6573733" y="10"/>
            <a:ext cx="5618268" cy="6461751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9487413" y="6550224"/>
            <a:ext cx="24199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credit: Joel Prince, NASF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3048856" y="3308503"/>
            <a:ext cx="60977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3048856" y="3308503"/>
            <a:ext cx="60977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3048856" y="3308503"/>
            <a:ext cx="60977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r>
              <a:t/>
            </a:r>
            <a:endParaRPr/>
          </a:p>
        </p:txBody>
      </p:sp>
      <p:sp>
        <p:nvSpPr>
          <p:cNvPr id="194" name="Google Shape;194;p43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5" name="Google Shape;1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r>
              <a:t/>
            </a:r>
            <a:endParaRPr/>
          </a:p>
        </p:txBody>
      </p:sp>
      <p:sp>
        <p:nvSpPr>
          <p:cNvPr id="201" name="Google Shape;201;p4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2" name="Google Shape;20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2021-05-10T13:44:02Z</dcterms:created>
  <dc:creator>richbatiuk@gmail.com</dc:creator>
</cp:coreProperties>
</file>