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8"/>
  </p:sldMasterIdLst>
  <p:notesMasterIdLst>
    <p:notesMasterId r:id="rId75"/>
  </p:notesMasterIdLst>
  <p:sldIdLst>
    <p:sldId id="257" r:id="rId49"/>
    <p:sldId id="270" r:id="rId50"/>
    <p:sldId id="268" r:id="rId51"/>
    <p:sldId id="259" r:id="rId52"/>
    <p:sldId id="305" r:id="rId53"/>
    <p:sldId id="266" r:id="rId54"/>
    <p:sldId id="302" r:id="rId55"/>
    <p:sldId id="284" r:id="rId56"/>
    <p:sldId id="292" r:id="rId57"/>
    <p:sldId id="300" r:id="rId58"/>
    <p:sldId id="306" r:id="rId59"/>
    <p:sldId id="267" r:id="rId60"/>
    <p:sldId id="303" r:id="rId61"/>
    <p:sldId id="285" r:id="rId62"/>
    <p:sldId id="293" r:id="rId63"/>
    <p:sldId id="301" r:id="rId64"/>
    <p:sldId id="307" r:id="rId65"/>
    <p:sldId id="308" r:id="rId66"/>
    <p:sldId id="312" r:id="rId67"/>
    <p:sldId id="313" r:id="rId68"/>
    <p:sldId id="309" r:id="rId69"/>
    <p:sldId id="310" r:id="rId70"/>
    <p:sldId id="311" r:id="rId71"/>
    <p:sldId id="260" r:id="rId72"/>
    <p:sldId id="271" r:id="rId73"/>
    <p:sldId id="272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50" Type="http://schemas.openxmlformats.org/officeDocument/2006/relationships/slide" Target="slides/slide2.xml"/><Relationship Id="rId55" Type="http://schemas.openxmlformats.org/officeDocument/2006/relationships/slide" Target="slides/slide7.xml"/><Relationship Id="rId63" Type="http://schemas.openxmlformats.org/officeDocument/2006/relationships/slide" Target="slides/slide15.xml"/><Relationship Id="rId68" Type="http://schemas.openxmlformats.org/officeDocument/2006/relationships/slide" Target="slides/slide20.xml"/><Relationship Id="rId76" Type="http://schemas.openxmlformats.org/officeDocument/2006/relationships/presProps" Target="presProps.xml"/><Relationship Id="rId7" Type="http://schemas.openxmlformats.org/officeDocument/2006/relationships/customXml" Target="../customXml/item7.xml"/><Relationship Id="rId71" Type="http://schemas.openxmlformats.org/officeDocument/2006/relationships/slide" Target="slides/slide23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slide" Target="slides/slide5.xml"/><Relationship Id="rId58" Type="http://schemas.openxmlformats.org/officeDocument/2006/relationships/slide" Target="slides/slide10.xml"/><Relationship Id="rId66" Type="http://schemas.openxmlformats.org/officeDocument/2006/relationships/slide" Target="slides/slide18.xml"/><Relationship Id="rId74" Type="http://schemas.openxmlformats.org/officeDocument/2006/relationships/slide" Target="slides/slide26.xml"/><Relationship Id="rId79" Type="http://schemas.openxmlformats.org/officeDocument/2006/relationships/tableStyles" Target="tableStyles.xml"/><Relationship Id="rId5" Type="http://schemas.openxmlformats.org/officeDocument/2006/relationships/customXml" Target="../customXml/item5.xml"/><Relationship Id="rId61" Type="http://schemas.openxmlformats.org/officeDocument/2006/relationships/slide" Target="slides/slide13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slide" Target="slides/slide4.xml"/><Relationship Id="rId60" Type="http://schemas.openxmlformats.org/officeDocument/2006/relationships/slide" Target="slides/slide12.xml"/><Relationship Id="rId65" Type="http://schemas.openxmlformats.org/officeDocument/2006/relationships/slide" Target="slides/slide17.xml"/><Relationship Id="rId73" Type="http://schemas.openxmlformats.org/officeDocument/2006/relationships/slide" Target="slides/slide25.xml"/><Relationship Id="rId78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slideMaster" Target="slideMasters/slideMaster1.xml"/><Relationship Id="rId56" Type="http://schemas.openxmlformats.org/officeDocument/2006/relationships/slide" Target="slides/slide8.xml"/><Relationship Id="rId64" Type="http://schemas.openxmlformats.org/officeDocument/2006/relationships/slide" Target="slides/slide16.xml"/><Relationship Id="rId69" Type="http://schemas.openxmlformats.org/officeDocument/2006/relationships/slide" Target="slides/slide21.xml"/><Relationship Id="rId77" Type="http://schemas.openxmlformats.org/officeDocument/2006/relationships/viewProps" Target="viewProps.xml"/><Relationship Id="rId8" Type="http://schemas.openxmlformats.org/officeDocument/2006/relationships/customXml" Target="../customXml/item8.xml"/><Relationship Id="rId51" Type="http://schemas.openxmlformats.org/officeDocument/2006/relationships/slide" Target="slides/slide3.xml"/><Relationship Id="rId72" Type="http://schemas.openxmlformats.org/officeDocument/2006/relationships/slide" Target="slides/slide24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slide" Target="slides/slide11.xml"/><Relationship Id="rId67" Type="http://schemas.openxmlformats.org/officeDocument/2006/relationships/slide" Target="slides/slide19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slide" Target="slides/slide6.xml"/><Relationship Id="rId62" Type="http://schemas.openxmlformats.org/officeDocument/2006/relationships/slide" Target="slides/slide14.xml"/><Relationship Id="rId70" Type="http://schemas.openxmlformats.org/officeDocument/2006/relationships/slide" Target="slides/slide22.xml"/><Relationship Id="rId75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slide" Target="slides/slide1.xml"/><Relationship Id="rId57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70FBF-8A0F-4632-A0B0-C01C3080BE16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CE8AE-EA23-4C43-A026-6D8FD8B4C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7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507-A1FC-46FE-9799-7C7F5C4929F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F310-B579-4E11-A6F3-DF4E08766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42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507-A1FC-46FE-9799-7C7F5C4929F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F310-B579-4E11-A6F3-DF4E08766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19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507-A1FC-46FE-9799-7C7F5C4929F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F310-B579-4E11-A6F3-DF4E08766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1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507-A1FC-46FE-9799-7C7F5C4929F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F310-B579-4E11-A6F3-DF4E08766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5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507-A1FC-46FE-9799-7C7F5C4929F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F310-B579-4E11-A6F3-DF4E08766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507-A1FC-46FE-9799-7C7F5C4929F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F310-B579-4E11-A6F3-DF4E08766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2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507-A1FC-46FE-9799-7C7F5C4929F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F310-B579-4E11-A6F3-DF4E08766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3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507-A1FC-46FE-9799-7C7F5C4929F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F310-B579-4E11-A6F3-DF4E08766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3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507-A1FC-46FE-9799-7C7F5C4929F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F310-B579-4E11-A6F3-DF4E08766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97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507-A1FC-46FE-9799-7C7F5C4929F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F310-B579-4E11-A6F3-DF4E08766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18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507-A1FC-46FE-9799-7C7F5C4929F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F310-B579-4E11-A6F3-DF4E08766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46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FA507-A1FC-46FE-9799-7C7F5C4929F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AF310-B579-4E11-A6F3-DF4E08766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8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5452" y="5034860"/>
            <a:ext cx="11064328" cy="11772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Chesapeake Bay Program Principals’ Staff Committee </a:t>
            </a:r>
            <a:br>
              <a:rPr lang="en-US" b="1" dirty="0"/>
            </a:br>
            <a:r>
              <a:rPr lang="en-US" b="1" dirty="0"/>
              <a:t>December 20, 2017</a:t>
            </a:r>
            <a:endParaRPr lang="en-US" dirty="0">
              <a:solidFill>
                <a:srgbClr val="0076A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8891" y="3067180"/>
            <a:ext cx="106172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Reaching Consensus on Midpoint Assessment Policy Decisions</a:t>
            </a:r>
            <a:endParaRPr lang="en-US" sz="4400" b="1" kern="1400" spc="-5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2678"/>
            <a:ext cx="12354451" cy="20754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77304"/>
            <a:ext cx="2224236" cy="2115737"/>
          </a:xfrm>
          <a:prstGeom prst="ellipse">
            <a:avLst/>
          </a:prstGeom>
          <a:ln w="3175" cap="rnd">
            <a:solidFill>
              <a:srgbClr val="0076A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9" descr="Cbplogocnotex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644" y="236920"/>
            <a:ext cx="2351807" cy="148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810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PSC Public Communication Messages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01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875143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Climate Change Impacts</a:t>
            </a:r>
          </a:p>
        </p:txBody>
      </p:sp>
    </p:spTree>
    <p:extLst>
      <p:ext uri="{BB962C8B-B14F-4D97-AF65-F5344CB8AC3E}">
        <p14:creationId xmlns:p14="http://schemas.microsoft.com/office/powerpoint/2010/main" val="2147228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75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Today’s Requested Policy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538" y="158631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Approval of the WQGIT-proposed dual approach to factor climate change into the Phase III WIPs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8328EF-C2C8-4861-B0DA-8100FEBAF165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47" y="2807510"/>
            <a:ext cx="6059901" cy="380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12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Today’s Requested Policy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5610" y="1847850"/>
            <a:ext cx="916077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Approval of WQGIT recommendation to provide flexibility among jurisdictions and a commitment for CBP programmatic support (e.g., guidance, data, funding, etc.) for implementation of climate change policies that </a:t>
            </a:r>
            <a:r>
              <a:rPr lang="en-US" sz="3000" u="sng" dirty="0"/>
              <a:t>exceed</a:t>
            </a:r>
            <a:r>
              <a:rPr lang="en-US" sz="3000" dirty="0"/>
              <a:t> the Partnership approved policies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8328EF-C2C8-4861-B0DA-8100FEBAF165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6053" y="4325068"/>
            <a:ext cx="3516057" cy="1952701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10" y="4325067"/>
            <a:ext cx="3707169" cy="195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2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Key Issues &amp; Questions Addressed From Day 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16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PSC Policy Decisions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43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PSC Public Communication Messages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15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875143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Draft Phase III Planning Targets</a:t>
            </a:r>
          </a:p>
        </p:txBody>
      </p:sp>
    </p:spTree>
    <p:extLst>
      <p:ext uri="{BB962C8B-B14F-4D97-AF65-F5344CB8AC3E}">
        <p14:creationId xmlns:p14="http://schemas.microsoft.com/office/powerpoint/2010/main" val="3824530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8622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Today’s Requested Policy Decision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923" y="1464185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3000"/>
              </a:spcAft>
              <a:buNone/>
            </a:pPr>
            <a:r>
              <a:rPr lang="en-US" dirty="0"/>
              <a:t>Approval of the </a:t>
            </a:r>
            <a:r>
              <a:rPr lang="en-US" b="1" u="sng" dirty="0"/>
              <a:t>draft Phase III Planning Targets </a:t>
            </a:r>
            <a:r>
              <a:rPr lang="en-US" dirty="0"/>
              <a:t>as the starting point for the Partnership’s 4-month review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68" y="2691977"/>
            <a:ext cx="11595149" cy="348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48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0024024"/>
              </p:ext>
            </p:extLst>
          </p:nvPr>
        </p:nvGraphicFramePr>
        <p:xfrm>
          <a:off x="1525814" y="1168944"/>
          <a:ext cx="9187261" cy="5410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175">
                  <a:extLst>
                    <a:ext uri="{9D8B030D-6E8A-4147-A177-3AD203B41FA5}">
                      <a16:colId xmlns:a16="http://schemas.microsoft.com/office/drawing/2014/main" val="1415980398"/>
                    </a:ext>
                  </a:extLst>
                </a:gridCol>
                <a:gridCol w="2582456">
                  <a:extLst>
                    <a:ext uri="{9D8B030D-6E8A-4147-A177-3AD203B41FA5}">
                      <a16:colId xmlns:a16="http://schemas.microsoft.com/office/drawing/2014/main" val="4138067887"/>
                    </a:ext>
                  </a:extLst>
                </a:gridCol>
                <a:gridCol w="2296815">
                  <a:extLst>
                    <a:ext uri="{9D8B030D-6E8A-4147-A177-3AD203B41FA5}">
                      <a16:colId xmlns:a16="http://schemas.microsoft.com/office/drawing/2014/main" val="692515093"/>
                    </a:ext>
                  </a:extLst>
                </a:gridCol>
                <a:gridCol w="2296815">
                  <a:extLst>
                    <a:ext uri="{9D8B030D-6E8A-4147-A177-3AD203B41FA5}">
                      <a16:colId xmlns:a16="http://schemas.microsoft.com/office/drawing/2014/main" val="325020733"/>
                    </a:ext>
                  </a:extLst>
                </a:gridCol>
              </a:tblGrid>
              <a:tr h="1021301"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  <a:p>
                      <a:pPr algn="ctr"/>
                      <a:r>
                        <a:rPr lang="en-US" sz="2500" dirty="0"/>
                        <a:t>Jurisdiction</a:t>
                      </a:r>
                    </a:p>
                  </a:txBody>
                  <a:tcPr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1985 </a:t>
                      </a:r>
                    </a:p>
                    <a:p>
                      <a:pPr algn="ctr"/>
                      <a:r>
                        <a:rPr lang="en-US" sz="2500" dirty="0"/>
                        <a:t>Baseline </a:t>
                      </a:r>
                    </a:p>
                  </a:txBody>
                  <a:tcPr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2013 </a:t>
                      </a:r>
                    </a:p>
                    <a:p>
                      <a:pPr algn="ctr"/>
                      <a:r>
                        <a:rPr lang="en-US" sz="2500" dirty="0"/>
                        <a:t>Progress</a:t>
                      </a:r>
                    </a:p>
                  </a:txBody>
                  <a:tcPr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Phase III Planning Target</a:t>
                      </a:r>
                    </a:p>
                  </a:txBody>
                  <a:tcPr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3306417"/>
                  </a:ext>
                </a:extLst>
              </a:tr>
              <a:tr h="515578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/>
                        <a:t>NY</a:t>
                      </a:r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902813"/>
                  </a:ext>
                </a:extLst>
              </a:tr>
              <a:tr h="515578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/>
                        <a:t>PA</a:t>
                      </a:r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631119"/>
                  </a:ext>
                </a:extLst>
              </a:tr>
              <a:tr h="515578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/>
                        <a:t>MD</a:t>
                      </a:r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362617"/>
                  </a:ext>
                </a:extLst>
              </a:tr>
              <a:tr h="515578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/>
                        <a:t>WV</a:t>
                      </a:r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749976"/>
                  </a:ext>
                </a:extLst>
              </a:tr>
              <a:tr h="515578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/>
                        <a:t>DC</a:t>
                      </a:r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082481"/>
                  </a:ext>
                </a:extLst>
              </a:tr>
              <a:tr h="515578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/>
                        <a:t>DE</a:t>
                      </a:r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803626"/>
                  </a:ext>
                </a:extLst>
              </a:tr>
              <a:tr h="515578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/>
                        <a:t>VA</a:t>
                      </a:r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44028"/>
                  </a:ext>
                </a:extLst>
              </a:tr>
              <a:tr h="515578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/>
                        <a:t>Basinwide </a:t>
                      </a:r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06289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861645" y="0"/>
            <a:ext cx="10515600" cy="1184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+mn-lt"/>
              </a:rPr>
              <a:t>Proposed Draft Phase III Planning Targets: Nitrogen</a:t>
            </a:r>
            <a:endParaRPr lang="en-US" sz="4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613" y="6519446"/>
            <a:ext cx="2920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*Units: millions of pounds</a:t>
            </a:r>
          </a:p>
        </p:txBody>
      </p:sp>
      <p:sp>
        <p:nvSpPr>
          <p:cNvPr id="7" name="Rectangle 6"/>
          <p:cNvSpPr/>
          <p:nvPr/>
        </p:nvSpPr>
        <p:spPr>
          <a:xfrm>
            <a:off x="8446334" y="1184285"/>
            <a:ext cx="2281083" cy="541042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618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22" y="377714"/>
            <a:ext cx="10063337" cy="586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03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4666185"/>
              </p:ext>
            </p:extLst>
          </p:nvPr>
        </p:nvGraphicFramePr>
        <p:xfrm>
          <a:off x="1532087" y="1217294"/>
          <a:ext cx="8887304" cy="5410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5512">
                  <a:extLst>
                    <a:ext uri="{9D8B030D-6E8A-4147-A177-3AD203B41FA5}">
                      <a16:colId xmlns:a16="http://schemas.microsoft.com/office/drawing/2014/main" val="1415980398"/>
                    </a:ext>
                  </a:extLst>
                </a:gridCol>
                <a:gridCol w="2498140">
                  <a:extLst>
                    <a:ext uri="{9D8B030D-6E8A-4147-A177-3AD203B41FA5}">
                      <a16:colId xmlns:a16="http://schemas.microsoft.com/office/drawing/2014/main" val="4138067887"/>
                    </a:ext>
                  </a:extLst>
                </a:gridCol>
                <a:gridCol w="2221826">
                  <a:extLst>
                    <a:ext uri="{9D8B030D-6E8A-4147-A177-3AD203B41FA5}">
                      <a16:colId xmlns:a16="http://schemas.microsoft.com/office/drawing/2014/main" val="692515093"/>
                    </a:ext>
                  </a:extLst>
                </a:gridCol>
                <a:gridCol w="2221826">
                  <a:extLst>
                    <a:ext uri="{9D8B030D-6E8A-4147-A177-3AD203B41FA5}">
                      <a16:colId xmlns:a16="http://schemas.microsoft.com/office/drawing/2014/main" val="325020733"/>
                    </a:ext>
                  </a:extLst>
                </a:gridCol>
              </a:tblGrid>
              <a:tr h="1021301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Jurisdiction</a:t>
                      </a:r>
                    </a:p>
                  </a:txBody>
                  <a:tcPr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1985 </a:t>
                      </a:r>
                    </a:p>
                    <a:p>
                      <a:pPr algn="ctr"/>
                      <a:r>
                        <a:rPr lang="en-US" sz="2500" dirty="0"/>
                        <a:t>Baseline </a:t>
                      </a:r>
                    </a:p>
                  </a:txBody>
                  <a:tcPr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2013 </a:t>
                      </a:r>
                    </a:p>
                    <a:p>
                      <a:pPr algn="ctr"/>
                      <a:r>
                        <a:rPr lang="en-US" sz="2500" dirty="0"/>
                        <a:t>Progress</a:t>
                      </a:r>
                    </a:p>
                  </a:txBody>
                  <a:tcPr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Phase III Planning Target</a:t>
                      </a:r>
                    </a:p>
                  </a:txBody>
                  <a:tcPr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3306417"/>
                  </a:ext>
                </a:extLst>
              </a:tr>
              <a:tr h="515578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/>
                        <a:t>NY</a:t>
                      </a:r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902813"/>
                  </a:ext>
                </a:extLst>
              </a:tr>
              <a:tr h="515578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/>
                        <a:t>PA</a:t>
                      </a:r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631119"/>
                  </a:ext>
                </a:extLst>
              </a:tr>
              <a:tr h="515578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/>
                        <a:t>MD</a:t>
                      </a:r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362617"/>
                  </a:ext>
                </a:extLst>
              </a:tr>
              <a:tr h="515578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/>
                        <a:t>WV</a:t>
                      </a:r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749976"/>
                  </a:ext>
                </a:extLst>
              </a:tr>
              <a:tr h="515578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/>
                        <a:t>DC</a:t>
                      </a:r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082481"/>
                  </a:ext>
                </a:extLst>
              </a:tr>
              <a:tr h="515578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/>
                        <a:t>DE</a:t>
                      </a:r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803626"/>
                  </a:ext>
                </a:extLst>
              </a:tr>
              <a:tr h="515578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/>
                        <a:t>VA</a:t>
                      </a:r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44028"/>
                  </a:ext>
                </a:extLst>
              </a:tr>
              <a:tr h="515578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/>
                        <a:t>Basinwide</a:t>
                      </a:r>
                      <a:r>
                        <a:rPr lang="en-US" sz="3000" b="1" dirty="0"/>
                        <a:t> </a:t>
                      </a:r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06289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861645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+mn-lt"/>
              </a:rPr>
              <a:t>Proposed Draft Phase III Planning Targets: Phosphorus</a:t>
            </a:r>
            <a:endParaRPr lang="en-US" sz="4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948" y="6519446"/>
            <a:ext cx="2920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*Units: millions of pounds</a:t>
            </a:r>
          </a:p>
        </p:txBody>
      </p:sp>
      <p:sp>
        <p:nvSpPr>
          <p:cNvPr id="7" name="Rectangle 6"/>
          <p:cNvSpPr/>
          <p:nvPr/>
        </p:nvSpPr>
        <p:spPr>
          <a:xfrm>
            <a:off x="8207133" y="1217294"/>
            <a:ext cx="2212258" cy="541042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119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Key Issues &amp; Questions Addressed From Day 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83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PSC Policy Decision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22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PSC Public Communication Messages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66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EPA’s Phase III WIP Expectations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Accounting for Growth:</a:t>
            </a:r>
          </a:p>
        </p:txBody>
      </p:sp>
    </p:spTree>
    <p:extLst>
      <p:ext uri="{BB962C8B-B14F-4D97-AF65-F5344CB8AC3E}">
        <p14:creationId xmlns:p14="http://schemas.microsoft.com/office/powerpoint/2010/main" val="320632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EPA’s Phase III WIP Expectations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Conowingo</a:t>
            </a:r>
            <a:r>
              <a:rPr lang="en-US" dirty="0"/>
              <a:t> Dam infill:</a:t>
            </a:r>
          </a:p>
        </p:txBody>
      </p:sp>
    </p:spTree>
    <p:extLst>
      <p:ext uri="{BB962C8B-B14F-4D97-AF65-F5344CB8AC3E}">
        <p14:creationId xmlns:p14="http://schemas.microsoft.com/office/powerpoint/2010/main" val="2192477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EPA’s Phase III WIP Expectations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Climate Change:</a:t>
            </a:r>
          </a:p>
        </p:txBody>
      </p:sp>
    </p:spTree>
    <p:extLst>
      <p:ext uri="{BB962C8B-B14F-4D97-AF65-F5344CB8AC3E}">
        <p14:creationId xmlns:p14="http://schemas.microsoft.com/office/powerpoint/2010/main" val="3437278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4264"/>
            <a:ext cx="10515600" cy="787814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Today’s Requested Policy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817" y="1644146"/>
            <a:ext cx="11370365" cy="5457134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3000"/>
              </a:spcAft>
              <a:buFont typeface="+mj-lt"/>
              <a:buAutoNum type="arabicParenR"/>
            </a:pPr>
            <a:r>
              <a:rPr lang="en-US" dirty="0"/>
              <a:t>Approval of the approach to account for the additional loads delivered to the Bay due to the </a:t>
            </a:r>
            <a:r>
              <a:rPr lang="en-US" b="1" dirty="0" err="1"/>
              <a:t>Conowingo</a:t>
            </a:r>
            <a:r>
              <a:rPr lang="en-US" b="1" dirty="0"/>
              <a:t> infill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arenR"/>
            </a:pPr>
            <a:r>
              <a:rPr lang="en-US" dirty="0"/>
              <a:t>Approval of how to factor </a:t>
            </a:r>
            <a:r>
              <a:rPr lang="en-US" b="1" dirty="0"/>
              <a:t>climate change </a:t>
            </a:r>
            <a:r>
              <a:rPr lang="en-US" dirty="0"/>
              <a:t>into the Phase III WIPs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arenR"/>
            </a:pPr>
            <a:r>
              <a:rPr lang="en-US" dirty="0"/>
              <a:t>Approval of the </a:t>
            </a:r>
            <a:r>
              <a:rPr lang="en-US" b="1" dirty="0"/>
              <a:t>draft Phase III Planning Targets </a:t>
            </a:r>
            <a:r>
              <a:rPr lang="en-US" dirty="0"/>
              <a:t>as the starting point for the 4-month review process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35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9132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Today’s Meeting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419" y="1553170"/>
            <a:ext cx="10932381" cy="4940699"/>
          </a:xfrm>
        </p:spPr>
        <p:txBody>
          <a:bodyPr>
            <a:normAutofit/>
          </a:bodyPr>
          <a:lstStyle/>
          <a:p>
            <a:r>
              <a:rPr lang="en-US" b="1" dirty="0"/>
              <a:t>Specific language for each decision will be presented to the PSC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PSC approved modifications to the decision language made in real time</a:t>
            </a:r>
          </a:p>
          <a:p>
            <a:endParaRPr lang="en-US" dirty="0"/>
          </a:p>
          <a:p>
            <a:r>
              <a:rPr lang="en-US" b="1" dirty="0"/>
              <a:t>PSC will be asked to approve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Recommended public communication messages for each decision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Specific language to be inserted into the final Phase III WIP expectations document to reflect growth, </a:t>
            </a:r>
            <a:r>
              <a:rPr lang="en-US" dirty="0" err="1"/>
              <a:t>Conowingo</a:t>
            </a:r>
            <a:r>
              <a:rPr lang="en-US" dirty="0"/>
              <a:t> infill, and climate change decisions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60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875143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latin typeface="+mn-lt"/>
              </a:rPr>
              <a:t>Conowingo</a:t>
            </a:r>
            <a:r>
              <a:rPr lang="en-US" b="1" dirty="0">
                <a:latin typeface="+mn-lt"/>
              </a:rPr>
              <a:t> Dam Infill </a:t>
            </a:r>
          </a:p>
        </p:txBody>
      </p:sp>
    </p:spTree>
    <p:extLst>
      <p:ext uri="{BB962C8B-B14F-4D97-AF65-F5344CB8AC3E}">
        <p14:creationId xmlns:p14="http://schemas.microsoft.com/office/powerpoint/2010/main" val="634745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Today’s Requested Policy Decision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039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3000"/>
              </a:spcAft>
              <a:buNone/>
            </a:pPr>
            <a:r>
              <a:rPr lang="en-US" dirty="0"/>
              <a:t>Approval of the WQGIT-proposed approach to account for the additional nutrient loads delivered to the Bay due to the </a:t>
            </a:r>
            <a:r>
              <a:rPr lang="en-US" dirty="0" err="1"/>
              <a:t>Conowingo</a:t>
            </a:r>
            <a:r>
              <a:rPr lang="en-US" dirty="0"/>
              <a:t> infill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 descr="Image result for Conowingo Dam chesapeake bay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622" y="2926927"/>
            <a:ext cx="5417978" cy="361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01905" y="6519360"/>
            <a:ext cx="15813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www.chesapeakebay.net</a:t>
            </a:r>
          </a:p>
        </p:txBody>
      </p:sp>
    </p:spTree>
    <p:extLst>
      <p:ext uri="{BB962C8B-B14F-4D97-AF65-F5344CB8AC3E}">
        <p14:creationId xmlns:p14="http://schemas.microsoft.com/office/powerpoint/2010/main" val="250897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Today’s Requested Policy Decision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785" y="2035495"/>
            <a:ext cx="424552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Approval of the timeframe by which the jurisdictions have to address the additional nutrient loads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584379" y="5775820"/>
            <a:ext cx="15813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www.chesapeakebay.net</a:t>
            </a:r>
          </a:p>
        </p:txBody>
      </p:sp>
      <p:pic>
        <p:nvPicPr>
          <p:cNvPr id="2054" name="Picture 6" descr="Image result for Conowingo Dam chesapeake bay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375" y="1627464"/>
            <a:ext cx="6134450" cy="408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47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Key Issues &amp; Questions Addressed From Day 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37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PSC Policy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4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C02F3CCA-7615-4148-B30B-CE720E8914AD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4A7D991E-8824-42A5-94B9-433F2C39FA68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546B6EB9-FD84-4310-BAD7-76179F3FDC2C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7277BE91-A816-473C-A2AB-AD1A1674CF75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C62E3B67-890A-4E68-80B6-A44B4A68875F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590CCE77-F609-4345-9C80-FF62B95B1D6A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68885E85-418B-477B-ABA8-697759D49E8A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DEFA93A2-9C93-426E-9F61-365A402B2B2B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5DB9694E-3633-4E6A-8EEA-C7B265F67C52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A484265C-30FE-40B9-BB2C-0C8266C3BDD0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D58ED109-885C-4D71-AF0F-2EBACFCD6B11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B7E1E446-78BE-4FEE-AAE9-B8F11C97F155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998E05B3-4050-4D27-8BE7-0D018A9ECEB1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42591A14-77E9-4EAC-86EF-B08C6D49C1CB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762F5F88-34E3-450C-AC1E-8C147FE20918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B74F64F1-99AB-4FD0-A428-B1F2167C4271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18074D73-C22A-441A-8AB4-91CA2FBBDD11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8DC9256A-CBCD-4432-B5E2-DF062E2D3A66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BBB155E2-2781-491A-B4F1-FA142632D224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CAA81FA0-92D9-4D3F-9D52-F2366F23F4FC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27697A5B-A680-4EBE-B5F8-E774651200A8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6B27555A-6597-43B5-B828-D594AE498FF1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778916B8-9084-481D-BFBA-63019AE1E274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AD1A53B1-4F22-4562-806D-DE583CCD9D29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A9A4173E-FEF2-44FD-B63E-1161CB1D90F6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C71D8E3F-C31F-4C91-99C1-44EE1821AF52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8C33E295-8272-4E2C-8D4B-F9E6502DFABB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FB801F04-92CC-4370-9225-00989AA1A9DB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4166C0F0-EDC4-49F5-A319-E213169CA0F2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07999752-D21D-4A76-AFD8-E6E3F6A4FC24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D1D01428-82F2-462D-9B01-AB97C1493841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34CF0E7A-C13A-4EE0-BE7E-EFAF4A045BEB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7D461161-4C1F-4E3D-A1E1-81EBC74D3D77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B41F3909-D2DB-481B-B645-CB66C2CD6696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7D98CFEB-A2CF-44CB-B242-AC4CFF40F76E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4BAF78D0-3486-461A-BC3B-AA7A434B24D1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2545884A-4D6F-49D7-9215-36C4889164A7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49B3AE0C-22D6-4724-86AE-5905AA394481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36DFB288-94FB-4610-A11D-9247026599E4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3E93A6C4-32DD-4AB6-8DBD-4826616EE42E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093A2544-598F-49F0-ABA6-7998FB162F7E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0F158E8C-A887-44B0-9F25-250C2BBFF681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AF7A9C2B-168D-4763-81DC-22EE5EB5A5D7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CC98CE15-28E3-4605-BEDC-B9CACA954C29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AD29163E-D11D-459A-863F-61F5A67EC1AD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CA932F55-19D2-4C97-9389-E3C6381E3A0F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76F5716E-6889-4090-BE59-0DACCE2FEF7A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457</Words>
  <Application>Microsoft Office PowerPoint</Application>
  <PresentationFormat>Widescreen</PresentationFormat>
  <Paragraphs>134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Today’s Requested Policy Decisions</vt:lpstr>
      <vt:lpstr>Today’s Meeting Flow</vt:lpstr>
      <vt:lpstr>Conowingo Dam Infill </vt:lpstr>
      <vt:lpstr>Today’s Requested Policy Decision</vt:lpstr>
      <vt:lpstr>Today’s Requested Policy Decision</vt:lpstr>
      <vt:lpstr>Key Issues &amp; Questions Addressed From Day One</vt:lpstr>
      <vt:lpstr>PSC Policy Decisions</vt:lpstr>
      <vt:lpstr>PSC Public Communication Messages </vt:lpstr>
      <vt:lpstr>Climate Change Impacts</vt:lpstr>
      <vt:lpstr>Today’s Requested Policy Decisions</vt:lpstr>
      <vt:lpstr>Today’s Requested Policy Decisions</vt:lpstr>
      <vt:lpstr>Key Issues &amp; Questions Addressed From Day One</vt:lpstr>
      <vt:lpstr>PSC Policy Decisions </vt:lpstr>
      <vt:lpstr>PSC Public Communication Messages </vt:lpstr>
      <vt:lpstr>Draft Phase III Planning Targets</vt:lpstr>
      <vt:lpstr>Today’s Requested Policy Decision</vt:lpstr>
      <vt:lpstr>PowerPoint Presentation</vt:lpstr>
      <vt:lpstr>PowerPoint Presentation</vt:lpstr>
      <vt:lpstr>Key Issues &amp; Questions Addressed From Day One</vt:lpstr>
      <vt:lpstr>PSC Policy Decision</vt:lpstr>
      <vt:lpstr>PSC Public Communication Messages </vt:lpstr>
      <vt:lpstr>EPA’s Phase III WIP Expectations </vt:lpstr>
      <vt:lpstr>EPA’s Phase III WIP Expectations </vt:lpstr>
      <vt:lpstr>EPA’s Phase III WIP Expectations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Power, Lucinda</dc:creator>
  <cp:lastModifiedBy>Abowd, Laurel</cp:lastModifiedBy>
  <cp:revision>55</cp:revision>
  <dcterms:created xsi:type="dcterms:W3CDTF">2017-11-15T19:25:30Z</dcterms:created>
  <dcterms:modified xsi:type="dcterms:W3CDTF">2017-12-12T21:02:02Z</dcterms:modified>
</cp:coreProperties>
</file>