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8" r:id="rId2"/>
    <p:sldId id="302" r:id="rId3"/>
    <p:sldId id="315" r:id="rId4"/>
    <p:sldId id="313" r:id="rId5"/>
    <p:sldId id="314" r:id="rId6"/>
    <p:sldId id="316" r:id="rId7"/>
    <p:sldId id="317" r:id="rId8"/>
    <p:sldId id="282" r:id="rId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75671" autoAdjust="0"/>
  </p:normalViewPr>
  <p:slideViewPr>
    <p:cSldViewPr>
      <p:cViewPr varScale="1">
        <p:scale>
          <a:sx n="82" d="100"/>
          <a:sy n="82" d="100"/>
        </p:scale>
        <p:origin x="-8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F35F7B8-6DC9-433B-A1C8-AA4BA60BBF50}" type="datetimeFigureOut">
              <a:rPr lang="en-US" smtClean="0"/>
              <a:pPr/>
              <a:t>5/23/2017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53ABC56-0D5E-49BA-8EC9-B1537FAF7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3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BECFF43-F1F9-4FE2-9CF9-6B1607AB155D}" type="datetimeFigureOut">
              <a:rPr lang="en-US" smtClean="0"/>
              <a:pPr/>
              <a:t>5/23/2017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6AE2ED39-9D5B-463B-B440-9A9876729E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06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2ED39-9D5B-463B-B440-9A9876729E3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1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6E25-9F0D-4102-94BB-29AA7CC68995}" type="datetimeFigureOut">
              <a:rPr lang="en-US" smtClean="0"/>
              <a:pPr/>
              <a:t>5/23/2017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C7A-612F-4D20-9887-5767A1398E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6E25-9F0D-4102-94BB-29AA7CC68995}" type="datetimeFigureOut">
              <a:rPr lang="en-US" smtClean="0"/>
              <a:pPr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C7A-612F-4D20-9887-5767A1398E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6E25-9F0D-4102-94BB-29AA7CC68995}" type="datetimeFigureOut">
              <a:rPr lang="en-US" smtClean="0"/>
              <a:pPr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C7A-612F-4D20-9887-5767A1398E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6E25-9F0D-4102-94BB-29AA7CC68995}" type="datetimeFigureOut">
              <a:rPr lang="en-US" smtClean="0"/>
              <a:pPr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C7A-612F-4D20-9887-5767A1398E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6E25-9F0D-4102-94BB-29AA7CC68995}" type="datetimeFigureOut">
              <a:rPr lang="en-US" smtClean="0"/>
              <a:pPr/>
              <a:t>5/23/2017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C7A-612F-4D20-9887-5767A1398E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6E25-9F0D-4102-94BB-29AA7CC68995}" type="datetimeFigureOut">
              <a:rPr lang="en-US" smtClean="0"/>
              <a:pPr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C7A-612F-4D20-9887-5767A1398E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6E25-9F0D-4102-94BB-29AA7CC68995}" type="datetimeFigureOut">
              <a:rPr lang="en-US" smtClean="0"/>
              <a:pPr/>
              <a:t>5/23/2017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C7A-612F-4D20-9887-5767A1398E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6E25-9F0D-4102-94BB-29AA7CC68995}" type="datetimeFigureOut">
              <a:rPr lang="en-US" smtClean="0"/>
              <a:pPr/>
              <a:t>5/23/2017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C7A-612F-4D20-9887-5767A1398E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6E25-9F0D-4102-94BB-29AA7CC68995}" type="datetimeFigureOut">
              <a:rPr lang="en-US" smtClean="0"/>
              <a:pPr/>
              <a:t>5/23/2017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C7A-612F-4D20-9887-5767A1398E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6E25-9F0D-4102-94BB-29AA7CC68995}" type="datetimeFigureOut">
              <a:rPr lang="en-US" smtClean="0"/>
              <a:pPr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C7A-612F-4D20-9887-5767A1398ED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16E25-9F0D-4102-94BB-29AA7CC68995}" type="datetimeFigureOut">
              <a:rPr lang="en-US" smtClean="0"/>
              <a:pPr/>
              <a:t>5/23/2017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8D6C7A-612F-4D20-9887-5767A1398E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816E25-9F0D-4102-94BB-29AA7CC68995}" type="datetimeFigureOut">
              <a:rPr lang="en-US" smtClean="0"/>
              <a:pPr/>
              <a:t>5/23/2017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8D6C7A-612F-4D20-9887-5767A1398ED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russ.baxter@governor.virginia.gov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0574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Chesapeake Bay Update: Virginia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dirty="0" smtClean="0"/>
              <a:t>Russ Baxter</a:t>
            </a:r>
          </a:p>
          <a:p>
            <a:pPr algn="ctr"/>
            <a:r>
              <a:rPr lang="en-US" dirty="0" smtClean="0"/>
              <a:t>Deputy Secretary of Natural 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800600"/>
            <a:ext cx="1828800" cy="1741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72400" cy="1362456"/>
          </a:xfrm>
        </p:spPr>
        <p:txBody>
          <a:bodyPr/>
          <a:lstStyle/>
          <a:p>
            <a:r>
              <a:rPr lang="en-US" dirty="0" smtClean="0"/>
              <a:t>Overview: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7772400" cy="39624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5800" dirty="0" smtClean="0"/>
              <a:t>Bay Funding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5800" dirty="0" smtClean="0"/>
              <a:t>WIP Outreach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5800" dirty="0" smtClean="0"/>
              <a:t>Maintaining Nutrient Caps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5800" dirty="0" smtClean="0"/>
              <a:t>EC Meeting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5800" dirty="0" smtClean="0"/>
              <a:t>So Long, it’s been fun</a:t>
            </a:r>
            <a:endParaRPr lang="en-US" sz="5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WIP 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First focus on local governments and SWCDs: Valley</a:t>
            </a:r>
            <a:r>
              <a:rPr lang="en-US" dirty="0">
                <a:latin typeface="+mj-lt"/>
              </a:rPr>
              <a:t>, NOVA, </a:t>
            </a:r>
            <a:r>
              <a:rPr lang="en-US" dirty="0" smtClean="0">
                <a:latin typeface="+mj-lt"/>
              </a:rPr>
              <a:t>Piedmont, Northern </a:t>
            </a:r>
            <a:r>
              <a:rPr lang="en-US" dirty="0">
                <a:latin typeface="+mj-lt"/>
              </a:rPr>
              <a:t>Neck, Hampton Roads </a:t>
            </a:r>
            <a:r>
              <a:rPr lang="en-US" dirty="0" smtClean="0">
                <a:latin typeface="+mj-lt"/>
              </a:rPr>
              <a:t>scheduled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Working with </a:t>
            </a:r>
            <a:r>
              <a:rPr lang="en-US" dirty="0" smtClean="0">
                <a:latin typeface="+mj-lt"/>
              </a:rPr>
              <a:t>VACO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Soon scheduling a Chesapeake Bay SAG meeting to chart out additional outreach to the various </a:t>
            </a:r>
            <a:r>
              <a:rPr lang="en-US" dirty="0" smtClean="0">
                <a:latin typeface="+mj-lt"/>
              </a:rPr>
              <a:t>stakeholders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4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In 2016, Governor McAuliffe signed Executive Order 52 titled “Development of Long-Term, offsetting methods within the Virginia Nutrient Credit Exchange Program”</a:t>
            </a:r>
          </a:p>
          <a:p>
            <a:r>
              <a:rPr lang="en-US" dirty="0" smtClean="0">
                <a:latin typeface="+mj-lt"/>
              </a:rPr>
              <a:t>A committee was formed in 2016 and a series of recommendations were made in a report submitted to the Governor on Dec. 1, 2016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Available at: http://naturalresources.virginia.gov/reports-and-documents</a:t>
            </a:r>
            <a:r>
              <a:rPr lang="en-US" dirty="0" smtClean="0">
                <a:latin typeface="+mj-lt"/>
              </a:rPr>
              <a:t>/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7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Related Actions </a:t>
            </a:r>
            <a:r>
              <a:rPr lang="en-US" dirty="0" smtClean="0"/>
              <a:t>by the 2017 General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HB 1619 (Bulova</a:t>
            </a:r>
            <a:r>
              <a:rPr lang="en-US" dirty="0">
                <a:latin typeface="+mj-lt"/>
              </a:rPr>
              <a:t>, Lingamfelter) 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Periodic </a:t>
            </a:r>
            <a:r>
              <a:rPr lang="en-US" sz="2400" dirty="0" smtClean="0">
                <a:latin typeface="+mj-lt"/>
              </a:rPr>
              <a:t>Review of Nutrient Allocations </a:t>
            </a:r>
            <a:r>
              <a:rPr lang="en-US" sz="2400" dirty="0" smtClean="0">
                <a:latin typeface="+mj-lt"/>
              </a:rPr>
              <a:t>by the State Water Control Board</a:t>
            </a: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endParaRPr lang="en-US" sz="1400" dirty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HB 2311 (Cox)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Use </a:t>
            </a:r>
            <a:r>
              <a:rPr lang="en-US" sz="2400" dirty="0" smtClean="0">
                <a:latin typeface="+mj-lt"/>
              </a:rPr>
              <a:t>of the Nutrient Offset </a:t>
            </a:r>
            <a:r>
              <a:rPr lang="en-US" sz="2400" dirty="0" smtClean="0">
                <a:latin typeface="+mj-lt"/>
              </a:rPr>
              <a:t>Fund by the Director of the Environmental Quality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107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Council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Focus on the future of the partnership</a:t>
            </a:r>
          </a:p>
          <a:p>
            <a:r>
              <a:rPr lang="en-US" dirty="0" smtClean="0">
                <a:latin typeface="+mj-lt"/>
              </a:rPr>
              <a:t>Governor Hogan will succeed Governor McAuliffe</a:t>
            </a:r>
          </a:p>
          <a:p>
            <a:r>
              <a:rPr lang="en-US" dirty="0" smtClean="0">
                <a:latin typeface="+mj-lt"/>
              </a:rPr>
              <a:t>Resolution to be adopted supporting the Chesapeake Bay Program and the associated funding</a:t>
            </a:r>
          </a:p>
          <a:p>
            <a:r>
              <a:rPr lang="en-US" dirty="0" smtClean="0">
                <a:latin typeface="+mj-lt"/>
              </a:rPr>
              <a:t>Finalizing attendance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353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McAuliffe Legacy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+mj-lt"/>
              </a:rPr>
              <a:t>Water </a:t>
            </a:r>
            <a:r>
              <a:rPr lang="en-US" dirty="0">
                <a:latin typeface="+mj-lt"/>
              </a:rPr>
              <a:t>Quality and the Chesapeake Bay </a:t>
            </a:r>
            <a:r>
              <a:rPr lang="en-US" dirty="0" smtClean="0">
                <a:latin typeface="+mj-lt"/>
              </a:rPr>
              <a:t>Restoration: Finishing wastewater; focus on ag; time to ramp up </a:t>
            </a:r>
            <a:r>
              <a:rPr lang="en-US" dirty="0" err="1" smtClean="0">
                <a:latin typeface="+mj-lt"/>
              </a:rPr>
              <a:t>stormwater</a:t>
            </a:r>
            <a:r>
              <a:rPr lang="en-US" dirty="0" smtClean="0">
                <a:latin typeface="+mj-lt"/>
              </a:rPr>
              <a:t> efforts</a:t>
            </a:r>
          </a:p>
          <a:p>
            <a:r>
              <a:rPr lang="en-US" dirty="0" smtClean="0">
                <a:latin typeface="+mj-lt"/>
              </a:rPr>
              <a:t>Land Conservation: “Virginia Treasures”</a:t>
            </a:r>
          </a:p>
          <a:p>
            <a:r>
              <a:rPr lang="en-US" dirty="0" smtClean="0">
                <a:latin typeface="+mj-lt"/>
              </a:rPr>
              <a:t>Climate Change and Resiliency: EO 57</a:t>
            </a:r>
          </a:p>
          <a:p>
            <a:r>
              <a:rPr lang="en-US" dirty="0" smtClean="0">
                <a:latin typeface="+mj-lt"/>
              </a:rPr>
              <a:t>State Parks (Natural Bridge), Natural Areas (addition to Crows Nest), Wildlife Management Areas (Ware Creek), Federal Lands (</a:t>
            </a:r>
            <a:r>
              <a:rPr lang="en-US" dirty="0" err="1" smtClean="0">
                <a:latin typeface="+mj-lt"/>
              </a:rPr>
              <a:t>Werowoconomco</a:t>
            </a:r>
            <a:r>
              <a:rPr lang="en-US" dirty="0" smtClean="0">
                <a:latin typeface="+mj-lt"/>
              </a:rPr>
              <a:t>, Fort Monroe)</a:t>
            </a:r>
          </a:p>
          <a:p>
            <a:r>
              <a:rPr lang="en-US" dirty="0" smtClean="0">
                <a:latin typeface="+mj-lt"/>
              </a:rPr>
              <a:t>Oyster restoration </a:t>
            </a:r>
          </a:p>
          <a:p>
            <a:r>
              <a:rPr lang="en-US" dirty="0" smtClean="0">
                <a:latin typeface="+mj-lt"/>
              </a:rPr>
              <a:t>Coal Ash</a:t>
            </a:r>
          </a:p>
          <a:p>
            <a:r>
              <a:rPr lang="en-US" dirty="0" smtClean="0">
                <a:latin typeface="+mj-lt"/>
              </a:rPr>
              <a:t>DuPont Settlement</a:t>
            </a:r>
          </a:p>
          <a:p>
            <a:r>
              <a:rPr lang="en-US" dirty="0" smtClean="0">
                <a:latin typeface="+mj-lt"/>
              </a:rPr>
              <a:t>SWIFT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0960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7772400" cy="1362456"/>
          </a:xfrm>
        </p:spPr>
        <p:txBody>
          <a:bodyPr/>
          <a:lstStyle/>
          <a:p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US" sz="3600" dirty="0" smtClean="0">
                <a:solidFill>
                  <a:srgbClr val="002060"/>
                </a:solidFill>
                <a:hlinkClick r:id="rId2"/>
              </a:rPr>
              <a:t>russ.baxter@governor.virginia.gov</a:t>
            </a:r>
            <a:endParaRPr lang="en-US" sz="36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804-786-0044</a:t>
            </a:r>
          </a:p>
          <a:p>
            <a:pPr>
              <a:buNone/>
            </a:pPr>
            <a:endParaRPr lang="en-US" sz="3600" dirty="0">
              <a:solidFill>
                <a:srgbClr val="FFFF00"/>
              </a:solidFill>
            </a:endParaRPr>
          </a:p>
          <a:p>
            <a:pPr>
              <a:buNone/>
            </a:pPr>
            <a:endParaRPr lang="en-US" sz="36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86200"/>
            <a:ext cx="2286000" cy="2176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14292</TotalTime>
  <Words>282</Words>
  <Application>Microsoft Office PowerPoint</Application>
  <PresentationFormat>On-screen Show (4:3)</PresentationFormat>
  <Paragraphs>49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Chesapeake Bay Update: Virginia </vt:lpstr>
      <vt:lpstr>Overview: </vt:lpstr>
      <vt:lpstr>WIP Outreach</vt:lpstr>
      <vt:lpstr>Future Growth</vt:lpstr>
      <vt:lpstr>Related Actions by the 2017 General Assembly</vt:lpstr>
      <vt:lpstr>Executive Council 2017</vt:lpstr>
      <vt:lpstr>The McAuliffe Legacy</vt:lpstr>
      <vt:lpstr>:</vt:lpstr>
    </vt:vector>
  </TitlesOfParts>
  <Company>Virginia IT Infrastructure Partnership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Program</dc:title>
  <dc:creator>Baxter, Russ (DEQ)</dc:creator>
  <cp:lastModifiedBy>Russ Baxter</cp:lastModifiedBy>
  <cp:revision>452</cp:revision>
  <dcterms:created xsi:type="dcterms:W3CDTF">2011-03-17T12:39:38Z</dcterms:created>
  <dcterms:modified xsi:type="dcterms:W3CDTF">2017-05-23T18:31:51Z</dcterms:modified>
</cp:coreProperties>
</file>