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E2CD"/>
          </a:solidFill>
        </a:fill>
      </a:tcStyle>
    </a:wholeTbl>
    <a:band2H>
      <a:tcTxStyle b="def" i="def"/>
      <a:tcStyle>
        <a:tcBdr/>
        <a:fill>
          <a:solidFill>
            <a:srgbClr val="FF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 b="def" i="def"/>
      <a:tcStyle>
        <a:tcBdr/>
        <a:fill>
          <a:solidFill>
            <a:srgbClr val="EBEE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 b="def" i="def"/>
      <a:tcStyle>
        <a:tcBdr/>
        <a:fill>
          <a:solidFill>
            <a:srgbClr val="FCFF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2" name="Shape 3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BLANK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6;p9"/>
          <p:cNvSpPr txBox="1"/>
          <p:nvPr/>
        </p:nvSpPr>
        <p:spPr>
          <a:xfrm>
            <a:off x="45674" y="4818450"/>
            <a:ext cx="9052552" cy="24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1000">
                <a:solidFill>
                  <a:srgbClr val="003E7E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pPr/>
            <a:r>
              <a:t>For our forests. For our streams. For our future.    |    allianceforthebay.org</a:t>
            </a:r>
          </a:p>
        </p:txBody>
      </p:sp>
      <p:sp>
        <p:nvSpPr>
          <p:cNvPr id="22" name="Google Shape;7;p9"/>
          <p:cNvSpPr/>
          <p:nvPr/>
        </p:nvSpPr>
        <p:spPr>
          <a:xfrm>
            <a:off x="-50" y="4818450"/>
            <a:ext cx="9144001" cy="337501"/>
          </a:xfrm>
          <a:prstGeom prst="rect">
            <a:avLst/>
          </a:prstGeom>
          <a:solidFill>
            <a:srgbClr val="EEEEEE">
              <a:alpha val="50980"/>
            </a:srgbClr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i="1" sz="800">
                <a:solidFill>
                  <a:srgbClr val="003E7E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pic>
        <p:nvPicPr>
          <p:cNvPr id="23" name="Google Shape;8;p9" descr="Google Shape;8;p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84775" y="872550"/>
            <a:ext cx="4974450" cy="3879825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Google Shape;11;p12"/>
          <p:cNvSpPr txBox="1"/>
          <p:nvPr/>
        </p:nvSpPr>
        <p:spPr>
          <a:xfrm>
            <a:off x="317699" y="386850"/>
            <a:ext cx="8354702" cy="42849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/>
          <a:p>
            <a:pPr>
              <a:lnSpc>
                <a:spcPct val="150000"/>
              </a:lnSpc>
              <a:defRPr b="1">
                <a:solidFill>
                  <a:srgbClr val="003E7E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t>Font</a:t>
            </a:r>
            <a:r>
              <a:rPr b="0"/>
              <a:t>: Montserrat</a:t>
            </a:r>
          </a:p>
          <a:p>
            <a:pPr>
              <a:lnSpc>
                <a:spcPct val="150000"/>
              </a:lnSpc>
              <a:defRPr b="1">
                <a:solidFill>
                  <a:srgbClr val="003E7E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t>Alliance Brand Colors</a:t>
            </a:r>
            <a:r>
              <a:rPr b="0"/>
              <a:t>:</a:t>
            </a:r>
          </a:p>
          <a:p>
            <a:pPr marL="457200" indent="-317500">
              <a:buClr>
                <a:srgbClr val="003E7E"/>
              </a:buClr>
              <a:buSzPts val="1400"/>
              <a:buFont typeface="Helvetica"/>
              <a:buChar char="●"/>
              <a:defRPr>
                <a:solidFill>
                  <a:srgbClr val="003E7E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t>Blue - hex: #003e7e</a:t>
            </a:r>
          </a:p>
          <a:p>
            <a:pPr marL="457200" indent="-317500">
              <a:buClr>
                <a:srgbClr val="003E7E"/>
              </a:buClr>
              <a:buSzPts val="1400"/>
              <a:buFont typeface="Helvetica"/>
              <a:buChar char="●"/>
              <a:defRPr>
                <a:solidFill>
                  <a:srgbClr val="003E7E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t>Green - hex: #7ca700</a:t>
            </a:r>
          </a:p>
          <a:p>
            <a:pPr marL="457200" indent="-317500">
              <a:buClr>
                <a:srgbClr val="003E7E"/>
              </a:buClr>
              <a:buSzPts val="1400"/>
              <a:buFont typeface="Helvetica"/>
              <a:buChar char="●"/>
              <a:defRPr>
                <a:solidFill>
                  <a:srgbClr val="003E7E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t>Yellow - hex: #fdbb30</a:t>
            </a:r>
          </a:p>
          <a:p>
            <a:pPr>
              <a:lnSpc>
                <a:spcPct val="150000"/>
              </a:lnSpc>
              <a:defRPr>
                <a:solidFill>
                  <a:srgbClr val="003E7E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</a:p>
          <a:p>
            <a:pPr>
              <a:lnSpc>
                <a:spcPct val="150000"/>
              </a:lnSpc>
              <a:defRPr>
                <a:solidFill>
                  <a:srgbClr val="003E7E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t>Once your presentation is complete, export and save it on a USB drive by navigating to </a:t>
            </a:r>
          </a:p>
          <a:p>
            <a:pPr>
              <a:lnSpc>
                <a:spcPct val="150000"/>
              </a:lnSpc>
              <a:defRPr b="1">
                <a:solidFill>
                  <a:srgbClr val="003E7E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t>File &gt; Download &gt; PDF Document</a:t>
            </a:r>
          </a:p>
          <a:p>
            <a:pPr>
              <a:lnSpc>
                <a:spcPct val="150000"/>
              </a:lnSpc>
              <a:defRPr b="1">
                <a:solidFill>
                  <a:srgbClr val="003E7E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</a:p>
          <a:p>
            <a:pPr>
              <a:lnSpc>
                <a:spcPct val="150000"/>
              </a:lnSpc>
              <a:defRPr b="1">
                <a:solidFill>
                  <a:srgbClr val="003E7E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t>Note</a:t>
            </a:r>
            <a:r>
              <a:rPr b="0"/>
              <a:t>: downloading as Microsoft PowerPoint may cause formatting issues. If you need to download it as a .PPT file, double check each slide’s formatting prior to presenting.</a:t>
            </a:r>
          </a:p>
          <a:p>
            <a:pPr>
              <a:lnSpc>
                <a:spcPct val="150000"/>
              </a:lnSpc>
              <a:defRPr>
                <a:solidFill>
                  <a:srgbClr val="003E7E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</a:p>
          <a:p>
            <a:pPr>
              <a:lnSpc>
                <a:spcPct val="150000"/>
              </a:lnSpc>
              <a:defRPr b="1">
                <a:solidFill>
                  <a:srgbClr val="003E7E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t>If you run into any issues, please reach out to the Communications Team at communications@allianceforthebay.org.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;p9"/>
          <p:cNvSpPr txBox="1"/>
          <p:nvPr/>
        </p:nvSpPr>
        <p:spPr>
          <a:xfrm>
            <a:off x="45674" y="4818450"/>
            <a:ext cx="9052552" cy="24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1000">
                <a:solidFill>
                  <a:srgbClr val="003E7E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pPr/>
            <a:r>
              <a:t>For our forests. For our streams. For our future.    |    allianceforthebay.org</a:t>
            </a:r>
          </a:p>
        </p:txBody>
      </p:sp>
      <p:sp>
        <p:nvSpPr>
          <p:cNvPr id="3" name="Google Shape;7;p9"/>
          <p:cNvSpPr/>
          <p:nvPr/>
        </p:nvSpPr>
        <p:spPr>
          <a:xfrm>
            <a:off x="-50" y="4818450"/>
            <a:ext cx="9144001" cy="337501"/>
          </a:xfrm>
          <a:prstGeom prst="rect">
            <a:avLst/>
          </a:prstGeom>
          <a:solidFill>
            <a:srgbClr val="EEEEEE">
              <a:alpha val="50980"/>
            </a:srgbClr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i="1" sz="800">
                <a:solidFill>
                  <a:srgbClr val="003E7E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pic>
        <p:nvPicPr>
          <p:cNvPr id="4" name="Google Shape;8;p9" descr="Google Shape;8;p9"/>
          <p:cNvPicPr>
            <a:picLocks noChangeAspect="1"/>
          </p:cNvPicPr>
          <p:nvPr/>
        </p:nvPicPr>
        <p:blipFill>
          <a:blip r:embed="rId2">
            <a:alphaModFix amt="50000"/>
            <a:extLst/>
          </a:blip>
          <a:stretch>
            <a:fillRect/>
          </a:stretch>
        </p:blipFill>
        <p:spPr>
          <a:xfrm>
            <a:off x="2084775" y="872550"/>
            <a:ext cx="4974450" cy="3879825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itle Text"/>
          <p:cNvSpPr txBox="1"/>
          <p:nvPr>
            <p:ph type="title"/>
          </p:nvPr>
        </p:nvSpPr>
        <p:spPr>
          <a:xfrm>
            <a:off x="457200" y="69056"/>
            <a:ext cx="8229600" cy="11310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/>
            <a:r>
              <a:t>Title Text</a:t>
            </a:r>
          </a:p>
        </p:txBody>
      </p:sp>
      <p:sp>
        <p:nvSpPr>
          <p:cNvPr id="6" name="Body Level One…"/>
          <p:cNvSpPr txBox="1"/>
          <p:nvPr>
            <p:ph type="body" idx="1"/>
          </p:nvPr>
        </p:nvSpPr>
        <p:spPr>
          <a:xfrm>
            <a:off x="457200" y="1200150"/>
            <a:ext cx="8229600" cy="39433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" name="Slide Number"/>
          <p:cNvSpPr txBox="1"/>
          <p:nvPr>
            <p:ph type="sldNum" sz="quarter" idx="2"/>
          </p:nvPr>
        </p:nvSpPr>
        <p:spPr>
          <a:xfrm>
            <a:off x="4419600" y="4627562"/>
            <a:ext cx="2133600" cy="2794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16;p1" descr="Google Shape;16;p1"/>
          <p:cNvPicPr>
            <a:picLocks noChangeAspect="1"/>
          </p:cNvPicPr>
          <p:nvPr/>
        </p:nvPicPr>
        <p:blipFill>
          <a:blip r:embed="rId2">
            <a:extLst/>
          </a:blip>
          <a:srcRect l="0" t="33784" r="0" b="19002"/>
          <a:stretch>
            <a:fillRect/>
          </a:stretch>
        </p:blipFill>
        <p:spPr>
          <a:xfrm>
            <a:off x="-10" y="977575"/>
            <a:ext cx="9144008" cy="2877301"/>
          </a:xfrm>
          <a:prstGeom prst="rect">
            <a:avLst/>
          </a:prstGeom>
          <a:ln w="12700">
            <a:miter lim="400000"/>
          </a:ln>
        </p:spPr>
      </p:pic>
      <p:sp>
        <p:nvSpPr>
          <p:cNvPr id="35" name="Google Shape;17;p1"/>
          <p:cNvSpPr/>
          <p:nvPr/>
        </p:nvSpPr>
        <p:spPr>
          <a:xfrm>
            <a:off x="8640825" y="977575"/>
            <a:ext cx="217501" cy="2877300"/>
          </a:xfrm>
          <a:prstGeom prst="rect">
            <a:avLst/>
          </a:prstGeom>
          <a:solidFill>
            <a:srgbClr val="003E7E">
              <a:alpha val="60784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6" name="Google Shape;19;p1"/>
          <p:cNvSpPr txBox="1"/>
          <p:nvPr/>
        </p:nvSpPr>
        <p:spPr>
          <a:xfrm>
            <a:off x="45874" y="3998657"/>
            <a:ext cx="9052252" cy="958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 algn="ctr">
              <a:lnSpc>
                <a:spcPct val="115000"/>
              </a:lnSpc>
              <a:defRPr b="1" sz="1800">
                <a:solidFill>
                  <a:srgbClr val="003E7E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t>Part One: CAC 2021 Recommendations</a:t>
            </a:r>
          </a:p>
          <a:p>
            <a:pPr algn="ctr">
              <a:lnSpc>
                <a:spcPct val="115000"/>
              </a:lnSpc>
              <a:defRPr b="1" sz="1700">
                <a:solidFill>
                  <a:srgbClr val="003E7E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t>Sept 16, 2021</a:t>
            </a:r>
          </a:p>
        </p:txBody>
      </p:sp>
      <p:pic>
        <p:nvPicPr>
          <p:cNvPr id="37" name="Google Shape;20;p1" descr="Google Shape;20;p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994800" y="4453525"/>
            <a:ext cx="2077675" cy="613426"/>
          </a:xfrm>
          <a:prstGeom prst="rect">
            <a:avLst/>
          </a:prstGeom>
          <a:ln w="12700">
            <a:miter lim="400000"/>
          </a:ln>
        </p:spPr>
      </p:pic>
      <p:sp>
        <p:nvSpPr>
          <p:cNvPr id="38" name="Google Shape;21;p1"/>
          <p:cNvSpPr txBox="1"/>
          <p:nvPr/>
        </p:nvSpPr>
        <p:spPr>
          <a:xfrm>
            <a:off x="45724" y="3671978"/>
            <a:ext cx="4905052" cy="231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b="1" sz="900">
                <a:solidFill>
                  <a:srgbClr val="EEEEEE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pPr/>
            <a:r>
              <a:t>Photo Credit: Will Parson/Chesapeake Bay Program</a:t>
            </a:r>
          </a:p>
        </p:txBody>
      </p:sp>
      <p:pic>
        <p:nvPicPr>
          <p:cNvPr id="39" name="Google Shape;23;p1" descr="Google Shape;23;p1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825287" y="1623666"/>
            <a:ext cx="3394501" cy="158511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4;p14"/>
          <p:cNvSpPr/>
          <p:nvPr/>
        </p:nvSpPr>
        <p:spPr>
          <a:xfrm>
            <a:off x="1" y="-1"/>
            <a:ext cx="9144001" cy="848702"/>
          </a:xfrm>
          <a:prstGeom prst="rect">
            <a:avLst/>
          </a:prstGeom>
          <a:solidFill>
            <a:srgbClr val="003E7E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800"/>
            </a:pPr>
          </a:p>
        </p:txBody>
      </p:sp>
      <p:sp>
        <p:nvSpPr>
          <p:cNvPr id="42" name="Google Shape;45;p14"/>
          <p:cNvSpPr txBox="1"/>
          <p:nvPr/>
        </p:nvSpPr>
        <p:spPr>
          <a:xfrm>
            <a:off x="566525" y="181674"/>
            <a:ext cx="7385452" cy="396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b="1" sz="20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pPr/>
            <a:r>
              <a:t>CAC Annual Recommendations</a:t>
            </a:r>
          </a:p>
        </p:txBody>
      </p:sp>
      <p:sp>
        <p:nvSpPr>
          <p:cNvPr id="43" name="Google Shape;46;p14"/>
          <p:cNvSpPr txBox="1"/>
          <p:nvPr/>
        </p:nvSpPr>
        <p:spPr>
          <a:xfrm>
            <a:off x="566525" y="964399"/>
            <a:ext cx="8011850" cy="39066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b="1" sz="2400"/>
            </a:pPr>
            <a:r>
              <a:t>Issues the </a:t>
            </a:r>
            <a:r>
              <a:rPr u="sng"/>
              <a:t>full CAC</a:t>
            </a:r>
            <a:r>
              <a:t> has discussed that year </a:t>
            </a:r>
          </a:p>
          <a:p>
            <a:pPr marL="285750" indent="-285750">
              <a:buClr>
                <a:srgbClr val="000000"/>
              </a:buClr>
              <a:buSzPct val="100000"/>
              <a:buFont typeface="Arial"/>
              <a:buChar char="•"/>
              <a:defRPr sz="1800"/>
            </a:pPr>
            <a:r>
              <a:t>Topics from quarterly meeting briefings</a:t>
            </a:r>
          </a:p>
          <a:p>
            <a:pPr>
              <a:defRPr sz="1200"/>
            </a:pPr>
          </a:p>
          <a:p>
            <a:pPr>
              <a:defRPr b="1" sz="2400"/>
            </a:pPr>
            <a:r>
              <a:t>Limit to 3 topics</a:t>
            </a:r>
          </a:p>
          <a:p>
            <a:pPr marL="285750" indent="-285750">
              <a:buClr>
                <a:srgbClr val="000000"/>
              </a:buClr>
              <a:buSzPct val="100000"/>
              <a:buFont typeface="Arial"/>
              <a:buChar char="•"/>
              <a:defRPr sz="1800"/>
            </a:pPr>
            <a:r>
              <a:t>Avoid “hidden” or sub-recommendations </a:t>
            </a:r>
          </a:p>
          <a:p>
            <a:pPr>
              <a:defRPr b="1" sz="1200"/>
            </a:pPr>
          </a:p>
          <a:p>
            <a:pPr>
              <a:defRPr b="1" sz="2400"/>
            </a:pPr>
            <a:r>
              <a:t>Concise</a:t>
            </a:r>
          </a:p>
          <a:p>
            <a:pPr marL="285750" indent="-285750">
              <a:buClr>
                <a:srgbClr val="000000"/>
              </a:buClr>
              <a:buSzPct val="100000"/>
              <a:buFont typeface="Arial"/>
              <a:buChar char="•"/>
              <a:defRPr sz="1800"/>
            </a:pPr>
            <a:r>
              <a:t>Direct </a:t>
            </a:r>
          </a:p>
          <a:p>
            <a:pPr marL="285750" indent="-285750">
              <a:buClr>
                <a:srgbClr val="000000"/>
              </a:buClr>
              <a:buSzPct val="100000"/>
              <a:buFont typeface="Arial"/>
              <a:buChar char="•"/>
              <a:defRPr sz="1800"/>
            </a:pPr>
            <a:r>
              <a:t>Detail focused on the advice and stakeholder view of the impact</a:t>
            </a:r>
          </a:p>
          <a:p>
            <a:pPr>
              <a:defRPr b="1" sz="1200"/>
            </a:pPr>
          </a:p>
          <a:p>
            <a:pPr>
              <a:defRPr b="1" sz="2400"/>
            </a:pPr>
            <a:r>
              <a:t>Actionable </a:t>
            </a:r>
          </a:p>
          <a:p>
            <a:pPr lvl="3" marL="342900" indent="-342900">
              <a:buClr>
                <a:srgbClr val="000000"/>
              </a:buClr>
              <a:buSzPct val="100000"/>
              <a:buFont typeface="Arial"/>
              <a:buChar char="•"/>
              <a:defRPr sz="1800"/>
            </a:pPr>
            <a:r>
              <a:t>Beyond an expression of appreciation or concern</a:t>
            </a:r>
          </a:p>
          <a:p>
            <a:pPr lvl="1" marL="342900" indent="-342900">
              <a:buClr>
                <a:srgbClr val="000000"/>
              </a:buClr>
              <a:buSzPct val="100000"/>
              <a:buFont typeface="Arial"/>
              <a:buChar char="•"/>
              <a:defRPr sz="1800"/>
            </a:pPr>
            <a:r>
              <a:t>Not posing another question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4;p14"/>
          <p:cNvSpPr/>
          <p:nvPr/>
        </p:nvSpPr>
        <p:spPr>
          <a:xfrm>
            <a:off x="1" y="-1"/>
            <a:ext cx="9144001" cy="848702"/>
          </a:xfrm>
          <a:prstGeom prst="rect">
            <a:avLst/>
          </a:prstGeom>
          <a:solidFill>
            <a:srgbClr val="003E7E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800"/>
            </a:pPr>
          </a:p>
        </p:txBody>
      </p:sp>
      <p:sp>
        <p:nvSpPr>
          <p:cNvPr id="46" name="Google Shape;45;p14"/>
          <p:cNvSpPr txBox="1"/>
          <p:nvPr/>
        </p:nvSpPr>
        <p:spPr>
          <a:xfrm>
            <a:off x="566525" y="181674"/>
            <a:ext cx="7385452" cy="396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b="1" sz="20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pPr/>
            <a:r>
              <a:t>Overview of Meetings Sept 2020- Sept 2021</a:t>
            </a:r>
          </a:p>
        </p:txBody>
      </p:sp>
      <p:sp>
        <p:nvSpPr>
          <p:cNvPr id="47" name="Google Shape;46;p14"/>
          <p:cNvSpPr txBox="1"/>
          <p:nvPr/>
        </p:nvSpPr>
        <p:spPr>
          <a:xfrm>
            <a:off x="566525" y="964399"/>
            <a:ext cx="8011850" cy="2965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b="1" sz="2400"/>
            </a:pPr>
            <a:r>
              <a:t>Fall of 2020: strong focus on </a:t>
            </a:r>
            <a:r>
              <a:rPr u="sng"/>
              <a:t>COVID</a:t>
            </a:r>
            <a:r>
              <a:t>, </a:t>
            </a:r>
            <a:r>
              <a:rPr u="sng"/>
              <a:t>public health</a:t>
            </a:r>
            <a:r>
              <a:t> and the environment, and concerns about </a:t>
            </a:r>
            <a:r>
              <a:rPr u="sng"/>
              <a:t>financial shortfalls</a:t>
            </a:r>
            <a:endParaRPr u="sng"/>
          </a:p>
          <a:p>
            <a:pPr>
              <a:defRPr sz="2400"/>
            </a:pPr>
          </a:p>
          <a:p>
            <a:pPr lvl="1" marL="342900" indent="-342900">
              <a:buClr>
                <a:srgbClr val="000000"/>
              </a:buClr>
              <a:buSzPct val="100000"/>
              <a:buFont typeface="Arial"/>
              <a:buChar char="•"/>
              <a:defRPr sz="2000"/>
            </a:pPr>
            <a:r>
              <a:t>Panel: Bridging the Gaps Between Environmental Quality and Public Health</a:t>
            </a:r>
          </a:p>
          <a:p>
            <a:pPr lvl="1">
              <a:defRPr sz="2000"/>
            </a:pPr>
          </a:p>
          <a:p>
            <a:pPr lvl="1" marL="342900" indent="-342900">
              <a:buClr>
                <a:srgbClr val="000000"/>
              </a:buClr>
              <a:buSzPct val="100000"/>
              <a:buFont typeface="Arial"/>
              <a:buChar char="•"/>
              <a:defRPr sz="2000"/>
            </a:pPr>
            <a:r>
              <a:t>Began Chesapeake Bay Program’s DEIJ Strategy and PSC Action Plan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4;p14"/>
          <p:cNvSpPr/>
          <p:nvPr/>
        </p:nvSpPr>
        <p:spPr>
          <a:xfrm>
            <a:off x="1" y="-1"/>
            <a:ext cx="9144001" cy="848702"/>
          </a:xfrm>
          <a:prstGeom prst="rect">
            <a:avLst/>
          </a:prstGeom>
          <a:solidFill>
            <a:srgbClr val="003E7E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800"/>
            </a:pPr>
          </a:p>
        </p:txBody>
      </p:sp>
      <p:sp>
        <p:nvSpPr>
          <p:cNvPr id="50" name="Google Shape;45;p14"/>
          <p:cNvSpPr txBox="1"/>
          <p:nvPr/>
        </p:nvSpPr>
        <p:spPr>
          <a:xfrm>
            <a:off x="566525" y="181674"/>
            <a:ext cx="7385452" cy="396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b="1" sz="20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pPr/>
            <a:r>
              <a:t>Overview of Meetings Sept 2020- Sept 2021</a:t>
            </a:r>
          </a:p>
        </p:txBody>
      </p:sp>
      <p:sp>
        <p:nvSpPr>
          <p:cNvPr id="51" name="Google Shape;46;p14"/>
          <p:cNvSpPr txBox="1"/>
          <p:nvPr/>
        </p:nvSpPr>
        <p:spPr>
          <a:xfrm>
            <a:off x="566525" y="964399"/>
            <a:ext cx="8011850" cy="31700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b="1" sz="2000"/>
            </a:pPr>
            <a:r>
              <a:t>In Winter: focus on the new </a:t>
            </a:r>
            <a:r>
              <a:rPr u="sng"/>
              <a:t>Presidential Administration </a:t>
            </a:r>
            <a:r>
              <a:t>and what changes at EPA might mean for the </a:t>
            </a:r>
            <a:r>
              <a:rPr u="sng"/>
              <a:t>Bay TMDL 2025 </a:t>
            </a:r>
            <a:r>
              <a:t>deadline, including the new information becoming publicly available about the </a:t>
            </a:r>
            <a:r>
              <a:rPr u="sng"/>
              <a:t>Conowingo Watershed Implementation Plan </a:t>
            </a:r>
            <a:r>
              <a:t>and how to pay for its practices</a:t>
            </a:r>
          </a:p>
          <a:p>
            <a:pPr>
              <a:defRPr sz="2000"/>
            </a:pPr>
          </a:p>
          <a:p>
            <a:pPr lvl="1" marL="285750" indent="-285750">
              <a:buClr>
                <a:srgbClr val="000000"/>
              </a:buClr>
              <a:buSzPct val="100000"/>
              <a:buFont typeface="Arial"/>
              <a:buChar char="•"/>
              <a:defRPr sz="1800"/>
            </a:pPr>
            <a:r>
              <a:t>Panel discussion on Federal Priorities with US Senate staff and the federal advocacy lead from the Choose Clean Water Coalition</a:t>
            </a:r>
          </a:p>
          <a:p>
            <a:pPr lvl="1" marL="285750" indent="-285750">
              <a:buClr>
                <a:srgbClr val="000000"/>
              </a:buClr>
              <a:buSzPct val="100000"/>
              <a:buFont typeface="Arial"/>
              <a:buChar char="•"/>
              <a:defRPr sz="1800"/>
            </a:pPr>
          </a:p>
          <a:p>
            <a:pPr lvl="1" marL="285750" indent="-285750">
              <a:buClr>
                <a:srgbClr val="000000"/>
              </a:buClr>
              <a:buSzPct val="100000"/>
              <a:buFont typeface="Arial"/>
              <a:buChar char="•"/>
              <a:defRPr sz="1800"/>
            </a:pPr>
            <a:r>
              <a:t>Began Briefings on the first draft Conowingo WIP and heard some reactions from stakeholders at watershed organizations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44;p14"/>
          <p:cNvSpPr/>
          <p:nvPr/>
        </p:nvSpPr>
        <p:spPr>
          <a:xfrm>
            <a:off x="1" y="-1"/>
            <a:ext cx="9144001" cy="848702"/>
          </a:xfrm>
          <a:prstGeom prst="rect">
            <a:avLst/>
          </a:prstGeom>
          <a:solidFill>
            <a:srgbClr val="003E7E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800"/>
            </a:pPr>
          </a:p>
        </p:txBody>
      </p:sp>
      <p:sp>
        <p:nvSpPr>
          <p:cNvPr id="54" name="Google Shape;45;p14"/>
          <p:cNvSpPr txBox="1"/>
          <p:nvPr/>
        </p:nvSpPr>
        <p:spPr>
          <a:xfrm>
            <a:off x="566525" y="181674"/>
            <a:ext cx="7385452" cy="396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b="1" sz="20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pPr/>
            <a:r>
              <a:t>Overview of Meetings Sept 2020- Sept 2021</a:t>
            </a:r>
          </a:p>
        </p:txBody>
      </p:sp>
      <p:sp>
        <p:nvSpPr>
          <p:cNvPr id="55" name="Google Shape;46;p14"/>
          <p:cNvSpPr txBox="1"/>
          <p:nvPr/>
        </p:nvSpPr>
        <p:spPr>
          <a:xfrm>
            <a:off x="566525" y="964399"/>
            <a:ext cx="8011850" cy="36399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b="1" sz="2000"/>
            </a:pPr>
            <a:r>
              <a:t>Spring/Summer 2021: onboarding new members, some of those conversations around water quality, like climate change, started to also bring up questions about </a:t>
            </a:r>
            <a:r>
              <a:rPr u="sng"/>
              <a:t>social impacts</a:t>
            </a:r>
            <a:r>
              <a:t>. Conversations were infused with observations and experiences of the </a:t>
            </a:r>
            <a:r>
              <a:rPr u="sng"/>
              <a:t>intersectionality of environmental issues </a:t>
            </a:r>
            <a:r>
              <a:t>and </a:t>
            </a:r>
            <a:r>
              <a:rPr u="sng"/>
              <a:t>community resiliency and engagement</a:t>
            </a:r>
            <a:r>
              <a:t>. </a:t>
            </a:r>
          </a:p>
          <a:p>
            <a:pPr/>
          </a:p>
          <a:p>
            <a:pPr lvl="1" marL="285750" indent="-285750">
              <a:buClr>
                <a:srgbClr val="000000"/>
              </a:buClr>
              <a:buSzPct val="100000"/>
              <a:buFont typeface="Arial"/>
              <a:buChar char="•"/>
              <a:defRPr sz="1800"/>
            </a:pPr>
            <a:r>
              <a:t>Updates on progress toward the goals and the challenges ahead, particularly with agriculture</a:t>
            </a:r>
          </a:p>
          <a:p>
            <a:pPr lvl="1" marL="285750" indent="-285750">
              <a:buClr>
                <a:srgbClr val="000000"/>
              </a:buClr>
              <a:buSzPct val="100000"/>
              <a:buFont typeface="Arial"/>
              <a:buChar char="•"/>
              <a:defRPr sz="1800"/>
            </a:pPr>
            <a:r>
              <a:t>Deep dive on climate change in anticipation of the Executive Council Directive (to be signed next month)</a:t>
            </a:r>
          </a:p>
          <a:p>
            <a:pPr lvl="1" marL="285750" indent="-285750">
              <a:buClr>
                <a:srgbClr val="000000"/>
              </a:buClr>
              <a:buSzPct val="100000"/>
              <a:buFont typeface="Arial"/>
              <a:buChar char="•"/>
              <a:defRPr sz="1800"/>
            </a:pPr>
            <a:r>
              <a:t>You learned from the Bay Program [</a:t>
            </a:r>
            <a:r>
              <a:rPr i="1"/>
              <a:t>and from each other</a:t>
            </a:r>
            <a:r>
              <a:t>] about approaches to communications, outreach and engagement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44;p14"/>
          <p:cNvSpPr/>
          <p:nvPr/>
        </p:nvSpPr>
        <p:spPr>
          <a:xfrm>
            <a:off x="1" y="-1"/>
            <a:ext cx="9144001" cy="848702"/>
          </a:xfrm>
          <a:prstGeom prst="rect">
            <a:avLst/>
          </a:prstGeom>
          <a:solidFill>
            <a:srgbClr val="003E7E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800"/>
            </a:pPr>
          </a:p>
        </p:txBody>
      </p:sp>
      <p:sp>
        <p:nvSpPr>
          <p:cNvPr id="58" name="Google Shape;45;p14"/>
          <p:cNvSpPr txBox="1"/>
          <p:nvPr/>
        </p:nvSpPr>
        <p:spPr>
          <a:xfrm>
            <a:off x="566525" y="181674"/>
            <a:ext cx="7385452" cy="396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b="1" sz="20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pPr/>
            <a:r>
              <a:t>Unique Opportunity</a:t>
            </a:r>
          </a:p>
        </p:txBody>
      </p:sp>
      <p:sp>
        <p:nvSpPr>
          <p:cNvPr id="59" name="Google Shape;46;p14"/>
          <p:cNvSpPr txBox="1"/>
          <p:nvPr/>
        </p:nvSpPr>
        <p:spPr>
          <a:xfrm>
            <a:off x="566525" y="964399"/>
            <a:ext cx="8011850" cy="33224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b="1" sz="2000"/>
            </a:pPr>
            <a:r>
              <a:t>Recommendations for this year: unique position to provide specific</a:t>
            </a:r>
            <a:r>
              <a:rPr b="0"/>
              <a:t> </a:t>
            </a:r>
            <a:r>
              <a:t>advice through the lens of residents who collectively know more than the general public about these topics </a:t>
            </a:r>
            <a:r>
              <a:rPr u="sng"/>
              <a:t>AND</a:t>
            </a:r>
            <a:r>
              <a:t> go farther and offer advice on:</a:t>
            </a:r>
          </a:p>
          <a:p>
            <a:pPr/>
          </a:p>
          <a:p>
            <a:pPr lvl="1" marL="285750" indent="-285750">
              <a:buClr>
                <a:srgbClr val="000000"/>
              </a:buClr>
              <a:buSzPct val="100000"/>
              <a:buFont typeface="Arial"/>
              <a:buChar char="•"/>
              <a:defRPr sz="1800"/>
            </a:pPr>
            <a:r>
              <a:t>HOW government might approach solutions</a:t>
            </a:r>
          </a:p>
          <a:p>
            <a:pPr lvl="1">
              <a:defRPr sz="1800"/>
            </a:pPr>
          </a:p>
          <a:p>
            <a:pPr lvl="1" marL="285750" indent="-285750">
              <a:buClr>
                <a:srgbClr val="000000"/>
              </a:buClr>
              <a:buSzPct val="100000"/>
              <a:buFont typeface="Arial"/>
              <a:buChar char="•"/>
              <a:defRPr sz="1800"/>
            </a:pPr>
            <a:r>
              <a:t>how government should COMMUNICATE to the public about these issues</a:t>
            </a:r>
          </a:p>
          <a:p>
            <a:pPr lvl="1" marL="285750" indent="-285750">
              <a:buClr>
                <a:srgbClr val="000000"/>
              </a:buClr>
              <a:buSzPct val="100000"/>
              <a:buFont typeface="Arial"/>
              <a:buChar char="•"/>
              <a:defRPr sz="1800"/>
            </a:pPr>
          </a:p>
          <a:p>
            <a:pPr lvl="1" marL="285750" indent="-285750">
              <a:buClr>
                <a:srgbClr val="000000"/>
              </a:buClr>
              <a:buSzPct val="100000"/>
              <a:buFont typeface="Arial"/>
              <a:buChar char="•"/>
              <a:defRPr sz="1800"/>
            </a:pPr>
            <a:r>
              <a:t>Make the case: HOW government might best help WHILE providing meaningful support to local champions who can get community buy-in and engagement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44;p14"/>
          <p:cNvSpPr/>
          <p:nvPr/>
        </p:nvSpPr>
        <p:spPr>
          <a:xfrm>
            <a:off x="1" y="-1"/>
            <a:ext cx="9144001" cy="848702"/>
          </a:xfrm>
          <a:prstGeom prst="rect">
            <a:avLst/>
          </a:prstGeom>
          <a:solidFill>
            <a:srgbClr val="003E7E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800"/>
            </a:pPr>
          </a:p>
        </p:txBody>
      </p:sp>
      <p:sp>
        <p:nvSpPr>
          <p:cNvPr id="62" name="Google Shape;45;p14"/>
          <p:cNvSpPr txBox="1"/>
          <p:nvPr/>
        </p:nvSpPr>
        <p:spPr>
          <a:xfrm>
            <a:off x="566525" y="181674"/>
            <a:ext cx="7385452" cy="396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b="1" sz="20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pPr/>
            <a:r>
              <a:t>CAC EC Topics for Consideration</a:t>
            </a:r>
          </a:p>
        </p:txBody>
      </p:sp>
      <p:sp>
        <p:nvSpPr>
          <p:cNvPr id="63" name="Google Shape;46;p14"/>
          <p:cNvSpPr txBox="1"/>
          <p:nvPr/>
        </p:nvSpPr>
        <p:spPr>
          <a:xfrm>
            <a:off x="566075" y="964399"/>
            <a:ext cx="8011851" cy="33367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 lvl="1">
              <a:defRPr b="1"/>
            </a:pPr>
            <a:r>
              <a:t>(1) Accountability on 2025 Deadline to Maintain Public Confidence</a:t>
            </a:r>
          </a:p>
          <a:p>
            <a:pPr lvl="2" marL="285750" indent="-285750">
              <a:buClr>
                <a:srgbClr val="000000"/>
              </a:buClr>
              <a:buSzPct val="100000"/>
              <a:buFont typeface="Arial"/>
              <a:buChar char="•"/>
            </a:pPr>
            <a:r>
              <a:t>Expectation of Backstops</a:t>
            </a:r>
          </a:p>
          <a:p>
            <a:pPr lvl="2" marL="285750" indent="-285750">
              <a:buClr>
                <a:srgbClr val="000000"/>
              </a:buClr>
              <a:buSzPct val="100000"/>
              <a:buFont typeface="Arial"/>
              <a:buChar char="•"/>
            </a:pPr>
            <a:r>
              <a:t>Acceleration of efforts to gain as much progress as possible in remaining 3 years</a:t>
            </a:r>
          </a:p>
          <a:p>
            <a:pPr lvl="2" marL="285750" indent="-285750">
              <a:buClr>
                <a:srgbClr val="000000"/>
              </a:buClr>
              <a:buSzPct val="100000"/>
              <a:buFont typeface="Arial"/>
              <a:buChar char="•"/>
            </a:pPr>
            <a:r>
              <a:t>Targeting for biggest impact</a:t>
            </a:r>
          </a:p>
          <a:p>
            <a:pPr lvl="2" marL="285750" indent="-285750">
              <a:buClr>
                <a:srgbClr val="000000"/>
              </a:buClr>
              <a:buSzPct val="100000"/>
              <a:buFont typeface="Arial"/>
              <a:buChar char="•"/>
            </a:pPr>
          </a:p>
          <a:p>
            <a:pPr lvl="1">
              <a:defRPr b="1"/>
            </a:pPr>
            <a:r>
              <a:t>(2) Climate Change</a:t>
            </a:r>
          </a:p>
          <a:p>
            <a:pPr lvl="2" marL="285750" indent="-285750">
              <a:buClr>
                <a:srgbClr val="000000"/>
              </a:buClr>
              <a:buSzPct val="100000"/>
              <a:buFont typeface="Arial"/>
              <a:buChar char="•"/>
            </a:pPr>
            <a:r>
              <a:t>Resiliency for ecological, public health and economy</a:t>
            </a:r>
          </a:p>
          <a:p>
            <a:pPr lvl="2" marL="285750" indent="-285750">
              <a:buClr>
                <a:srgbClr val="000000"/>
              </a:buClr>
              <a:buSzPct val="100000"/>
              <a:buFont typeface="Arial"/>
              <a:buChar char="•"/>
            </a:pPr>
            <a:r>
              <a:t>Opportunity with new state and federal funding</a:t>
            </a:r>
          </a:p>
          <a:p>
            <a:pPr lvl="2" marL="285750" indent="-285750">
              <a:buClr>
                <a:srgbClr val="000000"/>
              </a:buClr>
              <a:buSzPct val="100000"/>
              <a:buFont typeface="Arial"/>
              <a:buChar char="•"/>
            </a:pPr>
            <a:r>
              <a:t>More training for local government officials charged with local land use decisions </a:t>
            </a:r>
          </a:p>
          <a:p>
            <a:pPr/>
          </a:p>
          <a:p>
            <a:pPr lvl="1">
              <a:defRPr b="1"/>
            </a:pPr>
            <a:r>
              <a:t>(3) Conowingo WIP</a:t>
            </a:r>
          </a:p>
          <a:p>
            <a:pPr lvl="2" marL="285750" indent="-285750">
              <a:buClr>
                <a:srgbClr val="000000"/>
              </a:buClr>
              <a:buSzPct val="100000"/>
              <a:buFont typeface="Arial"/>
              <a:buChar char="•"/>
            </a:pPr>
            <a:r>
              <a:t>Viability of operation and implementation with the State WIPs as competitors</a:t>
            </a:r>
          </a:p>
          <a:p>
            <a:pPr lvl="2"/>
          </a:p>
          <a:p>
            <a:pPr lvl="1">
              <a:defRPr b="1"/>
            </a:pPr>
            <a:r>
              <a:t>(4) Stewardship and Engagement</a:t>
            </a:r>
          </a:p>
          <a:p>
            <a:pPr lvl="2" marL="285750" indent="-285750">
              <a:buClr>
                <a:srgbClr val="000000"/>
              </a:buClr>
              <a:buSzPct val="100000"/>
              <a:buFont typeface="Arial"/>
              <a:buChar char="•"/>
            </a:pPr>
            <a:r>
              <a:t>A separate topic or woven into each recommendation?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EEEEEE"/>
      </a:lt1>
      <a:dk2>
        <a:srgbClr val="A7A7A7"/>
      </a:dk2>
      <a:lt2>
        <a:srgbClr val="535353"/>
      </a:lt2>
      <a:accent1>
        <a:srgbClr val="FFAB40"/>
      </a:accent1>
      <a:accent2>
        <a:srgbClr val="212121"/>
      </a:accent2>
      <a:accent3>
        <a:srgbClr val="78909C"/>
      </a:accent3>
      <a:accent4>
        <a:srgbClr val="8F6024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AB40"/>
      </a:accent1>
      <a:accent2>
        <a:srgbClr val="212121"/>
      </a:accent2>
      <a:accent3>
        <a:srgbClr val="78909C"/>
      </a:accent3>
      <a:accent4>
        <a:srgbClr val="8F6024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