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00" r:id="rId2"/>
    <p:sldMasterId id="2147483914" r:id="rId3"/>
    <p:sldMasterId id="2147483928" r:id="rId4"/>
    <p:sldMasterId id="2147483942" r:id="rId5"/>
    <p:sldMasterId id="2147483956" r:id="rId6"/>
    <p:sldMasterId id="2147483970" r:id="rId7"/>
    <p:sldMasterId id="2147483984" r:id="rId8"/>
    <p:sldMasterId id="2147483998" r:id="rId9"/>
    <p:sldMasterId id="2147484024" r:id="rId10"/>
    <p:sldMasterId id="2147484038" r:id="rId11"/>
  </p:sldMasterIdLst>
  <p:notesMasterIdLst>
    <p:notesMasterId r:id="rId31"/>
  </p:notesMasterIdLst>
  <p:sldIdLst>
    <p:sldId id="426" r:id="rId12"/>
    <p:sldId id="480" r:id="rId13"/>
    <p:sldId id="481" r:id="rId14"/>
    <p:sldId id="483" r:id="rId15"/>
    <p:sldId id="466" r:id="rId16"/>
    <p:sldId id="468" r:id="rId17"/>
    <p:sldId id="469" r:id="rId18"/>
    <p:sldId id="473" r:id="rId19"/>
    <p:sldId id="472" r:id="rId20"/>
    <p:sldId id="474" r:id="rId21"/>
    <p:sldId id="475" r:id="rId22"/>
    <p:sldId id="477" r:id="rId23"/>
    <p:sldId id="476" r:id="rId24"/>
    <p:sldId id="479" r:id="rId25"/>
    <p:sldId id="478" r:id="rId26"/>
    <p:sldId id="467" r:id="rId27"/>
    <p:sldId id="484" r:id="rId28"/>
    <p:sldId id="485" r:id="rId29"/>
    <p:sldId id="487" r:id="rId30"/>
  </p:sldIdLst>
  <p:sldSz cx="9144000" cy="6858000" type="screen4x3"/>
  <p:notesSz cx="6858000" cy="9144000"/>
  <p:defaultTextStyle>
    <a:defPPr>
      <a:defRPr lang="en-US"/>
    </a:defPPr>
    <a:lvl1pPr algn="l" rtl="0" fontAlgn="base">
      <a:spcBef>
        <a:spcPct val="0"/>
      </a:spcBef>
      <a:spcAft>
        <a:spcPct val="0"/>
      </a:spcAft>
      <a:defRPr sz="2400" b="1" kern="1200">
        <a:solidFill>
          <a:srgbClr val="FF9900"/>
        </a:solidFill>
        <a:latin typeface="Times New Roman" pitchFamily="18" charset="0"/>
        <a:ea typeface="+mn-ea"/>
        <a:cs typeface="+mn-cs"/>
      </a:defRPr>
    </a:lvl1pPr>
    <a:lvl2pPr marL="457200" algn="l" rtl="0" fontAlgn="base">
      <a:spcBef>
        <a:spcPct val="0"/>
      </a:spcBef>
      <a:spcAft>
        <a:spcPct val="0"/>
      </a:spcAft>
      <a:defRPr sz="2400" b="1" kern="1200">
        <a:solidFill>
          <a:srgbClr val="FF9900"/>
        </a:solidFill>
        <a:latin typeface="Times New Roman" pitchFamily="18" charset="0"/>
        <a:ea typeface="+mn-ea"/>
        <a:cs typeface="+mn-cs"/>
      </a:defRPr>
    </a:lvl2pPr>
    <a:lvl3pPr marL="914400" algn="l" rtl="0" fontAlgn="base">
      <a:spcBef>
        <a:spcPct val="0"/>
      </a:spcBef>
      <a:spcAft>
        <a:spcPct val="0"/>
      </a:spcAft>
      <a:defRPr sz="2400" b="1" kern="1200">
        <a:solidFill>
          <a:srgbClr val="FF9900"/>
        </a:solidFill>
        <a:latin typeface="Times New Roman" pitchFamily="18" charset="0"/>
        <a:ea typeface="+mn-ea"/>
        <a:cs typeface="+mn-cs"/>
      </a:defRPr>
    </a:lvl3pPr>
    <a:lvl4pPr marL="1371600" algn="l" rtl="0" fontAlgn="base">
      <a:spcBef>
        <a:spcPct val="0"/>
      </a:spcBef>
      <a:spcAft>
        <a:spcPct val="0"/>
      </a:spcAft>
      <a:defRPr sz="2400" b="1" kern="1200">
        <a:solidFill>
          <a:srgbClr val="FF9900"/>
        </a:solidFill>
        <a:latin typeface="Times New Roman" pitchFamily="18" charset="0"/>
        <a:ea typeface="+mn-ea"/>
        <a:cs typeface="+mn-cs"/>
      </a:defRPr>
    </a:lvl4pPr>
    <a:lvl5pPr marL="1828800" algn="l" rtl="0" fontAlgn="base">
      <a:spcBef>
        <a:spcPct val="0"/>
      </a:spcBef>
      <a:spcAft>
        <a:spcPct val="0"/>
      </a:spcAft>
      <a:defRPr sz="2400" b="1" kern="1200">
        <a:solidFill>
          <a:srgbClr val="FF9900"/>
        </a:solidFill>
        <a:latin typeface="Times New Roman" pitchFamily="18" charset="0"/>
        <a:ea typeface="+mn-ea"/>
        <a:cs typeface="+mn-cs"/>
      </a:defRPr>
    </a:lvl5pPr>
    <a:lvl6pPr marL="2286000" algn="l" defTabSz="914400" rtl="0" eaLnBrk="1" latinLnBrk="0" hangingPunct="1">
      <a:defRPr sz="2400" b="1" kern="1200">
        <a:solidFill>
          <a:srgbClr val="FF9900"/>
        </a:solidFill>
        <a:latin typeface="Times New Roman" pitchFamily="18" charset="0"/>
        <a:ea typeface="+mn-ea"/>
        <a:cs typeface="+mn-cs"/>
      </a:defRPr>
    </a:lvl6pPr>
    <a:lvl7pPr marL="2743200" algn="l" defTabSz="914400" rtl="0" eaLnBrk="1" latinLnBrk="0" hangingPunct="1">
      <a:defRPr sz="2400" b="1" kern="1200">
        <a:solidFill>
          <a:srgbClr val="FF9900"/>
        </a:solidFill>
        <a:latin typeface="Times New Roman" pitchFamily="18" charset="0"/>
        <a:ea typeface="+mn-ea"/>
        <a:cs typeface="+mn-cs"/>
      </a:defRPr>
    </a:lvl7pPr>
    <a:lvl8pPr marL="3200400" algn="l" defTabSz="914400" rtl="0" eaLnBrk="1" latinLnBrk="0" hangingPunct="1">
      <a:defRPr sz="2400" b="1" kern="1200">
        <a:solidFill>
          <a:srgbClr val="FF9900"/>
        </a:solidFill>
        <a:latin typeface="Times New Roman" pitchFamily="18" charset="0"/>
        <a:ea typeface="+mn-ea"/>
        <a:cs typeface="+mn-cs"/>
      </a:defRPr>
    </a:lvl8pPr>
    <a:lvl9pPr marL="3657600" algn="l" defTabSz="914400" rtl="0" eaLnBrk="1" latinLnBrk="0" hangingPunct="1">
      <a:defRPr sz="2400" b="1" kern="1200">
        <a:solidFill>
          <a:srgbClr val="FF9900"/>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66"/>
    <a:srgbClr val="FFCC00"/>
    <a:srgbClr val="00FF00"/>
    <a:srgbClr val="FF33CC"/>
    <a:srgbClr val="000099"/>
    <a:srgbClr val="800000"/>
    <a:srgbClr val="CC6600"/>
    <a:srgbClr val="00CC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5" autoAdjust="0"/>
    <p:restoredTop sz="80025" autoAdjust="0"/>
  </p:normalViewPr>
  <p:slideViewPr>
    <p:cSldViewPr>
      <p:cViewPr varScale="1">
        <p:scale>
          <a:sx n="87" d="100"/>
          <a:sy n="87" d="100"/>
        </p:scale>
        <p:origin x="7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450BBE7-FD2F-4D30-A038-51955B33C2E9}" type="datetimeFigureOut">
              <a:rPr lang="en-US"/>
              <a:pPr>
                <a:defRPr/>
              </a:pPr>
              <a:t>4/8/2015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73B0C18-23EE-4B21-B88E-25E7117B803E}" type="slidenum">
              <a:rPr lang="en-US"/>
              <a:pPr>
                <a:defRPr/>
              </a:pPr>
              <a:t>‹#›</a:t>
            </a:fld>
            <a:endParaRPr lang="en-US"/>
          </a:p>
        </p:txBody>
      </p:sp>
    </p:spTree>
    <p:extLst>
      <p:ext uri="{BB962C8B-B14F-4D97-AF65-F5344CB8AC3E}">
        <p14:creationId xmlns:p14="http://schemas.microsoft.com/office/powerpoint/2010/main" val="3449976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p:spPr>
        <p:txBody>
          <a:bodyPr/>
          <a:lstStyle/>
          <a:p>
            <a:endParaRPr lang="en-US" smtClean="0"/>
          </a:p>
        </p:txBody>
      </p:sp>
      <p:sp>
        <p:nvSpPr>
          <p:cNvPr id="90115" name="Slide Number Placeholder 3"/>
          <p:cNvSpPr>
            <a:spLocks noGrp="1"/>
          </p:cNvSpPr>
          <p:nvPr>
            <p:ph type="sldNum" sz="quarter" idx="5"/>
          </p:nvPr>
        </p:nvSpPr>
        <p:spPr>
          <a:noFill/>
        </p:spPr>
        <p:txBody>
          <a:bodyPr/>
          <a:lstStyle/>
          <a:p>
            <a:fld id="{A227164D-D523-4CC4-8A1E-B70F2C50A292}" type="slidenum">
              <a:rPr lang="en-US" smtClean="0">
                <a:solidFill>
                  <a:srgbClr val="000000"/>
                </a:solidFill>
              </a:rPr>
              <a:pPr/>
              <a:t>1</a:t>
            </a:fld>
            <a:endParaRPr lang="en-US" smtClean="0">
              <a:solidFill>
                <a:srgbClr val="000000"/>
              </a:solidFill>
            </a:endParaRPr>
          </a:p>
        </p:txBody>
      </p:sp>
    </p:spTree>
    <p:extLst>
      <p:ext uri="{BB962C8B-B14F-4D97-AF65-F5344CB8AC3E}">
        <p14:creationId xmlns:p14="http://schemas.microsoft.com/office/powerpoint/2010/main" val="4051036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3B0C18-23EE-4B21-B88E-25E7117B803E}" type="slidenum">
              <a:rPr lang="en-US" smtClean="0"/>
              <a:pPr>
                <a:defRPr/>
              </a:pPr>
              <a:t>12</a:t>
            </a:fld>
            <a:endParaRPr lang="en-US"/>
          </a:p>
        </p:txBody>
      </p:sp>
    </p:spTree>
    <p:extLst>
      <p:ext uri="{BB962C8B-B14F-4D97-AF65-F5344CB8AC3E}">
        <p14:creationId xmlns:p14="http://schemas.microsoft.com/office/powerpoint/2010/main" val="58352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873B0C18-23EE-4B21-B88E-25E7117B803E}" type="slidenum">
              <a:rPr lang="en-US" smtClean="0"/>
              <a:pPr>
                <a:defRPr/>
              </a:pPr>
              <a:t>13</a:t>
            </a:fld>
            <a:endParaRPr lang="en-US"/>
          </a:p>
        </p:txBody>
      </p:sp>
    </p:spTree>
    <p:extLst>
      <p:ext uri="{BB962C8B-B14F-4D97-AF65-F5344CB8AC3E}">
        <p14:creationId xmlns:p14="http://schemas.microsoft.com/office/powerpoint/2010/main" val="977596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3B0C18-23EE-4B21-B88E-25E7117B803E}" type="slidenum">
              <a:rPr lang="en-US" smtClean="0"/>
              <a:pPr>
                <a:defRPr/>
              </a:pPr>
              <a:t>14</a:t>
            </a:fld>
            <a:endParaRPr lang="en-US"/>
          </a:p>
        </p:txBody>
      </p:sp>
    </p:spTree>
    <p:extLst>
      <p:ext uri="{BB962C8B-B14F-4D97-AF65-F5344CB8AC3E}">
        <p14:creationId xmlns:p14="http://schemas.microsoft.com/office/powerpoint/2010/main" val="227951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3B0C18-23EE-4B21-B88E-25E7117B803E}" type="slidenum">
              <a:rPr lang="en-US" smtClean="0"/>
              <a:pPr>
                <a:defRPr/>
              </a:pPr>
              <a:t>2</a:t>
            </a:fld>
            <a:endParaRPr lang="en-US"/>
          </a:p>
        </p:txBody>
      </p:sp>
    </p:spTree>
    <p:extLst>
      <p:ext uri="{BB962C8B-B14F-4D97-AF65-F5344CB8AC3E}">
        <p14:creationId xmlns:p14="http://schemas.microsoft.com/office/powerpoint/2010/main" val="15460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3B0C18-23EE-4B21-B88E-25E7117B803E}" type="slidenum">
              <a:rPr lang="en-US" smtClean="0"/>
              <a:pPr>
                <a:defRPr/>
              </a:pPr>
              <a:t>4</a:t>
            </a:fld>
            <a:endParaRPr lang="en-US"/>
          </a:p>
        </p:txBody>
      </p:sp>
    </p:spTree>
    <p:extLst>
      <p:ext uri="{BB962C8B-B14F-4D97-AF65-F5344CB8AC3E}">
        <p14:creationId xmlns:p14="http://schemas.microsoft.com/office/powerpoint/2010/main" val="75529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873B0C18-23EE-4B21-B88E-25E7117B803E}" type="slidenum">
              <a:rPr lang="en-US" smtClean="0"/>
              <a:pPr>
                <a:defRPr/>
              </a:pPr>
              <a:t>5</a:t>
            </a:fld>
            <a:endParaRPr lang="en-US"/>
          </a:p>
        </p:txBody>
      </p:sp>
    </p:spTree>
    <p:extLst>
      <p:ext uri="{BB962C8B-B14F-4D97-AF65-F5344CB8AC3E}">
        <p14:creationId xmlns:p14="http://schemas.microsoft.com/office/powerpoint/2010/main" val="114608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3B0C18-23EE-4B21-B88E-25E7117B803E}" type="slidenum">
              <a:rPr lang="en-US" smtClean="0"/>
              <a:pPr>
                <a:defRPr/>
              </a:pPr>
              <a:t>6</a:t>
            </a:fld>
            <a:endParaRPr lang="en-US"/>
          </a:p>
        </p:txBody>
      </p:sp>
    </p:spTree>
    <p:extLst>
      <p:ext uri="{BB962C8B-B14F-4D97-AF65-F5344CB8AC3E}">
        <p14:creationId xmlns:p14="http://schemas.microsoft.com/office/powerpoint/2010/main" val="23795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projects associated</a:t>
            </a:r>
            <a:r>
              <a:rPr lang="en-US" baseline="0" dirty="0" smtClean="0"/>
              <a:t> with this goal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C00000"/>
                </a:solidFill>
              </a:rPr>
              <a:t>Development of integrated database for chemical and biological data collected in the Chesapeake Bay Watershed</a:t>
            </a:r>
          </a:p>
          <a:p>
            <a:endParaRPr lang="en-US" dirty="0"/>
          </a:p>
        </p:txBody>
      </p:sp>
      <p:sp>
        <p:nvSpPr>
          <p:cNvPr id="4" name="Slide Number Placeholder 3"/>
          <p:cNvSpPr>
            <a:spLocks noGrp="1"/>
          </p:cNvSpPr>
          <p:nvPr>
            <p:ph type="sldNum" sz="quarter" idx="10"/>
          </p:nvPr>
        </p:nvSpPr>
        <p:spPr/>
        <p:txBody>
          <a:bodyPr/>
          <a:lstStyle/>
          <a:p>
            <a:pPr>
              <a:defRPr/>
            </a:pPr>
            <a:fld id="{873B0C18-23EE-4B21-B88E-25E7117B803E}" type="slidenum">
              <a:rPr lang="en-US" smtClean="0"/>
              <a:pPr>
                <a:defRPr/>
              </a:pPr>
              <a:t>7</a:t>
            </a:fld>
            <a:endParaRPr lang="en-US"/>
          </a:p>
        </p:txBody>
      </p:sp>
    </p:spTree>
    <p:extLst>
      <p:ext uri="{BB962C8B-B14F-4D97-AF65-F5344CB8AC3E}">
        <p14:creationId xmlns:p14="http://schemas.microsoft.com/office/powerpoint/2010/main" val="38260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3B0C18-23EE-4B21-B88E-25E7117B803E}" type="slidenum">
              <a:rPr lang="en-US" smtClean="0"/>
              <a:pPr>
                <a:defRPr/>
              </a:pPr>
              <a:t>9</a:t>
            </a:fld>
            <a:endParaRPr lang="en-US"/>
          </a:p>
        </p:txBody>
      </p:sp>
    </p:spTree>
    <p:extLst>
      <p:ext uri="{BB962C8B-B14F-4D97-AF65-F5344CB8AC3E}">
        <p14:creationId xmlns:p14="http://schemas.microsoft.com/office/powerpoint/2010/main" val="705750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3B0C18-23EE-4B21-B88E-25E7117B803E}" type="slidenum">
              <a:rPr lang="en-US" smtClean="0"/>
              <a:pPr>
                <a:defRPr/>
              </a:pPr>
              <a:t>10</a:t>
            </a:fld>
            <a:endParaRPr lang="en-US"/>
          </a:p>
        </p:txBody>
      </p:sp>
    </p:spTree>
    <p:extLst>
      <p:ext uri="{BB962C8B-B14F-4D97-AF65-F5344CB8AC3E}">
        <p14:creationId xmlns:p14="http://schemas.microsoft.com/office/powerpoint/2010/main" val="121097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3B0C18-23EE-4B21-B88E-25E7117B803E}" type="slidenum">
              <a:rPr lang="en-US" smtClean="0"/>
              <a:pPr>
                <a:defRPr/>
              </a:pPr>
              <a:t>11</a:t>
            </a:fld>
            <a:endParaRPr lang="en-US"/>
          </a:p>
        </p:txBody>
      </p:sp>
    </p:spTree>
    <p:extLst>
      <p:ext uri="{BB962C8B-B14F-4D97-AF65-F5344CB8AC3E}">
        <p14:creationId xmlns:p14="http://schemas.microsoft.com/office/powerpoint/2010/main" val="18057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656D53-B97C-4E8C-8410-7F57C18C2D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431541-28B9-4A9C-B85C-922A666A7B2C}"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12D1C957-8EA0-49BD-9510-B138FFB4D215}"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CD5742AC-91F6-4EB0-BC67-445F973AF4C6}"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BFEEA00B-4045-4BAD-B3EE-C207B9EDB017}"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6"/>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Slide Number Placeholder 7"/>
          <p:cNvSpPr>
            <a:spLocks noGrp="1"/>
          </p:cNvSpPr>
          <p:nvPr>
            <p:ph type="sldNum" sz="quarter" idx="11"/>
          </p:nvPr>
        </p:nvSpPr>
        <p:spPr/>
        <p:txBody>
          <a:bodyPr/>
          <a:lstStyle>
            <a:lvl1pPr>
              <a:defRPr>
                <a:solidFill>
                  <a:srgbClr val="FFFFFF"/>
                </a:solidFill>
              </a:defRPr>
            </a:lvl1pPr>
          </a:lstStyle>
          <a:p>
            <a:pPr>
              <a:defRPr/>
            </a:pPr>
            <a:fld id="{FD4F2766-80E1-4F68-AF1B-87E452A3D8EB}" type="slidenum">
              <a:rPr lang="en-US"/>
              <a:pPr>
                <a:defRPr/>
              </a:pPr>
              <a:t>‹#›</a:t>
            </a:fld>
            <a:endParaRPr lang="en-US"/>
          </a:p>
        </p:txBody>
      </p:sp>
      <p:sp>
        <p:nvSpPr>
          <p:cNvPr id="6" name="Footer Placeholder 8"/>
          <p:cNvSpPr>
            <a:spLocks noGrp="1"/>
          </p:cNvSpPr>
          <p:nvPr>
            <p:ph type="ftr" sz="quarter" idx="12"/>
          </p:nvPr>
        </p:nvSpPr>
        <p:spPr/>
        <p:txBody>
          <a:bodyPr/>
          <a:lstStyle>
            <a:lvl1pPr>
              <a:defRPr>
                <a:solidFill>
                  <a:srgbClr val="FFFFFF"/>
                </a:solidFill>
              </a:defRPr>
            </a:lvl1pPr>
          </a:lstStyle>
          <a:p>
            <a:pPr>
              <a:defRPr/>
            </a:pP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72E94ACA-AB9F-49FD-A922-59FB0E51BF5D}"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4F23603D-CF3F-4ECD-A461-FF5F15458B7F}"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1B33D20C-FA66-400C-8B48-8566AC42294E}"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8"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FFFFF"/>
                </a:solidFill>
              </a:defRPr>
            </a:lvl1pPr>
          </a:lstStyle>
          <a:p>
            <a:pPr>
              <a:defRPr/>
            </a:pPr>
            <a:fld id="{8922FB8D-82AB-46E8-9DC1-2BEA128E200A}"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4"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FFFFF"/>
                </a:solidFill>
              </a:defRPr>
            </a:lvl1pPr>
          </a:lstStyle>
          <a:p>
            <a:pPr>
              <a:defRPr/>
            </a:pPr>
            <a:fld id="{E7B1C4F0-2718-46B6-86D2-B5186A12130C}"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3"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FFFFFF"/>
                </a:solidFill>
              </a:defRPr>
            </a:lvl1pPr>
          </a:lstStyle>
          <a:p>
            <a:pPr>
              <a:defRPr/>
            </a:pPr>
            <a:fld id="{529D7A3B-EE69-44BA-B166-AD52EAF3A4D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CC59891-C402-4485-8E5C-B6DD5B90B8C2}"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36D3DCF0-599D-42BC-8397-D0CA2F27D772}"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C2FE5736-3601-4724-9247-499B91E180DF}"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CB6427B3-6513-4B35-8142-87FE27612E3E}"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12D1C957-8EA0-49BD-9510-B138FFB4D215}"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CD5742AC-91F6-4EB0-BC67-445F973AF4C6}"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BFEEA00B-4045-4BAD-B3EE-C207B9EDB017}"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6"/>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Slide Number Placeholder 7"/>
          <p:cNvSpPr>
            <a:spLocks noGrp="1"/>
          </p:cNvSpPr>
          <p:nvPr>
            <p:ph type="sldNum" sz="quarter" idx="11"/>
          </p:nvPr>
        </p:nvSpPr>
        <p:spPr/>
        <p:txBody>
          <a:bodyPr/>
          <a:lstStyle>
            <a:lvl1pPr>
              <a:defRPr>
                <a:solidFill>
                  <a:srgbClr val="FFFFFF"/>
                </a:solidFill>
              </a:defRPr>
            </a:lvl1pPr>
          </a:lstStyle>
          <a:p>
            <a:pPr>
              <a:defRPr/>
            </a:pPr>
            <a:fld id="{6838938D-CE52-4E61-A629-F52DB44C128F}" type="slidenum">
              <a:rPr lang="en-US"/>
              <a:pPr>
                <a:defRPr/>
              </a:pPr>
              <a:t>‹#›</a:t>
            </a:fld>
            <a:endParaRPr lang="en-US"/>
          </a:p>
        </p:txBody>
      </p:sp>
      <p:sp>
        <p:nvSpPr>
          <p:cNvPr id="6" name="Footer Placeholder 8"/>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2471018347"/>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341E3CF0-C407-4322-9DB3-C8349267C864}" type="slidenum">
              <a:rPr lang="en-US"/>
              <a:pPr>
                <a:defRPr/>
              </a:pPr>
              <a:t>‹#›</a:t>
            </a:fld>
            <a:endParaRPr lang="en-US"/>
          </a:p>
        </p:txBody>
      </p:sp>
    </p:spTree>
    <p:extLst>
      <p:ext uri="{BB962C8B-B14F-4D97-AF65-F5344CB8AC3E}">
        <p14:creationId xmlns:p14="http://schemas.microsoft.com/office/powerpoint/2010/main" val="99213643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5C31B6B7-83E0-410A-8D3B-3DC5A37B8138}" type="slidenum">
              <a:rPr lang="en-US"/>
              <a:pPr>
                <a:defRPr/>
              </a:pPr>
              <a:t>‹#›</a:t>
            </a:fld>
            <a:endParaRPr lang="en-US"/>
          </a:p>
        </p:txBody>
      </p:sp>
    </p:spTree>
    <p:extLst>
      <p:ext uri="{BB962C8B-B14F-4D97-AF65-F5344CB8AC3E}">
        <p14:creationId xmlns:p14="http://schemas.microsoft.com/office/powerpoint/2010/main" val="176728889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5B808ADC-A33A-4E8B-9E6E-9AF7BC1374C5}" type="slidenum">
              <a:rPr lang="en-US"/>
              <a:pPr>
                <a:defRPr/>
              </a:pPr>
              <a:t>‹#›</a:t>
            </a:fld>
            <a:endParaRPr lang="en-US"/>
          </a:p>
        </p:txBody>
      </p:sp>
    </p:spTree>
    <p:extLst>
      <p:ext uri="{BB962C8B-B14F-4D97-AF65-F5344CB8AC3E}">
        <p14:creationId xmlns:p14="http://schemas.microsoft.com/office/powerpoint/2010/main" val="28407749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6"/>
          <p:cNvSpPr>
            <a:spLocks noGrp="1"/>
          </p:cNvSpPr>
          <p:nvPr>
            <p:ph type="dt" sz="half" idx="10"/>
          </p:nvPr>
        </p:nvSpPr>
        <p:spPr>
          <a:xfrm>
            <a:off x="685800" y="6248400"/>
            <a:ext cx="1905000" cy="457200"/>
          </a:xfrm>
          <a:prstGeom prst="rect">
            <a:avLst/>
          </a:prstGeom>
        </p:spPr>
        <p:txBody>
          <a:bodyPr/>
          <a:lstStyle>
            <a:lvl1pPr>
              <a:defRPr>
                <a:solidFill>
                  <a:srgbClr val="FFFFFF"/>
                </a:solidFill>
              </a:defRPr>
            </a:lvl1pPr>
          </a:lstStyle>
          <a:p>
            <a:pPr>
              <a:defRPr/>
            </a:pPr>
            <a:endParaRPr lang="en-US"/>
          </a:p>
        </p:txBody>
      </p:sp>
      <p:sp>
        <p:nvSpPr>
          <p:cNvPr id="5" name="Slide Number Placeholder 7"/>
          <p:cNvSpPr>
            <a:spLocks noGrp="1"/>
          </p:cNvSpPr>
          <p:nvPr>
            <p:ph type="sldNum" sz="quarter" idx="11"/>
          </p:nvPr>
        </p:nvSpPr>
        <p:spPr/>
        <p:txBody>
          <a:bodyPr/>
          <a:lstStyle>
            <a:lvl1pPr>
              <a:defRPr>
                <a:solidFill>
                  <a:srgbClr val="FFFFFF"/>
                </a:solidFill>
              </a:defRPr>
            </a:lvl1pPr>
          </a:lstStyle>
          <a:p>
            <a:pPr>
              <a:defRPr/>
            </a:pPr>
            <a:fld id="{FD4F2766-80E1-4F68-AF1B-87E452A3D8EB}" type="slidenum">
              <a:rPr lang="en-US"/>
              <a:pPr>
                <a:defRPr/>
              </a:pPr>
              <a:t>‹#›</a:t>
            </a:fld>
            <a:endParaRPr lang="en-US"/>
          </a:p>
        </p:txBody>
      </p:sp>
      <p:sp>
        <p:nvSpPr>
          <p:cNvPr id="6" name="Footer Placeholder 8"/>
          <p:cNvSpPr>
            <a:spLocks noGrp="1"/>
          </p:cNvSpPr>
          <p:nvPr>
            <p:ph type="ftr" sz="quarter" idx="12"/>
          </p:nvPr>
        </p:nvSpPr>
        <p:spPr/>
        <p:txBody>
          <a:bodyPr/>
          <a:lstStyle>
            <a:lvl1pPr>
              <a:defRPr>
                <a:solidFill>
                  <a:srgbClr val="FFFFFF"/>
                </a:solidFill>
              </a:defRPr>
            </a:lvl1pPr>
          </a:lstStyle>
          <a:p>
            <a:pPr>
              <a:defRPr/>
            </a:pP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8"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FFFFF"/>
                </a:solidFill>
              </a:defRPr>
            </a:lvl1pPr>
          </a:lstStyle>
          <a:p>
            <a:pPr>
              <a:defRPr/>
            </a:pPr>
            <a:fld id="{4C8B2ACC-F5FF-4D4D-B0E7-82D3AF9E5BF0}" type="slidenum">
              <a:rPr lang="en-US"/>
              <a:pPr>
                <a:defRPr/>
              </a:pPr>
              <a:t>‹#›</a:t>
            </a:fld>
            <a:endParaRPr lang="en-US"/>
          </a:p>
        </p:txBody>
      </p:sp>
    </p:spTree>
    <p:extLst>
      <p:ext uri="{BB962C8B-B14F-4D97-AF65-F5344CB8AC3E}">
        <p14:creationId xmlns:p14="http://schemas.microsoft.com/office/powerpoint/2010/main" val="3534875311"/>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4"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FFFFF"/>
                </a:solidFill>
              </a:defRPr>
            </a:lvl1pPr>
          </a:lstStyle>
          <a:p>
            <a:pPr>
              <a:defRPr/>
            </a:pPr>
            <a:fld id="{062D5A92-2B8A-45AA-B55F-7F056FC82237}" type="slidenum">
              <a:rPr lang="en-US"/>
              <a:pPr>
                <a:defRPr/>
              </a:pPr>
              <a:t>‹#›</a:t>
            </a:fld>
            <a:endParaRPr lang="en-US"/>
          </a:p>
        </p:txBody>
      </p:sp>
    </p:spTree>
    <p:extLst>
      <p:ext uri="{BB962C8B-B14F-4D97-AF65-F5344CB8AC3E}">
        <p14:creationId xmlns:p14="http://schemas.microsoft.com/office/powerpoint/2010/main" val="1377390954"/>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FFFFFF"/>
                </a:solidFill>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pic>
        <p:nvPicPr>
          <p:cNvPr id="4" name="Picture 3" descr="armi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6380" y="6324600"/>
            <a:ext cx="734273" cy="42484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07199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FE88A8C7-A9E2-4834-8B5F-2E22D1E0ACC7}" type="slidenum">
              <a:rPr lang="en-US"/>
              <a:pPr>
                <a:defRPr/>
              </a:pPr>
              <a:t>‹#›</a:t>
            </a:fld>
            <a:endParaRPr lang="en-US"/>
          </a:p>
        </p:txBody>
      </p:sp>
      <p:pic>
        <p:nvPicPr>
          <p:cNvPr id="8" name="Picture 7" descr="armi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6380" y="6324600"/>
            <a:ext cx="734273" cy="42484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07756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8F8DBF32-6478-43B4-88C1-42926BDE8335}" type="slidenum">
              <a:rPr lang="en-US"/>
              <a:pPr>
                <a:defRPr/>
              </a:pPr>
              <a:t>‹#›</a:t>
            </a:fld>
            <a:endParaRPr lang="en-US"/>
          </a:p>
        </p:txBody>
      </p:sp>
      <p:pic>
        <p:nvPicPr>
          <p:cNvPr id="8" name="Picture 7" descr="armi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6380" y="6324600"/>
            <a:ext cx="734273" cy="42484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059837"/>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DB0B083D-5045-4F4A-AE6F-A70579F52435}" type="slidenum">
              <a:rPr lang="en-US"/>
              <a:pPr>
                <a:defRPr/>
              </a:pPr>
              <a:t>‹#›</a:t>
            </a:fld>
            <a:endParaRPr lang="en-US"/>
          </a:p>
        </p:txBody>
      </p:sp>
    </p:spTree>
    <p:extLst>
      <p:ext uri="{BB962C8B-B14F-4D97-AF65-F5344CB8AC3E}">
        <p14:creationId xmlns:p14="http://schemas.microsoft.com/office/powerpoint/2010/main" val="14559090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F908F61A-DCE1-4B5D-8F22-656021117341}" type="slidenum">
              <a:rPr lang="en-US"/>
              <a:pPr>
                <a:defRPr/>
              </a:pPr>
              <a:t>‹#›</a:t>
            </a:fld>
            <a:endParaRPr lang="en-US"/>
          </a:p>
        </p:txBody>
      </p:sp>
    </p:spTree>
    <p:extLst>
      <p:ext uri="{BB962C8B-B14F-4D97-AF65-F5344CB8AC3E}">
        <p14:creationId xmlns:p14="http://schemas.microsoft.com/office/powerpoint/2010/main" val="9031766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F377A248-B408-4600-B71C-E14DA1459048}" type="slidenum">
              <a:rPr lang="en-US"/>
              <a:pPr>
                <a:defRPr/>
              </a:pPr>
              <a:t>‹#›</a:t>
            </a:fld>
            <a:endParaRPr lang="en-US"/>
          </a:p>
        </p:txBody>
      </p:sp>
    </p:spTree>
    <p:extLst>
      <p:ext uri="{BB962C8B-B14F-4D97-AF65-F5344CB8AC3E}">
        <p14:creationId xmlns:p14="http://schemas.microsoft.com/office/powerpoint/2010/main" val="29182796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0CFF463A-0441-4F60-AD9A-1A12B079CE8C}" type="slidenum">
              <a:rPr lang="en-US"/>
              <a:pPr>
                <a:defRPr/>
              </a:pPr>
              <a:t>‹#›</a:t>
            </a:fld>
            <a:endParaRPr lang="en-US"/>
          </a:p>
        </p:txBody>
      </p:sp>
    </p:spTree>
    <p:extLst>
      <p:ext uri="{BB962C8B-B14F-4D97-AF65-F5344CB8AC3E}">
        <p14:creationId xmlns:p14="http://schemas.microsoft.com/office/powerpoint/2010/main" val="3207884965"/>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Slide Number Placeholder 7"/>
          <p:cNvSpPr>
            <a:spLocks noGrp="1"/>
          </p:cNvSpPr>
          <p:nvPr>
            <p:ph type="sldNum" sz="quarter" idx="11"/>
          </p:nvPr>
        </p:nvSpPr>
        <p:spPr/>
        <p:txBody>
          <a:bodyPr/>
          <a:lstStyle>
            <a:lvl1pPr>
              <a:defRPr>
                <a:solidFill>
                  <a:srgbClr val="FFFFFF"/>
                </a:solidFill>
              </a:defRPr>
            </a:lvl1pPr>
          </a:lstStyle>
          <a:p>
            <a:pPr>
              <a:defRPr/>
            </a:pPr>
            <a:fld id="{6838938D-CE52-4E61-A629-F52DB44C128F}" type="slidenum">
              <a:rPr lang="en-US"/>
              <a:pPr>
                <a:defRPr/>
              </a:pPr>
              <a:t>‹#›</a:t>
            </a:fld>
            <a:endParaRPr lang="en-US"/>
          </a:p>
        </p:txBody>
      </p:sp>
      <p:sp>
        <p:nvSpPr>
          <p:cNvPr id="6" name="Footer Placeholder 8"/>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1727817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72E94ACA-AB9F-49FD-A922-59FB0E51BF5D}"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341E3CF0-C407-4322-9DB3-C8349267C864}" type="slidenum">
              <a:rPr lang="en-US"/>
              <a:pPr>
                <a:defRPr/>
              </a:pPr>
              <a:t>‹#›</a:t>
            </a:fld>
            <a:endParaRPr lang="en-US"/>
          </a:p>
        </p:txBody>
      </p:sp>
    </p:spTree>
    <p:extLst>
      <p:ext uri="{BB962C8B-B14F-4D97-AF65-F5344CB8AC3E}">
        <p14:creationId xmlns:p14="http://schemas.microsoft.com/office/powerpoint/2010/main" val="19182474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5C31B6B7-83E0-410A-8D3B-3DC5A37B8138}" type="slidenum">
              <a:rPr lang="en-US"/>
              <a:pPr>
                <a:defRPr/>
              </a:pPr>
              <a:t>‹#›</a:t>
            </a:fld>
            <a:endParaRPr lang="en-US"/>
          </a:p>
        </p:txBody>
      </p:sp>
    </p:spTree>
    <p:extLst>
      <p:ext uri="{BB962C8B-B14F-4D97-AF65-F5344CB8AC3E}">
        <p14:creationId xmlns:p14="http://schemas.microsoft.com/office/powerpoint/2010/main" val="3843834476"/>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5B808ADC-A33A-4E8B-9E6E-9AF7BC1374C5}" type="slidenum">
              <a:rPr lang="en-US"/>
              <a:pPr>
                <a:defRPr/>
              </a:pPr>
              <a:t>‹#›</a:t>
            </a:fld>
            <a:endParaRPr lang="en-US"/>
          </a:p>
        </p:txBody>
      </p:sp>
    </p:spTree>
    <p:extLst>
      <p:ext uri="{BB962C8B-B14F-4D97-AF65-F5344CB8AC3E}">
        <p14:creationId xmlns:p14="http://schemas.microsoft.com/office/powerpoint/2010/main" val="287481232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8"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FFFFF"/>
                </a:solidFill>
              </a:defRPr>
            </a:lvl1pPr>
          </a:lstStyle>
          <a:p>
            <a:pPr>
              <a:defRPr/>
            </a:pPr>
            <a:fld id="{4C8B2ACC-F5FF-4D4D-B0E7-82D3AF9E5BF0}" type="slidenum">
              <a:rPr lang="en-US"/>
              <a:pPr>
                <a:defRPr/>
              </a:pPr>
              <a:t>‹#›</a:t>
            </a:fld>
            <a:endParaRPr lang="en-US"/>
          </a:p>
        </p:txBody>
      </p:sp>
    </p:spTree>
    <p:extLst>
      <p:ext uri="{BB962C8B-B14F-4D97-AF65-F5344CB8AC3E}">
        <p14:creationId xmlns:p14="http://schemas.microsoft.com/office/powerpoint/2010/main" val="293559872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4"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FFFFF"/>
                </a:solidFill>
              </a:defRPr>
            </a:lvl1pPr>
          </a:lstStyle>
          <a:p>
            <a:pPr>
              <a:defRPr/>
            </a:pPr>
            <a:fld id="{062D5A92-2B8A-45AA-B55F-7F056FC82237}" type="slidenum">
              <a:rPr lang="en-US"/>
              <a:pPr>
                <a:defRPr/>
              </a:pPr>
              <a:t>‹#›</a:t>
            </a:fld>
            <a:endParaRPr lang="en-US"/>
          </a:p>
        </p:txBody>
      </p:sp>
    </p:spTree>
    <p:extLst>
      <p:ext uri="{BB962C8B-B14F-4D97-AF65-F5344CB8AC3E}">
        <p14:creationId xmlns:p14="http://schemas.microsoft.com/office/powerpoint/2010/main" val="122947682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FFFFFF"/>
                </a:solidFill>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269778443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FE88A8C7-A9E2-4834-8B5F-2E22D1E0ACC7}" type="slidenum">
              <a:rPr lang="en-US"/>
              <a:pPr>
                <a:defRPr/>
              </a:pPr>
              <a:t>‹#›</a:t>
            </a:fld>
            <a:endParaRPr lang="en-US"/>
          </a:p>
        </p:txBody>
      </p:sp>
    </p:spTree>
    <p:extLst>
      <p:ext uri="{BB962C8B-B14F-4D97-AF65-F5344CB8AC3E}">
        <p14:creationId xmlns:p14="http://schemas.microsoft.com/office/powerpoint/2010/main" val="361228975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8F8DBF32-6478-43B4-88C1-42926BDE8335}" type="slidenum">
              <a:rPr lang="en-US"/>
              <a:pPr>
                <a:defRPr/>
              </a:pPr>
              <a:t>‹#›</a:t>
            </a:fld>
            <a:endParaRPr lang="en-US"/>
          </a:p>
        </p:txBody>
      </p:sp>
    </p:spTree>
    <p:extLst>
      <p:ext uri="{BB962C8B-B14F-4D97-AF65-F5344CB8AC3E}">
        <p14:creationId xmlns:p14="http://schemas.microsoft.com/office/powerpoint/2010/main" val="264961571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DB0B083D-5045-4F4A-AE6F-A70579F52435}" type="slidenum">
              <a:rPr lang="en-US"/>
              <a:pPr>
                <a:defRPr/>
              </a:pPr>
              <a:t>‹#›</a:t>
            </a:fld>
            <a:endParaRPr lang="en-US"/>
          </a:p>
        </p:txBody>
      </p:sp>
    </p:spTree>
    <p:extLst>
      <p:ext uri="{BB962C8B-B14F-4D97-AF65-F5344CB8AC3E}">
        <p14:creationId xmlns:p14="http://schemas.microsoft.com/office/powerpoint/2010/main" val="35287506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F908F61A-DCE1-4B5D-8F22-656021117341}" type="slidenum">
              <a:rPr lang="en-US"/>
              <a:pPr>
                <a:defRPr/>
              </a:pPr>
              <a:t>‹#›</a:t>
            </a:fld>
            <a:endParaRPr lang="en-US"/>
          </a:p>
        </p:txBody>
      </p:sp>
    </p:spTree>
    <p:extLst>
      <p:ext uri="{BB962C8B-B14F-4D97-AF65-F5344CB8AC3E}">
        <p14:creationId xmlns:p14="http://schemas.microsoft.com/office/powerpoint/2010/main" val="3975144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4F23603D-CF3F-4ECD-A461-FF5F15458B7F}"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F377A248-B408-4600-B71C-E14DA1459048}" type="slidenum">
              <a:rPr lang="en-US"/>
              <a:pPr>
                <a:defRPr/>
              </a:pPr>
              <a:t>‹#›</a:t>
            </a:fld>
            <a:endParaRPr lang="en-US"/>
          </a:p>
        </p:txBody>
      </p:sp>
    </p:spTree>
    <p:extLst>
      <p:ext uri="{BB962C8B-B14F-4D97-AF65-F5344CB8AC3E}">
        <p14:creationId xmlns:p14="http://schemas.microsoft.com/office/powerpoint/2010/main" val="35002701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0CFF463A-0441-4F60-AD9A-1A12B079CE8C}" type="slidenum">
              <a:rPr lang="en-US"/>
              <a:pPr>
                <a:defRPr/>
              </a:pPr>
              <a:t>‹#›</a:t>
            </a:fld>
            <a:endParaRPr lang="en-US"/>
          </a:p>
        </p:txBody>
      </p:sp>
    </p:spTree>
    <p:extLst>
      <p:ext uri="{BB962C8B-B14F-4D97-AF65-F5344CB8AC3E}">
        <p14:creationId xmlns:p14="http://schemas.microsoft.com/office/powerpoint/2010/main" val="26845093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1B33D20C-FA66-400C-8B48-8566AC42294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solidFill>
                  <a:srgbClr val="FFFFFF"/>
                </a:solidFill>
              </a:defRPr>
            </a:lvl1pPr>
          </a:lstStyle>
          <a:p>
            <a:pPr>
              <a:defRPr/>
            </a:pPr>
            <a:endParaRPr lang="en-US"/>
          </a:p>
        </p:txBody>
      </p:sp>
      <p:sp>
        <p:nvSpPr>
          <p:cNvPr id="8"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FFFFF"/>
                </a:solidFill>
              </a:defRPr>
            </a:lvl1pPr>
          </a:lstStyle>
          <a:p>
            <a:pPr>
              <a:defRPr/>
            </a:pPr>
            <a:fld id="{8922FB8D-82AB-46E8-9DC1-2BEA128E200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solidFill>
                  <a:srgbClr val="FFFFFF"/>
                </a:solidFill>
              </a:defRPr>
            </a:lvl1pPr>
          </a:lstStyle>
          <a:p>
            <a:pPr>
              <a:defRPr/>
            </a:pPr>
            <a:endParaRPr lang="en-US"/>
          </a:p>
        </p:txBody>
      </p:sp>
      <p:sp>
        <p:nvSpPr>
          <p:cNvPr id="4"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FFFFF"/>
                </a:solidFill>
              </a:defRPr>
            </a:lvl1pPr>
          </a:lstStyle>
          <a:p>
            <a:pPr>
              <a:defRPr/>
            </a:pPr>
            <a:fld id="{E7B1C4F0-2718-46B6-86D2-B5186A12130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solidFill>
                  <a:srgbClr val="FFFFFF"/>
                </a:solidFill>
              </a:defRPr>
            </a:lvl1pPr>
          </a:lstStyle>
          <a:p>
            <a:pPr>
              <a:defRPr/>
            </a:pPr>
            <a:endParaRPr lang="en-US"/>
          </a:p>
        </p:txBody>
      </p:sp>
      <p:sp>
        <p:nvSpPr>
          <p:cNvPr id="3"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FFFFFF"/>
                </a:solidFill>
              </a:defRPr>
            </a:lvl1pPr>
          </a:lstStyle>
          <a:p>
            <a:pPr>
              <a:defRPr/>
            </a:pPr>
            <a:fld id="{529D7A3B-EE69-44BA-B166-AD52EAF3A4D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36D3DCF0-599D-42BC-8397-D0CA2F27D7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7" descr="USGS-Home"/>
          <p:cNvPicPr>
            <a:picLocks noChangeAspect="1" noChangeArrowheads="1"/>
          </p:cNvPicPr>
          <p:nvPr userDrawn="1"/>
        </p:nvPicPr>
        <p:blipFill>
          <a:blip r:embed="rId2" cstate="print">
            <a:clrChange>
              <a:clrFrom>
                <a:srgbClr val="990033"/>
              </a:clrFrom>
              <a:clrTo>
                <a:srgbClr val="990033">
                  <a:alpha val="0"/>
                </a:srgbClr>
              </a:clrTo>
            </a:clrChange>
            <a:grayscl/>
          </a:blip>
          <a:srcRect r="63298"/>
          <a:stretch>
            <a:fillRect/>
          </a:stretch>
        </p:blipFill>
        <p:spPr bwMode="auto">
          <a:xfrm>
            <a:off x="381000" y="6203950"/>
            <a:ext cx="1217613" cy="4921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0421" y="6204578"/>
            <a:ext cx="904979" cy="49149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C2FE5736-3601-4724-9247-499B91E180D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CB6427B3-6513-4B35-8142-87FE27612E3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12D1C957-8EA0-49BD-9510-B138FFB4D21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CD5742AC-91F6-4EB0-BC67-445F973AF4C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a:solidFill>
                  <a:srgbClr val="FFFFFF"/>
                </a:solidFill>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BFEEA00B-4045-4BAD-B3EE-C207B9EDB01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6"/>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Slide Number Placeholder 7"/>
          <p:cNvSpPr>
            <a:spLocks noGrp="1"/>
          </p:cNvSpPr>
          <p:nvPr>
            <p:ph type="sldNum" sz="quarter" idx="11"/>
          </p:nvPr>
        </p:nvSpPr>
        <p:spPr/>
        <p:txBody>
          <a:bodyPr/>
          <a:lstStyle>
            <a:lvl1pPr>
              <a:defRPr>
                <a:solidFill>
                  <a:srgbClr val="FFFFFF"/>
                </a:solidFill>
              </a:defRPr>
            </a:lvl1pPr>
          </a:lstStyle>
          <a:p>
            <a:pPr>
              <a:defRPr/>
            </a:pPr>
            <a:fld id="{FD4F2766-80E1-4F68-AF1B-87E452A3D8EB}" type="slidenum">
              <a:rPr lang="en-US"/>
              <a:pPr>
                <a:defRPr/>
              </a:pPr>
              <a:t>‹#›</a:t>
            </a:fld>
            <a:endParaRPr lang="en-US"/>
          </a:p>
        </p:txBody>
      </p:sp>
      <p:sp>
        <p:nvSpPr>
          <p:cNvPr id="6" name="Footer Placeholder 8"/>
          <p:cNvSpPr>
            <a:spLocks noGrp="1"/>
          </p:cNvSpPr>
          <p:nvPr>
            <p:ph type="ftr" sz="quarter" idx="12"/>
          </p:nvPr>
        </p:nvSpPr>
        <p:spPr/>
        <p:txBody>
          <a:bodyPr/>
          <a:lstStyle>
            <a:lvl1pPr>
              <a:defRPr>
                <a:solidFill>
                  <a:srgbClr val="FFFFFF"/>
                </a:solidFill>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72E94ACA-AB9F-49FD-A922-59FB0E51BF5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4F23603D-CF3F-4ECD-A461-FF5F15458B7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1B33D20C-FA66-400C-8B48-8566AC42294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8"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FFFFF"/>
                </a:solidFill>
              </a:defRPr>
            </a:lvl1pPr>
          </a:lstStyle>
          <a:p>
            <a:pPr>
              <a:defRPr/>
            </a:pPr>
            <a:fld id="{8922FB8D-82AB-46E8-9DC1-2BEA128E20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CD840A-EF7B-41A4-85D0-3A8601C7241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4"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FFFFF"/>
                </a:solidFill>
              </a:defRPr>
            </a:lvl1pPr>
          </a:lstStyle>
          <a:p>
            <a:pPr>
              <a:defRPr/>
            </a:pPr>
            <a:fld id="{E7B1C4F0-2718-46B6-86D2-B5186A12130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3"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FFFFFF"/>
                </a:solidFill>
              </a:defRPr>
            </a:lvl1pPr>
          </a:lstStyle>
          <a:p>
            <a:pPr>
              <a:defRPr/>
            </a:pPr>
            <a:fld id="{529D7A3B-EE69-44BA-B166-AD52EAF3A4D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36D3DCF0-599D-42BC-8397-D0CA2F27D77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C2FE5736-3601-4724-9247-499B91E180D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CB6427B3-6513-4B35-8142-87FE27612E3E}"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12D1C957-8EA0-49BD-9510-B138FFB4D21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CD5742AC-91F6-4EB0-BC67-445F973AF4C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BFEEA00B-4045-4BAD-B3EE-C207B9EDB017}"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6"/>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Slide Number Placeholder 7"/>
          <p:cNvSpPr>
            <a:spLocks noGrp="1"/>
          </p:cNvSpPr>
          <p:nvPr>
            <p:ph type="sldNum" sz="quarter" idx="11"/>
          </p:nvPr>
        </p:nvSpPr>
        <p:spPr/>
        <p:txBody>
          <a:bodyPr/>
          <a:lstStyle>
            <a:lvl1pPr>
              <a:defRPr>
                <a:solidFill>
                  <a:srgbClr val="FFFFFF"/>
                </a:solidFill>
              </a:defRPr>
            </a:lvl1pPr>
          </a:lstStyle>
          <a:p>
            <a:pPr>
              <a:defRPr/>
            </a:pPr>
            <a:fld id="{FD4F2766-80E1-4F68-AF1B-87E452A3D8EB}" type="slidenum">
              <a:rPr lang="en-US"/>
              <a:pPr>
                <a:defRPr/>
              </a:pPr>
              <a:t>‹#›</a:t>
            </a:fld>
            <a:endParaRPr lang="en-US"/>
          </a:p>
        </p:txBody>
      </p:sp>
      <p:sp>
        <p:nvSpPr>
          <p:cNvPr id="6" name="Footer Placeholder 8"/>
          <p:cNvSpPr>
            <a:spLocks noGrp="1"/>
          </p:cNvSpPr>
          <p:nvPr>
            <p:ph type="ftr" sz="quarter" idx="12"/>
          </p:nvPr>
        </p:nvSpPr>
        <p:spPr/>
        <p:txBody>
          <a:bodyPr/>
          <a:lstStyle>
            <a:lvl1pPr>
              <a:defRPr>
                <a:solidFill>
                  <a:srgbClr val="FFFFFF"/>
                </a:solidFill>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72E94ACA-AB9F-49FD-A922-59FB0E51BF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D9FCB4-148A-4037-9CD2-FC0D3324D6E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4F23603D-CF3F-4ECD-A461-FF5F15458B7F}"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1B33D20C-FA66-400C-8B48-8566AC42294E}"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8"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FFFFF"/>
                </a:solidFill>
              </a:defRPr>
            </a:lvl1pPr>
          </a:lstStyle>
          <a:p>
            <a:pPr>
              <a:defRPr/>
            </a:pPr>
            <a:fld id="{8922FB8D-82AB-46E8-9DC1-2BEA128E200A}"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4"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FFFFF"/>
                </a:solidFill>
              </a:defRPr>
            </a:lvl1pPr>
          </a:lstStyle>
          <a:p>
            <a:pPr>
              <a:defRPr/>
            </a:pPr>
            <a:fld id="{E7B1C4F0-2718-46B6-86D2-B5186A12130C}"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3"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FFFFFF"/>
                </a:solidFill>
              </a:defRPr>
            </a:lvl1pPr>
          </a:lstStyle>
          <a:p>
            <a:pPr>
              <a:defRPr/>
            </a:pPr>
            <a:fld id="{529D7A3B-EE69-44BA-B166-AD52EAF3A4D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36D3DCF0-599D-42BC-8397-D0CA2F27D77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C2FE5736-3601-4724-9247-499B91E180DF}"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CB6427B3-6513-4B35-8142-87FE27612E3E}"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12D1C957-8EA0-49BD-9510-B138FFB4D215}"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CD5742AC-91F6-4EB0-BC67-445F973AF4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25B07F-CD36-4271-9E71-EE960495A75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BFEEA00B-4045-4BAD-B3EE-C207B9EDB017}"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6"/>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Slide Number Placeholder 7"/>
          <p:cNvSpPr>
            <a:spLocks noGrp="1"/>
          </p:cNvSpPr>
          <p:nvPr>
            <p:ph type="sldNum" sz="quarter" idx="11"/>
          </p:nvPr>
        </p:nvSpPr>
        <p:spPr/>
        <p:txBody>
          <a:bodyPr/>
          <a:lstStyle>
            <a:lvl1pPr>
              <a:defRPr>
                <a:solidFill>
                  <a:srgbClr val="FFFFFF"/>
                </a:solidFill>
              </a:defRPr>
            </a:lvl1pPr>
          </a:lstStyle>
          <a:p>
            <a:pPr>
              <a:defRPr/>
            </a:pPr>
            <a:fld id="{FD4F2766-80E1-4F68-AF1B-87E452A3D8EB}" type="slidenum">
              <a:rPr lang="en-US"/>
              <a:pPr>
                <a:defRPr/>
              </a:pPr>
              <a:t>‹#›</a:t>
            </a:fld>
            <a:endParaRPr lang="en-US"/>
          </a:p>
        </p:txBody>
      </p:sp>
      <p:sp>
        <p:nvSpPr>
          <p:cNvPr id="6" name="Footer Placeholder 8"/>
          <p:cNvSpPr>
            <a:spLocks noGrp="1"/>
          </p:cNvSpPr>
          <p:nvPr>
            <p:ph type="ftr" sz="quarter" idx="12"/>
          </p:nvPr>
        </p:nvSpPr>
        <p:spPr/>
        <p:txBody>
          <a:bodyPr/>
          <a:lstStyle>
            <a:lvl1pPr>
              <a:defRPr>
                <a:solidFill>
                  <a:srgbClr val="FFFFFF"/>
                </a:solidFill>
              </a:defRPr>
            </a:lvl1pPr>
          </a:lstStyle>
          <a:p>
            <a:pPr>
              <a:defRPr/>
            </a:pP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a:xfrm>
            <a:off x="6934200" y="6172200"/>
            <a:ext cx="1905000" cy="457200"/>
          </a:xfrm>
        </p:spPr>
        <p:txBody>
          <a:bodyPr/>
          <a:lstStyle>
            <a:lvl1pPr>
              <a:defRPr>
                <a:solidFill>
                  <a:srgbClr val="FFFFFF"/>
                </a:solidFill>
              </a:defRPr>
            </a:lvl1pPr>
          </a:lstStyle>
          <a:p>
            <a:pPr>
              <a:defRPr/>
            </a:pPr>
            <a:fld id="{72E94ACA-AB9F-49FD-A922-59FB0E51BF5D}"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4F23603D-CF3F-4ECD-A461-FF5F15458B7F}"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1B33D20C-FA66-400C-8B48-8566AC42294E}"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8"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FFFFF"/>
                </a:solidFill>
              </a:defRPr>
            </a:lvl1pPr>
          </a:lstStyle>
          <a:p>
            <a:pPr>
              <a:defRPr/>
            </a:pPr>
            <a:fld id="{8922FB8D-82AB-46E8-9DC1-2BEA128E200A}"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4"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FFFFF"/>
                </a:solidFill>
              </a:defRPr>
            </a:lvl1pPr>
          </a:lstStyle>
          <a:p>
            <a:pPr>
              <a:defRPr/>
            </a:pPr>
            <a:fld id="{E7B1C4F0-2718-46B6-86D2-B5186A12130C}"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3"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FFFFFF"/>
                </a:solidFill>
              </a:defRPr>
            </a:lvl1pPr>
          </a:lstStyle>
          <a:p>
            <a:pPr>
              <a:defRPr/>
            </a:pPr>
            <a:fld id="{529D7A3B-EE69-44BA-B166-AD52EAF3A4D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36D3DCF0-599D-42BC-8397-D0CA2F27D772}"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C2FE5736-3601-4724-9247-499B91E180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5E745C-4E2B-4B7A-91FD-16DE67B0FE1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CB6427B3-6513-4B35-8142-87FE27612E3E}"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12D1C957-8EA0-49BD-9510-B138FFB4D215}"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CD5742AC-91F6-4EB0-BC67-445F973AF4C6}"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BFEEA00B-4045-4BAD-B3EE-C207B9EDB017}"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6"/>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Slide Number Placeholder 7"/>
          <p:cNvSpPr>
            <a:spLocks noGrp="1"/>
          </p:cNvSpPr>
          <p:nvPr>
            <p:ph type="sldNum" sz="quarter" idx="11"/>
          </p:nvPr>
        </p:nvSpPr>
        <p:spPr/>
        <p:txBody>
          <a:bodyPr/>
          <a:lstStyle>
            <a:lvl1pPr>
              <a:defRPr>
                <a:solidFill>
                  <a:srgbClr val="FFFFFF"/>
                </a:solidFill>
              </a:defRPr>
            </a:lvl1pPr>
          </a:lstStyle>
          <a:p>
            <a:pPr>
              <a:defRPr/>
            </a:pPr>
            <a:fld id="{FD4F2766-80E1-4F68-AF1B-87E452A3D8EB}" type="slidenum">
              <a:rPr lang="en-US"/>
              <a:pPr>
                <a:defRPr/>
              </a:pPr>
              <a:t>‹#›</a:t>
            </a:fld>
            <a:endParaRPr lang="en-US"/>
          </a:p>
        </p:txBody>
      </p:sp>
      <p:sp>
        <p:nvSpPr>
          <p:cNvPr id="6" name="Footer Placeholder 8"/>
          <p:cNvSpPr>
            <a:spLocks noGrp="1"/>
          </p:cNvSpPr>
          <p:nvPr>
            <p:ph type="ftr" sz="quarter" idx="12"/>
          </p:nvPr>
        </p:nvSpPr>
        <p:spPr/>
        <p:txBody>
          <a:bodyPr/>
          <a:lstStyle>
            <a:lvl1pPr>
              <a:defRPr>
                <a:solidFill>
                  <a:srgbClr val="FFFFFF"/>
                </a:solidFill>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72E94ACA-AB9F-49FD-A922-59FB0E51BF5D}"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4F23603D-CF3F-4ECD-A461-FF5F15458B7F}"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1B33D20C-FA66-400C-8B48-8566AC42294E}"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8"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FFFFF"/>
                </a:solidFill>
              </a:defRPr>
            </a:lvl1pPr>
          </a:lstStyle>
          <a:p>
            <a:pPr>
              <a:defRPr/>
            </a:pPr>
            <a:fld id="{8922FB8D-82AB-46E8-9DC1-2BEA128E200A}"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4"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FFFFF"/>
                </a:solidFill>
              </a:defRPr>
            </a:lvl1pPr>
          </a:lstStyle>
          <a:p>
            <a:pPr>
              <a:defRPr/>
            </a:pPr>
            <a:fld id="{E7B1C4F0-2718-46B6-86D2-B5186A1213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D4A2B6-BF46-4CA3-8C73-89FA473BBFD6}"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3"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FFFFFF"/>
                </a:solidFill>
              </a:defRPr>
            </a:lvl1pPr>
          </a:lstStyle>
          <a:p>
            <a:pPr>
              <a:defRPr/>
            </a:pPr>
            <a:fld id="{529D7A3B-EE69-44BA-B166-AD52EAF3A4D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36D3DCF0-599D-42BC-8397-D0CA2F27D772}"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C2FE5736-3601-4724-9247-499B91E180DF}"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CB6427B3-6513-4B35-8142-87FE27612E3E}"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12D1C957-8EA0-49BD-9510-B138FFB4D215}"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CD5742AC-91F6-4EB0-BC67-445F973AF4C6}"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BFEEA00B-4045-4BAD-B3EE-C207B9EDB017}"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6"/>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Slide Number Placeholder 7"/>
          <p:cNvSpPr>
            <a:spLocks noGrp="1"/>
          </p:cNvSpPr>
          <p:nvPr>
            <p:ph type="sldNum" sz="quarter" idx="11"/>
          </p:nvPr>
        </p:nvSpPr>
        <p:spPr/>
        <p:txBody>
          <a:bodyPr/>
          <a:lstStyle>
            <a:lvl1pPr>
              <a:defRPr>
                <a:solidFill>
                  <a:srgbClr val="FFFFFF"/>
                </a:solidFill>
              </a:defRPr>
            </a:lvl1pPr>
          </a:lstStyle>
          <a:p>
            <a:pPr>
              <a:defRPr/>
            </a:pPr>
            <a:fld id="{FD4F2766-80E1-4F68-AF1B-87E452A3D8EB}" type="slidenum">
              <a:rPr lang="en-US"/>
              <a:pPr>
                <a:defRPr/>
              </a:pPr>
              <a:t>‹#›</a:t>
            </a:fld>
            <a:endParaRPr lang="en-US"/>
          </a:p>
        </p:txBody>
      </p:sp>
      <p:sp>
        <p:nvSpPr>
          <p:cNvPr id="6" name="Footer Placeholder 8"/>
          <p:cNvSpPr>
            <a:spLocks noGrp="1"/>
          </p:cNvSpPr>
          <p:nvPr>
            <p:ph type="ftr" sz="quarter" idx="12"/>
          </p:nvPr>
        </p:nvSpPr>
        <p:spPr/>
        <p:txBody>
          <a:bodyPr/>
          <a:lstStyle>
            <a:lvl1pPr>
              <a:defRPr>
                <a:solidFill>
                  <a:srgbClr val="FFFFFF"/>
                </a:solidFill>
              </a:defRPr>
            </a:lvl1pPr>
          </a:lstStyle>
          <a:p>
            <a:pPr>
              <a:defRPr/>
            </a:pP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72E94ACA-AB9F-49FD-A922-59FB0E51BF5D}"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4F23603D-CF3F-4ECD-A461-FF5F15458B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F4AED4-2216-4FAC-944B-08A2E865FBA7}"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1B33D20C-FA66-400C-8B48-8566AC42294E}"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8"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FFFFF"/>
                </a:solidFill>
              </a:defRPr>
            </a:lvl1pPr>
          </a:lstStyle>
          <a:p>
            <a:pPr>
              <a:defRPr/>
            </a:pPr>
            <a:fld id="{8922FB8D-82AB-46E8-9DC1-2BEA128E200A}"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4"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FFFFF"/>
                </a:solidFill>
              </a:defRPr>
            </a:lvl1pPr>
          </a:lstStyle>
          <a:p>
            <a:pPr>
              <a:defRPr/>
            </a:pPr>
            <a:fld id="{E7B1C4F0-2718-46B6-86D2-B5186A12130C}"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3"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FFFFFF"/>
                </a:solidFill>
              </a:defRPr>
            </a:lvl1pPr>
          </a:lstStyle>
          <a:p>
            <a:pPr>
              <a:defRPr/>
            </a:pPr>
            <a:fld id="{529D7A3B-EE69-44BA-B166-AD52EAF3A4D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36D3DCF0-599D-42BC-8397-D0CA2F27D772}"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C2FE5736-3601-4724-9247-499B91E180DF}"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CB6427B3-6513-4B35-8142-87FE27612E3E}"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12D1C957-8EA0-49BD-9510-B138FFB4D215}"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CD5742AC-91F6-4EB0-BC67-445F973AF4C6}"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solidFill>
                  <a:srgbClr val="FFFFFF"/>
                </a:solidFill>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solidFill>
                  <a:srgbClr val="FFFFFF"/>
                </a:solidFill>
                <a:latin typeface="Times New Roman" pitchFamily="18" charset="0"/>
              </a:defRPr>
            </a:lvl1pPr>
          </a:lstStyle>
          <a:p>
            <a:pPr>
              <a:defRPr/>
            </a:pPr>
            <a:fld id="{BFEEA00B-4045-4BAD-B3EE-C207B9EDB0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4B13F7-34D5-411E-BDC7-3A0721A3DEC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6"/>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Slide Number Placeholder 7"/>
          <p:cNvSpPr>
            <a:spLocks noGrp="1"/>
          </p:cNvSpPr>
          <p:nvPr>
            <p:ph type="sldNum" sz="quarter" idx="11"/>
          </p:nvPr>
        </p:nvSpPr>
        <p:spPr/>
        <p:txBody>
          <a:bodyPr/>
          <a:lstStyle>
            <a:lvl1pPr>
              <a:defRPr>
                <a:solidFill>
                  <a:srgbClr val="FFFFFF"/>
                </a:solidFill>
              </a:defRPr>
            </a:lvl1pPr>
          </a:lstStyle>
          <a:p>
            <a:pPr>
              <a:defRPr/>
            </a:pPr>
            <a:fld id="{FD4F2766-80E1-4F68-AF1B-87E452A3D8EB}" type="slidenum">
              <a:rPr lang="en-US"/>
              <a:pPr>
                <a:defRPr/>
              </a:pPr>
              <a:t>‹#›</a:t>
            </a:fld>
            <a:endParaRPr lang="en-US"/>
          </a:p>
        </p:txBody>
      </p:sp>
      <p:sp>
        <p:nvSpPr>
          <p:cNvPr id="6" name="Footer Placeholder 8"/>
          <p:cNvSpPr>
            <a:spLocks noGrp="1"/>
          </p:cNvSpPr>
          <p:nvPr>
            <p:ph type="ftr" sz="quarter" idx="12"/>
          </p:nvPr>
        </p:nvSpPr>
        <p:spPr/>
        <p:txBody>
          <a:bodyPr/>
          <a:lstStyle>
            <a:lvl1pPr>
              <a:defRPr>
                <a:solidFill>
                  <a:srgbClr val="FFFFFF"/>
                </a:solidFill>
              </a:defRPr>
            </a:lvl1pPr>
          </a:lstStyle>
          <a:p>
            <a:pPr>
              <a:defRPr/>
            </a:pP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72E94ACA-AB9F-49FD-A922-59FB0E51BF5D}"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4F23603D-CF3F-4ECD-A461-FF5F15458B7F}"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1B33D20C-FA66-400C-8B48-8566AC42294E}"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8"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FFFFF"/>
                </a:solidFill>
              </a:defRPr>
            </a:lvl1pPr>
          </a:lstStyle>
          <a:p>
            <a:pPr>
              <a:defRPr/>
            </a:pPr>
            <a:fld id="{8922FB8D-82AB-46E8-9DC1-2BEA128E200A}"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4"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FFFFF"/>
                </a:solidFill>
              </a:defRPr>
            </a:lvl1pPr>
          </a:lstStyle>
          <a:p>
            <a:pPr>
              <a:defRPr/>
            </a:pPr>
            <a:fld id="{E7B1C4F0-2718-46B6-86D2-B5186A12130C}"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3"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FFFFFF"/>
                </a:solidFill>
              </a:defRPr>
            </a:lvl1pPr>
          </a:lstStyle>
          <a:p>
            <a:pPr>
              <a:defRPr/>
            </a:pPr>
            <a:fld id="{529D7A3B-EE69-44BA-B166-AD52EAF3A4D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36D3DCF0-599D-42BC-8397-D0CA2F27D772}"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C2FE5736-3601-4724-9247-499B91E180DF}"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CB6427B3-6513-4B35-8142-87FE27612E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image" Target="../media/image1.png"/><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image" Target="../media/image1.png"/><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2.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pn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pn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1.pn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FFCB2693-2589-4ADA-A880-AC5699C7FD7A}" type="slidenum">
              <a:rPr lang="en-US"/>
              <a:pPr>
                <a:defRPr/>
              </a:pPr>
              <a:t>‹#›</a:t>
            </a:fld>
            <a:endParaRPr lang="en-US"/>
          </a:p>
        </p:txBody>
      </p:sp>
      <p:pic>
        <p:nvPicPr>
          <p:cNvPr id="1031" name="Picture 7" descr="USGS-Home"/>
          <p:cNvPicPr>
            <a:picLocks noChangeAspect="1" noChangeArrowheads="1"/>
          </p:cNvPicPr>
          <p:nvPr/>
        </p:nvPicPr>
        <p:blipFill>
          <a:blip r:embed="rId13" cstate="print">
            <a:clrChange>
              <a:clrFrom>
                <a:srgbClr val="990033"/>
              </a:clrFrom>
              <a:clrTo>
                <a:srgbClr val="990033">
                  <a:alpha val="0"/>
                </a:srgbClr>
              </a:clrTo>
            </a:clrChange>
            <a:grayscl/>
          </a:blip>
          <a:srcRect r="63298"/>
          <a:stretch>
            <a:fillRect/>
          </a:stretch>
        </p:blipFill>
        <p:spPr bwMode="auto">
          <a:xfrm>
            <a:off x="457200" y="6203950"/>
            <a:ext cx="1217613" cy="492125"/>
          </a:xfrm>
          <a:prstGeom prst="rect">
            <a:avLst/>
          </a:prstGeom>
          <a:noFill/>
          <a:ln w="9525">
            <a:noFill/>
            <a:miter lim="800000"/>
            <a:headEnd/>
            <a:tailEnd/>
          </a:ln>
        </p:spPr>
      </p:pic>
      <p:pic>
        <p:nvPicPr>
          <p:cNvPr id="9" name="Pictur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010421" y="6204578"/>
            <a:ext cx="904979" cy="491497"/>
          </a:xfrm>
          <a:prstGeom prst="rect">
            <a:avLst/>
          </a:prstGeom>
        </p:spPr>
      </p:pic>
    </p:spTree>
  </p:cSld>
  <p:clrMap bg1="lt1" tx1="dk1" bg2="lt2" tx2="dk2" accent1="accent1" accent2="accent2" accent3="accent3" accent4="accent4" accent5="accent5" accent6="accent6" hlink="hlink" folHlink="folHlink"/>
  <p:sldLayoutIdLst>
    <p:sldLayoutId id="2147483889" r:id="rId1"/>
    <p:sldLayoutId id="214748389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Arial" charset="0"/>
        </a:defRPr>
      </a:lvl2pPr>
      <a:lvl3pPr algn="ctr" rtl="0" eaLnBrk="0" fontAlgn="base" hangingPunct="0">
        <a:spcBef>
          <a:spcPct val="0"/>
        </a:spcBef>
        <a:spcAft>
          <a:spcPct val="0"/>
        </a:spcAft>
        <a:defRPr sz="3600" b="1">
          <a:solidFill>
            <a:srgbClr val="FFCC00"/>
          </a:solidFill>
          <a:latin typeface="Arial" charset="0"/>
        </a:defRPr>
      </a:lvl3pPr>
      <a:lvl4pPr algn="ctr" rtl="0" eaLnBrk="0" fontAlgn="base" hangingPunct="0">
        <a:spcBef>
          <a:spcPct val="0"/>
        </a:spcBef>
        <a:spcAft>
          <a:spcPct val="0"/>
        </a:spcAft>
        <a:defRPr sz="3600" b="1">
          <a:solidFill>
            <a:srgbClr val="FFCC00"/>
          </a:solidFill>
          <a:latin typeface="Arial" charset="0"/>
        </a:defRPr>
      </a:lvl4pPr>
      <a:lvl5pPr algn="ctr" rtl="0" eaLnBrk="0" fontAlgn="base" hangingPunct="0">
        <a:spcBef>
          <a:spcPct val="0"/>
        </a:spcBef>
        <a:spcAft>
          <a:spcPct val="0"/>
        </a:spcAft>
        <a:defRPr sz="3600" b="1">
          <a:solidFill>
            <a:srgbClr val="FFCC00"/>
          </a:solidFill>
          <a:latin typeface="Arial" charset="0"/>
        </a:defRPr>
      </a:lvl5pPr>
      <a:lvl6pPr marL="457200" algn="ctr" rtl="0" fontAlgn="base">
        <a:spcBef>
          <a:spcPct val="0"/>
        </a:spcBef>
        <a:spcAft>
          <a:spcPct val="0"/>
        </a:spcAft>
        <a:defRPr sz="3600" b="1">
          <a:solidFill>
            <a:srgbClr val="FFCC00"/>
          </a:solidFill>
          <a:latin typeface="Arial" charset="0"/>
        </a:defRPr>
      </a:lvl6pPr>
      <a:lvl7pPr marL="914400" algn="ctr" rtl="0" fontAlgn="base">
        <a:spcBef>
          <a:spcPct val="0"/>
        </a:spcBef>
        <a:spcAft>
          <a:spcPct val="0"/>
        </a:spcAft>
        <a:defRPr sz="3600" b="1">
          <a:solidFill>
            <a:srgbClr val="FFCC00"/>
          </a:solidFill>
          <a:latin typeface="Arial" charset="0"/>
        </a:defRPr>
      </a:lvl7pPr>
      <a:lvl8pPr marL="1371600" algn="ctr" rtl="0" fontAlgn="base">
        <a:spcBef>
          <a:spcPct val="0"/>
        </a:spcBef>
        <a:spcAft>
          <a:spcPct val="0"/>
        </a:spcAft>
        <a:defRPr sz="3600" b="1">
          <a:solidFill>
            <a:srgbClr val="FFCC00"/>
          </a:solidFill>
          <a:latin typeface="Arial" charset="0"/>
        </a:defRPr>
      </a:lvl8pPr>
      <a:lvl9pPr marL="1828800" algn="ctr" rtl="0" fontAlgn="base">
        <a:spcBef>
          <a:spcPct val="0"/>
        </a:spcBef>
        <a:spcAft>
          <a:spcPct val="0"/>
        </a:spcAft>
        <a:defRPr sz="3600" b="1">
          <a:solidFill>
            <a:srgbClr val="FFCC00"/>
          </a:solidFill>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800">
          <a:solidFill>
            <a:schemeClr val="bg1"/>
          </a:solidFill>
          <a:latin typeface="+mn-lt"/>
        </a:defRPr>
      </a:lvl4pPr>
      <a:lvl5pPr marL="2057400" indent="-228600" algn="l" rtl="0" eaLnBrk="0" fontAlgn="base" hangingPunct="0">
        <a:spcBef>
          <a:spcPct val="20000"/>
        </a:spcBef>
        <a:spcAft>
          <a:spcPct val="0"/>
        </a:spcAft>
        <a:buChar char="»"/>
        <a:defRPr sz="2800">
          <a:solidFill>
            <a:schemeClr val="bg1"/>
          </a:solidFill>
          <a:latin typeface="+mn-lt"/>
        </a:defRPr>
      </a:lvl5pPr>
      <a:lvl6pPr marL="2514600" indent="-228600" algn="l" rtl="0" fontAlgn="base">
        <a:spcBef>
          <a:spcPct val="20000"/>
        </a:spcBef>
        <a:spcAft>
          <a:spcPct val="0"/>
        </a:spcAft>
        <a:buChar char="»"/>
        <a:defRPr sz="2800">
          <a:solidFill>
            <a:schemeClr val="bg1"/>
          </a:solidFill>
          <a:latin typeface="+mn-lt"/>
        </a:defRPr>
      </a:lvl6pPr>
      <a:lvl7pPr marL="2971800" indent="-228600" algn="l" rtl="0" fontAlgn="base">
        <a:spcBef>
          <a:spcPct val="20000"/>
        </a:spcBef>
        <a:spcAft>
          <a:spcPct val="0"/>
        </a:spcAft>
        <a:buChar char="»"/>
        <a:defRPr sz="2800">
          <a:solidFill>
            <a:schemeClr val="bg1"/>
          </a:solidFill>
          <a:latin typeface="+mn-lt"/>
        </a:defRPr>
      </a:lvl7pPr>
      <a:lvl8pPr marL="3429000" indent="-228600" algn="l" rtl="0" fontAlgn="base">
        <a:spcBef>
          <a:spcPct val="20000"/>
        </a:spcBef>
        <a:spcAft>
          <a:spcPct val="0"/>
        </a:spcAft>
        <a:buChar char="»"/>
        <a:defRPr sz="2800">
          <a:solidFill>
            <a:schemeClr val="bg1"/>
          </a:solidFill>
          <a:latin typeface="+mn-lt"/>
        </a:defRPr>
      </a:lvl8pPr>
      <a:lvl9pPr marL="3886200" indent="-228600" algn="l" rtl="0" fontAlgn="base">
        <a:spcBef>
          <a:spcPct val="20000"/>
        </a:spcBef>
        <a:spcAft>
          <a:spcPct val="0"/>
        </a:spcAft>
        <a:buChar char="»"/>
        <a:defRPr sz="28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Arial" charset="0"/>
              </a:defRPr>
            </a:lvl1pPr>
          </a:lstStyle>
          <a:p>
            <a:pPr>
              <a:defRPr/>
            </a:pPr>
            <a:endParaRPr lang="en-US" b="0">
              <a:solidFill>
                <a:srgbClr val="FFCC00"/>
              </a:solidFill>
            </a:endParaRPr>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endParaRPr lang="en-US" b="0">
              <a:solidFill>
                <a:srgbClr val="FFCC00"/>
              </a:solidFill>
            </a:endParaRPr>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680AB8A2-0201-4B9D-8BFD-6D136F1FAD97}" type="slidenum">
              <a:rPr lang="en-US" b="0">
                <a:solidFill>
                  <a:srgbClr val="FFCC00"/>
                </a:solidFill>
              </a:rPr>
              <a:pPr>
                <a:defRPr/>
              </a:pPr>
              <a:t>‹#›</a:t>
            </a:fld>
            <a:endParaRPr lang="en-US" b="0">
              <a:solidFill>
                <a:srgbClr val="FFCC00"/>
              </a:solidFill>
            </a:endParaRPr>
          </a:p>
        </p:txBody>
      </p:sp>
      <p:pic>
        <p:nvPicPr>
          <p:cNvPr id="8" name="Picture 7" descr="USGS-Home"/>
          <p:cNvPicPr>
            <a:picLocks noChangeAspect="1" noChangeArrowheads="1"/>
          </p:cNvPicPr>
          <p:nvPr userDrawn="1"/>
        </p:nvPicPr>
        <p:blipFill>
          <a:blip r:embed="rId15" cstate="print">
            <a:clrChange>
              <a:clrFrom>
                <a:srgbClr val="990033"/>
              </a:clrFrom>
              <a:clrTo>
                <a:srgbClr val="990033">
                  <a:alpha val="0"/>
                </a:srgbClr>
              </a:clrTo>
            </a:clrChange>
            <a:grayscl/>
          </a:blip>
          <a:srcRect r="63298"/>
          <a:stretch>
            <a:fillRect/>
          </a:stretch>
        </p:blipFill>
        <p:spPr bwMode="auto">
          <a:xfrm>
            <a:off x="196961" y="6421473"/>
            <a:ext cx="955564" cy="386210"/>
          </a:xfrm>
          <a:prstGeom prst="rect">
            <a:avLst/>
          </a:prstGeom>
          <a:noFill/>
          <a:ln w="9525">
            <a:noFill/>
            <a:miter lim="800000"/>
            <a:headEnd/>
            <a:tailEnd/>
          </a:ln>
        </p:spPr>
      </p:pic>
    </p:spTree>
    <p:extLst>
      <p:ext uri="{BB962C8B-B14F-4D97-AF65-F5344CB8AC3E}">
        <p14:creationId xmlns:p14="http://schemas.microsoft.com/office/powerpoint/2010/main" val="1039452976"/>
      </p:ext>
    </p:extLst>
  </p:cSld>
  <p:clrMap bg1="dk2" tx1="lt1" bg2="dk1"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Arial" charset="0"/>
              </a:defRPr>
            </a:lvl1pPr>
          </a:lstStyle>
          <a:p>
            <a:pPr>
              <a:defRPr/>
            </a:pPr>
            <a:endParaRPr lang="en-US" b="0">
              <a:solidFill>
                <a:srgbClr val="FFCC00"/>
              </a:solidFill>
            </a:endParaRPr>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endParaRPr lang="en-US" b="0">
              <a:solidFill>
                <a:srgbClr val="FFCC00"/>
              </a:solidFill>
            </a:endParaRPr>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680AB8A2-0201-4B9D-8BFD-6D136F1FAD97}" type="slidenum">
              <a:rPr lang="en-US" b="0">
                <a:solidFill>
                  <a:srgbClr val="FFCC00"/>
                </a:solidFill>
              </a:rPr>
              <a:pPr>
                <a:defRPr/>
              </a:pPr>
              <a:t>‹#›</a:t>
            </a:fld>
            <a:endParaRPr lang="en-US" b="0">
              <a:solidFill>
                <a:srgbClr val="FFCC00"/>
              </a:solidFill>
            </a:endParaRPr>
          </a:p>
        </p:txBody>
      </p:sp>
      <p:pic>
        <p:nvPicPr>
          <p:cNvPr id="8" name="Picture 7" descr="USGS-Home"/>
          <p:cNvPicPr>
            <a:picLocks noChangeAspect="1" noChangeArrowheads="1"/>
          </p:cNvPicPr>
          <p:nvPr userDrawn="1"/>
        </p:nvPicPr>
        <p:blipFill>
          <a:blip r:embed="rId15">
            <a:clrChange>
              <a:clrFrom>
                <a:srgbClr val="990033"/>
              </a:clrFrom>
              <a:clrTo>
                <a:srgbClr val="990033">
                  <a:alpha val="0"/>
                </a:srgbClr>
              </a:clrTo>
            </a:clrChange>
            <a:grayscl/>
          </a:blip>
          <a:srcRect r="63298"/>
          <a:stretch>
            <a:fillRect/>
          </a:stretch>
        </p:blipFill>
        <p:spPr bwMode="auto">
          <a:xfrm>
            <a:off x="196961" y="6421473"/>
            <a:ext cx="955564" cy="386210"/>
          </a:xfrm>
          <a:prstGeom prst="rect">
            <a:avLst/>
          </a:prstGeom>
          <a:noFill/>
          <a:ln w="9525">
            <a:noFill/>
            <a:miter lim="800000"/>
            <a:headEnd/>
            <a:tailEnd/>
          </a:ln>
        </p:spPr>
      </p:pic>
    </p:spTree>
    <p:extLst>
      <p:ext uri="{BB962C8B-B14F-4D97-AF65-F5344CB8AC3E}">
        <p14:creationId xmlns:p14="http://schemas.microsoft.com/office/powerpoint/2010/main" val="1083810460"/>
      </p:ext>
    </p:extLst>
  </p:cSld>
  <p:clrMap bg1="dk2" tx1="lt1" bg2="dk1" tx2="lt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endParaRPr lang="en-US" b="0" dirty="0">
              <a:solidFill>
                <a:srgbClr val="FFCC00"/>
              </a:solidFill>
            </a:endParaRPr>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07E366E1-1532-4BF2-8332-B4C13400BF30}" type="slidenum">
              <a:rPr lang="en-US" b="0">
                <a:solidFill>
                  <a:srgbClr val="FFCC00"/>
                </a:solidFill>
              </a:rPr>
              <a:pPr>
                <a:defRPr/>
              </a:pPr>
              <a:t>‹#›</a:t>
            </a:fld>
            <a:endParaRPr lang="en-US" b="0">
              <a:solidFill>
                <a:srgbClr val="FFCC00"/>
              </a:solidFill>
            </a:endParaRPr>
          </a:p>
        </p:txBody>
      </p:sp>
      <p:pic>
        <p:nvPicPr>
          <p:cNvPr id="9" name="Picture 8" descr="USGS-Home"/>
          <p:cNvPicPr>
            <a:picLocks noChangeAspect="1" noChangeArrowheads="1"/>
          </p:cNvPicPr>
          <p:nvPr userDrawn="1"/>
        </p:nvPicPr>
        <p:blipFill>
          <a:blip r:embed="rId15" cstate="print">
            <a:clrChange>
              <a:clrFrom>
                <a:srgbClr val="990033"/>
              </a:clrFrom>
              <a:clrTo>
                <a:srgbClr val="990033">
                  <a:alpha val="0"/>
                </a:srgbClr>
              </a:clrTo>
            </a:clrChange>
            <a:grayscl/>
          </a:blip>
          <a:srcRect r="63298"/>
          <a:stretch>
            <a:fillRect/>
          </a:stretch>
        </p:blipFill>
        <p:spPr bwMode="auto">
          <a:xfrm>
            <a:off x="228600" y="6191377"/>
            <a:ext cx="1217613" cy="492125"/>
          </a:xfrm>
          <a:prstGeom prst="rect">
            <a:avLst/>
          </a:prstGeom>
          <a:noFill/>
          <a:ln w="9525">
            <a:noFill/>
            <a:miter lim="800000"/>
            <a:headEnd/>
            <a:tailEnd/>
          </a:ln>
        </p:spPr>
      </p:pic>
      <p:pic>
        <p:nvPicPr>
          <p:cNvPr id="7" name="Picture 6"/>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010421" y="6204578"/>
            <a:ext cx="904979" cy="491497"/>
          </a:xfrm>
          <a:prstGeom prst="rect">
            <a:avLst/>
          </a:prstGeom>
        </p:spPr>
      </p:pic>
    </p:spTree>
  </p:cSld>
  <p:clrMap bg1="dk2" tx1="lt1" bg2="dk1"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Arial" charset="0"/>
              </a:defRPr>
            </a:lvl1pPr>
          </a:lstStyle>
          <a:p>
            <a:pPr>
              <a:defRPr/>
            </a:pPr>
            <a:endParaRPr lang="en-US" b="0">
              <a:solidFill>
                <a:srgbClr val="FFCC00"/>
              </a:solidFill>
            </a:endParaRPr>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endParaRPr lang="en-US" b="0">
              <a:solidFill>
                <a:srgbClr val="FFCC00"/>
              </a:solidFill>
            </a:endParaRPr>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07E366E1-1532-4BF2-8332-B4C13400BF30}" type="slidenum">
              <a:rPr lang="en-US" b="0">
                <a:solidFill>
                  <a:srgbClr val="FFCC00"/>
                </a:solidFill>
              </a:rPr>
              <a:pPr>
                <a:defRPr/>
              </a:pPr>
              <a:t>‹#›</a:t>
            </a:fld>
            <a:endParaRPr lang="en-US" b="0">
              <a:solidFill>
                <a:srgbClr val="FFCC00"/>
              </a:solidFill>
            </a:endParaRPr>
          </a:p>
        </p:txBody>
      </p:sp>
      <p:pic>
        <p:nvPicPr>
          <p:cNvPr id="8" name="Picture 7" descr="USGS-Home"/>
          <p:cNvPicPr>
            <a:picLocks noChangeAspect="1" noChangeArrowheads="1"/>
          </p:cNvPicPr>
          <p:nvPr userDrawn="1"/>
        </p:nvPicPr>
        <p:blipFill>
          <a:blip r:embed="rId15" cstate="print">
            <a:clrChange>
              <a:clrFrom>
                <a:srgbClr val="990033"/>
              </a:clrFrom>
              <a:clrTo>
                <a:srgbClr val="990033">
                  <a:alpha val="0"/>
                </a:srgbClr>
              </a:clrTo>
            </a:clrChange>
            <a:grayscl/>
          </a:blip>
          <a:srcRect r="63298"/>
          <a:stretch>
            <a:fillRect/>
          </a:stretch>
        </p:blipFill>
        <p:spPr bwMode="auto">
          <a:xfrm>
            <a:off x="457200" y="6191377"/>
            <a:ext cx="1217613" cy="492125"/>
          </a:xfrm>
          <a:prstGeom prst="rect">
            <a:avLst/>
          </a:prstGeom>
          <a:noFill/>
          <a:ln w="9525">
            <a:noFill/>
            <a:miter lim="800000"/>
            <a:headEnd/>
            <a:tailEnd/>
          </a:ln>
        </p:spPr>
      </p:pic>
      <p:pic>
        <p:nvPicPr>
          <p:cNvPr id="9" name="Picture 8"/>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010421" y="6204578"/>
            <a:ext cx="904979" cy="491497"/>
          </a:xfrm>
          <a:prstGeom prst="rect">
            <a:avLst/>
          </a:prstGeom>
        </p:spPr>
      </p:pic>
    </p:spTree>
  </p:cSld>
  <p:clrMap bg1="dk2" tx1="lt1" bg2="dk1" tx2="lt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Arial" charset="0"/>
              </a:defRPr>
            </a:lvl1pPr>
          </a:lstStyle>
          <a:p>
            <a:pPr>
              <a:defRPr/>
            </a:pPr>
            <a:endParaRPr lang="en-US" b="0">
              <a:solidFill>
                <a:srgbClr val="FFCC00"/>
              </a:solidFill>
            </a:endParaRPr>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endParaRPr lang="en-US" b="0">
              <a:solidFill>
                <a:srgbClr val="FFCC00"/>
              </a:solidFill>
            </a:endParaRPr>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07E366E1-1532-4BF2-8332-B4C13400BF30}" type="slidenum">
              <a:rPr lang="en-US" b="0">
                <a:solidFill>
                  <a:srgbClr val="FFCC00"/>
                </a:solidFill>
              </a:rPr>
              <a:pPr>
                <a:defRPr/>
              </a:pPr>
              <a:t>‹#›</a:t>
            </a:fld>
            <a:endParaRPr lang="en-US" b="0">
              <a:solidFill>
                <a:srgbClr val="FFCC00"/>
              </a:solidFill>
            </a:endParaRPr>
          </a:p>
        </p:txBody>
      </p:sp>
      <p:pic>
        <p:nvPicPr>
          <p:cNvPr id="8" name="Picture 7" descr="USGS-Home"/>
          <p:cNvPicPr>
            <a:picLocks noChangeAspect="1" noChangeArrowheads="1"/>
          </p:cNvPicPr>
          <p:nvPr userDrawn="1"/>
        </p:nvPicPr>
        <p:blipFill>
          <a:blip r:embed="rId15" cstate="print">
            <a:clrChange>
              <a:clrFrom>
                <a:srgbClr val="990033"/>
              </a:clrFrom>
              <a:clrTo>
                <a:srgbClr val="990033">
                  <a:alpha val="0"/>
                </a:srgbClr>
              </a:clrTo>
            </a:clrChange>
            <a:grayscl/>
          </a:blip>
          <a:srcRect r="63298"/>
          <a:stretch>
            <a:fillRect/>
          </a:stretch>
        </p:blipFill>
        <p:spPr bwMode="auto">
          <a:xfrm>
            <a:off x="381000" y="6191377"/>
            <a:ext cx="1217613" cy="492125"/>
          </a:xfrm>
          <a:prstGeom prst="rect">
            <a:avLst/>
          </a:prstGeom>
          <a:noFill/>
          <a:ln w="9525">
            <a:noFill/>
            <a:miter lim="800000"/>
            <a:headEnd/>
            <a:tailEnd/>
          </a:ln>
        </p:spPr>
      </p:pic>
      <p:pic>
        <p:nvPicPr>
          <p:cNvPr id="9" name="Picture 8"/>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010421" y="6204578"/>
            <a:ext cx="904979" cy="491497"/>
          </a:xfrm>
          <a:prstGeom prst="rect">
            <a:avLst/>
          </a:prstGeom>
        </p:spPr>
      </p:pic>
    </p:spTree>
  </p:cSld>
  <p:clrMap bg1="dk2" tx1="lt1" bg2="dk1"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Arial" charset="0"/>
              </a:defRPr>
            </a:lvl1pPr>
          </a:lstStyle>
          <a:p>
            <a:pPr>
              <a:defRPr/>
            </a:pPr>
            <a:endParaRPr lang="en-US" b="0">
              <a:solidFill>
                <a:srgbClr val="FFCC00"/>
              </a:solidFill>
            </a:endParaRPr>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endParaRPr lang="en-US" b="0">
              <a:solidFill>
                <a:srgbClr val="FFCC00"/>
              </a:solidFill>
            </a:endParaRPr>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07E366E1-1532-4BF2-8332-B4C13400BF30}" type="slidenum">
              <a:rPr lang="en-US" b="0">
                <a:solidFill>
                  <a:srgbClr val="FFCC00"/>
                </a:solidFill>
              </a:rPr>
              <a:pPr>
                <a:defRPr/>
              </a:pPr>
              <a:t>‹#›</a:t>
            </a:fld>
            <a:endParaRPr lang="en-US" b="0">
              <a:solidFill>
                <a:srgbClr val="FFCC00"/>
              </a:solidFill>
            </a:endParaRPr>
          </a:p>
        </p:txBody>
      </p:sp>
      <p:pic>
        <p:nvPicPr>
          <p:cNvPr id="8" name="Picture 7" descr="USGS-Home"/>
          <p:cNvPicPr>
            <a:picLocks noChangeAspect="1" noChangeArrowheads="1"/>
          </p:cNvPicPr>
          <p:nvPr userDrawn="1"/>
        </p:nvPicPr>
        <p:blipFill>
          <a:blip r:embed="rId15" cstate="print">
            <a:clrChange>
              <a:clrFrom>
                <a:srgbClr val="990033"/>
              </a:clrFrom>
              <a:clrTo>
                <a:srgbClr val="990033">
                  <a:alpha val="0"/>
                </a:srgbClr>
              </a:clrTo>
            </a:clrChange>
            <a:grayscl/>
          </a:blip>
          <a:srcRect r="63298"/>
          <a:stretch>
            <a:fillRect/>
          </a:stretch>
        </p:blipFill>
        <p:spPr bwMode="auto">
          <a:xfrm>
            <a:off x="458787" y="6191377"/>
            <a:ext cx="1217613" cy="4921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Arial" charset="0"/>
              </a:defRPr>
            </a:lvl1pPr>
          </a:lstStyle>
          <a:p>
            <a:pPr>
              <a:defRPr/>
            </a:pPr>
            <a:endParaRPr lang="en-US" b="0">
              <a:solidFill>
                <a:srgbClr val="FFCC00"/>
              </a:solidFill>
            </a:endParaRPr>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endParaRPr lang="en-US" b="0">
              <a:solidFill>
                <a:srgbClr val="FFCC00"/>
              </a:solidFill>
            </a:endParaRPr>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07E366E1-1532-4BF2-8332-B4C13400BF30}" type="slidenum">
              <a:rPr lang="en-US" b="0">
                <a:solidFill>
                  <a:srgbClr val="FFCC00"/>
                </a:solidFill>
              </a:rPr>
              <a:pPr>
                <a:defRPr/>
              </a:pPr>
              <a:t>‹#›</a:t>
            </a:fld>
            <a:endParaRPr lang="en-US" b="0">
              <a:solidFill>
                <a:srgbClr val="FFCC00"/>
              </a:solidFill>
            </a:endParaRPr>
          </a:p>
        </p:txBody>
      </p:sp>
      <p:pic>
        <p:nvPicPr>
          <p:cNvPr id="8" name="Picture 7" descr="USGS-Home"/>
          <p:cNvPicPr>
            <a:picLocks noChangeAspect="1" noChangeArrowheads="1"/>
          </p:cNvPicPr>
          <p:nvPr userDrawn="1"/>
        </p:nvPicPr>
        <p:blipFill>
          <a:blip r:embed="rId15" cstate="print">
            <a:clrChange>
              <a:clrFrom>
                <a:srgbClr val="990033"/>
              </a:clrFrom>
              <a:clrTo>
                <a:srgbClr val="990033">
                  <a:alpha val="0"/>
                </a:srgbClr>
              </a:clrTo>
            </a:clrChange>
            <a:grayscl/>
          </a:blip>
          <a:srcRect r="63298"/>
          <a:stretch>
            <a:fillRect/>
          </a:stretch>
        </p:blipFill>
        <p:spPr bwMode="auto">
          <a:xfrm>
            <a:off x="533400" y="6191377"/>
            <a:ext cx="1217613" cy="4921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Arial" charset="0"/>
              </a:defRPr>
            </a:lvl1pPr>
          </a:lstStyle>
          <a:p>
            <a:pPr>
              <a:defRPr/>
            </a:pPr>
            <a:endParaRPr lang="en-US" b="0">
              <a:solidFill>
                <a:srgbClr val="FFCC00"/>
              </a:solidFill>
            </a:endParaRPr>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endParaRPr lang="en-US" b="0">
              <a:solidFill>
                <a:srgbClr val="FFCC00"/>
              </a:solidFill>
            </a:endParaRPr>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07E366E1-1532-4BF2-8332-B4C13400BF30}" type="slidenum">
              <a:rPr lang="en-US" b="0">
                <a:solidFill>
                  <a:srgbClr val="FFCC00"/>
                </a:solidFill>
              </a:rPr>
              <a:pPr>
                <a:defRPr/>
              </a:pPr>
              <a:t>‹#›</a:t>
            </a:fld>
            <a:endParaRPr lang="en-US" b="0">
              <a:solidFill>
                <a:srgbClr val="FFCC00"/>
              </a:solidFill>
            </a:endParaRPr>
          </a:p>
        </p:txBody>
      </p:sp>
      <p:pic>
        <p:nvPicPr>
          <p:cNvPr id="8" name="Picture 7" descr="USGS-Home"/>
          <p:cNvPicPr>
            <a:picLocks noChangeAspect="1" noChangeArrowheads="1"/>
          </p:cNvPicPr>
          <p:nvPr userDrawn="1"/>
        </p:nvPicPr>
        <p:blipFill>
          <a:blip r:embed="rId15" cstate="print">
            <a:clrChange>
              <a:clrFrom>
                <a:srgbClr val="990033"/>
              </a:clrFrom>
              <a:clrTo>
                <a:srgbClr val="990033">
                  <a:alpha val="0"/>
                </a:srgbClr>
              </a:clrTo>
            </a:clrChange>
            <a:grayscl/>
          </a:blip>
          <a:srcRect r="63298"/>
          <a:stretch>
            <a:fillRect/>
          </a:stretch>
        </p:blipFill>
        <p:spPr bwMode="auto">
          <a:xfrm>
            <a:off x="457200" y="6191377"/>
            <a:ext cx="1217613" cy="4921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Arial" charset="0"/>
              </a:defRPr>
            </a:lvl1pPr>
          </a:lstStyle>
          <a:p>
            <a:pPr>
              <a:defRPr/>
            </a:pPr>
            <a:endParaRPr lang="en-US" b="0">
              <a:solidFill>
                <a:srgbClr val="FFCC00"/>
              </a:solidFill>
            </a:endParaRPr>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endParaRPr lang="en-US" b="0">
              <a:solidFill>
                <a:srgbClr val="FFCC00"/>
              </a:solidFill>
            </a:endParaRPr>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07E366E1-1532-4BF2-8332-B4C13400BF30}" type="slidenum">
              <a:rPr lang="en-US" b="0">
                <a:solidFill>
                  <a:srgbClr val="FFCC00"/>
                </a:solidFill>
              </a:rPr>
              <a:pPr>
                <a:defRPr/>
              </a:pPr>
              <a:t>‹#›</a:t>
            </a:fld>
            <a:endParaRPr lang="en-US" b="0">
              <a:solidFill>
                <a:srgbClr val="FFCC00"/>
              </a:solidFill>
            </a:endParaRPr>
          </a:p>
        </p:txBody>
      </p:sp>
      <p:pic>
        <p:nvPicPr>
          <p:cNvPr id="8" name="Picture 7" descr="USGS-Home"/>
          <p:cNvPicPr>
            <a:picLocks noChangeAspect="1" noChangeArrowheads="1"/>
          </p:cNvPicPr>
          <p:nvPr userDrawn="1"/>
        </p:nvPicPr>
        <p:blipFill>
          <a:blip r:embed="rId15" cstate="print">
            <a:clrChange>
              <a:clrFrom>
                <a:srgbClr val="990033"/>
              </a:clrFrom>
              <a:clrTo>
                <a:srgbClr val="990033">
                  <a:alpha val="0"/>
                </a:srgbClr>
              </a:clrTo>
            </a:clrChange>
            <a:grayscl/>
          </a:blip>
          <a:srcRect r="63298"/>
          <a:stretch>
            <a:fillRect/>
          </a:stretch>
        </p:blipFill>
        <p:spPr bwMode="auto">
          <a:xfrm>
            <a:off x="457200" y="6191377"/>
            <a:ext cx="1217613" cy="4921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Arial" charset="0"/>
              </a:defRPr>
            </a:lvl1pPr>
          </a:lstStyle>
          <a:p>
            <a:pPr>
              <a:defRPr/>
            </a:pPr>
            <a:endParaRPr lang="en-US" b="0">
              <a:solidFill>
                <a:srgbClr val="FFCC00"/>
              </a:solidFill>
            </a:endParaRPr>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endParaRPr lang="en-US" b="0">
              <a:solidFill>
                <a:srgbClr val="FFCC00"/>
              </a:solidFill>
            </a:endParaRPr>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07E366E1-1532-4BF2-8332-B4C13400BF30}" type="slidenum">
              <a:rPr lang="en-US" b="0">
                <a:solidFill>
                  <a:srgbClr val="FFCC00"/>
                </a:solidFill>
              </a:rPr>
              <a:pPr>
                <a:defRPr/>
              </a:pPr>
              <a:t>‹#›</a:t>
            </a:fld>
            <a:endParaRPr lang="en-US" b="0">
              <a:solidFill>
                <a:srgbClr val="FFCC00"/>
              </a:solidFill>
            </a:endParaRPr>
          </a:p>
        </p:txBody>
      </p:sp>
      <p:pic>
        <p:nvPicPr>
          <p:cNvPr id="8" name="Picture 7" descr="USGS-Home"/>
          <p:cNvPicPr>
            <a:picLocks noChangeAspect="1" noChangeArrowheads="1"/>
          </p:cNvPicPr>
          <p:nvPr userDrawn="1"/>
        </p:nvPicPr>
        <p:blipFill>
          <a:blip r:embed="rId15" cstate="print">
            <a:clrChange>
              <a:clrFrom>
                <a:srgbClr val="990033"/>
              </a:clrFrom>
              <a:clrTo>
                <a:srgbClr val="990033">
                  <a:alpha val="0"/>
                </a:srgbClr>
              </a:clrTo>
            </a:clrChange>
            <a:grayscl/>
          </a:blip>
          <a:srcRect r="63298"/>
          <a:stretch>
            <a:fillRect/>
          </a:stretch>
        </p:blipFill>
        <p:spPr bwMode="auto">
          <a:xfrm>
            <a:off x="304800" y="6191377"/>
            <a:ext cx="1217613" cy="4921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4.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TextBox 2"/>
          <p:cNvSpPr txBox="1">
            <a:spLocks noChangeArrowheads="1"/>
          </p:cNvSpPr>
          <p:nvPr/>
        </p:nvSpPr>
        <p:spPr bwMode="auto">
          <a:xfrm>
            <a:off x="356192" y="1770381"/>
            <a:ext cx="7019260" cy="1274195"/>
          </a:xfrm>
          <a:prstGeom prst="rect">
            <a:avLst/>
          </a:prstGeom>
          <a:noFill/>
          <a:ln w="9525">
            <a:noFill/>
            <a:miter lim="800000"/>
            <a:headEnd/>
            <a:tailEnd/>
          </a:ln>
        </p:spPr>
        <p:txBody>
          <a:bodyPr wrap="square">
            <a:spAutoFit/>
          </a:bodyPr>
          <a:lstStyle/>
          <a:p>
            <a:pPr>
              <a:lnSpc>
                <a:spcPct val="120000"/>
              </a:lnSpc>
              <a:spcAft>
                <a:spcPts val="1600"/>
              </a:spcAft>
            </a:pPr>
            <a:r>
              <a:rPr lang="en-US" sz="3200" dirty="0" smtClean="0">
                <a:solidFill>
                  <a:srgbClr val="FFC000"/>
                </a:solidFill>
                <a:latin typeface="Arial" charset="0"/>
              </a:rPr>
              <a:t>USGS Chesapeake Bay Watershed EDC Science: The Next Five Years</a:t>
            </a:r>
            <a:endParaRPr lang="en-US" sz="3200" dirty="0">
              <a:solidFill>
                <a:srgbClr val="FFC000"/>
              </a:solidFill>
              <a:latin typeface="Arial" charset="0"/>
            </a:endParaRPr>
          </a:p>
        </p:txBody>
      </p:sp>
      <p:pic>
        <p:nvPicPr>
          <p:cNvPr id="89093" name="Picture 5" descr="Picture1"/>
          <p:cNvPicPr>
            <a:picLocks noChangeAspect="1" noChangeArrowheads="1"/>
          </p:cNvPicPr>
          <p:nvPr/>
        </p:nvPicPr>
        <p:blipFill>
          <a:blip r:embed="rId3" cstate="print"/>
          <a:srcRect/>
          <a:stretch>
            <a:fillRect/>
          </a:stretch>
        </p:blipFill>
        <p:spPr bwMode="auto">
          <a:xfrm>
            <a:off x="539750" y="420688"/>
            <a:ext cx="2693988" cy="1133475"/>
          </a:xfrm>
          <a:prstGeom prst="rect">
            <a:avLst/>
          </a:prstGeom>
          <a:noFill/>
        </p:spPr>
      </p:pic>
      <p:sp>
        <p:nvSpPr>
          <p:cNvPr id="2" name="TextBox 1"/>
          <p:cNvSpPr txBox="1"/>
          <p:nvPr/>
        </p:nvSpPr>
        <p:spPr>
          <a:xfrm>
            <a:off x="345558" y="3566428"/>
            <a:ext cx="7807842" cy="1569660"/>
          </a:xfrm>
          <a:prstGeom prst="rect">
            <a:avLst/>
          </a:prstGeom>
          <a:noFill/>
        </p:spPr>
        <p:txBody>
          <a:bodyPr wrap="square" rtlCol="0">
            <a:spAutoFit/>
          </a:bodyPr>
          <a:lstStyle/>
          <a:p>
            <a:r>
              <a:rPr lang="en-US" b="0" dirty="0" smtClean="0">
                <a:solidFill>
                  <a:schemeClr val="tx1"/>
                </a:solidFill>
                <a:latin typeface="+mj-lt"/>
              </a:rPr>
              <a:t>Kelly Smalling, NJ Water Science Center, Project Lead</a:t>
            </a:r>
          </a:p>
          <a:p>
            <a:endParaRPr lang="en-US" b="0" dirty="0" smtClean="0">
              <a:solidFill>
                <a:schemeClr val="tx1"/>
              </a:solidFill>
              <a:latin typeface="+mj-lt"/>
            </a:endParaRPr>
          </a:p>
          <a:p>
            <a:r>
              <a:rPr lang="en-US" b="0" dirty="0" smtClean="0">
                <a:solidFill>
                  <a:schemeClr val="tx1"/>
                </a:solidFill>
                <a:latin typeface="+mj-lt"/>
              </a:rPr>
              <a:t>Chesapeake Bay TCW Group</a:t>
            </a:r>
          </a:p>
          <a:p>
            <a:r>
              <a:rPr lang="en-US" b="0" dirty="0" smtClean="0">
                <a:solidFill>
                  <a:schemeClr val="tx1"/>
                </a:solidFill>
                <a:latin typeface="+mj-lt"/>
              </a:rPr>
              <a:t>April 8, 2015</a:t>
            </a:r>
            <a:endParaRPr lang="en-US" b="0" dirty="0">
              <a:solidFill>
                <a:schemeClr val="tx1"/>
              </a:solidFill>
              <a:latin typeface="+mj-lt"/>
            </a:endParaRPr>
          </a:p>
        </p:txBody>
      </p:sp>
    </p:spTree>
    <p:extLst>
      <p:ext uri="{BB962C8B-B14F-4D97-AF65-F5344CB8AC3E}">
        <p14:creationId xmlns:p14="http://schemas.microsoft.com/office/powerpoint/2010/main" val="883292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1143000"/>
          </a:xfrm>
        </p:spPr>
        <p:txBody>
          <a:bodyPr/>
          <a:lstStyle/>
          <a:p>
            <a:r>
              <a:rPr lang="en-US" sz="3000" dirty="0"/>
              <a:t>Goal 2 Evaluate the effects of EDCs on fish and wildlife in the environment </a:t>
            </a:r>
          </a:p>
        </p:txBody>
      </p:sp>
      <p:sp>
        <p:nvSpPr>
          <p:cNvPr id="3" name="Content Placeholder 2"/>
          <p:cNvSpPr>
            <a:spLocks noGrp="1"/>
          </p:cNvSpPr>
          <p:nvPr>
            <p:ph idx="1"/>
          </p:nvPr>
        </p:nvSpPr>
        <p:spPr>
          <a:xfrm>
            <a:off x="457200" y="1371600"/>
            <a:ext cx="8534400" cy="5181600"/>
          </a:xfrm>
        </p:spPr>
        <p:txBody>
          <a:bodyPr/>
          <a:lstStyle/>
          <a:p>
            <a:pPr marL="0" indent="0">
              <a:buNone/>
            </a:pPr>
            <a:r>
              <a:rPr lang="en-US" dirty="0"/>
              <a:t>2A) Synthesis of existing USGS biological effects data generated over the past decade </a:t>
            </a:r>
            <a:endParaRPr lang="en-US" dirty="0" smtClean="0"/>
          </a:p>
          <a:p>
            <a:pPr marL="0" indent="0">
              <a:buNone/>
            </a:pPr>
            <a:endParaRPr lang="en-US" sz="1200" dirty="0" smtClean="0"/>
          </a:p>
          <a:p>
            <a:pPr marL="0" indent="0">
              <a:buNone/>
            </a:pPr>
            <a:r>
              <a:rPr lang="en-US" dirty="0" smtClean="0"/>
              <a:t>2B</a:t>
            </a:r>
            <a:r>
              <a:rPr lang="en-US" dirty="0"/>
              <a:t>) Biological effects monitoring of fishes </a:t>
            </a:r>
            <a:endParaRPr lang="en-US" dirty="0" smtClean="0"/>
          </a:p>
          <a:p>
            <a:pPr marL="0" indent="0">
              <a:buNone/>
            </a:pPr>
            <a:endParaRPr lang="en-US" sz="1200" dirty="0" smtClean="0"/>
          </a:p>
          <a:p>
            <a:pPr marL="0" indent="0">
              <a:buNone/>
            </a:pPr>
            <a:r>
              <a:rPr lang="en-US" dirty="0" smtClean="0"/>
              <a:t>2C</a:t>
            </a:r>
            <a:r>
              <a:rPr lang="en-US" dirty="0"/>
              <a:t>) Occurrence and potential effects of EDCs in amphibians </a:t>
            </a:r>
            <a:endParaRPr lang="en-US" dirty="0" smtClean="0"/>
          </a:p>
          <a:p>
            <a:pPr marL="0" indent="0">
              <a:buNone/>
            </a:pPr>
            <a:endParaRPr lang="en-US" sz="1200" dirty="0" smtClean="0"/>
          </a:p>
          <a:p>
            <a:pPr marL="0" indent="0">
              <a:buNone/>
            </a:pPr>
            <a:r>
              <a:rPr lang="en-US" dirty="0" smtClean="0"/>
              <a:t>2D</a:t>
            </a:r>
            <a:r>
              <a:rPr lang="en-US" dirty="0"/>
              <a:t>) Evaluating the influence of mercury bioaccumulation on endocrine disruption in fishes </a:t>
            </a:r>
            <a:r>
              <a:rPr lang="en-US" dirty="0" smtClean="0"/>
              <a:t>in </a:t>
            </a:r>
            <a:r>
              <a:rPr lang="en-US" dirty="0"/>
              <a:t>relation to other </a:t>
            </a:r>
            <a:r>
              <a:rPr lang="en-US" dirty="0" smtClean="0"/>
              <a:t>EDCs</a:t>
            </a:r>
          </a:p>
          <a:p>
            <a:pPr marL="0" indent="0">
              <a:buNone/>
            </a:pPr>
            <a:endParaRPr lang="en-US" sz="1200" dirty="0" smtClean="0"/>
          </a:p>
          <a:p>
            <a:pPr marL="0" indent="0">
              <a:buNone/>
            </a:pPr>
            <a:r>
              <a:rPr lang="en-US" dirty="0"/>
              <a:t>2E)  Endocrine-related effects in wildlife </a:t>
            </a:r>
            <a:endParaRPr lang="en-US" dirty="0" smtClean="0"/>
          </a:p>
          <a:p>
            <a:pPr marL="0" indent="0">
              <a:buNone/>
            </a:pPr>
            <a:endParaRPr lang="en-US" sz="1200" dirty="0" smtClean="0"/>
          </a:p>
          <a:p>
            <a:pPr marL="0" indent="0">
              <a:buNone/>
            </a:pPr>
            <a:r>
              <a:rPr lang="en-US" dirty="0" smtClean="0"/>
              <a:t>2F</a:t>
            </a:r>
            <a:r>
              <a:rPr lang="en-US" dirty="0"/>
              <a:t>) Assessment of potential endocrine disruptive effects on </a:t>
            </a:r>
            <a:r>
              <a:rPr lang="en-US" dirty="0" smtClean="0"/>
              <a:t>birds and/or other aquatic associated vertebrates</a:t>
            </a:r>
            <a:endParaRPr lang="en-US" dirty="0"/>
          </a:p>
          <a:p>
            <a:pPr marL="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72E94ACA-AB9F-49FD-A922-59FB0E51BF5D}" type="slidenum">
              <a:rPr lang="en-US" smtClean="0"/>
              <a:pPr>
                <a:defRPr/>
              </a:pPr>
              <a:t>10</a:t>
            </a:fld>
            <a:endParaRPr lang="en-US"/>
          </a:p>
        </p:txBody>
      </p:sp>
    </p:spTree>
    <p:extLst>
      <p:ext uri="{BB962C8B-B14F-4D97-AF65-F5344CB8AC3E}">
        <p14:creationId xmlns:p14="http://schemas.microsoft.com/office/powerpoint/2010/main" val="9197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9CC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9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9CC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99CC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99CCF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rgbClr val="99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3000" dirty="0" smtClean="0"/>
              <a:t>Biological Effects Synthesis and Monitoring</a:t>
            </a:r>
            <a:endParaRPr lang="en-US" sz="3000" dirty="0"/>
          </a:p>
        </p:txBody>
      </p:sp>
      <p:pic>
        <p:nvPicPr>
          <p:cNvPr id="102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269958" y="1143000"/>
            <a:ext cx="2942847" cy="220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3581400" y="1447800"/>
            <a:ext cx="5334000" cy="5181600"/>
          </a:xfrm>
        </p:spPr>
        <p:txBody>
          <a:bodyPr/>
          <a:lstStyle/>
          <a:p>
            <a:pPr marL="0" indent="0">
              <a:buNone/>
            </a:pPr>
            <a:r>
              <a:rPr lang="en-US" sz="2400" b="1" dirty="0" smtClean="0"/>
              <a:t>Objectives:</a:t>
            </a:r>
          </a:p>
          <a:p>
            <a:pPr marL="0" indent="0">
              <a:buNone/>
            </a:pPr>
            <a:endParaRPr lang="en-US" sz="1200" b="1" dirty="0" smtClean="0"/>
          </a:p>
          <a:p>
            <a:pPr marL="457200" indent="-457200">
              <a:buFont typeface="+mj-lt"/>
              <a:buAutoNum type="arabicPeriod"/>
            </a:pPr>
            <a:r>
              <a:rPr lang="en-US" sz="2400" dirty="0" smtClean="0"/>
              <a:t>synthesize </a:t>
            </a:r>
            <a:r>
              <a:rPr lang="en-US" sz="2400" dirty="0"/>
              <a:t>the biological effects data on the incidence of endocrine-related effects data on fish </a:t>
            </a:r>
            <a:endParaRPr lang="en-US" sz="2400" dirty="0" smtClean="0"/>
          </a:p>
          <a:p>
            <a:pPr marL="457200" indent="-457200">
              <a:buFont typeface="+mj-lt"/>
              <a:buAutoNum type="arabicPeriod"/>
            </a:pPr>
            <a:r>
              <a:rPr lang="en-US" sz="2400" dirty="0"/>
              <a:t>assess ED in fish at agricultural and urban </a:t>
            </a:r>
            <a:r>
              <a:rPr lang="en-US" sz="2400" dirty="0" smtClean="0"/>
              <a:t>sites</a:t>
            </a:r>
          </a:p>
          <a:p>
            <a:pPr marL="457200" indent="-457200">
              <a:buFont typeface="+mj-lt"/>
              <a:buAutoNum type="arabicPeriod"/>
            </a:pPr>
            <a:r>
              <a:rPr lang="en-US" sz="2400" dirty="0"/>
              <a:t>examine the relation between fish Hg concentrations </a:t>
            </a:r>
            <a:r>
              <a:rPr lang="en-US" sz="2400" dirty="0" smtClean="0"/>
              <a:t>and ED in </a:t>
            </a:r>
            <a:r>
              <a:rPr lang="en-US" sz="2400" dirty="0"/>
              <a:t>relation to other </a:t>
            </a:r>
            <a:r>
              <a:rPr lang="en-US" sz="2400" dirty="0" smtClean="0"/>
              <a:t>EDCs</a:t>
            </a:r>
            <a:endParaRPr lang="en-US" sz="2400" dirty="0"/>
          </a:p>
        </p:txBody>
      </p:sp>
      <p:pic>
        <p:nvPicPr>
          <p:cNvPr id="19" name="Picture 12" descr="stage410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44112"/>
            <a:ext cx="2984205" cy="2482353"/>
          </a:xfrm>
          <a:prstGeom prst="rect">
            <a:avLst/>
          </a:prstGeom>
          <a:noFill/>
          <a:extLst>
            <a:ext uri="{909E8E84-426E-40DD-AFC4-6F175D3DCCD1}">
              <a14:hiddenFill xmlns:a14="http://schemas.microsoft.com/office/drawing/2010/main">
                <a:solidFill>
                  <a:srgbClr val="FFFFFF"/>
                </a:solidFill>
              </a14:hiddenFill>
            </a:ext>
          </a:extLst>
        </p:spPr>
      </p:pic>
      <p:sp>
        <p:nvSpPr>
          <p:cNvPr id="20" name="Line 13"/>
          <p:cNvSpPr>
            <a:spLocks noChangeShapeType="1"/>
          </p:cNvSpPr>
          <p:nvPr/>
        </p:nvSpPr>
        <p:spPr bwMode="auto">
          <a:xfrm flipV="1">
            <a:off x="1219200" y="5628167"/>
            <a:ext cx="381000" cy="381000"/>
          </a:xfrm>
          <a:prstGeom prst="line">
            <a:avLst/>
          </a:prstGeom>
          <a:noFill/>
          <a:ln w="38100">
            <a:solidFill>
              <a:schemeClr val="accent4">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4"/>
          <p:cNvSpPr>
            <a:spLocks noChangeShapeType="1"/>
          </p:cNvSpPr>
          <p:nvPr/>
        </p:nvSpPr>
        <p:spPr bwMode="auto">
          <a:xfrm flipH="1" flipV="1">
            <a:off x="914400" y="5715000"/>
            <a:ext cx="228600" cy="228600"/>
          </a:xfrm>
          <a:prstGeom prst="line">
            <a:avLst/>
          </a:prstGeom>
          <a:noFill/>
          <a:ln w="38100">
            <a:solidFill>
              <a:schemeClr val="accent4">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5"/>
          <p:cNvSpPr>
            <a:spLocks noChangeShapeType="1"/>
          </p:cNvSpPr>
          <p:nvPr/>
        </p:nvSpPr>
        <p:spPr bwMode="auto">
          <a:xfrm flipH="1" flipV="1">
            <a:off x="2286000" y="5029200"/>
            <a:ext cx="228600" cy="228600"/>
          </a:xfrm>
          <a:prstGeom prst="line">
            <a:avLst/>
          </a:prstGeom>
          <a:noFill/>
          <a:ln w="38100">
            <a:solidFill>
              <a:schemeClr val="accent4">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Slide Number Placeholder 22"/>
          <p:cNvSpPr>
            <a:spLocks noGrp="1"/>
          </p:cNvSpPr>
          <p:nvPr>
            <p:ph type="sldNum" sz="quarter" idx="12"/>
          </p:nvPr>
        </p:nvSpPr>
        <p:spPr/>
        <p:txBody>
          <a:bodyPr/>
          <a:lstStyle/>
          <a:p>
            <a:pPr>
              <a:defRPr/>
            </a:pPr>
            <a:fld id="{1B33D20C-FA66-400C-8B48-8566AC42294E}" type="slidenum">
              <a:rPr lang="en-US" smtClean="0"/>
              <a:pPr>
                <a:defRPr/>
              </a:pPr>
              <a:t>11</a:t>
            </a:fld>
            <a:endParaRPr lang="en-US"/>
          </a:p>
        </p:txBody>
      </p:sp>
    </p:spTree>
    <p:extLst>
      <p:ext uri="{BB962C8B-B14F-4D97-AF65-F5344CB8AC3E}">
        <p14:creationId xmlns:p14="http://schemas.microsoft.com/office/powerpoint/2010/main" val="4032961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0"/>
            <a:ext cx="7772400" cy="1143000"/>
          </a:xfrm>
        </p:spPr>
        <p:txBody>
          <a:bodyPr/>
          <a:lstStyle/>
          <a:p>
            <a:r>
              <a:rPr lang="en-US" sz="3000" dirty="0" smtClean="0"/>
              <a:t>Effects on Wildlife</a:t>
            </a:r>
            <a:endParaRPr lang="en-US" sz="3000" dirty="0"/>
          </a:p>
        </p:txBody>
      </p:sp>
      <p:sp>
        <p:nvSpPr>
          <p:cNvPr id="6" name="Content Placeholder 5"/>
          <p:cNvSpPr>
            <a:spLocks noGrp="1"/>
          </p:cNvSpPr>
          <p:nvPr>
            <p:ph idx="1"/>
          </p:nvPr>
        </p:nvSpPr>
        <p:spPr>
          <a:xfrm>
            <a:off x="228600" y="1066800"/>
            <a:ext cx="5334000" cy="5105400"/>
          </a:xfrm>
        </p:spPr>
        <p:txBody>
          <a:bodyPr/>
          <a:lstStyle/>
          <a:p>
            <a:pPr marL="0" indent="0">
              <a:buNone/>
            </a:pPr>
            <a:r>
              <a:rPr lang="en-US" b="1" dirty="0" smtClean="0"/>
              <a:t>Objectives: </a:t>
            </a:r>
          </a:p>
          <a:p>
            <a:pPr marL="457200" indent="-457200">
              <a:buFont typeface="+mj-lt"/>
              <a:buAutoNum type="arabicPeriod"/>
            </a:pPr>
            <a:r>
              <a:rPr lang="en-US" dirty="0" smtClean="0"/>
              <a:t>conduct </a:t>
            </a:r>
            <a:r>
              <a:rPr lang="en-US" dirty="0"/>
              <a:t>a </a:t>
            </a:r>
            <a:r>
              <a:rPr lang="en-US" dirty="0" smtClean="0"/>
              <a:t>review </a:t>
            </a:r>
            <a:r>
              <a:rPr lang="en-US" dirty="0"/>
              <a:t>of the available </a:t>
            </a:r>
            <a:r>
              <a:rPr lang="en-US" dirty="0" smtClean="0"/>
              <a:t>data/literature on </a:t>
            </a:r>
            <a:r>
              <a:rPr lang="en-US" dirty="0"/>
              <a:t>endocrine-related effects </a:t>
            </a:r>
            <a:r>
              <a:rPr lang="en-US" dirty="0" smtClean="0"/>
              <a:t>in wildlife </a:t>
            </a:r>
            <a:r>
              <a:rPr lang="en-US" dirty="0"/>
              <a:t>species</a:t>
            </a:r>
            <a:r>
              <a:rPr lang="en-US" dirty="0" smtClean="0"/>
              <a:t>.</a:t>
            </a:r>
          </a:p>
          <a:p>
            <a:pPr marL="457200" indent="-457200">
              <a:buFont typeface="+mj-lt"/>
              <a:buAutoNum type="arabicPeriod"/>
            </a:pPr>
            <a:r>
              <a:rPr lang="en-US" dirty="0" smtClean="0"/>
              <a:t>identify </a:t>
            </a:r>
            <a:r>
              <a:rPr lang="en-US" dirty="0"/>
              <a:t>potential </a:t>
            </a:r>
            <a:r>
              <a:rPr lang="en-US" dirty="0" smtClean="0"/>
              <a:t>effects of EDCs to amphibians and assess </a:t>
            </a:r>
            <a:r>
              <a:rPr lang="en-US" dirty="0"/>
              <a:t>the health of individuals and </a:t>
            </a:r>
            <a:r>
              <a:rPr lang="en-US" dirty="0" smtClean="0"/>
              <a:t>populations</a:t>
            </a:r>
          </a:p>
          <a:p>
            <a:pPr marL="457200" indent="-457200">
              <a:buFont typeface="+mj-lt"/>
              <a:buAutoNum type="arabicPeriod"/>
            </a:pPr>
            <a:r>
              <a:rPr lang="en-US" dirty="0" smtClean="0"/>
              <a:t>characterize the potential impacts </a:t>
            </a:r>
            <a:r>
              <a:rPr lang="en-US" dirty="0"/>
              <a:t>on endocrine-related processes </a:t>
            </a:r>
            <a:r>
              <a:rPr lang="en-US" dirty="0" smtClean="0"/>
              <a:t>to aquatic associated vertebrates (tree swallows?) </a:t>
            </a:r>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066800"/>
            <a:ext cx="31146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5175" y="3810000"/>
            <a:ext cx="31369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72E94ACA-AB9F-49FD-A922-59FB0E51BF5D}" type="slidenum">
              <a:rPr lang="en-US" smtClean="0"/>
              <a:pPr>
                <a:defRPr/>
              </a:pPr>
              <a:t>12</a:t>
            </a:fld>
            <a:endParaRPr lang="en-US"/>
          </a:p>
        </p:txBody>
      </p:sp>
    </p:spTree>
    <p:extLst>
      <p:ext uri="{BB962C8B-B14F-4D97-AF65-F5344CB8AC3E}">
        <p14:creationId xmlns:p14="http://schemas.microsoft.com/office/powerpoint/2010/main" val="15410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752600"/>
          </a:xfrm>
        </p:spPr>
        <p:txBody>
          <a:bodyPr/>
          <a:lstStyle/>
          <a:p>
            <a:r>
              <a:rPr lang="en-US" sz="3000" dirty="0"/>
              <a:t>Goal 3: Determine the mechanism(s) and thresholds for adverse effects of EDCs on fish and wildlife species</a:t>
            </a:r>
            <a:r>
              <a:rPr lang="en-US" sz="3000" i="1" dirty="0"/>
              <a:t> </a:t>
            </a:r>
            <a:endParaRPr lang="en-US" sz="3000" dirty="0"/>
          </a:p>
        </p:txBody>
      </p:sp>
      <p:sp>
        <p:nvSpPr>
          <p:cNvPr id="3" name="Content Placeholder 2"/>
          <p:cNvSpPr>
            <a:spLocks noGrp="1"/>
          </p:cNvSpPr>
          <p:nvPr>
            <p:ph idx="1"/>
          </p:nvPr>
        </p:nvSpPr>
        <p:spPr>
          <a:xfrm>
            <a:off x="381000" y="1600200"/>
            <a:ext cx="8534400" cy="4419600"/>
          </a:xfrm>
        </p:spPr>
        <p:txBody>
          <a:bodyPr/>
          <a:lstStyle/>
          <a:p>
            <a:pPr marL="0" indent="0">
              <a:buNone/>
            </a:pPr>
            <a:r>
              <a:rPr lang="en-US" dirty="0"/>
              <a:t>3A) </a:t>
            </a:r>
            <a:r>
              <a:rPr lang="en-US" dirty="0" smtClean="0"/>
              <a:t>ED caused </a:t>
            </a:r>
            <a:r>
              <a:rPr lang="en-US" dirty="0"/>
              <a:t>by chemicals </a:t>
            </a:r>
            <a:r>
              <a:rPr lang="en-US" dirty="0" smtClean="0"/>
              <a:t>or mixtures: </a:t>
            </a:r>
            <a:r>
              <a:rPr lang="en-US" dirty="0"/>
              <a:t>c</a:t>
            </a:r>
            <a:r>
              <a:rPr lang="en-US" dirty="0" smtClean="0"/>
              <a:t>ontrolled lab and </a:t>
            </a:r>
            <a:r>
              <a:rPr lang="en-US" dirty="0" err="1" smtClean="0"/>
              <a:t>mesocosm</a:t>
            </a:r>
            <a:r>
              <a:rPr lang="en-US" dirty="0" smtClean="0"/>
              <a:t> </a:t>
            </a:r>
            <a:r>
              <a:rPr lang="en-US" dirty="0"/>
              <a:t>fish exposure-effects </a:t>
            </a:r>
            <a:r>
              <a:rPr lang="en-US" dirty="0" smtClean="0"/>
              <a:t>studies</a:t>
            </a:r>
          </a:p>
          <a:p>
            <a:pPr marL="0" indent="0">
              <a:buNone/>
            </a:pPr>
            <a:endParaRPr lang="en-US" sz="1200" dirty="0" smtClean="0"/>
          </a:p>
          <a:p>
            <a:pPr marL="0" indent="0">
              <a:buNone/>
            </a:pPr>
            <a:r>
              <a:rPr lang="en-US" dirty="0"/>
              <a:t>3B) Identifying mechanisms of effect in wild </a:t>
            </a:r>
            <a:r>
              <a:rPr lang="en-US" dirty="0" smtClean="0"/>
              <a:t>fishes</a:t>
            </a:r>
          </a:p>
          <a:p>
            <a:pPr marL="0" indent="0">
              <a:buNone/>
            </a:pPr>
            <a:endParaRPr lang="en-US" sz="1200" dirty="0"/>
          </a:p>
          <a:p>
            <a:pPr marL="0" indent="0">
              <a:buNone/>
            </a:pPr>
            <a:r>
              <a:rPr lang="en-US" dirty="0"/>
              <a:t>3C) Landscape-based experimental approach to assess sources of EDCs and </a:t>
            </a:r>
            <a:r>
              <a:rPr lang="en-US" dirty="0" smtClean="0"/>
              <a:t>ED in fish</a:t>
            </a:r>
          </a:p>
          <a:p>
            <a:pPr marL="0" indent="0">
              <a:buNone/>
            </a:pPr>
            <a:endParaRPr lang="en-US" sz="1200" dirty="0"/>
          </a:p>
          <a:p>
            <a:pPr marL="0" indent="0">
              <a:buNone/>
            </a:pPr>
            <a:r>
              <a:rPr lang="en-US" dirty="0"/>
              <a:t>3D) </a:t>
            </a:r>
            <a:r>
              <a:rPr lang="en-US" dirty="0" smtClean="0"/>
              <a:t>ED effects </a:t>
            </a:r>
            <a:r>
              <a:rPr lang="en-US" dirty="0"/>
              <a:t>on turtle embryonic development from exposure to </a:t>
            </a:r>
            <a:r>
              <a:rPr lang="en-US" dirty="0" smtClean="0"/>
              <a:t>field collected water </a:t>
            </a:r>
          </a:p>
          <a:p>
            <a:pPr marL="0" indent="0">
              <a:buNone/>
            </a:pPr>
            <a:endParaRPr lang="en-US" sz="1200" dirty="0"/>
          </a:p>
          <a:p>
            <a:pPr marL="0" indent="0">
              <a:buNone/>
            </a:pPr>
            <a:r>
              <a:rPr lang="en-US" dirty="0" smtClean="0"/>
              <a:t>3E</a:t>
            </a:r>
            <a:r>
              <a:rPr lang="en-US" dirty="0"/>
              <a:t>) Assessment </a:t>
            </a:r>
            <a:r>
              <a:rPr lang="en-US" dirty="0" smtClean="0"/>
              <a:t>of avian embryonic effects of potential EDCs</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72E94ACA-AB9F-49FD-A922-59FB0E51BF5D}" type="slidenum">
              <a:rPr lang="en-US" smtClean="0"/>
              <a:pPr>
                <a:defRPr/>
              </a:pPr>
              <a:t>13</a:t>
            </a:fld>
            <a:endParaRPr lang="en-US"/>
          </a:p>
        </p:txBody>
      </p:sp>
    </p:spTree>
    <p:extLst>
      <p:ext uri="{BB962C8B-B14F-4D97-AF65-F5344CB8AC3E}">
        <p14:creationId xmlns:p14="http://schemas.microsoft.com/office/powerpoint/2010/main" val="129941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9CC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9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9CC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99CC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99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76200" y="3048000"/>
            <a:ext cx="5943600" cy="3733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685800" y="0"/>
            <a:ext cx="7772400" cy="1143000"/>
          </a:xfrm>
        </p:spPr>
        <p:txBody>
          <a:bodyPr/>
          <a:lstStyle/>
          <a:p>
            <a:r>
              <a:rPr lang="en-US" dirty="0" smtClean="0"/>
              <a:t>Mobile Labs</a:t>
            </a:r>
            <a:endParaRPr lang="en-US" dirty="0"/>
          </a:p>
        </p:txBody>
      </p:sp>
      <p:sp>
        <p:nvSpPr>
          <p:cNvPr id="3" name="Content Placeholder 2"/>
          <p:cNvSpPr>
            <a:spLocks noGrp="1"/>
          </p:cNvSpPr>
          <p:nvPr>
            <p:ph idx="1"/>
          </p:nvPr>
        </p:nvSpPr>
        <p:spPr>
          <a:xfrm>
            <a:off x="1981200" y="1295400"/>
            <a:ext cx="6705600" cy="4419600"/>
          </a:xfrm>
        </p:spPr>
        <p:txBody>
          <a:bodyPr/>
          <a:lstStyle/>
          <a:p>
            <a:pPr marL="0" indent="0">
              <a:buNone/>
            </a:pPr>
            <a:r>
              <a:rPr lang="en-US" dirty="0"/>
              <a:t>The objective of this study is to provide detailed characterization of the occurrence of EDCs </a:t>
            </a:r>
            <a:r>
              <a:rPr lang="en-US" dirty="0" smtClean="0"/>
              <a:t>in water </a:t>
            </a:r>
            <a:r>
              <a:rPr lang="en-US" dirty="0"/>
              <a:t>and associated effects on the model aquatic organism, the fathead minnow. </a:t>
            </a:r>
          </a:p>
        </p:txBody>
      </p:sp>
      <p:sp>
        <p:nvSpPr>
          <p:cNvPr id="4" name="Slide Number Placeholder 3"/>
          <p:cNvSpPr>
            <a:spLocks noGrp="1"/>
          </p:cNvSpPr>
          <p:nvPr>
            <p:ph type="sldNum" sz="quarter" idx="12"/>
          </p:nvPr>
        </p:nvSpPr>
        <p:spPr/>
        <p:txBody>
          <a:bodyPr/>
          <a:lstStyle/>
          <a:p>
            <a:pPr>
              <a:defRPr/>
            </a:pPr>
            <a:fld id="{72E94ACA-AB9F-49FD-A922-59FB0E51BF5D}" type="slidenum">
              <a:rPr lang="en-US" smtClean="0"/>
              <a:pPr>
                <a:defRPr/>
              </a:pPr>
              <a:t>14</a:t>
            </a:fld>
            <a:endParaRPr lang="en-US"/>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839" y="3657600"/>
            <a:ext cx="2894679" cy="193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228600"/>
            <a:ext cx="1752600" cy="2626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76200"/>
            <a:ext cx="1784569" cy="1190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3167943"/>
            <a:ext cx="5608674" cy="348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5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143000"/>
          </a:xfrm>
        </p:spPr>
        <p:txBody>
          <a:bodyPr/>
          <a:lstStyle/>
          <a:p>
            <a:r>
              <a:rPr lang="en-US" sz="3000" dirty="0"/>
              <a:t>Goal 4: Develop appropriate assessment tools and models for risk evaluation of EDCs on fish and wildlife populations. </a:t>
            </a:r>
            <a:br>
              <a:rPr lang="en-US" sz="3000" dirty="0"/>
            </a:br>
            <a:endParaRPr lang="en-US" sz="3000" dirty="0"/>
          </a:p>
        </p:txBody>
      </p:sp>
      <p:sp>
        <p:nvSpPr>
          <p:cNvPr id="3" name="Content Placeholder 2"/>
          <p:cNvSpPr>
            <a:spLocks noGrp="1"/>
          </p:cNvSpPr>
          <p:nvPr>
            <p:ph idx="1"/>
          </p:nvPr>
        </p:nvSpPr>
        <p:spPr>
          <a:xfrm>
            <a:off x="381000" y="1752600"/>
            <a:ext cx="8458200" cy="4419600"/>
          </a:xfrm>
        </p:spPr>
        <p:txBody>
          <a:bodyPr/>
          <a:lstStyle/>
          <a:p>
            <a:pPr marL="0" indent="0">
              <a:buNone/>
            </a:pPr>
            <a:r>
              <a:rPr lang="en-US" i="1" dirty="0" smtClean="0"/>
              <a:t>4A</a:t>
            </a:r>
            <a:r>
              <a:rPr lang="en-US" i="1" dirty="0"/>
              <a:t>)  Establishing a plan </a:t>
            </a:r>
            <a:r>
              <a:rPr lang="en-US" i="1" dirty="0" smtClean="0"/>
              <a:t>to </a:t>
            </a:r>
            <a:r>
              <a:rPr lang="en-US" i="1" dirty="0"/>
              <a:t>assess risk of EDCs to aquatic and terrestrial organisms</a:t>
            </a:r>
            <a:r>
              <a:rPr lang="en-US" dirty="0"/>
              <a:t>.  </a:t>
            </a:r>
            <a:endParaRPr lang="en-US" dirty="0" smtClean="0"/>
          </a:p>
          <a:p>
            <a:endParaRPr lang="en-US" b="1" i="1" dirty="0"/>
          </a:p>
          <a:p>
            <a:pPr marL="0" indent="0">
              <a:buNone/>
            </a:pPr>
            <a:r>
              <a:rPr lang="en-US" b="1" dirty="0" smtClean="0"/>
              <a:t>Objective: </a:t>
            </a:r>
            <a:r>
              <a:rPr lang="en-US" dirty="0"/>
              <a:t>develop a plan for assessing the risk of EDCs to fish and wildlife populations that (1) explicitly incorporates uncertainty and expert opinion, (2) is transparent with regards to known or hypothesized causal relationships in systems of interest, and (3) develops a probabilistic representation of variability observed in nature. </a:t>
            </a:r>
            <a:endParaRPr lang="en-US" b="1" dirty="0"/>
          </a:p>
          <a:p>
            <a:endParaRPr lang="en-US" dirty="0"/>
          </a:p>
        </p:txBody>
      </p:sp>
      <p:sp>
        <p:nvSpPr>
          <p:cNvPr id="4" name="Slide Number Placeholder 3"/>
          <p:cNvSpPr>
            <a:spLocks noGrp="1"/>
          </p:cNvSpPr>
          <p:nvPr>
            <p:ph type="sldNum" sz="quarter" idx="12"/>
          </p:nvPr>
        </p:nvSpPr>
        <p:spPr/>
        <p:txBody>
          <a:bodyPr/>
          <a:lstStyle/>
          <a:p>
            <a:pPr>
              <a:defRPr/>
            </a:pPr>
            <a:fld id="{72E94ACA-AB9F-49FD-A922-59FB0E51BF5D}" type="slidenum">
              <a:rPr lang="en-US" smtClean="0"/>
              <a:pPr>
                <a:defRPr/>
              </a:pPr>
              <a:t>15</a:t>
            </a:fld>
            <a:endParaRPr lang="en-US"/>
          </a:p>
        </p:txBody>
      </p:sp>
    </p:spTree>
    <p:extLst>
      <p:ext uri="{BB962C8B-B14F-4D97-AF65-F5344CB8AC3E}">
        <p14:creationId xmlns:p14="http://schemas.microsoft.com/office/powerpoint/2010/main" val="596182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Integration Across Goals</a:t>
            </a:r>
            <a:endParaRPr lang="en-US" dirty="0"/>
          </a:p>
        </p:txBody>
      </p:sp>
      <p:sp>
        <p:nvSpPr>
          <p:cNvPr id="25" name="Rectangle 24"/>
          <p:cNvSpPr/>
          <p:nvPr/>
        </p:nvSpPr>
        <p:spPr bwMode="auto">
          <a:xfrm>
            <a:off x="457200" y="1295400"/>
            <a:ext cx="8458200" cy="4800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24" name="Content Placeholder 2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772400" cy="4036193"/>
          </a:xfrm>
          <a:prstGeom prst="rect">
            <a:avLst/>
          </a:prstGeom>
          <a:noFill/>
        </p:spPr>
      </p:pic>
      <p:sp>
        <p:nvSpPr>
          <p:cNvPr id="26" name="Slide Number Placeholder 25"/>
          <p:cNvSpPr>
            <a:spLocks noGrp="1"/>
          </p:cNvSpPr>
          <p:nvPr>
            <p:ph type="sldNum" sz="quarter" idx="12"/>
          </p:nvPr>
        </p:nvSpPr>
        <p:spPr/>
        <p:txBody>
          <a:bodyPr/>
          <a:lstStyle/>
          <a:p>
            <a:pPr>
              <a:defRPr/>
            </a:pPr>
            <a:fld id="{72E94ACA-AB9F-49FD-A922-59FB0E51BF5D}" type="slidenum">
              <a:rPr lang="en-US" smtClean="0"/>
              <a:pPr>
                <a:defRPr/>
              </a:pPr>
              <a:t>16</a:t>
            </a:fld>
            <a:endParaRPr lang="en-US"/>
          </a:p>
        </p:txBody>
      </p:sp>
    </p:spTree>
    <p:extLst>
      <p:ext uri="{BB962C8B-B14F-4D97-AF65-F5344CB8AC3E}">
        <p14:creationId xmlns:p14="http://schemas.microsoft.com/office/powerpoint/2010/main" val="1914856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44"/>
            <a:ext cx="7772400" cy="1143000"/>
          </a:xfrm>
        </p:spPr>
        <p:txBody>
          <a:bodyPr/>
          <a:lstStyle/>
          <a:p>
            <a:r>
              <a:rPr lang="en-US" dirty="0" smtClean="0"/>
              <a:t>Outcomes</a:t>
            </a:r>
            <a:endParaRPr lang="en-US" dirty="0"/>
          </a:p>
        </p:txBody>
      </p:sp>
      <p:sp>
        <p:nvSpPr>
          <p:cNvPr id="5" name="Content Placeholder 4"/>
          <p:cNvSpPr>
            <a:spLocks noGrp="1"/>
          </p:cNvSpPr>
          <p:nvPr>
            <p:ph type="body" sz="half" idx="1"/>
          </p:nvPr>
        </p:nvSpPr>
        <p:spPr>
          <a:xfrm>
            <a:off x="152400" y="4343400"/>
            <a:ext cx="6172200" cy="4114800"/>
          </a:xfrm>
        </p:spPr>
        <p:txBody>
          <a:bodyPr/>
          <a:lstStyle/>
          <a:p>
            <a:r>
              <a:rPr lang="en-US" sz="2400" dirty="0"/>
              <a:t>All to inform management actions to improve WQ and the health of fish and wildlife in the Chesapeake Bay watershed</a:t>
            </a:r>
          </a:p>
          <a:p>
            <a:endParaRPr lang="en-US" sz="2400" dirty="0"/>
          </a:p>
          <a:p>
            <a:endParaRPr lang="en-US" sz="2400" dirty="0"/>
          </a:p>
        </p:txBody>
      </p:sp>
      <p:sp>
        <p:nvSpPr>
          <p:cNvPr id="3" name="Content Placeholder 2"/>
          <p:cNvSpPr>
            <a:spLocks noGrp="1"/>
          </p:cNvSpPr>
          <p:nvPr>
            <p:ph sz="half" idx="2"/>
          </p:nvPr>
        </p:nvSpPr>
        <p:spPr>
          <a:xfrm>
            <a:off x="152400" y="990600"/>
            <a:ext cx="8839200" cy="3352800"/>
          </a:xfrm>
        </p:spPr>
        <p:txBody>
          <a:bodyPr/>
          <a:lstStyle/>
          <a:p>
            <a:r>
              <a:rPr lang="en-US" sz="2400" dirty="0" smtClean="0"/>
              <a:t>Synthesis of historical information into a comprehensive database and summary products</a:t>
            </a:r>
          </a:p>
          <a:p>
            <a:r>
              <a:rPr lang="en-US" sz="2400" dirty="0" smtClean="0"/>
              <a:t>Comprehensive review of EDC effects on wildlife </a:t>
            </a:r>
          </a:p>
          <a:p>
            <a:r>
              <a:rPr lang="en-US" sz="2400" dirty="0" smtClean="0"/>
              <a:t>Understand the chemical or mixtures responsible for impacts to fish and wildlife</a:t>
            </a:r>
          </a:p>
          <a:p>
            <a:r>
              <a:rPr lang="en-US" sz="2400" dirty="0" smtClean="0"/>
              <a:t>Understand the mechanisms of ED</a:t>
            </a:r>
          </a:p>
          <a:p>
            <a:r>
              <a:rPr lang="en-US" sz="2400" dirty="0" smtClean="0"/>
              <a:t>Develop a risk assessment strategy/model for fish and wildlife</a:t>
            </a:r>
          </a:p>
          <a:p>
            <a:endParaRPr lang="en-US" sz="2400" dirty="0" smtClean="0"/>
          </a:p>
        </p:txBody>
      </p:sp>
      <p:sp>
        <p:nvSpPr>
          <p:cNvPr id="4" name="Slide Number Placeholder 3"/>
          <p:cNvSpPr>
            <a:spLocks noGrp="1"/>
          </p:cNvSpPr>
          <p:nvPr>
            <p:ph type="sldNum" sz="quarter" idx="12"/>
          </p:nvPr>
        </p:nvSpPr>
        <p:spPr/>
        <p:txBody>
          <a:bodyPr/>
          <a:lstStyle/>
          <a:p>
            <a:pPr>
              <a:defRPr/>
            </a:pPr>
            <a:fld id="{72E94ACA-AB9F-49FD-A922-59FB0E51BF5D}" type="slidenum">
              <a:rPr lang="en-US" smtClean="0"/>
              <a:pPr>
                <a:defRPr/>
              </a:pPr>
              <a:t>17</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191000"/>
            <a:ext cx="2780985"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793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72400" cy="1143000"/>
          </a:xfrm>
        </p:spPr>
        <p:txBody>
          <a:bodyPr/>
          <a:lstStyle/>
          <a:p>
            <a:r>
              <a:rPr lang="en-US" dirty="0" smtClean="0"/>
              <a:t>Identified Science Gaps</a:t>
            </a:r>
            <a:endParaRPr lang="en-US" dirty="0"/>
          </a:p>
        </p:txBody>
      </p:sp>
      <p:sp>
        <p:nvSpPr>
          <p:cNvPr id="3" name="Text Placeholder 2"/>
          <p:cNvSpPr>
            <a:spLocks noGrp="1"/>
          </p:cNvSpPr>
          <p:nvPr>
            <p:ph type="body" sz="half" idx="1"/>
          </p:nvPr>
        </p:nvSpPr>
        <p:spPr>
          <a:xfrm>
            <a:off x="381000" y="1219200"/>
            <a:ext cx="8534400" cy="4876800"/>
          </a:xfrm>
        </p:spPr>
        <p:txBody>
          <a:bodyPr/>
          <a:lstStyle/>
          <a:p>
            <a:r>
              <a:rPr lang="en-US" sz="2600" dirty="0" smtClean="0"/>
              <a:t>assessment </a:t>
            </a:r>
            <a:r>
              <a:rPr lang="en-US" sz="2600" dirty="0"/>
              <a:t>of ED in important invertebrate species; </a:t>
            </a:r>
            <a:endParaRPr lang="en-US" sz="2600" dirty="0" smtClean="0"/>
          </a:p>
          <a:p>
            <a:r>
              <a:rPr lang="en-US" sz="2600" dirty="0" smtClean="0"/>
              <a:t>identification </a:t>
            </a:r>
            <a:r>
              <a:rPr lang="en-US" sz="2600" dirty="0"/>
              <a:t>of other aquatic and terrestrial species that might be affected and the sources and mechanisms of these effects, and </a:t>
            </a:r>
            <a:endParaRPr lang="en-US" sz="2600" dirty="0" smtClean="0"/>
          </a:p>
          <a:p>
            <a:r>
              <a:rPr lang="en-US" sz="2600" dirty="0" smtClean="0"/>
              <a:t>identification </a:t>
            </a:r>
            <a:r>
              <a:rPr lang="en-US" sz="2600" dirty="0"/>
              <a:t>of food web effects – i.e. sediment to benthic invertebrates or plants to fish, amphibian, reptiles and birds. </a:t>
            </a:r>
            <a:endParaRPr lang="en-US" sz="2600" dirty="0" smtClean="0"/>
          </a:p>
          <a:p>
            <a:pPr marL="0" indent="0">
              <a:buNone/>
            </a:pPr>
            <a:endParaRPr lang="en-US" sz="1200" dirty="0" smtClean="0"/>
          </a:p>
          <a:p>
            <a:pPr marL="0" indent="0">
              <a:buNone/>
            </a:pPr>
            <a:r>
              <a:rPr lang="en-US" sz="2600" i="1" dirty="0" smtClean="0"/>
              <a:t>It </a:t>
            </a:r>
            <a:r>
              <a:rPr lang="en-US" sz="2600" i="1" dirty="0"/>
              <a:t>is the hope of the team that some of these studies will be conducted within the </a:t>
            </a:r>
            <a:r>
              <a:rPr lang="en-US" sz="2600" i="1" dirty="0" smtClean="0"/>
              <a:t>team and </a:t>
            </a:r>
            <a:r>
              <a:rPr lang="en-US" sz="2600" i="1" dirty="0"/>
              <a:t>associated collaborators, should funding become available.  </a:t>
            </a:r>
          </a:p>
          <a:p>
            <a:endParaRPr lang="en-US" sz="2600" dirty="0"/>
          </a:p>
        </p:txBody>
      </p:sp>
      <p:sp>
        <p:nvSpPr>
          <p:cNvPr id="5" name="Slide Number Placeholder 4"/>
          <p:cNvSpPr>
            <a:spLocks noGrp="1"/>
          </p:cNvSpPr>
          <p:nvPr>
            <p:ph type="sldNum" sz="quarter" idx="12"/>
          </p:nvPr>
        </p:nvSpPr>
        <p:spPr/>
        <p:txBody>
          <a:bodyPr/>
          <a:lstStyle/>
          <a:p>
            <a:pPr>
              <a:defRPr/>
            </a:pPr>
            <a:fld id="{CD5742AC-91F6-4EB0-BC67-445F973AF4C6}" type="slidenum">
              <a:rPr lang="en-US" smtClean="0"/>
              <a:pPr>
                <a:defRPr/>
              </a:pPr>
              <a:t>18</a:t>
            </a:fld>
            <a:endParaRPr lang="en-US"/>
          </a:p>
        </p:txBody>
      </p:sp>
    </p:spTree>
    <p:extLst>
      <p:ext uri="{BB962C8B-B14F-4D97-AF65-F5344CB8AC3E}">
        <p14:creationId xmlns:p14="http://schemas.microsoft.com/office/powerpoint/2010/main" val="2341224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a:t>Chesapeake Bay Watershed EDC </a:t>
            </a:r>
            <a:r>
              <a:rPr lang="en-US" dirty="0" smtClean="0"/>
              <a:t>Research Team</a:t>
            </a:r>
            <a:endParaRPr lang="en-US" dirty="0"/>
          </a:p>
        </p:txBody>
      </p:sp>
      <p:sp>
        <p:nvSpPr>
          <p:cNvPr id="3" name="Text Placeholder 2"/>
          <p:cNvSpPr>
            <a:spLocks noGrp="1"/>
          </p:cNvSpPr>
          <p:nvPr>
            <p:ph type="body" sz="half" idx="1"/>
          </p:nvPr>
        </p:nvSpPr>
        <p:spPr>
          <a:xfrm>
            <a:off x="304800" y="1981200"/>
            <a:ext cx="4343400" cy="4114800"/>
          </a:xfrm>
        </p:spPr>
        <p:txBody>
          <a:bodyPr/>
          <a:lstStyle/>
          <a:p>
            <a:pPr marL="0" indent="0">
              <a:buNone/>
            </a:pPr>
            <a:r>
              <a:rPr lang="en-US" sz="2000" dirty="0"/>
              <a:t>David Alvarez, CERC, Research Chemist</a:t>
            </a:r>
          </a:p>
          <a:p>
            <a:pPr marL="0" indent="0">
              <a:buNone/>
            </a:pPr>
            <a:r>
              <a:rPr lang="en-US" sz="2000" dirty="0"/>
              <a:t>Larry Barber, NRP, Research Geologist</a:t>
            </a:r>
          </a:p>
          <a:p>
            <a:pPr marL="0" indent="0">
              <a:buNone/>
            </a:pPr>
            <a:r>
              <a:rPr lang="en-US" sz="2000" dirty="0"/>
              <a:t>Vicki Blazer, LSC, Research Fish Biologist</a:t>
            </a:r>
          </a:p>
          <a:p>
            <a:pPr marL="0" indent="0">
              <a:buNone/>
            </a:pPr>
            <a:r>
              <a:rPr lang="en-US" sz="2000" dirty="0"/>
              <a:t>Collin Eagles-Smith, FRESC, Research Ecologist</a:t>
            </a:r>
          </a:p>
          <a:p>
            <a:pPr marL="0" indent="0">
              <a:buNone/>
            </a:pPr>
            <a:r>
              <a:rPr lang="en-US" sz="2000" dirty="0"/>
              <a:t>Luke </a:t>
            </a:r>
            <a:r>
              <a:rPr lang="en-US" sz="2000" dirty="0" err="1" smtClean="0"/>
              <a:t>Iwanowicz</a:t>
            </a:r>
            <a:r>
              <a:rPr lang="en-US" sz="2000" dirty="0"/>
              <a:t>, LSC, Research Fish Biologist</a:t>
            </a:r>
          </a:p>
        </p:txBody>
      </p:sp>
      <p:sp>
        <p:nvSpPr>
          <p:cNvPr id="4" name="Content Placeholder 3"/>
          <p:cNvSpPr>
            <a:spLocks noGrp="1"/>
          </p:cNvSpPr>
          <p:nvPr>
            <p:ph sz="half" idx="2"/>
          </p:nvPr>
        </p:nvSpPr>
        <p:spPr>
          <a:xfrm>
            <a:off x="4953000" y="1981200"/>
            <a:ext cx="4038600" cy="4114800"/>
          </a:xfrm>
        </p:spPr>
        <p:txBody>
          <a:bodyPr/>
          <a:lstStyle/>
          <a:p>
            <a:pPr marL="0" indent="0">
              <a:buNone/>
            </a:pPr>
            <a:r>
              <a:rPr lang="en-US" sz="2000" dirty="0"/>
              <a:t>Dana </a:t>
            </a:r>
            <a:r>
              <a:rPr lang="en-US" sz="2000" dirty="0" err="1"/>
              <a:t>Kolpin</a:t>
            </a:r>
            <a:r>
              <a:rPr lang="en-US" sz="2000" dirty="0"/>
              <a:t>, IA WSC, Research Hydrologist</a:t>
            </a:r>
          </a:p>
          <a:p>
            <a:pPr marL="0" indent="0">
              <a:buNone/>
            </a:pPr>
            <a:r>
              <a:rPr lang="en-US" sz="2000" dirty="0"/>
              <a:t>Julia </a:t>
            </a:r>
            <a:r>
              <a:rPr lang="en-US" sz="2000" dirty="0" err="1"/>
              <a:t>Lankton</a:t>
            </a:r>
            <a:r>
              <a:rPr lang="en-US" sz="2000" dirty="0"/>
              <a:t>, NWHC, Veterinary Pathologist</a:t>
            </a:r>
          </a:p>
          <a:p>
            <a:pPr marL="0" indent="0">
              <a:buNone/>
            </a:pPr>
            <a:r>
              <a:rPr lang="en-US" sz="2000" dirty="0"/>
              <a:t>Natalie </a:t>
            </a:r>
            <a:r>
              <a:rPr lang="en-US" sz="2000" dirty="0" err="1"/>
              <a:t>Karouna</a:t>
            </a:r>
            <a:r>
              <a:rPr lang="en-US" sz="2000" dirty="0"/>
              <a:t>- </a:t>
            </a:r>
            <a:r>
              <a:rPr lang="en-US" sz="2000" dirty="0" err="1"/>
              <a:t>Renier</a:t>
            </a:r>
            <a:r>
              <a:rPr lang="en-US" sz="2000" dirty="0"/>
              <a:t>, PWRC, Research Ecologist</a:t>
            </a:r>
          </a:p>
          <a:p>
            <a:pPr marL="0" indent="0">
              <a:buNone/>
            </a:pPr>
            <a:r>
              <a:rPr lang="en-US" sz="2000" dirty="0"/>
              <a:t>Patrick Phillips, NY WSC, Hydrologist</a:t>
            </a:r>
          </a:p>
          <a:p>
            <a:pPr marL="0" indent="0">
              <a:buNone/>
            </a:pPr>
            <a:r>
              <a:rPr lang="en-US" sz="2000" dirty="0"/>
              <a:t>Donald </a:t>
            </a:r>
            <a:r>
              <a:rPr lang="en-US" sz="2000" dirty="0" err="1" smtClean="0"/>
              <a:t>Tillitt</a:t>
            </a:r>
            <a:r>
              <a:rPr lang="en-US" sz="2000" dirty="0" smtClean="0"/>
              <a:t>, </a:t>
            </a:r>
            <a:r>
              <a:rPr lang="en-US" sz="2000" dirty="0"/>
              <a:t>CERC, Research Toxicologist</a:t>
            </a:r>
          </a:p>
          <a:p>
            <a:pPr marL="0" indent="0">
              <a:buNone/>
            </a:pPr>
            <a:r>
              <a:rPr lang="en-US" sz="2000" dirty="0"/>
              <a:t>James Winton, WRFC, Research Microbiologist</a:t>
            </a:r>
          </a:p>
          <a:p>
            <a:pPr marL="0" indent="0">
              <a:buNone/>
            </a:pPr>
            <a:endParaRPr lang="en-US" sz="2000" dirty="0"/>
          </a:p>
        </p:txBody>
      </p:sp>
      <p:sp>
        <p:nvSpPr>
          <p:cNvPr id="5" name="Slide Number Placeholder 4"/>
          <p:cNvSpPr>
            <a:spLocks noGrp="1"/>
          </p:cNvSpPr>
          <p:nvPr>
            <p:ph type="sldNum" sz="quarter" idx="12"/>
          </p:nvPr>
        </p:nvSpPr>
        <p:spPr/>
        <p:txBody>
          <a:bodyPr/>
          <a:lstStyle/>
          <a:p>
            <a:pPr>
              <a:defRPr/>
            </a:pPr>
            <a:fld id="{CD5742AC-91F6-4EB0-BC67-445F973AF4C6}" type="slidenum">
              <a:rPr lang="en-US" smtClean="0"/>
              <a:pPr>
                <a:defRPr/>
              </a:pPr>
              <a:t>19</a:t>
            </a:fld>
            <a:endParaRPr lang="en-US"/>
          </a:p>
        </p:txBody>
      </p:sp>
    </p:spTree>
    <p:extLst>
      <p:ext uri="{BB962C8B-B14F-4D97-AF65-F5344CB8AC3E}">
        <p14:creationId xmlns:p14="http://schemas.microsoft.com/office/powerpoint/2010/main" val="3377799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0"/>
            <a:ext cx="7772400" cy="1143000"/>
          </a:xfrm>
        </p:spPr>
        <p:txBody>
          <a:bodyPr/>
          <a:lstStyle/>
          <a:p>
            <a:r>
              <a:rPr lang="en-US" dirty="0" smtClean="0">
                <a:solidFill>
                  <a:srgbClr val="FFC000"/>
                </a:solidFill>
              </a:rPr>
              <a:t>2003 Potomac Watershed: Cause for Concern? </a:t>
            </a:r>
            <a:endParaRPr lang="en-US" strike="sngStrike" dirty="0">
              <a:solidFill>
                <a:srgbClr val="FFC000"/>
              </a:solidFill>
            </a:endParaRPr>
          </a:p>
        </p:txBody>
      </p:sp>
      <p:sp>
        <p:nvSpPr>
          <p:cNvPr id="8" name="Text Placeholder 7"/>
          <p:cNvSpPr>
            <a:spLocks noGrp="1"/>
          </p:cNvSpPr>
          <p:nvPr>
            <p:ph type="body" sz="half" idx="1"/>
          </p:nvPr>
        </p:nvSpPr>
        <p:spPr>
          <a:xfrm>
            <a:off x="5486400" y="1295400"/>
            <a:ext cx="3581400" cy="5181600"/>
          </a:xfrm>
        </p:spPr>
        <p:txBody>
          <a:bodyPr/>
          <a:lstStyle/>
          <a:p>
            <a:r>
              <a:rPr lang="en-US" sz="2400" dirty="0" smtClean="0"/>
              <a:t>Multiple bacterial pathogens</a:t>
            </a:r>
          </a:p>
          <a:p>
            <a:r>
              <a:rPr lang="en-US" sz="2400" dirty="0" smtClean="0"/>
              <a:t>Parasite/fungal infections</a:t>
            </a:r>
          </a:p>
          <a:p>
            <a:r>
              <a:rPr lang="en-US" sz="2400" dirty="0" smtClean="0"/>
              <a:t>Skin lesions</a:t>
            </a:r>
          </a:p>
          <a:p>
            <a:r>
              <a:rPr lang="en-US" sz="2400" dirty="0" smtClean="0"/>
              <a:t>Largemouth Bass virus</a:t>
            </a:r>
          </a:p>
          <a:p>
            <a:r>
              <a:rPr lang="en-US" sz="2400" dirty="0" smtClean="0"/>
              <a:t>High prevalence of intersex</a:t>
            </a:r>
          </a:p>
          <a:p>
            <a:endParaRPr lang="en-US" sz="2400" dirty="0"/>
          </a:p>
          <a:p>
            <a:r>
              <a:rPr lang="en-US" sz="2400" dirty="0" smtClean="0"/>
              <a:t>Immunosuppression</a:t>
            </a:r>
          </a:p>
          <a:p>
            <a:r>
              <a:rPr lang="en-US" sz="2400" dirty="0" smtClean="0"/>
              <a:t>Causes?</a:t>
            </a:r>
          </a:p>
        </p:txBody>
      </p:sp>
      <p:pic>
        <p:nvPicPr>
          <p:cNvPr id="10" name="officeArt object" descr="all_basins_landcover"/>
          <p:cNvPicPr/>
          <p:nvPr/>
        </p:nvPicPr>
        <p:blipFill>
          <a:blip r:embed="rId3">
            <a:extLst/>
          </a:blip>
          <a:srcRect l="4182" t="8705" r="5726" b="9314"/>
          <a:stretch>
            <a:fillRect/>
          </a:stretch>
        </p:blipFill>
        <p:spPr>
          <a:xfrm>
            <a:off x="152400" y="1295400"/>
            <a:ext cx="5222240" cy="3933190"/>
          </a:xfrm>
          <a:prstGeom prst="rect">
            <a:avLst/>
          </a:prstGeom>
          <a:ln w="12700" cap="flat">
            <a:noFill/>
            <a:miter lim="400000"/>
          </a:ln>
          <a:effectLst/>
        </p:spPr>
      </p:pic>
    </p:spTree>
    <p:extLst>
      <p:ext uri="{BB962C8B-B14F-4D97-AF65-F5344CB8AC3E}">
        <p14:creationId xmlns:p14="http://schemas.microsoft.com/office/powerpoint/2010/main" val="229295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39200" cy="1143000"/>
          </a:xfrm>
        </p:spPr>
        <p:txBody>
          <a:bodyPr/>
          <a:lstStyle/>
          <a:p>
            <a:r>
              <a:rPr lang="en-US" sz="3200" dirty="0"/>
              <a:t>Estrogenicity (EEQ) of Water Extracts</a:t>
            </a:r>
            <a:br>
              <a:rPr lang="en-US" sz="3200" dirty="0"/>
            </a:br>
            <a:r>
              <a:rPr lang="en-US" sz="3200" dirty="0"/>
              <a:t>Smaller Tributaries of Shenandoah Drainage</a:t>
            </a:r>
          </a:p>
        </p:txBody>
      </p:sp>
      <p:sp>
        <p:nvSpPr>
          <p:cNvPr id="5" name="Slide Number Placeholder 4"/>
          <p:cNvSpPr>
            <a:spLocks noGrp="1"/>
          </p:cNvSpPr>
          <p:nvPr>
            <p:ph type="sldNum" sz="quarter" idx="12"/>
          </p:nvPr>
        </p:nvSpPr>
        <p:spPr/>
        <p:txBody>
          <a:bodyPr/>
          <a:lstStyle/>
          <a:p>
            <a:pPr>
              <a:defRPr/>
            </a:pPr>
            <a:fld id="{CD5742AC-91F6-4EB0-BC67-445F973AF4C6}" type="slidenum">
              <a:rPr lang="en-US" smtClean="0"/>
              <a:pPr>
                <a:defRPr/>
              </a:pPr>
              <a:t>3</a:t>
            </a:fld>
            <a:endParaRPr lang="en-US"/>
          </a:p>
        </p:txBody>
      </p:sp>
      <p:graphicFrame>
        <p:nvGraphicFramePr>
          <p:cNvPr id="8" name="Object 3"/>
          <p:cNvGraphicFramePr>
            <a:graphicFrameLocks noChangeAspect="1"/>
          </p:cNvGraphicFramePr>
          <p:nvPr/>
        </p:nvGraphicFramePr>
        <p:xfrm>
          <a:off x="165100" y="2147888"/>
          <a:ext cx="4316413" cy="3248025"/>
        </p:xfrm>
        <a:graphic>
          <a:graphicData uri="http://schemas.openxmlformats.org/presentationml/2006/ole">
            <mc:AlternateContent xmlns:mc="http://schemas.openxmlformats.org/markup-compatibility/2006">
              <mc:Choice xmlns:v="urn:schemas-microsoft-com:vml" Requires="v">
                <p:oleObj spid="_x0000_s4147" name="SPW 8.0 Graph" r:id="rId3" imgW="5628132" imgH="4234586" progId="">
                  <p:embed/>
                </p:oleObj>
              </mc:Choice>
              <mc:Fallback>
                <p:oleObj name="SPW 8.0 Graph" r:id="rId3" imgW="5628132" imgH="423458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2147888"/>
                        <a:ext cx="4316413"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Line 59"/>
          <p:cNvSpPr>
            <a:spLocks noChangeShapeType="1"/>
          </p:cNvSpPr>
          <p:nvPr/>
        </p:nvSpPr>
        <p:spPr bwMode="auto">
          <a:xfrm flipV="1">
            <a:off x="762000" y="2757488"/>
            <a:ext cx="2895600" cy="1595437"/>
          </a:xfrm>
          <a:prstGeom prst="line">
            <a:avLst/>
          </a:prstGeom>
          <a:noFill/>
          <a:ln w="25400">
            <a:solidFill>
              <a:schemeClr val="accent4">
                <a:lumMod val="10000"/>
              </a:schemeClr>
            </a:solidFill>
            <a:round/>
            <a:headEnd/>
            <a:tailEnd/>
          </a:ln>
        </p:spPr>
        <p:txBody>
          <a:bodyPr/>
          <a:lstStyle/>
          <a:p>
            <a:endParaRPr lang="en-US"/>
          </a:p>
        </p:txBody>
      </p:sp>
      <p:graphicFrame>
        <p:nvGraphicFramePr>
          <p:cNvPr id="10" name="Object 9"/>
          <p:cNvGraphicFramePr>
            <a:graphicFrameLocks noChangeAspect="1"/>
          </p:cNvGraphicFramePr>
          <p:nvPr/>
        </p:nvGraphicFramePr>
        <p:xfrm>
          <a:off x="4648200" y="2147888"/>
          <a:ext cx="4356100" cy="3249612"/>
        </p:xfrm>
        <a:graphic>
          <a:graphicData uri="http://schemas.openxmlformats.org/presentationml/2006/ole">
            <mc:AlternateContent xmlns:mc="http://schemas.openxmlformats.org/markup-compatibility/2006">
              <mc:Choice xmlns:v="urn:schemas-microsoft-com:vml" Requires="v">
                <p:oleObj spid="_x0000_s4148" name="SPW 8.0 Graph" r:id="rId5" imgW="5628132" imgH="4179722" progId="SigmaPlotGraphicObject.11">
                  <p:embed/>
                </p:oleObj>
              </mc:Choice>
              <mc:Fallback>
                <p:oleObj name="SPW 8.0 Graph" r:id="rId5" imgW="5628132" imgH="4179722" progId="SigmaPlotGraphicObject.11">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147888"/>
                        <a:ext cx="4356100" cy="324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1676400" y="5562600"/>
            <a:ext cx="6448425" cy="738664"/>
          </a:xfrm>
          <a:prstGeom prst="rect">
            <a:avLst/>
          </a:prstGeom>
          <a:noFill/>
        </p:spPr>
        <p:txBody>
          <a:bodyPr wrap="square">
            <a:spAutoFit/>
          </a:bodyPr>
          <a:lstStyle/>
          <a:p>
            <a:pPr>
              <a:defRPr/>
            </a:pPr>
            <a:r>
              <a:rPr lang="en-US" sz="1400" i="1" dirty="0" err="1" smtClean="0">
                <a:solidFill>
                  <a:schemeClr val="tx1"/>
                </a:solidFill>
                <a:latin typeface="+mj-lt"/>
                <a:cs typeface="Courier New" pitchFamily="49" charset="0"/>
              </a:rPr>
              <a:t>Ciparis</a:t>
            </a:r>
            <a:r>
              <a:rPr lang="en-US" sz="1400" i="1" dirty="0">
                <a:solidFill>
                  <a:schemeClr val="tx1"/>
                </a:solidFill>
                <a:latin typeface="+mj-lt"/>
                <a:cs typeface="Courier New" pitchFamily="49" charset="0"/>
              </a:rPr>
              <a:t>, S. L.R. </a:t>
            </a:r>
            <a:r>
              <a:rPr lang="en-US" sz="1400" i="1" dirty="0" err="1">
                <a:solidFill>
                  <a:schemeClr val="tx1"/>
                </a:solidFill>
                <a:latin typeface="+mj-lt"/>
                <a:cs typeface="Courier New" pitchFamily="49" charset="0"/>
              </a:rPr>
              <a:t>Iwanowicz</a:t>
            </a:r>
            <a:r>
              <a:rPr lang="en-US" sz="1400" i="1" dirty="0">
                <a:solidFill>
                  <a:schemeClr val="tx1"/>
                </a:solidFill>
                <a:latin typeface="+mj-lt"/>
                <a:cs typeface="Courier New" pitchFamily="49" charset="0"/>
              </a:rPr>
              <a:t> and J.R. </a:t>
            </a:r>
            <a:r>
              <a:rPr lang="en-US" sz="1400" i="1" dirty="0" err="1">
                <a:solidFill>
                  <a:schemeClr val="tx1"/>
                </a:solidFill>
                <a:latin typeface="+mj-lt"/>
                <a:cs typeface="Courier New" pitchFamily="49" charset="0"/>
              </a:rPr>
              <a:t>Voshell</a:t>
            </a:r>
            <a:r>
              <a:rPr lang="en-US" sz="1400" i="1" dirty="0">
                <a:solidFill>
                  <a:schemeClr val="tx1"/>
                </a:solidFill>
                <a:latin typeface="+mj-lt"/>
                <a:cs typeface="Courier New" pitchFamily="49" charset="0"/>
              </a:rPr>
              <a:t>.  2012. Effects of watershed densities of animal feeding operations on nutrient concentration and estrogenic activity in agricultural streams. Sci. Total Environ. 414:268-276.</a:t>
            </a:r>
          </a:p>
        </p:txBody>
      </p:sp>
      <p:sp>
        <p:nvSpPr>
          <p:cNvPr id="12" name="Text Box 6"/>
          <p:cNvSpPr txBox="1">
            <a:spLocks noChangeArrowheads="1"/>
          </p:cNvSpPr>
          <p:nvPr/>
        </p:nvSpPr>
        <p:spPr bwMode="auto">
          <a:xfrm>
            <a:off x="1371600" y="1614488"/>
            <a:ext cx="1691489" cy="430887"/>
          </a:xfrm>
          <a:prstGeom prst="rect">
            <a:avLst/>
          </a:prstGeom>
          <a:noFill/>
          <a:ln w="9525">
            <a:noFill/>
            <a:miter lim="800000"/>
            <a:headEnd/>
            <a:tailEnd/>
          </a:ln>
        </p:spPr>
        <p:txBody>
          <a:bodyPr wrap="none">
            <a:spAutoFit/>
          </a:bodyPr>
          <a:lstStyle/>
          <a:p>
            <a:r>
              <a:rPr lang="en-US" sz="2200" b="1" dirty="0">
                <a:solidFill>
                  <a:schemeClr val="tx1"/>
                </a:solidFill>
                <a:latin typeface="+mj-lt"/>
                <a:ea typeface="ＭＳ Ｐゴシック" pitchFamily="34" charset="-128"/>
              </a:rPr>
              <a:t>Agriculture</a:t>
            </a:r>
          </a:p>
        </p:txBody>
      </p:sp>
      <p:sp>
        <p:nvSpPr>
          <p:cNvPr id="13" name="Text Box 7"/>
          <p:cNvSpPr txBox="1">
            <a:spLocks noChangeArrowheads="1"/>
          </p:cNvSpPr>
          <p:nvPr/>
        </p:nvSpPr>
        <p:spPr bwMode="auto">
          <a:xfrm>
            <a:off x="5410200" y="1614488"/>
            <a:ext cx="2204193" cy="430887"/>
          </a:xfrm>
          <a:prstGeom prst="rect">
            <a:avLst/>
          </a:prstGeom>
          <a:noFill/>
          <a:ln w="9525">
            <a:noFill/>
            <a:miter lim="800000"/>
            <a:headEnd/>
            <a:tailEnd/>
          </a:ln>
        </p:spPr>
        <p:txBody>
          <a:bodyPr wrap="none">
            <a:spAutoFit/>
          </a:bodyPr>
          <a:lstStyle/>
          <a:p>
            <a:r>
              <a:rPr lang="en-US" sz="2200" b="1">
                <a:solidFill>
                  <a:schemeClr val="tx1"/>
                </a:solidFill>
                <a:latin typeface="+mj-lt"/>
                <a:ea typeface="ＭＳ Ｐゴシック" pitchFamily="34" charset="-128"/>
              </a:rPr>
              <a:t>WWTP Effluent</a:t>
            </a:r>
          </a:p>
        </p:txBody>
      </p:sp>
    </p:spTree>
    <p:extLst>
      <p:ext uri="{BB962C8B-B14F-4D97-AF65-F5344CB8AC3E}">
        <p14:creationId xmlns:p14="http://schemas.microsoft.com/office/powerpoint/2010/main" val="2348224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sz="3000" dirty="0" smtClean="0"/>
          </a:p>
          <a:p>
            <a:pPr marL="0" indent="0" algn="ctr">
              <a:buNone/>
            </a:pPr>
            <a:r>
              <a:rPr lang="en-US" sz="3000" dirty="0" smtClean="0"/>
              <a:t>Charge: Ensure </a:t>
            </a:r>
            <a:r>
              <a:rPr lang="en-US" sz="3000" dirty="0"/>
              <a:t>that the Bay and its rivers are free of effects of toxic contaminants on living resources and human health. </a:t>
            </a:r>
            <a:endParaRPr lang="en-US" sz="3000" dirty="0" smtClean="0"/>
          </a:p>
          <a:p>
            <a:pPr algn="ctr"/>
            <a:endParaRPr lang="en-US" sz="3000" dirty="0"/>
          </a:p>
        </p:txBody>
      </p:sp>
    </p:spTree>
    <p:extLst>
      <p:ext uri="{BB962C8B-B14F-4D97-AF65-F5344CB8AC3E}">
        <p14:creationId xmlns:p14="http://schemas.microsoft.com/office/powerpoint/2010/main" val="2928191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3000" dirty="0" smtClean="0"/>
              <a:t>Broad Strategic Goals</a:t>
            </a:r>
            <a:endParaRPr lang="en-US" sz="3000" dirty="0"/>
          </a:p>
        </p:txBody>
      </p:sp>
      <p:sp>
        <p:nvSpPr>
          <p:cNvPr id="3" name="Content Placeholder 2"/>
          <p:cNvSpPr>
            <a:spLocks noGrp="1"/>
          </p:cNvSpPr>
          <p:nvPr>
            <p:ph idx="1"/>
          </p:nvPr>
        </p:nvSpPr>
        <p:spPr>
          <a:xfrm>
            <a:off x="533400" y="1447800"/>
            <a:ext cx="8382000" cy="914400"/>
          </a:xfrm>
        </p:spPr>
        <p:txBody>
          <a:bodyPr/>
          <a:lstStyle/>
          <a:p>
            <a:pPr marL="0" indent="0">
              <a:spcAft>
                <a:spcPts val="50"/>
              </a:spcAft>
              <a:buNone/>
            </a:pPr>
            <a:r>
              <a:rPr lang="en-US" dirty="0" smtClean="0"/>
              <a:t>1. Identify and quantify the sources, fate, transport, distribution and exposure of EDCs</a:t>
            </a:r>
            <a:endParaRPr lang="en-US" dirty="0"/>
          </a:p>
        </p:txBody>
      </p:sp>
      <p:sp>
        <p:nvSpPr>
          <p:cNvPr id="4" name="Content Placeholder 2"/>
          <p:cNvSpPr txBox="1">
            <a:spLocks/>
          </p:cNvSpPr>
          <p:nvPr/>
        </p:nvSpPr>
        <p:spPr bwMode="auto">
          <a:xfrm>
            <a:off x="533400" y="2514600"/>
            <a:ext cx="8382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b="0" kern="0" dirty="0" smtClean="0"/>
              <a:t>2. Evaluate the effects of EDCs on fish and wildlife in the environment</a:t>
            </a:r>
            <a:endParaRPr lang="en-US" b="0" kern="0" dirty="0"/>
          </a:p>
        </p:txBody>
      </p:sp>
      <p:sp>
        <p:nvSpPr>
          <p:cNvPr id="5" name="Content Placeholder 2"/>
          <p:cNvSpPr txBox="1">
            <a:spLocks/>
          </p:cNvSpPr>
          <p:nvPr/>
        </p:nvSpPr>
        <p:spPr bwMode="auto">
          <a:xfrm>
            <a:off x="533400" y="3505200"/>
            <a:ext cx="8382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b="0" kern="0" dirty="0" smtClean="0"/>
              <a:t>3. Determine the mechanism(s) and threshold for adverse effects on fish and wildlife species</a:t>
            </a:r>
          </a:p>
          <a:p>
            <a:pPr marL="0" indent="0">
              <a:buFontTx/>
              <a:buNone/>
            </a:pPr>
            <a:endParaRPr lang="en-US" b="0" kern="0" dirty="0"/>
          </a:p>
        </p:txBody>
      </p:sp>
      <p:sp>
        <p:nvSpPr>
          <p:cNvPr id="6" name="Content Placeholder 2"/>
          <p:cNvSpPr txBox="1">
            <a:spLocks/>
          </p:cNvSpPr>
          <p:nvPr/>
        </p:nvSpPr>
        <p:spPr bwMode="auto">
          <a:xfrm>
            <a:off x="533400" y="4648200"/>
            <a:ext cx="8382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b="0" kern="0" dirty="0" smtClean="0"/>
              <a:t>4. Develop appropriate assessment tools and models for risk evaluation of EDCs on natural resources</a:t>
            </a:r>
            <a:endParaRPr lang="en-US" b="0" kern="0" dirty="0"/>
          </a:p>
        </p:txBody>
      </p:sp>
      <p:sp>
        <p:nvSpPr>
          <p:cNvPr id="8" name="Slide Number Placeholder 7"/>
          <p:cNvSpPr>
            <a:spLocks noGrp="1"/>
          </p:cNvSpPr>
          <p:nvPr>
            <p:ph type="sldNum" sz="quarter" idx="12"/>
          </p:nvPr>
        </p:nvSpPr>
        <p:spPr/>
        <p:txBody>
          <a:bodyPr/>
          <a:lstStyle/>
          <a:p>
            <a:pPr>
              <a:defRPr/>
            </a:pPr>
            <a:fld id="{72E94ACA-AB9F-49FD-A922-59FB0E51BF5D}" type="slidenum">
              <a:rPr lang="en-US" smtClean="0"/>
              <a:pPr>
                <a:defRPr/>
              </a:pPr>
              <a:t>5</a:t>
            </a:fld>
            <a:endParaRPr lang="en-US"/>
          </a:p>
        </p:txBody>
      </p:sp>
    </p:spTree>
    <p:extLst>
      <p:ext uri="{BB962C8B-B14F-4D97-AF65-F5344CB8AC3E}">
        <p14:creationId xmlns:p14="http://schemas.microsoft.com/office/powerpoint/2010/main" val="15583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9CC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99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99CC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9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3000" dirty="0" smtClean="0"/>
              <a:t>Major Science Questions</a:t>
            </a:r>
            <a:endParaRPr lang="en-US" sz="3000" dirty="0"/>
          </a:p>
        </p:txBody>
      </p:sp>
      <p:sp>
        <p:nvSpPr>
          <p:cNvPr id="3" name="Content Placeholder 2"/>
          <p:cNvSpPr>
            <a:spLocks noGrp="1"/>
          </p:cNvSpPr>
          <p:nvPr>
            <p:ph idx="1"/>
          </p:nvPr>
        </p:nvSpPr>
        <p:spPr>
          <a:xfrm>
            <a:off x="377455" y="1066800"/>
            <a:ext cx="8647814" cy="914400"/>
          </a:xfrm>
        </p:spPr>
        <p:txBody>
          <a:bodyPr/>
          <a:lstStyle/>
          <a:p>
            <a:pPr marL="0" lvl="0" indent="0">
              <a:buNone/>
            </a:pPr>
            <a:r>
              <a:rPr lang="en-US" dirty="0"/>
              <a:t>What are the most important sources and exposure pathways of EDCs </a:t>
            </a:r>
            <a:r>
              <a:rPr lang="en-US" dirty="0" smtClean="0"/>
              <a:t>?</a:t>
            </a:r>
            <a:endParaRPr lang="en-US" dirty="0"/>
          </a:p>
        </p:txBody>
      </p:sp>
      <p:sp>
        <p:nvSpPr>
          <p:cNvPr id="4" name="Content Placeholder 2"/>
          <p:cNvSpPr txBox="1">
            <a:spLocks/>
          </p:cNvSpPr>
          <p:nvPr/>
        </p:nvSpPr>
        <p:spPr bwMode="auto">
          <a:xfrm>
            <a:off x="377455" y="2057400"/>
            <a:ext cx="863895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buNone/>
            </a:pPr>
            <a:r>
              <a:rPr lang="en-US" b="0" dirty="0"/>
              <a:t>What are the factors </a:t>
            </a:r>
            <a:r>
              <a:rPr lang="en-US" b="0" dirty="0" smtClean="0"/>
              <a:t>that </a:t>
            </a:r>
            <a:r>
              <a:rPr lang="en-US" b="0" dirty="0"/>
              <a:t>influence these </a:t>
            </a:r>
            <a:r>
              <a:rPr lang="en-US" b="0" dirty="0" smtClean="0"/>
              <a:t>sources/pathways </a:t>
            </a:r>
            <a:r>
              <a:rPr lang="en-US" b="0" dirty="0"/>
              <a:t>and can </a:t>
            </a:r>
            <a:r>
              <a:rPr lang="en-US" b="0" dirty="0" smtClean="0"/>
              <a:t>WQ management </a:t>
            </a:r>
            <a:r>
              <a:rPr lang="en-US" b="0" dirty="0"/>
              <a:t>actions </a:t>
            </a:r>
            <a:r>
              <a:rPr lang="en-US" b="0" dirty="0" smtClean="0"/>
              <a:t>help </a:t>
            </a:r>
            <a:r>
              <a:rPr lang="en-US" b="0" dirty="0"/>
              <a:t>minimize </a:t>
            </a:r>
            <a:r>
              <a:rPr lang="en-US" b="0" dirty="0" smtClean="0"/>
              <a:t>EDCs ?</a:t>
            </a:r>
            <a:endParaRPr lang="en-US" b="0" dirty="0"/>
          </a:p>
        </p:txBody>
      </p:sp>
      <p:sp>
        <p:nvSpPr>
          <p:cNvPr id="5" name="Content Placeholder 2"/>
          <p:cNvSpPr txBox="1">
            <a:spLocks/>
          </p:cNvSpPr>
          <p:nvPr/>
        </p:nvSpPr>
        <p:spPr bwMode="auto">
          <a:xfrm>
            <a:off x="377455" y="3124200"/>
            <a:ext cx="8690345"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buNone/>
            </a:pPr>
            <a:r>
              <a:rPr lang="en-US" b="0" dirty="0"/>
              <a:t>What chemical or mixtures </a:t>
            </a:r>
            <a:r>
              <a:rPr lang="en-US" b="0" dirty="0" smtClean="0"/>
              <a:t>are </a:t>
            </a:r>
            <a:r>
              <a:rPr lang="en-US" b="0" dirty="0"/>
              <a:t>responsible for causing </a:t>
            </a:r>
            <a:r>
              <a:rPr lang="en-US" b="0" dirty="0" smtClean="0"/>
              <a:t>ED?</a:t>
            </a:r>
            <a:endParaRPr lang="en-US" b="0" kern="0" dirty="0"/>
          </a:p>
        </p:txBody>
      </p:sp>
      <p:sp>
        <p:nvSpPr>
          <p:cNvPr id="6" name="Content Placeholder 2"/>
          <p:cNvSpPr txBox="1">
            <a:spLocks/>
          </p:cNvSpPr>
          <p:nvPr/>
        </p:nvSpPr>
        <p:spPr bwMode="auto">
          <a:xfrm>
            <a:off x="377455" y="3810000"/>
            <a:ext cx="8382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buNone/>
            </a:pPr>
            <a:r>
              <a:rPr lang="en-US" b="0" dirty="0"/>
              <a:t>What is the </a:t>
            </a:r>
            <a:r>
              <a:rPr lang="en-US" b="0" dirty="0" smtClean="0"/>
              <a:t>extent/magnitude </a:t>
            </a:r>
            <a:r>
              <a:rPr lang="en-US" b="0" dirty="0"/>
              <a:t>of adverse effects on fish and wildlife populations associated with exposure to </a:t>
            </a:r>
            <a:r>
              <a:rPr lang="en-US" b="0" dirty="0" smtClean="0"/>
              <a:t>EDCs</a:t>
            </a:r>
            <a:endParaRPr lang="en-US" b="0" kern="0" dirty="0"/>
          </a:p>
        </p:txBody>
      </p:sp>
      <p:sp>
        <p:nvSpPr>
          <p:cNvPr id="7" name="Content Placeholder 2"/>
          <p:cNvSpPr txBox="1">
            <a:spLocks/>
          </p:cNvSpPr>
          <p:nvPr/>
        </p:nvSpPr>
        <p:spPr bwMode="auto">
          <a:xfrm>
            <a:off x="377455" y="4800600"/>
            <a:ext cx="8382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buNone/>
            </a:pPr>
            <a:r>
              <a:rPr lang="en-US" b="0" dirty="0" smtClean="0"/>
              <a:t>What are the causal agents and mechanisms of ED?</a:t>
            </a:r>
            <a:endParaRPr lang="en-US" b="0" dirty="0"/>
          </a:p>
        </p:txBody>
      </p:sp>
      <p:sp>
        <p:nvSpPr>
          <p:cNvPr id="8" name="Content Placeholder 2"/>
          <p:cNvSpPr txBox="1">
            <a:spLocks/>
          </p:cNvSpPr>
          <p:nvPr/>
        </p:nvSpPr>
        <p:spPr bwMode="auto">
          <a:xfrm>
            <a:off x="377455" y="5486400"/>
            <a:ext cx="8382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buNone/>
            </a:pPr>
            <a:r>
              <a:rPr lang="en-US" b="0" dirty="0"/>
              <a:t>Can a risk assessment model be </a:t>
            </a:r>
            <a:r>
              <a:rPr lang="en-US" b="0" dirty="0" smtClean="0"/>
              <a:t>developed?</a:t>
            </a:r>
            <a:endParaRPr lang="en-US" b="0" dirty="0"/>
          </a:p>
        </p:txBody>
      </p:sp>
      <p:sp>
        <p:nvSpPr>
          <p:cNvPr id="9" name="Slide Number Placeholder 8"/>
          <p:cNvSpPr>
            <a:spLocks noGrp="1"/>
          </p:cNvSpPr>
          <p:nvPr>
            <p:ph type="sldNum" sz="quarter" idx="12"/>
          </p:nvPr>
        </p:nvSpPr>
        <p:spPr/>
        <p:txBody>
          <a:bodyPr/>
          <a:lstStyle/>
          <a:p>
            <a:pPr>
              <a:defRPr/>
            </a:pPr>
            <a:fld id="{72E94ACA-AB9F-49FD-A922-59FB0E51BF5D}" type="slidenum">
              <a:rPr lang="en-US" smtClean="0"/>
              <a:pPr>
                <a:defRPr/>
              </a:pPr>
              <a:t>6</a:t>
            </a:fld>
            <a:endParaRPr lang="en-US"/>
          </a:p>
        </p:txBody>
      </p:sp>
    </p:spTree>
    <p:extLst>
      <p:ext uri="{BB962C8B-B14F-4D97-AF65-F5344CB8AC3E}">
        <p14:creationId xmlns:p14="http://schemas.microsoft.com/office/powerpoint/2010/main" val="146209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9CC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99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99CC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9CC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99CCF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9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839200" cy="1143000"/>
          </a:xfrm>
        </p:spPr>
        <p:txBody>
          <a:bodyPr/>
          <a:lstStyle/>
          <a:p>
            <a:r>
              <a:rPr lang="en-US" sz="3000" dirty="0" smtClean="0"/>
              <a:t>Goal 1: </a:t>
            </a:r>
            <a:r>
              <a:rPr lang="en-US" sz="3000" dirty="0"/>
              <a:t>Identify and quantify the sources, fate, transport, distribution, and </a:t>
            </a:r>
            <a:r>
              <a:rPr lang="en-US" sz="3000" dirty="0" smtClean="0"/>
              <a:t>exposure of EDCs to fish and wildlife</a:t>
            </a:r>
            <a:endParaRPr lang="en-US" sz="3000" dirty="0"/>
          </a:p>
        </p:txBody>
      </p:sp>
      <p:sp>
        <p:nvSpPr>
          <p:cNvPr id="3" name="Content Placeholder 2"/>
          <p:cNvSpPr>
            <a:spLocks noGrp="1"/>
          </p:cNvSpPr>
          <p:nvPr>
            <p:ph sz="half" idx="1"/>
          </p:nvPr>
        </p:nvSpPr>
        <p:spPr/>
        <p:txBody>
          <a:bodyPr/>
          <a:lstStyle/>
          <a:p>
            <a:endParaRPr lang="en-US" i="1" dirty="0"/>
          </a:p>
          <a:p>
            <a:endParaRPr lang="en-US" dirty="0"/>
          </a:p>
          <a:p>
            <a:endParaRPr lang="en-US" dirty="0"/>
          </a:p>
        </p:txBody>
      </p:sp>
      <p:sp>
        <p:nvSpPr>
          <p:cNvPr id="5" name="Content Placeholder 4"/>
          <p:cNvSpPr>
            <a:spLocks noGrp="1"/>
          </p:cNvSpPr>
          <p:nvPr>
            <p:ph sz="half" idx="2"/>
          </p:nvPr>
        </p:nvSpPr>
        <p:spPr>
          <a:xfrm>
            <a:off x="304800" y="1828800"/>
            <a:ext cx="8763000" cy="4114800"/>
          </a:xfrm>
        </p:spPr>
        <p:txBody>
          <a:bodyPr/>
          <a:lstStyle/>
          <a:p>
            <a:pPr marL="0" indent="0">
              <a:buNone/>
            </a:pPr>
            <a:r>
              <a:rPr lang="en-US" sz="1800" dirty="0"/>
              <a:t>1A) Synthesis and analysis of existing USGS field chemical data from the Chesapeake Bay </a:t>
            </a:r>
            <a:r>
              <a:rPr lang="en-US" sz="1800" dirty="0" smtClean="0"/>
              <a:t>watershed</a:t>
            </a:r>
          </a:p>
          <a:p>
            <a:pPr marL="0" indent="0">
              <a:buNone/>
            </a:pPr>
            <a:r>
              <a:rPr lang="en-US" sz="1800" dirty="0"/>
              <a:t>	</a:t>
            </a:r>
            <a:endParaRPr lang="en-US" sz="1800" dirty="0" smtClean="0"/>
          </a:p>
          <a:p>
            <a:pPr marL="0" indent="0">
              <a:buNone/>
            </a:pPr>
            <a:r>
              <a:rPr lang="en-US" sz="1800" dirty="0" smtClean="0"/>
              <a:t>1B</a:t>
            </a:r>
            <a:r>
              <a:rPr lang="en-US" sz="1800" dirty="0"/>
              <a:t>) Chemical analysis of tissues to understand sources and the mechanisms of </a:t>
            </a:r>
            <a:r>
              <a:rPr lang="en-US" sz="1800" dirty="0" smtClean="0"/>
              <a:t>effects</a:t>
            </a:r>
          </a:p>
          <a:p>
            <a:pPr marL="0" indent="0">
              <a:buNone/>
            </a:pPr>
            <a:endParaRPr lang="en-US" sz="1800" dirty="0" smtClean="0"/>
          </a:p>
          <a:p>
            <a:pPr marL="0" indent="0">
              <a:buNone/>
            </a:pPr>
            <a:r>
              <a:rPr lang="en-US" sz="1800" dirty="0" smtClean="0"/>
              <a:t>1C</a:t>
            </a:r>
            <a:r>
              <a:rPr lang="en-US" sz="1800" dirty="0"/>
              <a:t>) Sources, transport and distribution of EDCs from agricultural and urban land-uses 	</a:t>
            </a:r>
            <a:endParaRPr lang="en-US" sz="1800" dirty="0" smtClean="0"/>
          </a:p>
          <a:p>
            <a:pPr marL="0" indent="0">
              <a:buNone/>
            </a:pPr>
            <a:endParaRPr lang="en-US" sz="1800" dirty="0" smtClean="0"/>
          </a:p>
          <a:p>
            <a:pPr marL="0" indent="0">
              <a:buNone/>
            </a:pPr>
            <a:r>
              <a:rPr lang="en-US" sz="1800" dirty="0" smtClean="0"/>
              <a:t>1D</a:t>
            </a:r>
            <a:r>
              <a:rPr lang="en-US" sz="1800" dirty="0"/>
              <a:t>) Effects-directed analysis (EDA) to identify candidate chemicals or chemical classes causing endocrine disruption</a:t>
            </a:r>
          </a:p>
          <a:p>
            <a:endParaRPr lang="en-US" sz="2400" dirty="0"/>
          </a:p>
          <a:p>
            <a:endParaRPr lang="en-US" sz="2400" dirty="0" smtClean="0"/>
          </a:p>
          <a:p>
            <a:endParaRPr lang="en-US" sz="2400" dirty="0"/>
          </a:p>
        </p:txBody>
      </p:sp>
      <p:sp>
        <p:nvSpPr>
          <p:cNvPr id="6" name="Slide Number Placeholder 5"/>
          <p:cNvSpPr>
            <a:spLocks noGrp="1"/>
          </p:cNvSpPr>
          <p:nvPr>
            <p:ph type="sldNum" sz="quarter" idx="12"/>
          </p:nvPr>
        </p:nvSpPr>
        <p:spPr/>
        <p:txBody>
          <a:bodyPr/>
          <a:lstStyle/>
          <a:p>
            <a:pPr>
              <a:defRPr/>
            </a:pPr>
            <a:fld id="{1B33D20C-FA66-400C-8B48-8566AC42294E}" type="slidenum">
              <a:rPr lang="en-US" smtClean="0"/>
              <a:pPr>
                <a:defRPr/>
              </a:pPr>
              <a:t>7</a:t>
            </a:fld>
            <a:endParaRPr lang="en-US"/>
          </a:p>
        </p:txBody>
      </p:sp>
    </p:spTree>
    <p:extLst>
      <p:ext uri="{BB962C8B-B14F-4D97-AF65-F5344CB8AC3E}">
        <p14:creationId xmlns:p14="http://schemas.microsoft.com/office/powerpoint/2010/main" val="21637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99CC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99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99CC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99CC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rgbClr val="99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lstStyle/>
          <a:p>
            <a:r>
              <a:rPr lang="en-US" sz="3000" dirty="0" smtClean="0"/>
              <a:t>Synthesis and Analysis of Chemical Data</a:t>
            </a:r>
            <a:endParaRPr lang="en-US" sz="3000" dirty="0"/>
          </a:p>
        </p:txBody>
      </p:sp>
      <p:sp>
        <p:nvSpPr>
          <p:cNvPr id="3" name="Content Placeholder 2"/>
          <p:cNvSpPr>
            <a:spLocks noGrp="1"/>
          </p:cNvSpPr>
          <p:nvPr>
            <p:ph idx="1"/>
          </p:nvPr>
        </p:nvSpPr>
        <p:spPr>
          <a:xfrm>
            <a:off x="4267200" y="1371600"/>
            <a:ext cx="4724400" cy="5181600"/>
          </a:xfrm>
        </p:spPr>
        <p:txBody>
          <a:bodyPr/>
          <a:lstStyle/>
          <a:p>
            <a:pPr marL="0" indent="0">
              <a:buNone/>
            </a:pPr>
            <a:r>
              <a:rPr lang="en-US" b="1" dirty="0" smtClean="0"/>
              <a:t>Objectives: </a:t>
            </a:r>
          </a:p>
          <a:p>
            <a:pPr marL="0" indent="0">
              <a:buNone/>
            </a:pPr>
            <a:endParaRPr lang="en-US" sz="1200" b="1" dirty="0" smtClean="0"/>
          </a:p>
          <a:p>
            <a:pPr marL="457200" indent="-457200">
              <a:buFont typeface="+mj-lt"/>
              <a:buAutoNum type="arabicPeriod"/>
            </a:pPr>
            <a:r>
              <a:rPr lang="en-US" dirty="0" smtClean="0"/>
              <a:t>Synthesize/archive environmental chemistry data collected over last 10 years </a:t>
            </a:r>
          </a:p>
          <a:p>
            <a:pPr marL="457200" indent="-457200">
              <a:buFont typeface="+mj-lt"/>
              <a:buAutoNum type="arabicPeriod"/>
            </a:pPr>
            <a:r>
              <a:rPr lang="en-US" dirty="0" smtClean="0"/>
              <a:t>determine </a:t>
            </a:r>
            <a:r>
              <a:rPr lang="en-US" dirty="0"/>
              <a:t>if chemicals are </a:t>
            </a:r>
            <a:r>
              <a:rPr lang="en-US" dirty="0" smtClean="0"/>
              <a:t>accumulating </a:t>
            </a:r>
            <a:r>
              <a:rPr lang="en-US" dirty="0"/>
              <a:t>in key tissues </a:t>
            </a:r>
            <a:r>
              <a:rPr lang="en-US" dirty="0" smtClean="0"/>
              <a:t>to understand </a:t>
            </a:r>
            <a:r>
              <a:rPr lang="en-US" dirty="0"/>
              <a:t>the mechanisms of </a:t>
            </a:r>
            <a:r>
              <a:rPr lang="en-US" dirty="0" smtClean="0"/>
              <a:t>exposure/effects </a:t>
            </a:r>
          </a:p>
          <a:p>
            <a:pPr marL="457200" indent="-457200">
              <a:buFont typeface="+mj-lt"/>
              <a:buAutoNum type="arabicPeriod"/>
            </a:pPr>
            <a:r>
              <a:rPr lang="en-US" dirty="0" smtClean="0"/>
              <a:t>characterize </a:t>
            </a:r>
            <a:r>
              <a:rPr lang="en-US" dirty="0"/>
              <a:t>the concentrations of a variety of EDCs in water and sediment </a:t>
            </a:r>
          </a:p>
        </p:txBody>
      </p:sp>
      <p:pic>
        <p:nvPicPr>
          <p:cNvPr id="4" name="officeArt object"/>
          <p:cNvPicPr/>
          <p:nvPr/>
        </p:nvPicPr>
        <p:blipFill>
          <a:blip r:embed="rId2">
            <a:extLst/>
          </a:blip>
          <a:stretch>
            <a:fillRect/>
          </a:stretch>
        </p:blipFill>
        <p:spPr>
          <a:xfrm>
            <a:off x="228600" y="1676400"/>
            <a:ext cx="3810000" cy="4267200"/>
          </a:xfrm>
          <a:prstGeom prst="rect">
            <a:avLst/>
          </a:prstGeom>
          <a:ln w="12700" cap="flat">
            <a:noFill/>
            <a:miter lim="400000"/>
          </a:ln>
          <a:effectLst/>
        </p:spPr>
      </p:pic>
      <p:sp>
        <p:nvSpPr>
          <p:cNvPr id="5" name="Slide Number Placeholder 4"/>
          <p:cNvSpPr>
            <a:spLocks noGrp="1"/>
          </p:cNvSpPr>
          <p:nvPr>
            <p:ph type="sldNum" sz="quarter" idx="12"/>
          </p:nvPr>
        </p:nvSpPr>
        <p:spPr/>
        <p:txBody>
          <a:bodyPr/>
          <a:lstStyle/>
          <a:p>
            <a:pPr>
              <a:defRPr/>
            </a:pPr>
            <a:fld id="{72E94ACA-AB9F-49FD-A922-59FB0E51BF5D}" type="slidenum">
              <a:rPr lang="en-US" smtClean="0"/>
              <a:pPr>
                <a:defRPr/>
              </a:pPr>
              <a:t>8</a:t>
            </a:fld>
            <a:endParaRPr lang="en-US"/>
          </a:p>
        </p:txBody>
      </p:sp>
    </p:spTree>
    <p:extLst>
      <p:ext uri="{BB962C8B-B14F-4D97-AF65-F5344CB8AC3E}">
        <p14:creationId xmlns:p14="http://schemas.microsoft.com/office/powerpoint/2010/main" val="222118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0"/>
            <a:ext cx="7772400" cy="1143000"/>
          </a:xfrm>
        </p:spPr>
        <p:txBody>
          <a:bodyPr/>
          <a:lstStyle/>
          <a:p>
            <a:r>
              <a:rPr lang="en-US" sz="3000" dirty="0" smtClean="0"/>
              <a:t>Effects-Directed Analysis</a:t>
            </a:r>
            <a:endParaRPr lang="en-US" sz="3000" dirty="0"/>
          </a:p>
        </p:txBody>
      </p:sp>
      <p:sp>
        <p:nvSpPr>
          <p:cNvPr id="8" name="Content Placeholder 7"/>
          <p:cNvSpPr>
            <a:spLocks noGrp="1"/>
          </p:cNvSpPr>
          <p:nvPr>
            <p:ph idx="1"/>
          </p:nvPr>
        </p:nvSpPr>
        <p:spPr>
          <a:xfrm>
            <a:off x="4038600" y="1219200"/>
            <a:ext cx="4800600" cy="4876800"/>
          </a:xfrm>
        </p:spPr>
        <p:txBody>
          <a:bodyPr/>
          <a:lstStyle/>
          <a:p>
            <a:r>
              <a:rPr lang="en-US" dirty="0"/>
              <a:t>EDA is designed to determine the endocrine disruption potency (based on bioassay responses) in fractions of an environmental </a:t>
            </a:r>
            <a:r>
              <a:rPr lang="en-US" dirty="0" smtClean="0"/>
              <a:t>sample</a:t>
            </a:r>
          </a:p>
          <a:p>
            <a:pPr marL="0" indent="0">
              <a:buNone/>
            </a:pPr>
            <a:endParaRPr lang="en-US" dirty="0" smtClean="0"/>
          </a:p>
          <a:p>
            <a:r>
              <a:rPr lang="en-US" b="1" dirty="0" smtClean="0"/>
              <a:t>Objective:</a:t>
            </a:r>
            <a:r>
              <a:rPr lang="en-US" dirty="0" smtClean="0"/>
              <a:t> </a:t>
            </a:r>
            <a:r>
              <a:rPr lang="en-US" dirty="0"/>
              <a:t>to identify the chemical(s) or chemical classes responsible for causing ED in fishes </a:t>
            </a:r>
          </a:p>
        </p:txBody>
      </p:sp>
      <p:grpSp>
        <p:nvGrpSpPr>
          <p:cNvPr id="9" name="Group 8"/>
          <p:cNvGrpSpPr/>
          <p:nvPr/>
        </p:nvGrpSpPr>
        <p:grpSpPr>
          <a:xfrm>
            <a:off x="152400" y="1143000"/>
            <a:ext cx="4191000" cy="4953000"/>
            <a:chOff x="0" y="0"/>
            <a:chExt cx="2847975" cy="3362325"/>
          </a:xfrm>
        </p:grpSpPr>
        <p:sp>
          <p:nvSpPr>
            <p:cNvPr id="10" name="Text Box 1"/>
            <p:cNvSpPr txBox="1"/>
            <p:nvPr/>
          </p:nvSpPr>
          <p:spPr>
            <a:xfrm>
              <a:off x="0" y="3009900"/>
              <a:ext cx="2847975"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b="0" i="1" dirty="0">
                  <a:solidFill>
                    <a:schemeClr val="tx1"/>
                  </a:solidFill>
                  <a:effectLst/>
                  <a:ea typeface="Calibri"/>
                  <a:cs typeface="Times New Roman"/>
                </a:rPr>
                <a:t>Burgess et al. Environ </a:t>
              </a:r>
              <a:r>
                <a:rPr lang="en-US" sz="1200" b="0" i="1" dirty="0" err="1">
                  <a:solidFill>
                    <a:schemeClr val="tx1"/>
                  </a:solidFill>
                  <a:effectLst/>
                  <a:ea typeface="Calibri"/>
                  <a:cs typeface="Times New Roman"/>
                </a:rPr>
                <a:t>Toxicol</a:t>
              </a:r>
              <a:r>
                <a:rPr lang="en-US" sz="1200" b="0" i="1" dirty="0">
                  <a:solidFill>
                    <a:schemeClr val="tx1"/>
                  </a:solidFill>
                  <a:effectLst/>
                  <a:ea typeface="Calibri"/>
                  <a:cs typeface="Times New Roman"/>
                </a:rPr>
                <a:t> </a:t>
              </a:r>
              <a:r>
                <a:rPr lang="en-US" sz="1200" b="0" i="1" dirty="0" err="1">
                  <a:solidFill>
                    <a:schemeClr val="tx1"/>
                  </a:solidFill>
                  <a:effectLst/>
                  <a:ea typeface="Calibri"/>
                  <a:cs typeface="Times New Roman"/>
                </a:rPr>
                <a:t>Chem</a:t>
              </a:r>
              <a:r>
                <a:rPr lang="en-US" sz="1200" b="0" i="1" dirty="0">
                  <a:solidFill>
                    <a:schemeClr val="tx1"/>
                  </a:solidFill>
                  <a:effectLst/>
                  <a:ea typeface="Calibri"/>
                  <a:cs typeface="Times New Roman"/>
                </a:rPr>
                <a:t> 32(2013)1935-1945</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53894"/>
            <a:stretch/>
          </p:blipFill>
          <p:spPr bwMode="auto">
            <a:xfrm>
              <a:off x="295275" y="0"/>
              <a:ext cx="2038350" cy="3028950"/>
            </a:xfrm>
            <a:prstGeom prst="snip2SameRect">
              <a:avLst/>
            </a:prstGeom>
            <a:noFill/>
            <a:ln w="9525">
              <a:noFill/>
              <a:round/>
              <a:headEnd/>
              <a:tailEnd/>
            </a:ln>
          </p:spPr>
        </p:pic>
      </p:grpSp>
      <p:sp>
        <p:nvSpPr>
          <p:cNvPr id="12" name="Slide Number Placeholder 11"/>
          <p:cNvSpPr>
            <a:spLocks noGrp="1"/>
          </p:cNvSpPr>
          <p:nvPr>
            <p:ph type="sldNum" sz="quarter" idx="12"/>
          </p:nvPr>
        </p:nvSpPr>
        <p:spPr/>
        <p:txBody>
          <a:bodyPr/>
          <a:lstStyle/>
          <a:p>
            <a:pPr>
              <a:defRPr/>
            </a:pPr>
            <a:fld id="{72E94ACA-AB9F-49FD-A922-59FB0E51BF5D}" type="slidenum">
              <a:rPr lang="en-US" smtClean="0"/>
              <a:pPr>
                <a:defRPr/>
              </a:pPr>
              <a:t>9</a:t>
            </a:fld>
            <a:endParaRPr lang="en-US"/>
          </a:p>
        </p:txBody>
      </p:sp>
    </p:spTree>
    <p:extLst>
      <p:ext uri="{BB962C8B-B14F-4D97-AF65-F5344CB8AC3E}">
        <p14:creationId xmlns:p14="http://schemas.microsoft.com/office/powerpoint/2010/main" val="393233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KLS ARMI">
  <a:themeElements>
    <a:clrScheme name="k2_over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2_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99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9900"/>
            </a:solidFill>
            <a:effectLst/>
            <a:latin typeface="Times New Roman" pitchFamily="18" charset="0"/>
          </a:defRPr>
        </a:defPPr>
      </a:lstStyle>
    </a:lnDef>
  </a:objectDefaults>
  <a:extraClrSchemeLst>
    <a:extraClrScheme>
      <a:clrScheme name="k2_overvi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2_over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2_overvi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2_overvi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2_over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2_over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2_over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ial USGS1">
  <a:themeElements>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Theme USGS1">
  <a:themeElements>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 USGS1">
  <a:themeElements>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 USGS1">
  <a:themeElements>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heme USGS1">
  <a:themeElements>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heme USGS1">
  <a:themeElements>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heme USGS1">
  <a:themeElements>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heme USGS1">
  <a:themeElements>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heme USGS1">
  <a:themeElements>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Theme USGS1">
  <a:themeElements>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808080"/>
        </a:dk1>
        <a:lt1>
          <a:srgbClr val="FFFFFF"/>
        </a:lt1>
        <a:dk2>
          <a:srgbClr val="003399"/>
        </a:dk2>
        <a:lt2>
          <a:srgbClr val="FFCC00"/>
        </a:lt2>
        <a:accent1>
          <a:srgbClr val="00CC99"/>
        </a:accent1>
        <a:accent2>
          <a:srgbClr val="66FFFF"/>
        </a:accent2>
        <a:accent3>
          <a:srgbClr val="AAADCA"/>
        </a:accent3>
        <a:accent4>
          <a:srgbClr val="DADADA"/>
        </a:accent4>
        <a:accent5>
          <a:srgbClr val="AAE2CA"/>
        </a:accent5>
        <a:accent6>
          <a:srgbClr val="5C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44033</TotalTime>
  <Words>1070</Words>
  <Application>Microsoft Office PowerPoint</Application>
  <PresentationFormat>On-screen Show (4:3)</PresentationFormat>
  <Paragraphs>151</Paragraphs>
  <Slides>19</Slides>
  <Notes>12</Notes>
  <HiddenSlides>0</HiddenSlides>
  <MMClips>0</MMClips>
  <ScaleCrop>false</ScaleCrop>
  <HeadingPairs>
    <vt:vector size="8" baseType="variant">
      <vt:variant>
        <vt:lpstr>Fonts Used</vt:lpstr>
      </vt:variant>
      <vt:variant>
        <vt:i4>5</vt:i4>
      </vt:variant>
      <vt:variant>
        <vt:lpstr>Theme</vt:lpstr>
      </vt:variant>
      <vt:variant>
        <vt:i4>11</vt:i4>
      </vt:variant>
      <vt:variant>
        <vt:lpstr>Embedded OLE Servers</vt:lpstr>
      </vt:variant>
      <vt:variant>
        <vt:i4>1</vt:i4>
      </vt:variant>
      <vt:variant>
        <vt:lpstr>Slide Titles</vt:lpstr>
      </vt:variant>
      <vt:variant>
        <vt:i4>19</vt:i4>
      </vt:variant>
    </vt:vector>
  </HeadingPairs>
  <TitlesOfParts>
    <vt:vector size="36" baseType="lpstr">
      <vt:lpstr>ＭＳ Ｐゴシック</vt:lpstr>
      <vt:lpstr>Arial</vt:lpstr>
      <vt:lpstr>Calibri</vt:lpstr>
      <vt:lpstr>Courier New</vt:lpstr>
      <vt:lpstr>Times New Roman</vt:lpstr>
      <vt:lpstr>KLS ARMI</vt:lpstr>
      <vt:lpstr>Theme USGS1</vt:lpstr>
      <vt:lpstr>1_Theme USGS1</vt:lpstr>
      <vt:lpstr>2_Theme USGS1</vt:lpstr>
      <vt:lpstr>3_Theme USGS1</vt:lpstr>
      <vt:lpstr>4_Theme USGS1</vt:lpstr>
      <vt:lpstr>5_Theme USGS1</vt:lpstr>
      <vt:lpstr>6_Theme USGS1</vt:lpstr>
      <vt:lpstr>7_Theme USGS1</vt:lpstr>
      <vt:lpstr>Official USGS1</vt:lpstr>
      <vt:lpstr>8_Theme USGS1</vt:lpstr>
      <vt:lpstr>SPW 8.0 Graph</vt:lpstr>
      <vt:lpstr>PowerPoint Presentation</vt:lpstr>
      <vt:lpstr>2003 Potomac Watershed: Cause for Concern? </vt:lpstr>
      <vt:lpstr>Estrogenicity (EEQ) of Water Extracts Smaller Tributaries of Shenandoah Drainage</vt:lpstr>
      <vt:lpstr>PowerPoint Presentation</vt:lpstr>
      <vt:lpstr>Broad Strategic Goals</vt:lpstr>
      <vt:lpstr>Major Science Questions</vt:lpstr>
      <vt:lpstr>Goal 1: Identify and quantify the sources, fate, transport, distribution, and exposure of EDCs to fish and wildlife</vt:lpstr>
      <vt:lpstr>Synthesis and Analysis of Chemical Data</vt:lpstr>
      <vt:lpstr>Effects-Directed Analysis</vt:lpstr>
      <vt:lpstr>Goal 2 Evaluate the effects of EDCs on fish and wildlife in the environment </vt:lpstr>
      <vt:lpstr>Biological Effects Synthesis and Monitoring</vt:lpstr>
      <vt:lpstr>Effects on Wildlife</vt:lpstr>
      <vt:lpstr>Goal 3: Determine the mechanism(s) and thresholds for adverse effects of EDCs on fish and wildlife species </vt:lpstr>
      <vt:lpstr>Mobile Labs</vt:lpstr>
      <vt:lpstr>Goal 4: Develop appropriate assessment tools and models for risk evaluation of EDCs on fish and wildlife populations.  </vt:lpstr>
      <vt:lpstr>Integration Across Goals</vt:lpstr>
      <vt:lpstr>Outcomes</vt:lpstr>
      <vt:lpstr>Identified Science Gaps</vt:lpstr>
      <vt:lpstr>Chesapeake Bay Watershed EDC Research Team</vt:lpstr>
    </vt:vector>
  </TitlesOfParts>
  <Company>U S Geological Survey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Pyrethroids</dc:title>
  <dc:creator>jorlando</dc:creator>
  <cp:lastModifiedBy>Watterson, Samantha</cp:lastModifiedBy>
  <cp:revision>599</cp:revision>
  <dcterms:created xsi:type="dcterms:W3CDTF">2005-08-08T23:32:22Z</dcterms:created>
  <dcterms:modified xsi:type="dcterms:W3CDTF">2015-04-08T16:49:20Z</dcterms:modified>
</cp:coreProperties>
</file>