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34"/>
  </p:notesMasterIdLst>
  <p:sldIdLst>
    <p:sldId id="328" r:id="rId19"/>
    <p:sldId id="260" r:id="rId20"/>
    <p:sldId id="331" r:id="rId21"/>
    <p:sldId id="301" r:id="rId22"/>
    <p:sldId id="325" r:id="rId23"/>
    <p:sldId id="333" r:id="rId24"/>
    <p:sldId id="330" r:id="rId25"/>
    <p:sldId id="332" r:id="rId26"/>
    <p:sldId id="324" r:id="rId27"/>
    <p:sldId id="285" r:id="rId28"/>
    <p:sldId id="263" r:id="rId29"/>
    <p:sldId id="290" r:id="rId30"/>
    <p:sldId id="316" r:id="rId31"/>
    <p:sldId id="304" r:id="rId32"/>
    <p:sldId id="329" r:id="rId33"/>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scher, Laura" initials="DL" lastIdx="7" clrIdx="0">
    <p:extLst>
      <p:ext uri="{19B8F6BF-5375-455C-9EA6-DF929625EA0E}">
        <p15:presenceInfo xmlns:p15="http://schemas.microsoft.com/office/powerpoint/2012/main" userId="S-1-5-21-1339303556-449845944-1601390327-275644" providerId="AD"/>
      </p:ext>
    </p:extLst>
  </p:cmAuthor>
  <p:cmAuthor id="2" name="Vetter, Doreen" initials="VD" lastIdx="3" clrIdx="1">
    <p:extLst>
      <p:ext uri="{19B8F6BF-5375-455C-9EA6-DF929625EA0E}">
        <p15:presenceInfo xmlns:p15="http://schemas.microsoft.com/office/powerpoint/2012/main" userId="S-1-5-21-1339303556-449845944-1601390327-1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454"/>
    <a:srgbClr val="11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0"/>
    <p:restoredTop sz="80891" autoAdjust="0"/>
  </p:normalViewPr>
  <p:slideViewPr>
    <p:cSldViewPr snapToGrid="0" snapToObjects="1">
      <p:cViewPr varScale="1">
        <p:scale>
          <a:sx n="77" d="100"/>
          <a:sy n="77" d="100"/>
        </p:scale>
        <p:origin x="1188" y="60"/>
      </p:cViewPr>
      <p:guideLst>
        <p:guide orient="horz" pos="162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54" d="100"/>
          <a:sy n="54"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Find photos </a:t>
            </a:r>
            <a:r>
              <a:rPr lang="en-US" dirty="0"/>
              <a:t>on our Flickr</a:t>
            </a:r>
            <a:r>
              <a:rPr lang="en-US" baseline="0" dirty="0"/>
              <a:t> site: https://www.flickr.com/photos/29388462@N06/sets/ </a:t>
            </a:r>
          </a:p>
          <a:p>
            <a:r>
              <a:rPr lang="en-US" baseline="0" dirty="0"/>
              <a:t>You can also browse photos by category on our website: http://www.chesapeakebay.net/photos </a:t>
            </a:r>
          </a:p>
          <a:p>
            <a:endParaRPr lang="en-US" dirty="0"/>
          </a:p>
        </p:txBody>
      </p:sp>
    </p:spTree>
    <p:extLst>
      <p:ext uri="{BB962C8B-B14F-4D97-AF65-F5344CB8AC3E}">
        <p14:creationId xmlns:p14="http://schemas.microsoft.com/office/powerpoint/2010/main" val="178726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a:p>
            <a:endParaRPr dirty="0"/>
          </a:p>
        </p:txBody>
      </p:sp>
    </p:spTree>
    <p:extLst>
      <p:ext uri="{BB962C8B-B14F-4D97-AF65-F5344CB8AC3E}">
        <p14:creationId xmlns:p14="http://schemas.microsoft.com/office/powerpoint/2010/main" val="400654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31637"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#4</a:t>
            </a:r>
            <a:r>
              <a:rPr lang="en-US" dirty="0">
                <a:latin typeface="Rockwell" charset="0"/>
              </a:rPr>
              <a:t>. As a reminder, question four refers back to the first three questions in the Narrative Analysis.</a:t>
            </a:r>
            <a:r>
              <a:rPr lang="en-US" dirty="0"/>
              <a:t> </a:t>
            </a:r>
          </a:p>
          <a:p>
            <a:pPr>
              <a:buNone/>
            </a:pPr>
            <a:endParaRPr lang="en-US" dirty="0">
              <a:latin typeface="Rockwell" charset="0"/>
              <a:ea typeface="Rockwell" charset="0"/>
              <a:cs typeface="Rockwell" charset="0"/>
            </a:endParaRPr>
          </a:p>
          <a:p>
            <a:pPr>
              <a:buNone/>
            </a:pPr>
            <a:r>
              <a:rPr lang="en-US" dirty="0"/>
              <a:t>FROM NARRATIVE ANALYSIS (</a:t>
            </a:r>
            <a:r>
              <a:rPr lang="en-US" dirty="0">
                <a:latin typeface="Rockwell" charset="0"/>
                <a:ea typeface="Rockwell" charset="0"/>
                <a:cs typeface="Rockwell" charset="0"/>
              </a:rPr>
              <a:t>FOR YOUR REFERENCE ONLY):</a:t>
            </a:r>
          </a:p>
          <a:p>
            <a:pPr>
              <a:buNone/>
            </a:pPr>
            <a:r>
              <a:rPr lang="en-US" dirty="0">
                <a:latin typeface="Rockwell" charset="0"/>
                <a:ea typeface="Rockwell" charset="0"/>
                <a:cs typeface="Rockwell" charset="0"/>
              </a:rPr>
              <a:t>“4. Based on your response to the questions above, how will your work change over the next two years? </a:t>
            </a:r>
          </a:p>
          <a:p>
            <a:pPr>
              <a:buNone/>
            </a:pPr>
            <a:endParaRPr lang="en-US" i="1" dirty="0">
              <a:latin typeface="Rockwell" charset="0"/>
              <a:ea typeface="Rockwell" charset="0"/>
              <a:cs typeface="Rockwell" charset="0"/>
            </a:endParaRPr>
          </a:p>
          <a:p>
            <a:pPr>
              <a:buNone/>
            </a:pPr>
            <a:r>
              <a:rPr lang="en-US" i="1" dirty="0">
                <a:latin typeface="Rockwell" charset="0"/>
                <a:ea typeface="Rockwell" charset="0"/>
                <a:cs typeface="Rockwell" charset="0"/>
              </a:rPr>
              <a:t>Describe the adaptations that will be necessary to more efficiently achieve your outcome and explain how these changes will lead you to adjust your management strategy or the actions described in column four of your logic and action plan. Changes that the workgroup, GIT or Management Board consider significant should be reflected in your management strategy.”</a:t>
            </a:r>
          </a:p>
          <a:p>
            <a:pPr>
              <a:buNone/>
            </a:pP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327338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a:p>
            <a:pPr defTabSz="881390">
              <a:defRPr/>
            </a:pPr>
            <a:endParaRPr dirty="0"/>
          </a:p>
        </p:txBody>
      </p:sp>
    </p:spTree>
    <p:extLst>
      <p:ext uri="{BB962C8B-B14F-4D97-AF65-F5344CB8AC3E}">
        <p14:creationId xmlns:p14="http://schemas.microsoft.com/office/powerpoint/2010/main" val="187617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intended to provide context for your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Summarize your progress and preview your needs without going into detail on either point. If you don’t have a request, identify a few key points you want the to convey to the Management Board. </a:t>
            </a:r>
          </a:p>
          <a:p>
            <a:pPr marL="171450" indent="-171450">
              <a:buFont typeface="Arial" panose="020B0604020202020204" pitchFamily="34" charset="0"/>
              <a:buChar char="•"/>
            </a:pPr>
            <a:r>
              <a:rPr lang="en-US" sz="1100" dirty="0">
                <a:latin typeface="Rockwell" charset="0"/>
                <a:ea typeface="Rockwell" charset="0"/>
                <a:cs typeface="Rockwell" charset="0"/>
              </a:rPr>
              <a:t>Replace the provided </a:t>
            </a:r>
            <a:r>
              <a:rPr lang="en" sz="1100" dirty="0">
                <a:latin typeface="Rockwell" charset="0"/>
                <a:ea typeface="Rockwell" charset="0"/>
                <a:cs typeface="Rockwell" charset="0"/>
              </a:rPr>
              <a:t>picture </a:t>
            </a:r>
            <a:r>
              <a:rPr lang="en-US" sz="1100" dirty="0">
                <a:latin typeface="Rockwell" charset="0"/>
                <a:ea typeface="Rockwell" charset="0"/>
                <a:cs typeface="Rockwell" charset="0"/>
              </a:rPr>
              <a:t>with your own or one selected from the sources identified on the first slide.</a:t>
            </a:r>
            <a:endParaRPr lang="en-US" baseline="0" dirty="0"/>
          </a:p>
        </p:txBody>
      </p:sp>
    </p:spTree>
    <p:extLst>
      <p:ext uri="{BB962C8B-B14F-4D97-AF65-F5344CB8AC3E}">
        <p14:creationId xmlns:p14="http://schemas.microsoft.com/office/powerpoint/2010/main" val="42934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31637"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#5</a:t>
            </a:r>
            <a:r>
              <a:rPr lang="en-US" dirty="0">
                <a:latin typeface="Rockwell" charset="0"/>
                <a:ea typeface="Rockwell" charset="0"/>
                <a:cs typeface="Rockwell" charset="0"/>
              </a:rPr>
              <a:t>.</a:t>
            </a:r>
            <a:endParaRPr lang="en-US" sz="1100" i="1" kern="1200" dirty="0">
              <a:solidFill>
                <a:schemeClr val="tx1"/>
              </a:solidFill>
              <a:effectLst/>
              <a:latin typeface="+mn-lt"/>
              <a:ea typeface="+mn-ea"/>
              <a:cs typeface="+mn-cs"/>
            </a:endParaRPr>
          </a:p>
          <a:p>
            <a:pPr defTabSz="931637">
              <a:defRPr/>
            </a:pPr>
            <a:endParaRPr lang="en-US" sz="1100" i="1" kern="1200" dirty="0">
              <a:solidFill>
                <a:schemeClr val="tx1"/>
              </a:solidFill>
              <a:effectLst/>
              <a:latin typeface="+mn-lt"/>
              <a:ea typeface="+mn-ea"/>
              <a:cs typeface="+mn-cs"/>
            </a:endParaRPr>
          </a:p>
          <a:p>
            <a:pPr defTabSz="931637">
              <a:defRPr/>
            </a:pPr>
            <a:r>
              <a:rPr lang="en-US" dirty="0"/>
              <a:t>FROM NARRATIVE ANALYSIS (</a:t>
            </a:r>
            <a:r>
              <a:rPr lang="en-US" sz="1100" i="0" kern="1200" dirty="0">
                <a:solidFill>
                  <a:schemeClr val="tx1"/>
                </a:solidFill>
                <a:effectLst/>
                <a:latin typeface="+mn-lt"/>
                <a:ea typeface="+mn-ea"/>
                <a:cs typeface="+mn-cs"/>
              </a:rPr>
              <a:t>FOR YOUR REFERENCE ONLY): </a:t>
            </a:r>
          </a:p>
          <a:p>
            <a:pPr defTabSz="931637">
              <a:defRPr/>
            </a:pPr>
            <a:r>
              <a:rPr lang="en-US" sz="1100" i="0" kern="1200" dirty="0">
                <a:solidFill>
                  <a:schemeClr val="tx1"/>
                </a:solidFill>
                <a:effectLst/>
                <a:latin typeface="+mn-lt"/>
                <a:ea typeface="+mn-ea"/>
                <a:cs typeface="+mn-cs"/>
              </a:rPr>
              <a:t>“5. What, if any, actions can the Management Board take to help ensure success in achieving your outcome?</a:t>
            </a:r>
          </a:p>
          <a:p>
            <a:pPr defTabSz="931637">
              <a:defRPr/>
            </a:pPr>
            <a:endParaRPr lang="en-US" sz="1100" i="0" kern="1200" dirty="0">
              <a:solidFill>
                <a:schemeClr val="tx1"/>
              </a:solidFill>
              <a:effectLst/>
              <a:latin typeface="+mn-lt"/>
              <a:ea typeface="+mn-ea"/>
              <a:cs typeface="+mn-cs"/>
            </a:endParaRPr>
          </a:p>
          <a:p>
            <a:pPr defTabSz="931637">
              <a:defRPr/>
            </a:pPr>
            <a:r>
              <a:rPr lang="en-US" sz="1100" i="1" kern="1200" dirty="0">
                <a:solidFill>
                  <a:schemeClr val="tx1"/>
                </a:solidFill>
                <a:effectLst/>
                <a:latin typeface="+mn-lt"/>
                <a:ea typeface="+mn-ea"/>
                <a:cs typeface="+mn-cs"/>
              </a:rPr>
              <a:t>Please be as specific as possible. Do you need direct action by the Management Board? Or can the Management Board direct or facilitate action through other groups? Can you describe efforts the workgroup has already taken to address this issue? If this need is not met, how will progress toward your outcome be affected? This assistance may include support from within a Management Board member’s jurisdiction or agency.”</a:t>
            </a:r>
          </a:p>
          <a:p>
            <a:pPr defTabSz="931637">
              <a:defRPr/>
            </a:pPr>
            <a:endParaRPr lang="en" i="0" dirty="0">
              <a:latin typeface="Rockwell" charset="0"/>
              <a:ea typeface="Rockwell" charset="0"/>
              <a:cs typeface="Rockwell" charset="0"/>
            </a:endParaRPr>
          </a:p>
        </p:txBody>
      </p:sp>
    </p:spTree>
    <p:extLst>
      <p:ext uri="{BB962C8B-B14F-4D97-AF65-F5344CB8AC3E}">
        <p14:creationId xmlns:p14="http://schemas.microsoft.com/office/powerpoint/2010/main" val="1583086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discussion at the end of the presentation, before the next outcome presentation]</a:t>
            </a:r>
          </a:p>
          <a:p>
            <a:endParaRPr lang="en-US" dirty="0"/>
          </a:p>
        </p:txBody>
      </p:sp>
    </p:spTree>
    <p:extLst>
      <p:ext uri="{BB962C8B-B14F-4D97-AF65-F5344CB8AC3E}">
        <p14:creationId xmlns:p14="http://schemas.microsoft.com/office/powerpoint/2010/main" val="13612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INSTRUCTIONS:</a:t>
            </a:r>
            <a:r>
              <a:rPr lang="en-US" baseline="0" dirty="0"/>
              <a:t> </a:t>
            </a:r>
          </a:p>
          <a:p>
            <a:endParaRPr lang="en-US" baseline="0" dirty="0"/>
          </a:p>
          <a:p>
            <a:pPr marL="171450" indent="-171450">
              <a:buFont typeface="Arial" panose="020B0604020202020204" pitchFamily="34" charset="0"/>
              <a:buChar char="•"/>
            </a:pPr>
            <a:r>
              <a:rPr lang="en-US" baseline="0" dirty="0"/>
              <a:t>Add the title of your goal and the language of your outcome from the 2014 Agreement (copy and paste).</a:t>
            </a:r>
          </a:p>
          <a:p>
            <a:pPr marL="171450" indent="-171450">
              <a:buFont typeface="Arial" panose="020B0604020202020204" pitchFamily="34" charset="0"/>
              <a:buChar char="•"/>
            </a:pPr>
            <a:r>
              <a:rPr lang="en-US" baseline="0" dirty="0"/>
              <a:t>Add a relevant photo (if it all fits). </a:t>
            </a:r>
          </a:p>
          <a:p>
            <a:pPr marL="171450" indent="-171450">
              <a:buFont typeface="Arial" panose="020B0604020202020204" pitchFamily="34" charset="0"/>
              <a:buChar char="•"/>
            </a:pPr>
            <a:r>
              <a:rPr lang="en-US" baseline="0" dirty="0"/>
              <a:t>If desired, talking points could include more contextual information, e.g. the importance of the outcome and the historic trends that led to the establishment of the specific target.</a:t>
            </a:r>
          </a:p>
          <a:p>
            <a:endParaRPr lang="en-US" baseline="0" dirty="0"/>
          </a:p>
          <a:p>
            <a:endParaRPr lang="en-US" baseline="0" dirty="0"/>
          </a:p>
        </p:txBody>
      </p:sp>
    </p:spTree>
    <p:extLst>
      <p:ext uri="{BB962C8B-B14F-4D97-AF65-F5344CB8AC3E}">
        <p14:creationId xmlns:p14="http://schemas.microsoft.com/office/powerpoint/2010/main" val="32824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342257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Copy and paste the graph or chart you used to answer narrative analysis question #2. The editable graph from the Narrative Analysis template has been included here for your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“2. Regardless of how successful your short-term progress has been over the past two years, indicate whether we are making progress at a rate that is necessary to achieve the outcome you are working toward.  </a:t>
            </a:r>
          </a:p>
          <a:p>
            <a:r>
              <a:rPr lang="en-US" i="1" dirty="0"/>
              <a:t>Use the editable graph or your own chart to illustrate your progress. Explain any gap(s) between our actual progress and our anticipated trajectory.”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Tree>
    <p:extLst>
      <p:ext uri="{BB962C8B-B14F-4D97-AF65-F5344CB8AC3E}">
        <p14:creationId xmlns:p14="http://schemas.microsoft.com/office/powerpoint/2010/main" val="400777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a:t>
            </a:r>
            <a:r>
              <a:rPr lang="en-US" baseline="0" dirty="0"/>
              <a:t> This slide is a transition slide and does not need to be modified.</a:t>
            </a:r>
            <a:endParaRPr lang="en-US" dirty="0"/>
          </a:p>
        </p:txBody>
      </p:sp>
    </p:spTree>
    <p:extLst>
      <p:ext uri="{BB962C8B-B14F-4D97-AF65-F5344CB8AC3E}">
        <p14:creationId xmlns:p14="http://schemas.microsoft.com/office/powerpoint/2010/main" val="224060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319583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and challenges, continued </a:t>
            </a:r>
          </a:p>
        </p:txBody>
      </p:sp>
    </p:spTree>
    <p:extLst>
      <p:ext uri="{BB962C8B-B14F-4D97-AF65-F5344CB8AC3E}">
        <p14:creationId xmlns:p14="http://schemas.microsoft.com/office/powerpoint/2010/main" val="426494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FROM NARRATIVE ANALYSIS (FOR YOUR REFERENCE ONLY):</a:t>
            </a:r>
          </a:p>
          <a:p>
            <a:r>
              <a:rPr lang="en-US" dirty="0"/>
              <a:t>“1. Examine your red/yellow/green analysis of your management actions. What lessons have you learned over the past two years of implementation?</a:t>
            </a:r>
          </a:p>
          <a:p>
            <a:endParaRPr lang="en-US" dirty="0"/>
          </a:p>
          <a:p>
            <a:r>
              <a:rPr lang="en-US" i="1" dirty="0"/>
              <a:t>Summarize what you have learned about what worked and what didn’t. For example, have you identified additional factors to consider or filled an information gap?” </a:t>
            </a:r>
          </a:p>
          <a:p>
            <a:endParaRPr lang="en-US" dirty="0"/>
          </a:p>
        </p:txBody>
      </p:sp>
    </p:spTree>
    <p:extLst>
      <p:ext uri="{BB962C8B-B14F-4D97-AF65-F5344CB8AC3E}">
        <p14:creationId xmlns:p14="http://schemas.microsoft.com/office/powerpoint/2010/main" val="329245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This slide should </a:t>
            </a:r>
            <a:r>
              <a:rPr lang="en-US" b="1" dirty="0"/>
              <a:t>briefly summarize </a:t>
            </a:r>
            <a:r>
              <a:rPr lang="en-US" dirty="0"/>
              <a:t>your answer to narrative analysis question #3</a:t>
            </a:r>
            <a:r>
              <a:rPr lang="en-US" dirty="0">
                <a:latin typeface="Rockwell" charset="0"/>
              </a:rPr>
              <a:t>. </a:t>
            </a:r>
            <a:endParaRPr lang="en-US" dirty="0"/>
          </a:p>
          <a:p>
            <a:endParaRPr lang="en-US" dirty="0"/>
          </a:p>
          <a:p>
            <a:pPr defTabSz="931637">
              <a:defRPr/>
            </a:pPr>
            <a:r>
              <a:rPr lang="en-US" dirty="0"/>
              <a:t>FROM NARRATIVE ANALYSIS (</a:t>
            </a:r>
            <a:r>
              <a:rPr lang="en-US" sz="1100" i="0" kern="1200" dirty="0">
                <a:solidFill>
                  <a:schemeClr val="tx1"/>
                </a:solidFill>
                <a:effectLst/>
                <a:latin typeface="+mn-lt"/>
                <a:ea typeface="+mn-ea"/>
                <a:cs typeface="+mn-cs"/>
              </a:rPr>
              <a:t>FOR YOUR REFERENCE ONLY): </a:t>
            </a:r>
          </a:p>
          <a:p>
            <a:pPr defTabSz="931637">
              <a:defRPr/>
            </a:pPr>
            <a:r>
              <a:rPr lang="en-US" sz="1100" i="0" kern="1200" dirty="0">
                <a:solidFill>
                  <a:schemeClr val="tx1"/>
                </a:solidFill>
                <a:effectLst/>
                <a:latin typeface="+mn-lt"/>
                <a:ea typeface="+mn-ea"/>
                <a:cs typeface="+mn-cs"/>
              </a:rPr>
              <a:t>“3. What scientific, fiscal and policy-related developments will influence your work over the next two years? </a:t>
            </a:r>
          </a:p>
          <a:p>
            <a:pPr defTabSz="931637">
              <a:defRPr/>
            </a:pPr>
            <a:endParaRPr lang="en-US" sz="1100" i="0" kern="1200" dirty="0">
              <a:solidFill>
                <a:schemeClr val="tx1"/>
              </a:solidFill>
              <a:effectLst/>
              <a:latin typeface="+mn-lt"/>
              <a:ea typeface="+mn-ea"/>
              <a:cs typeface="+mn-cs"/>
            </a:endParaRPr>
          </a:p>
          <a:p>
            <a:pPr defTabSz="931637">
              <a:defRPr/>
            </a:pPr>
            <a:r>
              <a:rPr lang="en-US" sz="1100" i="1" kern="1200" dirty="0">
                <a:solidFill>
                  <a:schemeClr val="tx1"/>
                </a:solidFill>
                <a:effectLst/>
                <a:latin typeface="+mn-lt"/>
                <a:ea typeface="+mn-ea"/>
                <a:cs typeface="+mn-cs"/>
              </a:rPr>
              <a:t>This may include information learned at the previous biennial SRS meeting or more specific information about your outcome such as an increase or decrease in funding, new programs that address gaps, and new scientific data or research. Describe how these developments are likely to impact your recommended measure(s) of progress, the factors you believe impact your ability to succeed, and newly created or filled gaps. These changes should be reflected in the first three columns of your revised logic and action plan after your quarterly progress meeting.” </a:t>
            </a:r>
          </a:p>
          <a:p>
            <a:pPr defTabSz="931637">
              <a:defRPr/>
            </a:pPr>
            <a:endParaRPr lang="en-US" sz="11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2672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 November 2020</a:t>
            </a:r>
            <a:b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a:extLst>
              <a:ext uri="{28A0092B-C50C-407E-A947-70E740481C1C}">
                <a14:useLocalDpi xmlns:a14="http://schemas.microsoft.com/office/drawing/2010/main" val="0"/>
              </a:ext>
            </a:extLst>
          </a:blip>
          <a:srcRect b="24723"/>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554355" y="1972219"/>
            <a:ext cx="7540625" cy="1000126"/>
          </a:xfrm>
          <a:prstGeom prst="rect">
            <a:avLst/>
          </a:prstGeom>
        </p:spPr>
        <p:txBody>
          <a:bodyPr lIns="91425" tIns="91425" rIns="91425" bIns="91425" anchor="b" anchorCtr="0">
            <a:noAutofit/>
          </a:bodyPr>
          <a:lstStyle/>
          <a:p>
            <a:pPr lvl="0">
              <a:spcBef>
                <a:spcPts val="0"/>
              </a:spcBef>
              <a:buNone/>
            </a:pPr>
            <a:r>
              <a:rPr lang="en" sz="4800" dirty="0">
                <a:latin typeface="Georgia" panose="02040502050405020303" pitchFamily="18" charset="0"/>
                <a:ea typeface="Rockwell" charset="0"/>
                <a:cs typeface="Rockwell" charset="0"/>
              </a:rPr>
              <a:t>Black Duck</a:t>
            </a:r>
          </a:p>
        </p:txBody>
      </p:sp>
      <p:sp>
        <p:nvSpPr>
          <p:cNvPr id="15" name="Rectangle 14">
            <a:extLst>
              <a:ext uri="{FF2B5EF4-FFF2-40B4-BE49-F238E27FC236}">
                <a16:creationId xmlns:a16="http://schemas.microsoft.com/office/drawing/2014/main" id="{7A485F0B-EAAE-4911-8894-1CD055AD1E28}"/>
              </a:ext>
            </a:extLst>
          </p:cNvPr>
          <p:cNvSpPr/>
          <p:nvPr/>
        </p:nvSpPr>
        <p:spPr>
          <a:xfrm>
            <a:off x="4572000" y="4220169"/>
            <a:ext cx="4749800" cy="923330"/>
          </a:xfrm>
          <a:prstGeom prst="rect">
            <a:avLst/>
          </a:prstGeom>
        </p:spPr>
        <p:txBody>
          <a:bodyPr wrap="square">
            <a:spAutoFit/>
          </a:bodyPr>
          <a:lstStyle/>
          <a:p>
            <a:r>
              <a:rPr lang="en-US" sz="1800" i="1" dirty="0">
                <a:solidFill>
                  <a:srgbClr val="114454"/>
                </a:solidFill>
                <a:latin typeface="Georgia" panose="02040502050405020303" pitchFamily="18" charset="0"/>
                <a:ea typeface="Rockwell" charset="0"/>
                <a:cs typeface="Rockwell" charset="0"/>
              </a:rPr>
              <a:t>Ben Lewis</a:t>
            </a:r>
          </a:p>
          <a:p>
            <a:r>
              <a:rPr lang="en-US" sz="1800" i="1" dirty="0">
                <a:solidFill>
                  <a:srgbClr val="114454"/>
                </a:solidFill>
                <a:latin typeface="Georgia" panose="02040502050405020303" pitchFamily="18" charset="0"/>
                <a:ea typeface="Rockwell" charset="0"/>
                <a:cs typeface="Rockwell" charset="0"/>
              </a:rPr>
              <a:t>Virginia Department of Wildlife Resources</a:t>
            </a:r>
          </a:p>
          <a:p>
            <a:r>
              <a:rPr lang="en-US" sz="1800" i="1" dirty="0">
                <a:solidFill>
                  <a:srgbClr val="114454"/>
                </a:solidFill>
                <a:latin typeface="Georgia" panose="02040502050405020303" pitchFamily="18" charset="0"/>
              </a:rPr>
              <a:t>Chair, Black Duck Action Team</a:t>
            </a:r>
            <a:endParaRPr lang="en-US" dirty="0">
              <a:solidFill>
                <a:srgbClr val="114454"/>
              </a:solidFill>
              <a:latin typeface="Georgia" panose="02040502050405020303"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983" y="1901794"/>
            <a:ext cx="2780270" cy="2226610"/>
          </a:xfrm>
          <a:prstGeom prst="rect">
            <a:avLst/>
          </a:prstGeom>
          <a:ln>
            <a:solidFill>
              <a:schemeClr val="accent1">
                <a:lumMod val="75000"/>
              </a:schemeClr>
            </a:solidFill>
          </a:ln>
        </p:spPr>
      </p:pic>
    </p:spTree>
    <p:extLst>
      <p:ext uri="{BB962C8B-B14F-4D97-AF65-F5344CB8AC3E}">
        <p14:creationId xmlns:p14="http://schemas.microsoft.com/office/powerpoint/2010/main" val="344281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27120" y="1609344"/>
            <a:ext cx="5313680" cy="1481328"/>
          </a:xfrm>
          <a:prstGeom prst="rect">
            <a:avLst/>
          </a:prstGeom>
        </p:spPr>
        <p:txBody>
          <a:bodyPr lIns="91425" tIns="91425" rIns="91425" bIns="91425" anchor="b" anchorCtr="0">
            <a:noAutofit/>
          </a:bodyPr>
          <a:lstStyle/>
          <a:p>
            <a:pPr lvl="0" rtl="0">
              <a:spcBef>
                <a:spcPts val="0"/>
              </a:spcBef>
              <a:buNone/>
            </a:pPr>
            <a:r>
              <a:rPr lang="en-US" dirty="0">
                <a:latin typeface="Georgia" panose="02040502050405020303" pitchFamily="18" charset="0"/>
                <a:ea typeface="Rockwell" charset="0"/>
                <a:cs typeface="Rockwell" charset="0"/>
              </a:rPr>
              <a:t>Adapt</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How does all of this impact our work?</a:t>
            </a:r>
            <a:endParaRPr lang="en" sz="2200" b="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A</a:t>
            </a:r>
          </a:p>
        </p:txBody>
      </p:sp>
    </p:spTree>
    <p:extLst>
      <p:ext uri="{BB962C8B-B14F-4D97-AF65-F5344CB8AC3E}">
        <p14:creationId xmlns:p14="http://schemas.microsoft.com/office/powerpoint/2010/main" val="101639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Georgia" panose="02040502050405020303" pitchFamily="18" charset="0"/>
                <a:ea typeface="Rockwell" charset="0"/>
                <a:cs typeface="Rockwell" charset="0"/>
              </a:rPr>
              <a:t>Based on what we learned, we plan to … </a:t>
            </a:r>
            <a:endParaRPr lang="en" dirty="0">
              <a:latin typeface="Georgia" panose="02040502050405020303" pitchFamily="18" charset="0"/>
              <a:ea typeface="Rockwell" charset="0"/>
              <a:cs typeface="Rockwell" charset="0"/>
            </a:endParaRP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0" name="Text Placeholder 2">
            <a:extLst>
              <a:ext uri="{FF2B5EF4-FFF2-40B4-BE49-F238E27FC236}">
                <a16:creationId xmlns:a16="http://schemas.microsoft.com/office/drawing/2014/main" id="{822FBDA3-5973-4433-85C4-A03CD44800D2}"/>
              </a:ext>
            </a:extLst>
          </p:cNvPr>
          <p:cNvSpPr>
            <a:spLocks noGrp="1"/>
          </p:cNvSpPr>
          <p:nvPr>
            <p:ph type="body" idx="1"/>
          </p:nvPr>
        </p:nvSpPr>
        <p:spPr>
          <a:xfrm>
            <a:off x="595079" y="1638300"/>
            <a:ext cx="8091722" cy="3157538"/>
          </a:xfrm>
        </p:spPr>
        <p:txBody>
          <a:bodyPr/>
          <a:lstStyle/>
          <a:p>
            <a:r>
              <a:rPr lang="en-US" dirty="0"/>
              <a:t>Continue ongoing habitat restoration work </a:t>
            </a:r>
          </a:p>
          <a:p>
            <a:r>
              <a:rPr lang="en-US" dirty="0"/>
              <a:t>Improve our tracking of habitat restoration so we can accurately track progress towards the outcome</a:t>
            </a:r>
          </a:p>
          <a:p>
            <a:r>
              <a:rPr lang="en-US" dirty="0"/>
              <a:t> Work with the Indicators Team at the Bay Program to develop this indicator</a:t>
            </a:r>
            <a:endParaRPr lang="en-US" dirty="0">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15360" y="1609344"/>
            <a:ext cx="5527040" cy="1480198"/>
          </a:xfrm>
          <a:prstGeom prst="rect">
            <a:avLst/>
          </a:prstGeom>
        </p:spPr>
        <p:txBody>
          <a:bodyPr lIns="91425" tIns="91425" rIns="91425" bIns="91425" anchor="b" anchorCtr="0">
            <a:noAutofit/>
          </a:bodyPr>
          <a:lstStyle/>
          <a:p>
            <a:pPr lvl="0"/>
            <a:r>
              <a:rPr lang="en-US" dirty="0">
                <a:latin typeface="Georgia" panose="02040502050405020303" pitchFamily="18" charset="0"/>
                <a:ea typeface="Rockwell" charset="0"/>
                <a:cs typeface="Rockwell" charset="0"/>
              </a:rPr>
              <a:t>Help</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How can the Management Board lead the Program to adapt?</a:t>
            </a:r>
            <a:endParaRPr lang="en" sz="220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H</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200231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Georgia" panose="02040502050405020303" pitchFamily="18" charset="0"/>
                <a:ea typeface="Rockwell" charset="0"/>
                <a:cs typeface="Rockwell" charset="0"/>
              </a:rPr>
              <a:t>How You Can Help</a:t>
            </a:r>
          </a:p>
        </p:txBody>
      </p:sp>
      <p:sp>
        <p:nvSpPr>
          <p:cNvPr id="206" name="Shape 206"/>
          <p:cNvSpPr txBox="1">
            <a:spLocks noGrp="1"/>
          </p:cNvSpPr>
          <p:nvPr>
            <p:ph type="body" idx="1"/>
          </p:nvPr>
        </p:nvSpPr>
        <p:spPr>
          <a:xfrm>
            <a:off x="4992871" y="1188022"/>
            <a:ext cx="3911391" cy="3020699"/>
          </a:xfrm>
          <a:prstGeom prst="rect">
            <a:avLst/>
          </a:prstGeom>
        </p:spPr>
        <p:txBody>
          <a:bodyPr lIns="91425" tIns="91425" rIns="91425" bIns="91425" anchor="t" anchorCtr="0">
            <a:noAutofit/>
          </a:bodyPr>
          <a:lstStyle/>
          <a:p>
            <a:pPr marL="342900" indent="-342900"/>
            <a:r>
              <a:rPr lang="en-US" sz="2400" dirty="0">
                <a:latin typeface="Georgia" panose="02040502050405020303" pitchFamily="18" charset="0"/>
                <a:ea typeface="Rockwell" charset="0"/>
                <a:cs typeface="Rockwell" charset="0"/>
              </a:rPr>
              <a:t>Unsure what our progress is due to data collection challenges </a:t>
            </a:r>
          </a:p>
          <a:p>
            <a:pPr marL="342900" indent="-342900"/>
            <a:r>
              <a:rPr lang="en-US" sz="2400" dirty="0">
                <a:latin typeface="Georgia" panose="02040502050405020303" pitchFamily="18" charset="0"/>
                <a:ea typeface="Rockwell" charset="0"/>
                <a:cs typeface="Rockwell" charset="0"/>
              </a:rPr>
              <a:t>Biggest challenge is development of indicator </a:t>
            </a: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026" name="Picture 2">
            <a:extLst>
              <a:ext uri="{FF2B5EF4-FFF2-40B4-BE49-F238E27FC236}">
                <a16:creationId xmlns:a16="http://schemas.microsoft.com/office/drawing/2014/main" id="{09D12174-D3D9-4D21-B609-9034BEF54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52" y="1776376"/>
            <a:ext cx="4265105" cy="283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4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Georgia" panose="02040502050405020303" pitchFamily="18" charset="0"/>
                <a:ea typeface="Rockwell" charset="0"/>
                <a:cs typeface="Rockwell" charset="0"/>
              </a:rPr>
              <a:t>Help Needed</a:t>
            </a:r>
            <a:endParaRPr lang="en" dirty="0">
              <a:latin typeface="Georgia" panose="02040502050405020303" pitchFamily="18" charset="0"/>
              <a:ea typeface="Rockwell" charset="0"/>
              <a:cs typeface="Rockwell" charset="0"/>
            </a:endParaRPr>
          </a:p>
        </p:txBody>
      </p:sp>
      <p:sp>
        <p:nvSpPr>
          <p:cNvPr id="178" name="Shape 178"/>
          <p:cNvSpPr txBox="1">
            <a:spLocks noGrp="1"/>
          </p:cNvSpPr>
          <p:nvPr>
            <p:ph type="body" idx="1"/>
          </p:nvPr>
        </p:nvSpPr>
        <p:spPr>
          <a:xfrm>
            <a:off x="1146025" y="1678262"/>
            <a:ext cx="7540800" cy="3158699"/>
          </a:xfrm>
          <a:prstGeom prst="rect">
            <a:avLst/>
          </a:prstGeom>
        </p:spPr>
        <p:txBody>
          <a:bodyPr lIns="91425" tIns="91425" rIns="91425" bIns="91425" anchor="t" anchorCtr="0">
            <a:noAutofit/>
          </a:bodyPr>
          <a:lstStyle/>
          <a:p>
            <a:pPr>
              <a:buNone/>
            </a:pPr>
            <a:endParaRPr lang="en" sz="1600" dirty="0">
              <a:latin typeface="Rockwell" charset="0"/>
              <a:ea typeface="Rockwell" charset="0"/>
              <a:cs typeface="Rockwell" charset="0"/>
            </a:endParaRPr>
          </a:p>
          <a:p>
            <a:pPr lvl="0">
              <a:spcBef>
                <a:spcPts val="0"/>
              </a:spcBef>
              <a:buNone/>
            </a:pPr>
            <a:endParaRPr lang="en-US" sz="1600" dirty="0">
              <a:latin typeface="Rockwell" charset="0"/>
              <a:ea typeface="Rockwell" charset="0"/>
              <a:cs typeface="Rockwell" charset="0"/>
            </a:endParaRPr>
          </a:p>
        </p:txBody>
      </p:sp>
      <p:grpSp>
        <p:nvGrpSpPr>
          <p:cNvPr id="21" name="Shape 511"/>
          <p:cNvGrpSpPr/>
          <p:nvPr/>
        </p:nvGrpSpPr>
        <p:grpSpPr>
          <a:xfrm>
            <a:off x="491557" y="864656"/>
            <a:ext cx="254773" cy="360837"/>
            <a:chOff x="3979850" y="1598950"/>
            <a:chExt cx="356825" cy="505375"/>
          </a:xfrm>
        </p:grpSpPr>
        <p:sp>
          <p:nvSpPr>
            <p:cNvPr id="22" name="Shape 512"/>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13"/>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 name="Text Placeholder 2">
            <a:extLst>
              <a:ext uri="{FF2B5EF4-FFF2-40B4-BE49-F238E27FC236}">
                <a16:creationId xmlns:a16="http://schemas.microsoft.com/office/drawing/2014/main" id="{5B2DCC37-1481-4D6C-B4A6-F3148A86A59B}"/>
              </a:ext>
            </a:extLst>
          </p:cNvPr>
          <p:cNvSpPr txBox="1">
            <a:spLocks/>
          </p:cNvSpPr>
          <p:nvPr/>
        </p:nvSpPr>
        <p:spPr>
          <a:xfrm>
            <a:off x="532417" y="1678262"/>
            <a:ext cx="8154384" cy="311757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1pPr>
            <a:lvl2pPr marR="0" lvl="1" algn="l" rtl="0">
              <a:lnSpc>
                <a:spcPct val="100000"/>
              </a:lnSpc>
              <a:spcBef>
                <a:spcPts val="0"/>
              </a:spcBef>
              <a:spcAft>
                <a:spcPts val="0"/>
              </a:spcAft>
              <a:buClr>
                <a:srgbClr val="114454"/>
              </a:buClr>
              <a:buSzPct val="100000"/>
              <a:buFont typeface="Nixie One"/>
              <a:buChar char="▫"/>
              <a:defRPr sz="2800" b="0" i="0" u="none" strike="noStrike" cap="none">
                <a:solidFill>
                  <a:srgbClr val="114454"/>
                </a:solidFill>
                <a:latin typeface="Nixie One"/>
                <a:ea typeface="Nixie One"/>
                <a:cs typeface="Nixie One"/>
                <a:sym typeface="Nixie One"/>
              </a:defRPr>
            </a:lvl2pPr>
            <a:lvl3pPr marR="0" lvl="2"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3pPr>
            <a:lvl4pPr marR="0" lvl="3"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4pPr>
            <a:lvl5pPr marR="0" lvl="4"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5pPr>
            <a:lvl6pPr marR="0" lvl="5"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6pPr>
            <a:lvl7pPr marR="0" lvl="6"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7pPr>
            <a:lvl8pPr marR="0" lvl="7"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8pPr>
            <a:lvl9pPr marR="0" lvl="8" algn="l" rtl="0">
              <a:lnSpc>
                <a:spcPct val="100000"/>
              </a:lnSpc>
              <a:spcBef>
                <a:spcPts val="0"/>
              </a:spcBef>
              <a:spcAft>
                <a:spcPts val="0"/>
              </a:spcAft>
              <a:buClr>
                <a:srgbClr val="114454"/>
              </a:buClr>
              <a:buSzPct val="100000"/>
              <a:buFont typeface="Nixie One"/>
              <a:buNone/>
              <a:defRPr sz="2800" b="0" i="0" u="none" strike="noStrike" cap="none">
                <a:solidFill>
                  <a:srgbClr val="114454"/>
                </a:solidFill>
                <a:latin typeface="Nixie One"/>
                <a:ea typeface="Nixie One"/>
                <a:cs typeface="Nixie One"/>
                <a:sym typeface="Nixie One"/>
              </a:defRPr>
            </a:lvl9pPr>
          </a:lstStyle>
          <a:p>
            <a:r>
              <a:rPr lang="en-US" sz="2400" dirty="0"/>
              <a:t>Support and coordination in tracking the acres of restored wetlands (both tidal and non-tidal habitat)</a:t>
            </a:r>
          </a:p>
          <a:p>
            <a:r>
              <a:rPr lang="en-US" sz="2400" dirty="0"/>
              <a:t>Reaching out to partners individually to collect the last 5 years of wetland restoration data has had little success</a:t>
            </a:r>
          </a:p>
          <a:p>
            <a:r>
              <a:rPr lang="en-US" sz="2400" dirty="0"/>
              <a:t>MB could help coordinate this data collection by instituting a formal data call or by encouraging the partners in their respective jurisdictions to provide their restoration numbers each year </a:t>
            </a:r>
            <a:endParaRPr lang="en-US" sz="3200" dirty="0"/>
          </a:p>
        </p:txBody>
      </p:sp>
    </p:spTree>
    <p:extLst>
      <p:ext uri="{BB962C8B-B14F-4D97-AF65-F5344CB8AC3E}">
        <p14:creationId xmlns:p14="http://schemas.microsoft.com/office/powerpoint/2010/main" val="397566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a:t>
            </a:r>
            <a:b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a:extLst>
              <a:ext uri="{28A0092B-C50C-407E-A947-70E740481C1C}">
                <a14:useLocalDpi xmlns:a14="http://schemas.microsoft.com/office/drawing/2010/main" val="0"/>
              </a:ext>
            </a:extLst>
          </a:blip>
          <a:srcRect b="24723"/>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515938" y="3722160"/>
            <a:ext cx="7540625" cy="1000126"/>
          </a:xfrm>
          <a:prstGeom prst="rect">
            <a:avLst/>
          </a:prstGeom>
        </p:spPr>
        <p:txBody>
          <a:bodyPr lIns="91425" tIns="91425" rIns="91425" bIns="91425" anchor="b" anchorCtr="0">
            <a:noAutofit/>
          </a:bodyPr>
          <a:lstStyle/>
          <a:p>
            <a:pPr lvl="0">
              <a:spcBef>
                <a:spcPts val="0"/>
              </a:spcBef>
              <a:buNone/>
            </a:pPr>
            <a:r>
              <a:rPr lang="en" sz="4800" dirty="0">
                <a:latin typeface="Georgia" panose="02040502050405020303" pitchFamily="18" charset="0"/>
                <a:ea typeface="Rockwell" charset="0"/>
                <a:cs typeface="Rockwell" charset="0"/>
              </a:rPr>
              <a:t>Discussion</a:t>
            </a:r>
          </a:p>
        </p:txBody>
      </p:sp>
      <p:sp>
        <p:nvSpPr>
          <p:cNvPr id="9" name="TextBox 8">
            <a:extLst>
              <a:ext uri="{FF2B5EF4-FFF2-40B4-BE49-F238E27FC236}">
                <a16:creationId xmlns:a16="http://schemas.microsoft.com/office/drawing/2014/main" id="{3544D1EE-031A-409F-9EED-75C144324587}"/>
              </a:ext>
            </a:extLst>
          </p:cNvPr>
          <p:cNvSpPr txBox="1"/>
          <p:nvPr/>
        </p:nvSpPr>
        <p:spPr>
          <a:xfrm>
            <a:off x="6223000" y="4787474"/>
            <a:ext cx="3022600" cy="276999"/>
          </a:xfrm>
          <a:prstGeom prst="rect">
            <a:avLst/>
          </a:prstGeom>
          <a:noFill/>
        </p:spPr>
        <p:txBody>
          <a:bodyPr wrap="square" rtlCol="0">
            <a:spAutoFit/>
          </a:bodyPr>
          <a:lstStyle/>
          <a:p>
            <a:r>
              <a:rPr lang="en-US" sz="1200" dirty="0">
                <a:solidFill>
                  <a:srgbClr val="114454"/>
                </a:solidFill>
                <a:latin typeface="Georgia" panose="02040502050405020303" pitchFamily="18" charset="0"/>
                <a:ea typeface="Rockwell" charset="0"/>
                <a:cs typeface="Rockwell" charset="0"/>
              </a:rPr>
              <a:t>Presentation template by </a:t>
            </a:r>
            <a:r>
              <a:rPr lang="en-US" sz="1200" dirty="0" err="1">
                <a:solidFill>
                  <a:srgbClr val="114454"/>
                </a:solidFill>
                <a:latin typeface="Georgia" panose="02040502050405020303" pitchFamily="18" charset="0"/>
                <a:ea typeface="Rockwell" charset="0"/>
                <a:cs typeface="Rockwell" charset="0"/>
              </a:rPr>
              <a:t>SlidesCarnival</a:t>
            </a:r>
            <a:r>
              <a:rPr lang="en-US" sz="1200" dirty="0">
                <a:solidFill>
                  <a:srgbClr val="FFFFFF"/>
                </a:solidFill>
                <a:latin typeface="Georgia" panose="02040502050405020303" pitchFamily="18" charset="0"/>
                <a:ea typeface="Rockwell" charset="0"/>
                <a:cs typeface="Rockwell" charset="0"/>
              </a:rPr>
              <a:t>.</a:t>
            </a:r>
            <a:endParaRPr lang="en-US" sz="1200" dirty="0">
              <a:latin typeface="Georgia" panose="02040502050405020303"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760" y="1832463"/>
            <a:ext cx="4262255" cy="3196691"/>
          </a:xfrm>
          <a:prstGeom prst="rect">
            <a:avLst/>
          </a:prstGeom>
        </p:spPr>
      </p:pic>
    </p:spTree>
    <p:extLst>
      <p:ext uri="{BB962C8B-B14F-4D97-AF65-F5344CB8AC3E}">
        <p14:creationId xmlns:p14="http://schemas.microsoft.com/office/powerpoint/2010/main" val="269389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146318" y="1391398"/>
            <a:ext cx="5263745" cy="2360704"/>
          </a:xfrm>
          <a:prstGeom prst="rect">
            <a:avLst/>
          </a:prstGeom>
        </p:spPr>
        <p:txBody>
          <a:bodyPr lIns="91425" tIns="91425" rIns="91425" bIns="91425" anchor="ctr" anchorCtr="0">
            <a:noAutofit/>
          </a:bodyPr>
          <a:lstStyle/>
          <a:p>
            <a:pPr lvl="0" algn="l">
              <a:spcBef>
                <a:spcPts val="0"/>
              </a:spcBef>
              <a:buNone/>
            </a:pPr>
            <a:r>
              <a:rPr lang="en" sz="2400" dirty="0">
                <a:latin typeface="Georgia" panose="02040502050405020303" pitchFamily="18" charset="0"/>
                <a:ea typeface="Rockwell" charset="0"/>
                <a:cs typeface="Rockwell" charset="0"/>
              </a:rPr>
              <a:t>Goal: </a:t>
            </a:r>
            <a:r>
              <a:rPr lang="en-US" sz="2400" dirty="0">
                <a:latin typeface="Georgia" panose="02040502050405020303" pitchFamily="18" charset="0"/>
                <a:ea typeface="Rockwell" charset="0"/>
                <a:cs typeface="Rockwell" charset="0"/>
              </a:rPr>
              <a:t>Vital Habitats (</a:t>
            </a:r>
            <a:r>
              <a:rPr lang="en" sz="2400" i="1" dirty="0">
                <a:latin typeface="Georgia" panose="02040502050405020303" pitchFamily="18" charset="0"/>
                <a:ea typeface="Rockwell" charset="0"/>
                <a:cs typeface="Rockwell" charset="0"/>
              </a:rPr>
              <a:t>Black Duck)</a:t>
            </a:r>
          </a:p>
          <a:p>
            <a:pPr lvl="0" algn="l">
              <a:buNone/>
            </a:pPr>
            <a:r>
              <a:rPr lang="en-US" sz="2400" dirty="0">
                <a:latin typeface="Georgia" panose="02040502050405020303" pitchFamily="18" charset="0"/>
                <a:ea typeface="Rockwell" charset="0"/>
                <a:cs typeface="Rockwell" charset="0"/>
              </a:rPr>
              <a:t>Outcome</a:t>
            </a:r>
            <a:r>
              <a:rPr lang="en-US" sz="2400" i="1" dirty="0">
                <a:latin typeface="Georgia" panose="02040502050405020303" pitchFamily="18" charset="0"/>
                <a:ea typeface="Rockwell" charset="0"/>
                <a:cs typeface="Rockwell" charset="0"/>
              </a:rPr>
              <a:t>:</a:t>
            </a:r>
            <a:r>
              <a:rPr lang="en-US" sz="3600" i="1" dirty="0">
                <a:latin typeface="Georgia" panose="02040502050405020303" pitchFamily="18" charset="0"/>
                <a:ea typeface="Rockwell" charset="0"/>
                <a:cs typeface="Rockwell" charset="0"/>
              </a:rPr>
              <a:t> </a:t>
            </a:r>
            <a:r>
              <a:rPr lang="en-US" dirty="0"/>
              <a:t>By 2025, restore, enhance and preserve wetland habitats that support a wintering population of 100,000 black ducks, a species representative of the health of tidal marshes across the watershed. Refine population targets through 2025 based on best available science.</a:t>
            </a:r>
            <a:endParaRPr lang="en-US" sz="2800" i="1" dirty="0">
              <a:latin typeface="Georgia" panose="02040502050405020303" pitchFamily="18" charset="0"/>
              <a:ea typeface="Rockwell" charset="0"/>
              <a:cs typeface="Rockwell" charset="0"/>
            </a:endParaRPr>
          </a:p>
        </p:txBody>
      </p:sp>
      <p:sp>
        <p:nvSpPr>
          <p:cNvPr id="3" name="TextBox 2"/>
          <p:cNvSpPr txBox="1"/>
          <p:nvPr/>
        </p:nvSpPr>
        <p:spPr>
          <a:xfrm>
            <a:off x="0" y="709113"/>
            <a:ext cx="9144000" cy="307777"/>
          </a:xfrm>
          <a:prstGeom prst="rect">
            <a:avLst/>
          </a:prstGeom>
          <a:noFill/>
        </p:spPr>
        <p:txBody>
          <a:bodyPr wrap="square" rtlCol="0">
            <a:spAutoFit/>
          </a:bodyPr>
          <a:lstStyle/>
          <a:p>
            <a:pPr algn="ctr"/>
            <a:r>
              <a:rPr lang="en-US" i="1" dirty="0">
                <a:solidFill>
                  <a:schemeClr val="bg1"/>
                </a:solidFill>
                <a:latin typeface="Georgia" panose="02040502050405020303" pitchFamily="18" charset="0"/>
                <a:ea typeface="Rockwell" charset="0"/>
                <a:cs typeface="Rockwell" charset="0"/>
              </a:rPr>
              <a:t>Through the </a:t>
            </a:r>
            <a:r>
              <a:rPr lang="en-US" dirty="0">
                <a:solidFill>
                  <a:schemeClr val="bg1"/>
                </a:solidFill>
                <a:latin typeface="Georgia" panose="02040502050405020303" pitchFamily="18" charset="0"/>
                <a:ea typeface="Rockwell" charset="0"/>
                <a:cs typeface="Rockwell" charset="0"/>
              </a:rPr>
              <a:t>Chesapeake Bay Watershed Agreement</a:t>
            </a:r>
            <a:r>
              <a:rPr lang="en-US" i="1" dirty="0">
                <a:solidFill>
                  <a:schemeClr val="bg1"/>
                </a:solidFill>
                <a:latin typeface="Georgia" panose="02040502050405020303" pitchFamily="18" charset="0"/>
                <a:ea typeface="Rockwell" charset="0"/>
                <a:cs typeface="Rockwell" charset="0"/>
              </a:rPr>
              <a:t>, the Chesapeake Bay Program has committed to</a:t>
            </a:r>
            <a:r>
              <a:rPr lang="mr-IN" i="1" dirty="0">
                <a:solidFill>
                  <a:schemeClr val="bg1"/>
                </a:solidFill>
                <a:latin typeface="Georgia" panose="02040502050405020303" pitchFamily="18" charset="0"/>
                <a:ea typeface="Rockwell" charset="0"/>
                <a:cs typeface="Rockwell" charset="0"/>
              </a:rPr>
              <a:t>…</a:t>
            </a:r>
            <a:endParaRPr lang="en-US" i="1" dirty="0">
              <a:solidFill>
                <a:schemeClr val="bg1"/>
              </a:solidFill>
              <a:latin typeface="Georgia" panose="02040502050405020303" pitchFamily="18" charset="0"/>
              <a:ea typeface="Rockwell" charset="0"/>
              <a:cs typeface="Rockwell" charset="0"/>
            </a:endParaRPr>
          </a:p>
        </p:txBody>
      </p:sp>
      <p:sp>
        <p:nvSpPr>
          <p:cNvPr id="2" name="Rectangle 1"/>
          <p:cNvSpPr/>
          <p:nvPr/>
        </p:nvSpPr>
        <p:spPr>
          <a:xfrm>
            <a:off x="463296" y="1614678"/>
            <a:ext cx="2450592" cy="1914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6.jpg" descr="A bird swimming in water  Description generated with very high confidence">
            <a:extLst>
              <a:ext uri="{FF2B5EF4-FFF2-40B4-BE49-F238E27FC236}">
                <a16:creationId xmlns:a16="http://schemas.microsoft.com/office/drawing/2014/main" id="{632B1C9A-B87C-4F4E-867D-A3B8EED4B13A}"/>
              </a:ext>
            </a:extLst>
          </p:cNvPr>
          <p:cNvPicPr/>
          <p:nvPr/>
        </p:nvPicPr>
        <p:blipFill>
          <a:blip r:embed="rId3"/>
          <a:srcRect/>
          <a:stretch>
            <a:fillRect/>
          </a:stretch>
        </p:blipFill>
        <p:spPr>
          <a:xfrm>
            <a:off x="127000" y="1355076"/>
            <a:ext cx="3019318" cy="2397026"/>
          </a:xfrm>
          <a:prstGeom prst="rect">
            <a:avLst/>
          </a:prstGeo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Georgia" panose="02040502050405020303" pitchFamily="18" charset="0"/>
              </a:rPr>
              <a:t>Black Ducks and the Chesapeake</a:t>
            </a:r>
          </a:p>
        </p:txBody>
      </p:sp>
      <p:sp>
        <p:nvSpPr>
          <p:cNvPr id="3" name="Text Placeholder 2"/>
          <p:cNvSpPr>
            <a:spLocks noGrp="1"/>
          </p:cNvSpPr>
          <p:nvPr>
            <p:ph type="body" idx="1"/>
          </p:nvPr>
        </p:nvSpPr>
        <p:spPr>
          <a:xfrm>
            <a:off x="508924" y="1683671"/>
            <a:ext cx="8177901" cy="3242303"/>
          </a:xfrm>
        </p:spPr>
        <p:txBody>
          <a:bodyPr/>
          <a:lstStyle/>
          <a:p>
            <a:endParaRPr lang="en-US" sz="2000" dirty="0"/>
          </a:p>
          <a:p>
            <a:endParaRPr lang="en-US" sz="2000" dirty="0"/>
          </a:p>
          <a:p>
            <a:endParaRPr lang="en-US" sz="2000" dirty="0"/>
          </a:p>
          <a:p>
            <a:endParaRPr lang="en-US" sz="2000" dirty="0"/>
          </a:p>
          <a:p>
            <a:r>
              <a:rPr lang="en-US" sz="2000" dirty="0"/>
              <a:t>Historically the primary dabbling duck in the Chesapeake Bay</a:t>
            </a:r>
          </a:p>
          <a:p>
            <a:r>
              <a:rPr lang="en-US" sz="2000" dirty="0"/>
              <a:t>Chesapeake Bay critical wintering area</a:t>
            </a:r>
          </a:p>
          <a:p>
            <a:r>
              <a:rPr lang="en-US" sz="2000" dirty="0"/>
              <a:t>Experienced drastic decline with a recent population stabilization</a:t>
            </a:r>
          </a:p>
          <a:p>
            <a:r>
              <a:rPr lang="en-US" sz="2000" dirty="0"/>
              <a:t>Important indicator species of the health of the Chesapeake Bay</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119" y="0"/>
            <a:ext cx="3805881" cy="2854412"/>
          </a:xfrm>
          <a:prstGeom prst="rect">
            <a:avLst/>
          </a:prstGeom>
        </p:spPr>
      </p:pic>
    </p:spTree>
    <p:extLst>
      <p:ext uri="{BB962C8B-B14F-4D97-AF65-F5344CB8AC3E}">
        <p14:creationId xmlns:p14="http://schemas.microsoft.com/office/powerpoint/2010/main" val="296128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latin typeface="Georgia" panose="02040502050405020303" pitchFamily="18" charset="0"/>
                <a:ea typeface="Rockwell" charset="0"/>
                <a:cs typeface="Rockwell" charset="0"/>
              </a:rPr>
              <a:t>What is our Expected and Actual Progress?</a:t>
            </a:r>
            <a:endParaRPr lang="en" dirty="0">
              <a:latin typeface="Georgia" panose="02040502050405020303" pitchFamily="18" charset="0"/>
              <a:ea typeface="Rockwell" charset="0"/>
              <a:cs typeface="Rockwell" charset="0"/>
            </a:endParaRPr>
          </a:p>
        </p:txBody>
      </p:sp>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 name="Picture 2" descr="Chart&#10;&#10;Description automatically generated">
            <a:extLst>
              <a:ext uri="{FF2B5EF4-FFF2-40B4-BE49-F238E27FC236}">
                <a16:creationId xmlns:a16="http://schemas.microsoft.com/office/drawing/2014/main" id="{2008FBEA-3336-4557-9E69-B6E71E3CAD6F}"/>
              </a:ext>
            </a:extLst>
          </p:cNvPr>
          <p:cNvPicPr>
            <a:picLocks noChangeAspect="1"/>
          </p:cNvPicPr>
          <p:nvPr/>
        </p:nvPicPr>
        <p:blipFill>
          <a:blip r:embed="rId3"/>
          <a:stretch>
            <a:fillRect/>
          </a:stretch>
        </p:blipFill>
        <p:spPr>
          <a:xfrm>
            <a:off x="307478" y="1592912"/>
            <a:ext cx="5580574" cy="3550588"/>
          </a:xfrm>
          <a:prstGeom prst="rect">
            <a:avLst/>
          </a:prstGeom>
        </p:spPr>
      </p:pic>
      <p:sp>
        <p:nvSpPr>
          <p:cNvPr id="4" name="TextBox 3">
            <a:extLst>
              <a:ext uri="{FF2B5EF4-FFF2-40B4-BE49-F238E27FC236}">
                <a16:creationId xmlns:a16="http://schemas.microsoft.com/office/drawing/2014/main" id="{CFC51C64-7172-4CEF-8C77-E59676F240E2}"/>
              </a:ext>
            </a:extLst>
          </p:cNvPr>
          <p:cNvSpPr txBox="1"/>
          <p:nvPr/>
        </p:nvSpPr>
        <p:spPr>
          <a:xfrm>
            <a:off x="6015789" y="1592912"/>
            <a:ext cx="2820733" cy="1815882"/>
          </a:xfrm>
          <a:prstGeom prst="rect">
            <a:avLst/>
          </a:prstGeom>
          <a:noFill/>
        </p:spPr>
        <p:txBody>
          <a:bodyPr wrap="square" rtlCol="0">
            <a:spAutoFit/>
          </a:bodyPr>
          <a:lstStyle/>
          <a:p>
            <a:r>
              <a:rPr lang="en-US" b="1" dirty="0"/>
              <a:t>2014 Baseline</a:t>
            </a:r>
            <a:r>
              <a:rPr lang="en-US" dirty="0"/>
              <a:t>: 566,477 acres</a:t>
            </a:r>
          </a:p>
          <a:p>
            <a:r>
              <a:rPr lang="en-US" b="1" dirty="0"/>
              <a:t>2025 Goal</a:t>
            </a:r>
            <a:r>
              <a:rPr lang="en-US" dirty="0"/>
              <a:t>: 717,749 acres</a:t>
            </a:r>
          </a:p>
          <a:p>
            <a:endParaRPr lang="en-US" dirty="0"/>
          </a:p>
          <a:p>
            <a:r>
              <a:rPr lang="en-US" b="1" dirty="0"/>
              <a:t>Restoration goal</a:t>
            </a:r>
            <a:r>
              <a:rPr lang="en-US" dirty="0"/>
              <a:t>: 151,272 additional acres </a:t>
            </a:r>
          </a:p>
          <a:p>
            <a:endParaRPr lang="en-US" dirty="0"/>
          </a:p>
          <a:p>
            <a:r>
              <a:rPr lang="en-US" i="1" dirty="0"/>
              <a:t>*based on results from the Decision Support Tool (DST)*</a:t>
            </a:r>
          </a:p>
        </p:txBody>
      </p:sp>
    </p:spTree>
    <p:extLst>
      <p:ext uri="{BB962C8B-B14F-4D97-AF65-F5344CB8AC3E}">
        <p14:creationId xmlns:p14="http://schemas.microsoft.com/office/powerpoint/2010/main" val="120138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06800" y="1609344"/>
            <a:ext cx="5405120" cy="1481328"/>
          </a:xfrm>
          <a:prstGeom prst="rect">
            <a:avLst/>
          </a:prstGeom>
        </p:spPr>
        <p:txBody>
          <a:bodyPr lIns="91425" tIns="91425" rIns="91425" bIns="91425" anchor="b" anchorCtr="0">
            <a:noAutofit/>
          </a:bodyPr>
          <a:lstStyle/>
          <a:p>
            <a:pPr lvl="0" rtl="0">
              <a:spcBef>
                <a:spcPts val="0"/>
              </a:spcBef>
              <a:buNone/>
            </a:pPr>
            <a:r>
              <a:rPr lang="en-US" dirty="0">
                <a:latin typeface="Georgia" panose="02040502050405020303" pitchFamily="18" charset="0"/>
                <a:ea typeface="Rockwell" charset="0"/>
                <a:cs typeface="Rockwell" charset="0"/>
              </a:rPr>
              <a:t>Learn</a:t>
            </a:r>
            <a:br>
              <a:rPr lang="en-US" dirty="0">
                <a:latin typeface="Georgia" panose="02040502050405020303" pitchFamily="18" charset="0"/>
                <a:ea typeface="Rockwell" charset="0"/>
                <a:cs typeface="Rockwell" charset="0"/>
              </a:rPr>
            </a:br>
            <a:r>
              <a:rPr lang="en-US" sz="2200" i="1" dirty="0">
                <a:latin typeface="Georgia" panose="02040502050405020303" pitchFamily="18" charset="0"/>
                <a:ea typeface="Rockwell" charset="0"/>
                <a:cs typeface="Rockwell" charset="0"/>
              </a:rPr>
              <a:t>What have we learned in the last two years?</a:t>
            </a:r>
            <a:endParaRPr lang="en" sz="2200" b="0" dirty="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L</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400507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Successes and Challenges</a:t>
            </a:r>
          </a:p>
        </p:txBody>
      </p:sp>
      <p:sp>
        <p:nvSpPr>
          <p:cNvPr id="3" name="Text Placeholder 2"/>
          <p:cNvSpPr>
            <a:spLocks noGrp="1"/>
          </p:cNvSpPr>
          <p:nvPr>
            <p:ph type="body" idx="1"/>
          </p:nvPr>
        </p:nvSpPr>
        <p:spPr>
          <a:xfrm>
            <a:off x="508924" y="1683671"/>
            <a:ext cx="8177901" cy="3242303"/>
          </a:xfrm>
        </p:spPr>
        <p:txBody>
          <a:bodyPr/>
          <a:lstStyle/>
          <a:p>
            <a:pPr marL="285750" indent="-285750"/>
            <a:r>
              <a:rPr lang="en-US" sz="2000" dirty="0"/>
              <a:t>Most actions have been completed, are on track, or are ongoing</a:t>
            </a:r>
          </a:p>
          <a:p>
            <a:pPr marL="285750" indent="-285750"/>
            <a:r>
              <a:rPr lang="en-US" sz="2000" dirty="0"/>
              <a:t>Current factors affecting progress are still accurate</a:t>
            </a:r>
          </a:p>
          <a:p>
            <a:pPr marL="285750" indent="-285750"/>
            <a:r>
              <a:rPr lang="en-US" sz="2000" dirty="0"/>
              <a:t>Development of DST is biggest success</a:t>
            </a:r>
          </a:p>
          <a:p>
            <a:pPr marL="285750" indent="-285750"/>
            <a:r>
              <a:rPr lang="en-US" sz="2000" dirty="0"/>
              <a:t>Biggest obstacle tracking of wetland </a:t>
            </a:r>
          </a:p>
          <a:p>
            <a:pPr>
              <a:buNone/>
            </a:pPr>
            <a:r>
              <a:rPr lang="en-US" sz="2000" dirty="0"/>
              <a:t>    restoration acres towards</a:t>
            </a:r>
            <a:r>
              <a:rPr lang="en-US" sz="1400" dirty="0"/>
              <a:t> </a:t>
            </a:r>
            <a:r>
              <a:rPr lang="en-US" sz="2000" dirty="0"/>
              <a:t>outcome</a:t>
            </a:r>
          </a:p>
          <a:p>
            <a:pPr marL="285750" indent="-285750"/>
            <a:endParaRPr lang="en-US" sz="1400" dirty="0"/>
          </a:p>
          <a:p>
            <a:pPr marL="285750" indent="-285750"/>
            <a:endParaRPr lang="en-US" sz="1400" dirty="0"/>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139" y="2398027"/>
            <a:ext cx="3175686" cy="2652193"/>
          </a:xfrm>
          <a:prstGeom prst="rect">
            <a:avLst/>
          </a:prstGeom>
        </p:spPr>
      </p:pic>
    </p:spTree>
    <p:extLst>
      <p:ext uri="{BB962C8B-B14F-4D97-AF65-F5344CB8AC3E}">
        <p14:creationId xmlns:p14="http://schemas.microsoft.com/office/powerpoint/2010/main" val="182538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2B7A7A6-AF22-488D-B50A-CB547B54F52E}"/>
              </a:ext>
            </a:extLst>
          </p:cNvPr>
          <p:cNvPicPr>
            <a:picLocks noChangeAspect="1"/>
          </p:cNvPicPr>
          <p:nvPr/>
        </p:nvPicPr>
        <p:blipFill>
          <a:blip r:embed="rId3"/>
          <a:stretch>
            <a:fillRect/>
          </a:stretch>
        </p:blipFill>
        <p:spPr>
          <a:xfrm>
            <a:off x="297612" y="1742486"/>
            <a:ext cx="7817688" cy="3376217"/>
          </a:xfrm>
          <a:prstGeom prst="rect">
            <a:avLst/>
          </a:prstGeom>
          <a:ln>
            <a:solidFill>
              <a:schemeClr val="tx1"/>
            </a:solidFill>
          </a:ln>
        </p:spPr>
      </p:pic>
      <p:sp>
        <p:nvSpPr>
          <p:cNvPr id="7" name="Rectangle 6">
            <a:extLst>
              <a:ext uri="{FF2B5EF4-FFF2-40B4-BE49-F238E27FC236}">
                <a16:creationId xmlns:a16="http://schemas.microsoft.com/office/drawing/2014/main" id="{81EEABDD-F359-496E-99AE-C4415C10DC03}"/>
              </a:ext>
            </a:extLst>
          </p:cNvPr>
          <p:cNvSpPr/>
          <p:nvPr/>
        </p:nvSpPr>
        <p:spPr>
          <a:xfrm>
            <a:off x="4572000" y="0"/>
            <a:ext cx="4572000" cy="1708160"/>
          </a:xfrm>
          <a:prstGeom prst="rect">
            <a:avLst/>
          </a:prstGeom>
          <a:noFill/>
        </p:spPr>
        <p:txBody>
          <a:bodyPr wrap="square">
            <a:spAutoFit/>
          </a:bodyPr>
          <a:lstStyle/>
          <a:p>
            <a:pPr lvl="0">
              <a:buClr>
                <a:srgbClr val="114454"/>
              </a:buClr>
              <a:buSzPct val="100000"/>
              <a:buFont typeface="Nixie One"/>
              <a:buChar char="▪"/>
            </a:pPr>
            <a:r>
              <a:rPr lang="en-US" sz="1500" dirty="0">
                <a:solidFill>
                  <a:srgbClr val="114454"/>
                </a:solidFill>
                <a:latin typeface="Nixie One"/>
                <a:sym typeface="Nixie One"/>
              </a:rPr>
              <a:t>Black Duck Decision Support Tool (DST) was a successful project that fills the info. gap of knowing which areas are highest priority for restoration and conservation</a:t>
            </a:r>
          </a:p>
          <a:p>
            <a:pPr lvl="0">
              <a:buClr>
                <a:srgbClr val="114454"/>
              </a:buClr>
              <a:buSzPct val="100000"/>
              <a:buFont typeface="Nixie One"/>
              <a:buChar char="▪"/>
            </a:pPr>
            <a:r>
              <a:rPr lang="en-US" sz="1500" dirty="0">
                <a:solidFill>
                  <a:srgbClr val="114454"/>
                </a:solidFill>
                <a:latin typeface="Nixie One"/>
                <a:sym typeface="Nixie One"/>
              </a:rPr>
              <a:t>New available science related to the DST is informing an update to the model and will affect the restoration goal when completed</a:t>
            </a:r>
          </a:p>
        </p:txBody>
      </p:sp>
      <p:sp>
        <p:nvSpPr>
          <p:cNvPr id="8" name="Title 1">
            <a:extLst>
              <a:ext uri="{FF2B5EF4-FFF2-40B4-BE49-F238E27FC236}">
                <a16:creationId xmlns:a16="http://schemas.microsoft.com/office/drawing/2014/main" id="{463054E2-193A-44F7-B4A1-63A1AA968752}"/>
              </a:ext>
            </a:extLst>
          </p:cNvPr>
          <p:cNvSpPr>
            <a:spLocks noGrp="1"/>
          </p:cNvSpPr>
          <p:nvPr>
            <p:ph type="title"/>
          </p:nvPr>
        </p:nvSpPr>
        <p:spPr>
          <a:xfrm>
            <a:off x="1146025" y="530725"/>
            <a:ext cx="3208799" cy="1028700"/>
          </a:xfrm>
        </p:spPr>
        <p:txBody>
          <a:bodyPr/>
          <a:lstStyle/>
          <a:p>
            <a:r>
              <a:rPr lang="en-US" dirty="0">
                <a:latin typeface="Georgia" panose="02040502050405020303" pitchFamily="18" charset="0"/>
              </a:rPr>
              <a:t>Successes and Challenges</a:t>
            </a:r>
          </a:p>
        </p:txBody>
      </p:sp>
      <p:grpSp>
        <p:nvGrpSpPr>
          <p:cNvPr id="9" name="Shape 457">
            <a:extLst>
              <a:ext uri="{FF2B5EF4-FFF2-40B4-BE49-F238E27FC236}">
                <a16:creationId xmlns:a16="http://schemas.microsoft.com/office/drawing/2014/main" id="{D11188A1-422A-4913-9FF7-3A0F4D93F5AE}"/>
              </a:ext>
            </a:extLst>
          </p:cNvPr>
          <p:cNvGrpSpPr/>
          <p:nvPr/>
        </p:nvGrpSpPr>
        <p:grpSpPr>
          <a:xfrm>
            <a:off x="256214" y="773236"/>
            <a:ext cx="567570" cy="586007"/>
            <a:chOff x="4630125" y="278900"/>
            <a:chExt cx="400675" cy="456675"/>
          </a:xfrm>
        </p:grpSpPr>
        <p:sp>
          <p:nvSpPr>
            <p:cNvPr id="10" name="Shape 458">
              <a:extLst>
                <a:ext uri="{FF2B5EF4-FFF2-40B4-BE49-F238E27FC236}">
                  <a16:creationId xmlns:a16="http://schemas.microsoft.com/office/drawing/2014/main" id="{030E3462-3E55-45D4-A684-C692610F5273}"/>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1" name="Shape 459">
              <a:extLst>
                <a:ext uri="{FF2B5EF4-FFF2-40B4-BE49-F238E27FC236}">
                  <a16:creationId xmlns:a16="http://schemas.microsoft.com/office/drawing/2014/main" id="{F0153D0B-E858-4DAE-94FF-90E57C3C0A7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2" name="Shape 460">
              <a:extLst>
                <a:ext uri="{FF2B5EF4-FFF2-40B4-BE49-F238E27FC236}">
                  <a16:creationId xmlns:a16="http://schemas.microsoft.com/office/drawing/2014/main" id="{0D80A3EE-650C-47A8-AF89-C0E9F9B5F8E7}"/>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3" name="Shape 461">
              <a:extLst>
                <a:ext uri="{FF2B5EF4-FFF2-40B4-BE49-F238E27FC236}">
                  <a16:creationId xmlns:a16="http://schemas.microsoft.com/office/drawing/2014/main" id="{7ABF8CA9-7570-4C18-A0D7-56E95F784176}"/>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5838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Challenges</a:t>
            </a:r>
          </a:p>
        </p:txBody>
      </p:sp>
      <p:sp>
        <p:nvSpPr>
          <p:cNvPr id="3" name="Text Placeholder 2"/>
          <p:cNvSpPr>
            <a:spLocks noGrp="1"/>
          </p:cNvSpPr>
          <p:nvPr>
            <p:ph type="body" idx="1"/>
          </p:nvPr>
        </p:nvSpPr>
        <p:spPr>
          <a:xfrm>
            <a:off x="508924" y="1683671"/>
            <a:ext cx="8177901" cy="3242303"/>
          </a:xfrm>
        </p:spPr>
        <p:txBody>
          <a:bodyPr/>
          <a:lstStyle/>
          <a:p>
            <a:r>
              <a:rPr lang="en-US" sz="2000" dirty="0"/>
              <a:t>Biggest obstacle: tracking of restoration acres toward the outcome</a:t>
            </a:r>
          </a:p>
          <a:p>
            <a:r>
              <a:rPr lang="en-US" sz="2000" dirty="0"/>
              <a:t>Overlap of project partners (double counting)</a:t>
            </a:r>
          </a:p>
          <a:p>
            <a:r>
              <a:rPr lang="en-US" sz="2000" dirty="0"/>
              <a:t>Types of projects (Restoration/Enhancement)</a:t>
            </a:r>
          </a:p>
          <a:p>
            <a:r>
              <a:rPr lang="en-US" sz="2000" dirty="0"/>
              <a:t>Project boundaries are not clear cut</a:t>
            </a:r>
          </a:p>
          <a:p>
            <a:r>
              <a:rPr lang="en-US" sz="2000" dirty="0"/>
              <a:t>Turnover of staff implementing projects</a:t>
            </a:r>
          </a:p>
          <a:p>
            <a:r>
              <a:rPr lang="en-US" sz="2000" dirty="0"/>
              <a:t>Common theme with Wetland Workgroup</a:t>
            </a:r>
          </a:p>
          <a:p>
            <a:endParaRPr lang="en-US" sz="1400" dirty="0"/>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400" y="2800878"/>
            <a:ext cx="3451600" cy="2342622"/>
          </a:xfrm>
          <a:prstGeom prst="rect">
            <a:avLst/>
          </a:prstGeom>
          <a:ln>
            <a:solidFill>
              <a:schemeClr val="accent1">
                <a:lumMod val="75000"/>
              </a:schemeClr>
            </a:solidFill>
          </a:ln>
        </p:spPr>
      </p:pic>
    </p:spTree>
    <p:extLst>
      <p:ext uri="{BB962C8B-B14F-4D97-AF65-F5344CB8AC3E}">
        <p14:creationId xmlns:p14="http://schemas.microsoft.com/office/powerpoint/2010/main" val="427294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On the Horizon</a:t>
            </a:r>
          </a:p>
        </p:txBody>
      </p:sp>
      <p:sp>
        <p:nvSpPr>
          <p:cNvPr id="3" name="Text Placeholder 2"/>
          <p:cNvSpPr>
            <a:spLocks noGrp="1"/>
          </p:cNvSpPr>
          <p:nvPr>
            <p:ph type="body" idx="1"/>
          </p:nvPr>
        </p:nvSpPr>
        <p:spPr>
          <a:xfrm>
            <a:off x="460225" y="1646959"/>
            <a:ext cx="7540800" cy="3496541"/>
          </a:xfrm>
        </p:spPr>
        <p:txBody>
          <a:bodyPr/>
          <a:lstStyle/>
          <a:p>
            <a:r>
              <a:rPr lang="en-US" sz="2000" b="1" dirty="0"/>
              <a:t>Scientific: </a:t>
            </a:r>
            <a:r>
              <a:rPr lang="en-US" sz="2000" dirty="0"/>
              <a:t>The update to the DST is currently underway and is expected to be complete in 1-2 years. </a:t>
            </a:r>
          </a:p>
          <a:p>
            <a:r>
              <a:rPr lang="en-US" sz="2000" dirty="0"/>
              <a:t>Updates: </a:t>
            </a:r>
          </a:p>
          <a:p>
            <a:pPr lvl="2"/>
            <a:r>
              <a:rPr lang="en-US" sz="2000" dirty="0"/>
              <a:t>	1) a new NWI layer</a:t>
            </a:r>
          </a:p>
          <a:p>
            <a:pPr lvl="2"/>
            <a:r>
              <a:rPr lang="en-US" sz="2000" dirty="0"/>
              <a:t>	2) Impacts of Climate Change</a:t>
            </a:r>
          </a:p>
          <a:p>
            <a:pPr lvl="2"/>
            <a:r>
              <a:rPr lang="en-US" sz="2000" dirty="0"/>
              <a:t>	3) changes to the model that will more accurately calculate 		the restoration goal</a:t>
            </a:r>
          </a:p>
          <a:p>
            <a:pPr marL="342900" indent="-342900">
              <a:buFont typeface="Wingdings" panose="05000000000000000000" pitchFamily="2" charset="2"/>
              <a:buChar char="§"/>
            </a:pPr>
            <a:r>
              <a:rPr lang="en-US" sz="2000" dirty="0"/>
              <a:t>Will likely lead to a change in the number of acres that are needed to support a population of 100,000 black ducks, which impacts the outcome. </a:t>
            </a:r>
          </a:p>
          <a:p>
            <a:pPr>
              <a:buNone/>
            </a:pPr>
            <a:endParaRPr lang="en-US" dirty="0">
              <a:latin typeface="Georgia" panose="02040502050405020303" pitchFamily="18" charset="0"/>
            </a:endParaRPr>
          </a:p>
        </p:txBody>
      </p:sp>
      <p:grpSp>
        <p:nvGrpSpPr>
          <p:cNvPr id="4" name="Shape 589">
            <a:extLst>
              <a:ext uri="{FF2B5EF4-FFF2-40B4-BE49-F238E27FC236}">
                <a16:creationId xmlns:a16="http://schemas.microsoft.com/office/drawing/2014/main" id="{05175135-6C88-4AB7-B420-894FD1BB7076}"/>
              </a:ext>
            </a:extLst>
          </p:cNvPr>
          <p:cNvGrpSpPr/>
          <p:nvPr/>
        </p:nvGrpSpPr>
        <p:grpSpPr>
          <a:xfrm>
            <a:off x="369951" y="828939"/>
            <a:ext cx="549273" cy="430901"/>
            <a:chOff x="5247525" y="3007275"/>
            <a:chExt cx="517575" cy="384825"/>
          </a:xfrm>
        </p:grpSpPr>
        <p:sp>
          <p:nvSpPr>
            <p:cNvPr id="5" name="Shape 590">
              <a:extLst>
                <a:ext uri="{FF2B5EF4-FFF2-40B4-BE49-F238E27FC236}">
                  <a16:creationId xmlns:a16="http://schemas.microsoft.com/office/drawing/2014/main" id="{821E6840-F300-490B-9439-EE69B767A33F}"/>
                </a:ext>
              </a:extLst>
            </p:cNvPr>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591">
              <a:extLst>
                <a:ext uri="{FF2B5EF4-FFF2-40B4-BE49-F238E27FC236}">
                  <a16:creationId xmlns:a16="http://schemas.microsoft.com/office/drawing/2014/main" id="{F2F6722C-5C5D-4519-AE64-2A5BD32EF74C}"/>
                </a:ext>
              </a:extLst>
            </p:cNvPr>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extLst>
      <p:ext uri="{BB962C8B-B14F-4D97-AF65-F5344CB8AC3E}">
        <p14:creationId xmlns:p14="http://schemas.microsoft.com/office/powerpoint/2010/main" val="232541728"/>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p:properties xmlns:p="http://schemas.microsoft.com/office/2006/metadata/properties" xmlns:xsi="http://www.w3.org/2001/XMLSchema-instance" xmlns:pc="http://schemas.microsoft.com/office/infopath/2007/PartnerControls">
  <documentManagement/>
</p:properties>
</file>

<file path=customXml/item14.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10.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11.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12.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13.xml><?xml version="1.0" encoding="utf-8"?>
<ds:datastoreItem xmlns:ds="http://schemas.openxmlformats.org/officeDocument/2006/customXml" ds:itemID="{5B229134-EC8F-4234-BDBD-F6252274FB35}">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2de63d9-61f2-4114-9950-8094353c4192"/>
    <ds:schemaRef ds:uri="http://schemas.microsoft.com/office/2006/documentManagement/types"/>
    <ds:schemaRef ds:uri="http://www.w3.org/XML/1998/namespace"/>
    <ds:schemaRef ds:uri="http://purl.org/dc/dcmitype/"/>
  </ds:schemaRefs>
</ds:datastoreItem>
</file>

<file path=customXml/itemProps14.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5.xml><?xml version="1.0" encoding="utf-8"?>
<ds:datastoreItem xmlns:ds="http://schemas.openxmlformats.org/officeDocument/2006/customXml" ds:itemID="{55F989C4-A50C-49F2-A2D5-2F533AD9D067}">
  <ds:schemaRefs>
    <ds:schemaRef ds:uri="ESRI.ArcGIS.Mapping.OfficeIntegration.PowerPointInfo"/>
  </ds:schemaRefs>
</ds:datastoreItem>
</file>

<file path=customXml/itemProps16.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17.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2.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3.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4.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5.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6.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7.xml><?xml version="1.0" encoding="utf-8"?>
<ds:datastoreItem xmlns:ds="http://schemas.openxmlformats.org/officeDocument/2006/customXml" ds:itemID="{D193DC0A-DA83-4AC4-A3D0-E1DDA4E1CA29}">
  <ds:schemaRefs>
    <ds:schemaRef ds:uri="http://schemas.microsoft.com/sharepoint/v3/contenttype/forms"/>
  </ds:schemaRefs>
</ds:datastoreItem>
</file>

<file path=customXml/itemProps8.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9.xml><?xml version="1.0" encoding="utf-8"?>
<ds:datastoreItem xmlns:ds="http://schemas.openxmlformats.org/officeDocument/2006/customXml" ds:itemID="{8ED37029-9C88-4C42-AFDF-C1ED0D3B3F6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21926</TotalTime>
  <Words>1568</Words>
  <Application>Microsoft Office PowerPoint</Application>
  <PresentationFormat>On-screen Show (16:9)</PresentationFormat>
  <Paragraphs>127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Georgia</vt:lpstr>
      <vt:lpstr>Impact</vt:lpstr>
      <vt:lpstr>Nixie One</vt:lpstr>
      <vt:lpstr>Roboto Slab</vt:lpstr>
      <vt:lpstr>Rockwell</vt:lpstr>
      <vt:lpstr>Wingdings</vt:lpstr>
      <vt:lpstr>Warwick template</vt:lpstr>
      <vt:lpstr>PowerPoint Presentation</vt:lpstr>
      <vt:lpstr>PowerPoint Presentation</vt:lpstr>
      <vt:lpstr>Black Ducks and the Chesapeake</vt:lpstr>
      <vt:lpstr>What is our Expected and Actual Progress?</vt:lpstr>
      <vt:lpstr>Learn What have we learned in the last two years?</vt:lpstr>
      <vt:lpstr>Successes and Challenges</vt:lpstr>
      <vt:lpstr>Successes and Challenges</vt:lpstr>
      <vt:lpstr>Challenges</vt:lpstr>
      <vt:lpstr>On the Horizon</vt:lpstr>
      <vt:lpstr>Adapt How does all of this impact our work?</vt:lpstr>
      <vt:lpstr>Based on what we learned, we plan to … </vt:lpstr>
      <vt:lpstr>Help How can the Management Board lead the Program to adapt?</vt:lpstr>
      <vt:lpstr>How You Can Help</vt:lpstr>
      <vt:lpstr>Help Needed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Ossmann, Megan</cp:lastModifiedBy>
  <cp:revision>160</cp:revision>
  <cp:lastPrinted>2017-03-30T13:27:36Z</cp:lastPrinted>
  <dcterms:modified xsi:type="dcterms:W3CDTF">2020-10-29T21:00:46Z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