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customXml/itemProps284.xml" ContentType="application/vnd.openxmlformats-officedocument.customXmlProperties+xml"/>
  <Override PartName="/customXml/itemProps285.xml" ContentType="application/vnd.openxmlformats-officedocument.customXmlProperties+xml"/>
  <Override PartName="/customXml/itemProps286.xml" ContentType="application/vnd.openxmlformats-officedocument.customXmlProperties+xml"/>
  <Override PartName="/customXml/itemProps287.xml" ContentType="application/vnd.openxmlformats-officedocument.customXmlProperties+xml"/>
  <Override PartName="/customXml/itemProps288.xml" ContentType="application/vnd.openxmlformats-officedocument.customXmlProperties+xml"/>
  <Override PartName="/customXml/itemProps289.xml" ContentType="application/vnd.openxmlformats-officedocument.customXmlProperties+xml"/>
  <Override PartName="/customXml/itemProps290.xml" ContentType="application/vnd.openxmlformats-officedocument.customXmlProperties+xml"/>
  <Override PartName="/customXml/itemProps291.xml" ContentType="application/vnd.openxmlformats-officedocument.customXmlProperties+xml"/>
  <Override PartName="/customXml/itemProps292.xml" ContentType="application/vnd.openxmlformats-officedocument.customXmlProperties+xml"/>
  <Override PartName="/customXml/itemProps293.xml" ContentType="application/vnd.openxmlformats-officedocument.customXmlProperties+xml"/>
  <Override PartName="/customXml/itemProps294.xml" ContentType="application/vnd.openxmlformats-officedocument.customXmlProperties+xml"/>
  <Override PartName="/customXml/itemProps295.xml" ContentType="application/vnd.openxmlformats-officedocument.customXmlProperties+xml"/>
  <Override PartName="/customXml/itemProps296.xml" ContentType="application/vnd.openxmlformats-officedocument.customXmlProperties+xml"/>
  <Override PartName="/customXml/itemProps297.xml" ContentType="application/vnd.openxmlformats-officedocument.customXmlProperties+xml"/>
  <Override PartName="/customXml/itemProps298.xml" ContentType="application/vnd.openxmlformats-officedocument.customXmlProperties+xml"/>
  <Override PartName="/customXml/itemProps299.xml" ContentType="application/vnd.openxmlformats-officedocument.customXmlProperties+xml"/>
  <Override PartName="/customXml/itemProps300.xml" ContentType="application/vnd.openxmlformats-officedocument.customXmlProperties+xml"/>
  <Override PartName="/customXml/itemProps301.xml" ContentType="application/vnd.openxmlformats-officedocument.customXmlProperties+xml"/>
  <Override PartName="/customXml/itemProps302.xml" ContentType="application/vnd.openxmlformats-officedocument.customXmlProperties+xml"/>
  <Override PartName="/customXml/itemProps303.xml" ContentType="application/vnd.openxmlformats-officedocument.customXmlProperties+xml"/>
  <Override PartName="/customXml/itemProps304.xml" ContentType="application/vnd.openxmlformats-officedocument.customXmlProperties+xml"/>
  <Override PartName="/customXml/itemProps305.xml" ContentType="application/vnd.openxmlformats-officedocument.customXmlProperties+xml"/>
  <Override PartName="/customXml/itemProps306.xml" ContentType="application/vnd.openxmlformats-officedocument.customXmlProperties+xml"/>
  <Override PartName="/customXml/itemProps307.xml" ContentType="application/vnd.openxmlformats-officedocument.customXmlProperties+xml"/>
  <Override PartName="/customXml/itemProps308.xml" ContentType="application/vnd.openxmlformats-officedocument.customXmlProperties+xml"/>
  <Override PartName="/customXml/itemProps309.xml" ContentType="application/vnd.openxmlformats-officedocument.customXmlProperties+xml"/>
  <Override PartName="/customXml/itemProps3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11"/>
    <p:sldMasterId id="2147483660" r:id="rId312"/>
  </p:sldMasterIdLst>
  <p:notesMasterIdLst>
    <p:notesMasterId r:id="rId323"/>
  </p:notesMasterIdLst>
  <p:handoutMasterIdLst>
    <p:handoutMasterId r:id="rId324"/>
  </p:handoutMasterIdLst>
  <p:sldIdLst>
    <p:sldId id="284" r:id="rId313"/>
    <p:sldId id="283" r:id="rId314"/>
    <p:sldId id="281" r:id="rId315"/>
    <p:sldId id="289" r:id="rId316"/>
    <p:sldId id="285" r:id="rId317"/>
    <p:sldId id="286" r:id="rId318"/>
    <p:sldId id="287" r:id="rId319"/>
    <p:sldId id="259" r:id="rId320"/>
    <p:sldId id="290" r:id="rId321"/>
    <p:sldId id="288" r:id="rId3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en, Greg" initials="AG" lastIdx="1" clrIdx="0">
    <p:extLst>
      <p:ext uri="{19B8F6BF-5375-455C-9EA6-DF929625EA0E}">
        <p15:presenceInfo xmlns:p15="http://schemas.microsoft.com/office/powerpoint/2012/main" userId="S-1-5-21-1339303556-449845944-1601390327-86932" providerId="AD"/>
      </p:ext>
    </p:extLst>
  </p:cmAuthor>
  <p:cmAuthor id="2" name="Vetter, Doreen" initials="VD" lastIdx="5" clrIdx="1">
    <p:extLst>
      <p:ext uri="{19B8F6BF-5375-455C-9EA6-DF929625EA0E}">
        <p15:presenceInfo xmlns:p15="http://schemas.microsoft.com/office/powerpoint/2012/main" userId="S-1-5-21-1339303556-449845944-1601390327-161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5F1B9"/>
    <a:srgbClr val="F5E5B9"/>
    <a:srgbClr val="FBEDE5"/>
    <a:srgbClr val="F9F3D9"/>
    <a:srgbClr val="FCEFD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1353" autoAdjust="0"/>
  </p:normalViewPr>
  <p:slideViewPr>
    <p:cSldViewPr snapToGrid="0">
      <p:cViewPr varScale="1">
        <p:scale>
          <a:sx n="61" d="100"/>
          <a:sy n="61" d="100"/>
        </p:scale>
        <p:origin x="132"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99" Type="http://schemas.openxmlformats.org/officeDocument/2006/relationships/customXml" Target="../customXml/item299.xml"/><Relationship Id="rId303" Type="http://schemas.openxmlformats.org/officeDocument/2006/relationships/customXml" Target="../customXml/item303.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324" Type="http://schemas.openxmlformats.org/officeDocument/2006/relationships/handoutMaster" Target="handoutMasters/handoutMaster1.xml"/><Relationship Id="rId170" Type="http://schemas.openxmlformats.org/officeDocument/2006/relationships/customXml" Target="../customXml/item170.xml"/><Relationship Id="rId191" Type="http://schemas.openxmlformats.org/officeDocument/2006/relationships/customXml" Target="../customXml/item191.xml"/><Relationship Id="rId205" Type="http://schemas.openxmlformats.org/officeDocument/2006/relationships/customXml" Target="../customXml/item205.xml"/><Relationship Id="rId226" Type="http://schemas.openxmlformats.org/officeDocument/2006/relationships/customXml" Target="../customXml/item226.xml"/><Relationship Id="rId247" Type="http://schemas.openxmlformats.org/officeDocument/2006/relationships/customXml" Target="../customXml/item247.xml"/><Relationship Id="rId107" Type="http://schemas.openxmlformats.org/officeDocument/2006/relationships/customXml" Target="../customXml/item107.xml"/><Relationship Id="rId268" Type="http://schemas.openxmlformats.org/officeDocument/2006/relationships/customXml" Target="../customXml/item268.xml"/><Relationship Id="rId289" Type="http://schemas.openxmlformats.org/officeDocument/2006/relationships/customXml" Target="../customXml/item289.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314" Type="http://schemas.openxmlformats.org/officeDocument/2006/relationships/slide" Target="slides/slide2.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customXml" Target="../customXml/item216.xml"/><Relationship Id="rId237" Type="http://schemas.openxmlformats.org/officeDocument/2006/relationships/customXml" Target="../customXml/item237.xml"/><Relationship Id="rId258" Type="http://schemas.openxmlformats.org/officeDocument/2006/relationships/customXml" Target="../customXml/item258.xml"/><Relationship Id="rId279" Type="http://schemas.openxmlformats.org/officeDocument/2006/relationships/customXml" Target="../customXml/item279.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290" Type="http://schemas.openxmlformats.org/officeDocument/2006/relationships/customXml" Target="../customXml/item290.xml"/><Relationship Id="rId304" Type="http://schemas.openxmlformats.org/officeDocument/2006/relationships/customXml" Target="../customXml/item304.xml"/><Relationship Id="rId325" Type="http://schemas.openxmlformats.org/officeDocument/2006/relationships/commentAuthors" Target="commentAuthors.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customXml" Target="../customXml/item206.xml"/><Relationship Id="rId227" Type="http://schemas.openxmlformats.org/officeDocument/2006/relationships/customXml" Target="../customXml/item227.xml"/><Relationship Id="rId248" Type="http://schemas.openxmlformats.org/officeDocument/2006/relationships/customXml" Target="../customXml/item248.xml"/><Relationship Id="rId269" Type="http://schemas.openxmlformats.org/officeDocument/2006/relationships/customXml" Target="../customXml/item269.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280" Type="http://schemas.openxmlformats.org/officeDocument/2006/relationships/customXml" Target="../customXml/item280.xml"/><Relationship Id="rId315" Type="http://schemas.openxmlformats.org/officeDocument/2006/relationships/slide" Target="slides/slide3.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customXml" Target="../customXml/item217.xml"/><Relationship Id="rId6" Type="http://schemas.openxmlformats.org/officeDocument/2006/relationships/customXml" Target="../customXml/item6.xml"/><Relationship Id="rId238" Type="http://schemas.openxmlformats.org/officeDocument/2006/relationships/customXml" Target="../customXml/item238.xml"/><Relationship Id="rId259" Type="http://schemas.openxmlformats.org/officeDocument/2006/relationships/customXml" Target="../customXml/item259.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customXml" Target="../customXml/item270.xml"/><Relationship Id="rId291" Type="http://schemas.openxmlformats.org/officeDocument/2006/relationships/customXml" Target="../customXml/item291.xml"/><Relationship Id="rId305" Type="http://schemas.openxmlformats.org/officeDocument/2006/relationships/customXml" Target="../customXml/item305.xml"/><Relationship Id="rId326" Type="http://schemas.openxmlformats.org/officeDocument/2006/relationships/presProps" Target="presProps.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customXml" Target="../customXml/item172.xml"/><Relationship Id="rId193" Type="http://schemas.openxmlformats.org/officeDocument/2006/relationships/customXml" Target="../customXml/item193.xml"/><Relationship Id="rId207" Type="http://schemas.openxmlformats.org/officeDocument/2006/relationships/customXml" Target="../customXml/item207.xml"/><Relationship Id="rId228" Type="http://schemas.openxmlformats.org/officeDocument/2006/relationships/customXml" Target="../customXml/item228.xml"/><Relationship Id="rId249" Type="http://schemas.openxmlformats.org/officeDocument/2006/relationships/customXml" Target="../customXml/item249.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281" Type="http://schemas.openxmlformats.org/officeDocument/2006/relationships/customXml" Target="../customXml/item281.xml"/><Relationship Id="rId316" Type="http://schemas.openxmlformats.org/officeDocument/2006/relationships/slide" Target="slides/slide4.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7" Type="http://schemas.openxmlformats.org/officeDocument/2006/relationships/customXml" Target="../customXml/item7.xml"/><Relationship Id="rId162" Type="http://schemas.openxmlformats.org/officeDocument/2006/relationships/customXml" Target="../customXml/item162.xml"/><Relationship Id="rId183" Type="http://schemas.openxmlformats.org/officeDocument/2006/relationships/customXml" Target="../customXml/item183.xml"/><Relationship Id="rId218" Type="http://schemas.openxmlformats.org/officeDocument/2006/relationships/customXml" Target="../customXml/item218.xml"/><Relationship Id="rId239" Type="http://schemas.openxmlformats.org/officeDocument/2006/relationships/customXml" Target="../customXml/item239.xml"/><Relationship Id="rId250" Type="http://schemas.openxmlformats.org/officeDocument/2006/relationships/customXml" Target="../customXml/item250.xml"/><Relationship Id="rId271" Type="http://schemas.openxmlformats.org/officeDocument/2006/relationships/customXml" Target="../customXml/item271.xml"/><Relationship Id="rId292" Type="http://schemas.openxmlformats.org/officeDocument/2006/relationships/customXml" Target="../customXml/item292.xml"/><Relationship Id="rId306" Type="http://schemas.openxmlformats.org/officeDocument/2006/relationships/customXml" Target="../customXml/item306.xml"/><Relationship Id="rId24" Type="http://schemas.openxmlformats.org/officeDocument/2006/relationships/customXml" Target="../customXml/item24.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31" Type="http://schemas.openxmlformats.org/officeDocument/2006/relationships/customXml" Target="../customXml/item131.xml"/><Relationship Id="rId327" Type="http://schemas.openxmlformats.org/officeDocument/2006/relationships/viewProps" Target="viewProps.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208" Type="http://schemas.openxmlformats.org/officeDocument/2006/relationships/customXml" Target="../customXml/item208.xml"/><Relationship Id="rId229" Type="http://schemas.openxmlformats.org/officeDocument/2006/relationships/customXml" Target="../customXml/item229.xml"/><Relationship Id="rId240" Type="http://schemas.openxmlformats.org/officeDocument/2006/relationships/customXml" Target="../customXml/item240.xml"/><Relationship Id="rId261" Type="http://schemas.openxmlformats.org/officeDocument/2006/relationships/customXml" Target="../customXml/item261.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282" Type="http://schemas.openxmlformats.org/officeDocument/2006/relationships/customXml" Target="../customXml/item282.xml"/><Relationship Id="rId312" Type="http://schemas.openxmlformats.org/officeDocument/2006/relationships/slideMaster" Target="slideMasters/slideMaster2.xml"/><Relationship Id="rId317" Type="http://schemas.openxmlformats.org/officeDocument/2006/relationships/slide" Target="slides/slide5.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189" Type="http://schemas.openxmlformats.org/officeDocument/2006/relationships/customXml" Target="../customXml/item189.xml"/><Relationship Id="rId219" Type="http://schemas.openxmlformats.org/officeDocument/2006/relationships/customXml" Target="../customXml/item219.xml"/><Relationship Id="rId3" Type="http://schemas.openxmlformats.org/officeDocument/2006/relationships/customXml" Target="../customXml/item3.xml"/><Relationship Id="rId214" Type="http://schemas.openxmlformats.org/officeDocument/2006/relationships/customXml" Target="../customXml/item214.xml"/><Relationship Id="rId230" Type="http://schemas.openxmlformats.org/officeDocument/2006/relationships/customXml" Target="../customXml/item230.xml"/><Relationship Id="rId235" Type="http://schemas.openxmlformats.org/officeDocument/2006/relationships/customXml" Target="../customXml/item235.xml"/><Relationship Id="rId251" Type="http://schemas.openxmlformats.org/officeDocument/2006/relationships/customXml" Target="../customXml/item251.xml"/><Relationship Id="rId256" Type="http://schemas.openxmlformats.org/officeDocument/2006/relationships/customXml" Target="../customXml/item256.xml"/><Relationship Id="rId277" Type="http://schemas.openxmlformats.org/officeDocument/2006/relationships/customXml" Target="../customXml/item277.xml"/><Relationship Id="rId298" Type="http://schemas.openxmlformats.org/officeDocument/2006/relationships/customXml" Target="../customXml/item298.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72" Type="http://schemas.openxmlformats.org/officeDocument/2006/relationships/customXml" Target="../customXml/item272.xml"/><Relationship Id="rId293" Type="http://schemas.openxmlformats.org/officeDocument/2006/relationships/customXml" Target="../customXml/item293.xml"/><Relationship Id="rId302" Type="http://schemas.openxmlformats.org/officeDocument/2006/relationships/customXml" Target="../customXml/item302.xml"/><Relationship Id="rId307" Type="http://schemas.openxmlformats.org/officeDocument/2006/relationships/customXml" Target="../customXml/item307.xml"/><Relationship Id="rId323" Type="http://schemas.openxmlformats.org/officeDocument/2006/relationships/notesMaster" Target="notesMasters/notesMaster1.xml"/><Relationship Id="rId328"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79" Type="http://schemas.openxmlformats.org/officeDocument/2006/relationships/customXml" Target="../customXml/item179.xml"/><Relationship Id="rId195" Type="http://schemas.openxmlformats.org/officeDocument/2006/relationships/customXml" Target="../customXml/item195.xml"/><Relationship Id="rId209" Type="http://schemas.openxmlformats.org/officeDocument/2006/relationships/customXml" Target="../customXml/item209.xml"/><Relationship Id="rId190" Type="http://schemas.openxmlformats.org/officeDocument/2006/relationships/customXml" Target="../customXml/item190.xml"/><Relationship Id="rId204" Type="http://schemas.openxmlformats.org/officeDocument/2006/relationships/customXml" Target="../customXml/item204.xml"/><Relationship Id="rId220" Type="http://schemas.openxmlformats.org/officeDocument/2006/relationships/customXml" Target="../customXml/item220.xml"/><Relationship Id="rId225" Type="http://schemas.openxmlformats.org/officeDocument/2006/relationships/customXml" Target="../customXml/item225.xml"/><Relationship Id="rId241" Type="http://schemas.openxmlformats.org/officeDocument/2006/relationships/customXml" Target="../customXml/item241.xml"/><Relationship Id="rId246" Type="http://schemas.openxmlformats.org/officeDocument/2006/relationships/customXml" Target="../customXml/item246.xml"/><Relationship Id="rId267" Type="http://schemas.openxmlformats.org/officeDocument/2006/relationships/customXml" Target="../customXml/item267.xml"/><Relationship Id="rId288" Type="http://schemas.openxmlformats.org/officeDocument/2006/relationships/customXml" Target="../customXml/item288.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262" Type="http://schemas.openxmlformats.org/officeDocument/2006/relationships/customXml" Target="../customXml/item262.xml"/><Relationship Id="rId283" Type="http://schemas.openxmlformats.org/officeDocument/2006/relationships/customXml" Target="../customXml/item283.xml"/><Relationship Id="rId313" Type="http://schemas.openxmlformats.org/officeDocument/2006/relationships/slide" Target="slides/slide1.xml"/><Relationship Id="rId318" Type="http://schemas.openxmlformats.org/officeDocument/2006/relationships/slide" Target="slides/slide6.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customXml" Target="../customXml/item185.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customXml" Target="../customXml/item180.xml"/><Relationship Id="rId210" Type="http://schemas.openxmlformats.org/officeDocument/2006/relationships/customXml" Target="../customXml/item21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customXml" Target="../customXml/item257.xml"/><Relationship Id="rId278" Type="http://schemas.openxmlformats.org/officeDocument/2006/relationships/customXml" Target="../customXml/item278.xml"/><Relationship Id="rId26" Type="http://schemas.openxmlformats.org/officeDocument/2006/relationships/customXml" Target="../customXml/item26.xml"/><Relationship Id="rId231" Type="http://schemas.openxmlformats.org/officeDocument/2006/relationships/customXml" Target="../customXml/item231.xml"/><Relationship Id="rId252" Type="http://schemas.openxmlformats.org/officeDocument/2006/relationships/customXml" Target="../customXml/item252.xml"/><Relationship Id="rId273" Type="http://schemas.openxmlformats.org/officeDocument/2006/relationships/customXml" Target="../customXml/item273.xml"/><Relationship Id="rId294" Type="http://schemas.openxmlformats.org/officeDocument/2006/relationships/customXml" Target="../customXml/item294.xml"/><Relationship Id="rId308" Type="http://schemas.openxmlformats.org/officeDocument/2006/relationships/customXml" Target="../customXml/item308.xml"/><Relationship Id="rId329" Type="http://schemas.openxmlformats.org/officeDocument/2006/relationships/tableStyles" Target="tableStyles.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customXml" Target="../customXml/item196.xml"/><Relationship Id="rId200" Type="http://schemas.openxmlformats.org/officeDocument/2006/relationships/customXml" Target="../customXml/item200.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customXml" Target="../customXml/item242.xml"/><Relationship Id="rId263" Type="http://schemas.openxmlformats.org/officeDocument/2006/relationships/customXml" Target="../customXml/item263.xml"/><Relationship Id="rId284" Type="http://schemas.openxmlformats.org/officeDocument/2006/relationships/customXml" Target="../customXml/item284.xml"/><Relationship Id="rId319" Type="http://schemas.openxmlformats.org/officeDocument/2006/relationships/slide" Target="slides/slide7.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customXml" Target="../customXml/item253.xml"/><Relationship Id="rId274" Type="http://schemas.openxmlformats.org/officeDocument/2006/relationships/customXml" Target="../customXml/item274.xml"/><Relationship Id="rId295" Type="http://schemas.openxmlformats.org/officeDocument/2006/relationships/customXml" Target="../customXml/item295.xml"/><Relationship Id="rId309" Type="http://schemas.openxmlformats.org/officeDocument/2006/relationships/customXml" Target="../customXml/item309.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320" Type="http://schemas.openxmlformats.org/officeDocument/2006/relationships/slide" Target="slides/slide8.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customXml" Target="../customXml/item243.xml"/><Relationship Id="rId264" Type="http://schemas.openxmlformats.org/officeDocument/2006/relationships/customXml" Target="../customXml/item264.xml"/><Relationship Id="rId285" Type="http://schemas.openxmlformats.org/officeDocument/2006/relationships/customXml" Target="../customXml/item285.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310" Type="http://schemas.openxmlformats.org/officeDocument/2006/relationships/customXml" Target="../customXml/item310.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customXml" Target="../customXml/item254.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customXml" Target="../customXml/item275.xml"/><Relationship Id="rId296" Type="http://schemas.openxmlformats.org/officeDocument/2006/relationships/customXml" Target="../customXml/item296.xml"/><Relationship Id="rId300" Type="http://schemas.openxmlformats.org/officeDocument/2006/relationships/customXml" Target="../customXml/item300.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321" Type="http://schemas.openxmlformats.org/officeDocument/2006/relationships/slide" Target="slides/slide9.xml"/><Relationship Id="rId202" Type="http://schemas.openxmlformats.org/officeDocument/2006/relationships/customXml" Target="../customXml/item202.xml"/><Relationship Id="rId223" Type="http://schemas.openxmlformats.org/officeDocument/2006/relationships/customXml" Target="../customXml/item223.xml"/><Relationship Id="rId244" Type="http://schemas.openxmlformats.org/officeDocument/2006/relationships/customXml" Target="../customXml/item244.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customXml" Target="../customXml/item265.xml"/><Relationship Id="rId286" Type="http://schemas.openxmlformats.org/officeDocument/2006/relationships/customXml" Target="../customXml/item286.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311" Type="http://schemas.openxmlformats.org/officeDocument/2006/relationships/slideMaster" Target="slideMasters/slideMaster1.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customXml" Target="../customXml/item213.xml"/><Relationship Id="rId234" Type="http://schemas.openxmlformats.org/officeDocument/2006/relationships/customXml" Target="../customXml/item234.xml"/><Relationship Id="rId2" Type="http://schemas.openxmlformats.org/officeDocument/2006/relationships/customXml" Target="../customXml/item2.xml"/><Relationship Id="rId29" Type="http://schemas.openxmlformats.org/officeDocument/2006/relationships/customXml" Target="../customXml/item29.xml"/><Relationship Id="rId255" Type="http://schemas.openxmlformats.org/officeDocument/2006/relationships/customXml" Target="../customXml/item255.xml"/><Relationship Id="rId276" Type="http://schemas.openxmlformats.org/officeDocument/2006/relationships/customXml" Target="../customXml/item276.xml"/><Relationship Id="rId297" Type="http://schemas.openxmlformats.org/officeDocument/2006/relationships/customXml" Target="../customXml/item297.xml"/><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301" Type="http://schemas.openxmlformats.org/officeDocument/2006/relationships/customXml" Target="../customXml/item301.xml"/><Relationship Id="rId322" Type="http://schemas.openxmlformats.org/officeDocument/2006/relationships/slide" Target="slides/slide10.xml"/><Relationship Id="rId61" Type="http://schemas.openxmlformats.org/officeDocument/2006/relationships/customXml" Target="../customXml/item61.xml"/><Relationship Id="rId82" Type="http://schemas.openxmlformats.org/officeDocument/2006/relationships/customXml" Target="../customXml/item82.xml"/><Relationship Id="rId199" Type="http://schemas.openxmlformats.org/officeDocument/2006/relationships/customXml" Target="../customXml/item199.xml"/><Relationship Id="rId203" Type="http://schemas.openxmlformats.org/officeDocument/2006/relationships/customXml" Target="../customXml/item203.xml"/><Relationship Id="rId19" Type="http://schemas.openxmlformats.org/officeDocument/2006/relationships/customXml" Target="../customXml/item19.xml"/><Relationship Id="rId224" Type="http://schemas.openxmlformats.org/officeDocument/2006/relationships/customXml" Target="../customXml/item224.xml"/><Relationship Id="rId245" Type="http://schemas.openxmlformats.org/officeDocument/2006/relationships/customXml" Target="../customXml/item245.xml"/><Relationship Id="rId266" Type="http://schemas.openxmlformats.org/officeDocument/2006/relationships/customXml" Target="../customXml/item266.xml"/><Relationship Id="rId287" Type="http://schemas.openxmlformats.org/officeDocument/2006/relationships/customXml" Target="../customXml/item2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0F11453-BAB5-4617-AD17-A5F014D25AC1}" type="datetimeFigureOut">
              <a:rPr lang="en-US" smtClean="0"/>
              <a:t>10/31/2016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1EF9B2D-9647-44EE-909A-0971AF0AF5BD}" type="slidenum">
              <a:rPr lang="en-US" smtClean="0"/>
              <a:t>‹#›</a:t>
            </a:fld>
            <a:endParaRPr lang="en-US"/>
          </a:p>
        </p:txBody>
      </p:sp>
    </p:spTree>
    <p:extLst>
      <p:ext uri="{BB962C8B-B14F-4D97-AF65-F5344CB8AC3E}">
        <p14:creationId xmlns:p14="http://schemas.microsoft.com/office/powerpoint/2010/main" val="219718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11D23BF-EEAB-4B04-BA27-55835FB87592}" type="datetimeFigureOut">
              <a:rPr lang="en-US" smtClean="0"/>
              <a:t>10/31/2016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01BF300-E08A-456E-8F5B-DEBDA76C76C1}" type="slidenum">
              <a:rPr lang="en-US" smtClean="0"/>
              <a:t>‹#›</a:t>
            </a:fld>
            <a:endParaRPr lang="en-US"/>
          </a:p>
        </p:txBody>
      </p:sp>
    </p:spTree>
    <p:extLst>
      <p:ext uri="{BB962C8B-B14F-4D97-AF65-F5344CB8AC3E}">
        <p14:creationId xmlns:p14="http://schemas.microsoft.com/office/powerpoint/2010/main" val="8796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163339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30992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75355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186"/>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38915" name="Shape 187"/>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p>
            <a:pPr eaLnBrk="1" hangingPunct="1">
              <a:buFontTx/>
              <a:buChar char="-"/>
            </a:pPr>
            <a:r>
              <a:rPr lang="en-US" altLang="en-US" sz="800" dirty="0" smtClean="0">
                <a:solidFill>
                  <a:srgbClr val="333399"/>
                </a:solidFill>
              </a:rPr>
              <a:t>So first lets look at the process incorporated in the new Agreement</a:t>
            </a:r>
          </a:p>
          <a:p>
            <a:pPr eaLnBrk="1" hangingPunct="1">
              <a:buFontTx/>
              <a:buChar char="-"/>
            </a:pPr>
            <a:r>
              <a:rPr lang="en-US" altLang="en-US" sz="800" dirty="0" smtClean="0">
                <a:solidFill>
                  <a:srgbClr val="333399"/>
                </a:solidFill>
              </a:rPr>
              <a:t>New Watershed Agreement includes the </a:t>
            </a:r>
            <a:r>
              <a:rPr lang="en-US" altLang="en-US" sz="800" i="1" dirty="0" smtClean="0">
                <a:solidFill>
                  <a:srgbClr val="333399"/>
                </a:solidFill>
              </a:rPr>
              <a:t>overarching GOALS &amp; initial OUTCOMES</a:t>
            </a:r>
          </a:p>
          <a:p>
            <a:pPr eaLnBrk="1" hangingPunct="1">
              <a:buFontTx/>
              <a:buChar char="-"/>
            </a:pPr>
            <a:r>
              <a:rPr lang="en-US" altLang="en-US" sz="800" dirty="0" smtClean="0">
                <a:solidFill>
                  <a:srgbClr val="333399"/>
                </a:solidFill>
              </a:rPr>
              <a:t>Management strategies </a:t>
            </a:r>
            <a:r>
              <a:rPr lang="en-US" altLang="en-US" sz="800" i="1" dirty="0" smtClean="0">
                <a:solidFill>
                  <a:srgbClr val="333399"/>
                </a:solidFill>
              </a:rPr>
              <a:t>called for </a:t>
            </a:r>
            <a:r>
              <a:rPr lang="en-US" altLang="en-US" sz="800" dirty="0" smtClean="0">
                <a:solidFill>
                  <a:srgbClr val="333399"/>
                </a:solidFill>
              </a:rPr>
              <a:t>in the new watershed agreement – </a:t>
            </a:r>
          </a:p>
          <a:p>
            <a:pPr eaLnBrk="1" hangingPunct="1">
              <a:buFontTx/>
              <a:buChar char="-"/>
            </a:pPr>
            <a:endParaRPr lang="en-US" altLang="en-US" sz="800" i="1" dirty="0" smtClean="0">
              <a:solidFill>
                <a:srgbClr val="333399"/>
              </a:solidFill>
            </a:endParaRPr>
          </a:p>
          <a:p>
            <a:pPr eaLnBrk="1" hangingPunct="1">
              <a:buFontTx/>
              <a:buChar char="-"/>
            </a:pPr>
            <a:r>
              <a:rPr lang="en-US" altLang="en-US" sz="800" i="1" dirty="0" smtClean="0">
                <a:solidFill>
                  <a:srgbClr val="333399"/>
                </a:solidFill>
              </a:rPr>
              <a:t>Things that are not changing much and allow for the accountability called for by the public</a:t>
            </a:r>
          </a:p>
          <a:p>
            <a:pPr eaLnBrk="1" hangingPunct="1">
              <a:buFontTx/>
              <a:buChar char="-"/>
            </a:pPr>
            <a:endParaRPr lang="en-US" altLang="en-US" sz="800" i="1" dirty="0" smtClean="0">
              <a:solidFill>
                <a:srgbClr val="333399"/>
              </a:solidFill>
            </a:endParaRPr>
          </a:p>
          <a:p>
            <a:pPr eaLnBrk="1" hangingPunct="1">
              <a:buFontTx/>
              <a:buChar char="-"/>
            </a:pPr>
            <a:r>
              <a:rPr lang="en-US" altLang="en-US" sz="800" i="1" dirty="0" smtClean="0">
                <a:solidFill>
                  <a:srgbClr val="333399"/>
                </a:solidFill>
              </a:rPr>
              <a:t>Management Strategies are called for in the Agreement but can be updated every couple of years to provide flexibility for science to impact direction</a:t>
            </a:r>
          </a:p>
          <a:p>
            <a:pPr eaLnBrk="1" hangingPunct="1">
              <a:buFontTx/>
              <a:buChar char="-"/>
            </a:pPr>
            <a:endParaRPr lang="en-US" altLang="en-US" sz="800" i="1" dirty="0" smtClean="0">
              <a:solidFill>
                <a:srgbClr val="333399"/>
              </a:solidFill>
            </a:endParaRPr>
          </a:p>
          <a:p>
            <a:pPr eaLnBrk="1" hangingPunct="1">
              <a:buFontTx/>
              <a:buChar char="-"/>
            </a:pPr>
            <a:r>
              <a:rPr lang="en-US" altLang="en-US" sz="800" i="1" dirty="0" smtClean="0">
                <a:solidFill>
                  <a:srgbClr val="333399"/>
                </a:solidFill>
              </a:rPr>
              <a:t>2 year </a:t>
            </a:r>
            <a:r>
              <a:rPr lang="en-US" altLang="en-US" sz="800" i="1" dirty="0" err="1" smtClean="0">
                <a:solidFill>
                  <a:srgbClr val="333399"/>
                </a:solidFill>
              </a:rPr>
              <a:t>workplans</a:t>
            </a:r>
            <a:r>
              <a:rPr lang="en-US" altLang="en-US" sz="800" i="1" dirty="0" smtClean="0">
                <a:solidFill>
                  <a:srgbClr val="333399"/>
                </a:solidFill>
              </a:rPr>
              <a:t> provide more detail for accountability but only for 2 years at a time/Flexibility</a:t>
            </a:r>
          </a:p>
          <a:p>
            <a:pPr>
              <a:spcBef>
                <a:spcPct val="0"/>
              </a:spcBef>
            </a:pPr>
            <a:endParaRPr lang="en-US" altLang="en-US" dirty="0" smtClean="0"/>
          </a:p>
        </p:txBody>
      </p:sp>
    </p:spTree>
    <p:extLst>
      <p:ext uri="{BB962C8B-B14F-4D97-AF65-F5344CB8AC3E}">
        <p14:creationId xmlns:p14="http://schemas.microsoft.com/office/powerpoint/2010/main" val="149034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16643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62207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099529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7377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t>8</a:t>
            </a:fld>
            <a:endParaRPr lang="en-US"/>
          </a:p>
        </p:txBody>
      </p:sp>
    </p:spTree>
    <p:extLst>
      <p:ext uri="{BB962C8B-B14F-4D97-AF65-F5344CB8AC3E}">
        <p14:creationId xmlns:p14="http://schemas.microsoft.com/office/powerpoint/2010/main" val="745594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6269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65909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287274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142340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11FC9E-C146-4449-BBBC-1480F4C5307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1565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47354B-F943-4B71-B9FB-ADE2C1A8F7B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83145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D13B4D-6D73-45A7-BD0D-40A98C48DD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13499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5"/>
            <a:ext cx="53848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5"/>
            <a:ext cx="53848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D4BCE9-A2E0-41FB-B2CD-A8249B246A0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424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4B11EB-4092-427F-92AF-2E0959E91B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97986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B576D0-A811-417A-944C-2B1F489FCF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58332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98B8FD2-C26F-4BAC-85C4-4783C2C79D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77605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96CBB4-EDEC-4E35-9514-0F704F8551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1659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2667406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0EDB4C-4CE1-48D4-9CB7-4722AA3648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4276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5C7D5C-4F77-44D6-8DCD-4003EB19E1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23175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62005"/>
            <a:ext cx="2743200" cy="5368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5"/>
            <a:ext cx="8026400"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49A7E4-13DD-4042-9B01-D9C486D1FA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14790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4" name="Shape 13"/>
          <p:cNvSpPr>
            <a:spLocks noChangeArrowheads="1"/>
          </p:cNvSpPr>
          <p:nvPr/>
        </p:nvSpPr>
        <p:spPr bwMode="auto">
          <a:xfrm>
            <a:off x="495300" y="1550988"/>
            <a:ext cx="11201400" cy="5170487"/>
          </a:xfrm>
          <a:prstGeom prst="roundRect">
            <a:avLst>
              <a:gd name="adj" fmla="val 2972"/>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mtClean="0">
              <a:solidFill>
                <a:srgbClr val="000000"/>
              </a:solidFill>
            </a:endParaRPr>
          </a:p>
        </p:txBody>
      </p:sp>
      <p:sp>
        <p:nvSpPr>
          <p:cNvPr id="5" name="Shape 14"/>
          <p:cNvSpPr/>
          <p:nvPr/>
        </p:nvSpPr>
        <p:spPr>
          <a:xfrm rot="10800000" flipH="1">
            <a:off x="495300" y="1"/>
            <a:ext cx="11201400" cy="1400175"/>
          </a:xfrm>
          <a:prstGeom prst="round2SameRect">
            <a:avLst>
              <a:gd name="adj1" fmla="val 10590"/>
              <a:gd name="adj2" fmla="val 0"/>
            </a:avLst>
          </a:prstGeom>
          <a:solidFill>
            <a:srgbClr val="FFFFFF"/>
          </a:solidFill>
          <a:ln>
            <a:noFill/>
          </a:ln>
        </p:spPr>
        <p:txBody>
          <a:bodyPr lIns="91425" tIns="45700" rIns="91425" bIns="45700" anchor="ctr"/>
          <a:lstStyle/>
          <a:p>
            <a:pPr eaLnBrk="0" fontAlgn="base" hangingPunct="0">
              <a:spcAft>
                <a:spcPct val="0"/>
              </a:spcAft>
              <a:defRPr/>
            </a:pPr>
            <a:endParaRPr>
              <a:solidFill>
                <a:srgbClr val="000000"/>
              </a:solidFill>
            </a:endParaRPr>
          </a:p>
        </p:txBody>
      </p:sp>
      <p:sp>
        <p:nvSpPr>
          <p:cNvPr id="15" name="Shape 15"/>
          <p:cNvSpPr txBox="1">
            <a:spLocks noGrp="1"/>
          </p:cNvSpPr>
          <p:nvPr>
            <p:ph type="title"/>
          </p:nvPr>
        </p:nvSpPr>
        <p:spPr>
          <a:xfrm>
            <a:off x="609600" y="186035"/>
            <a:ext cx="10972800" cy="1143000"/>
          </a:xfrm>
          <a:prstGeom prst="rect">
            <a:avLst/>
          </a:prstGeom>
          <a:noFill/>
          <a:ln>
            <a:noFill/>
          </a:ln>
        </p:spPr>
        <p:txBody>
          <a:bodyPr lIns="91425" tIns="91425" rIns="91425" bIns="91425" anchor="b"/>
          <a:lstStyle>
            <a:lvl1pPr rtl="0">
              <a:spcBef>
                <a:spcPts val="0"/>
              </a:spcBef>
              <a:defRPr>
                <a:solidFill>
                  <a:schemeClr val="dk2"/>
                </a:solidFill>
              </a:defRPr>
            </a:lvl1pPr>
            <a:lvl2pPr rtl="0">
              <a:spcBef>
                <a:spcPts val="0"/>
              </a:spcBef>
              <a:defRPr>
                <a:solidFill>
                  <a:schemeClr val="dk2"/>
                </a:solidFill>
              </a:defRPr>
            </a:lvl2pPr>
            <a:lvl3pPr rtl="0">
              <a:spcBef>
                <a:spcPts val="0"/>
              </a:spcBef>
              <a:defRPr>
                <a:solidFill>
                  <a:schemeClr val="dk2"/>
                </a:solidFill>
              </a:defRPr>
            </a:lvl3pPr>
            <a:lvl4pPr rtl="0">
              <a:spcBef>
                <a:spcPts val="0"/>
              </a:spcBef>
              <a:defRPr>
                <a:solidFill>
                  <a:schemeClr val="dk2"/>
                </a:solidFill>
              </a:defRPr>
            </a:lvl4pPr>
            <a:lvl5pPr rtl="0">
              <a:spcBef>
                <a:spcPts val="0"/>
              </a:spcBef>
              <a:defRPr>
                <a:solidFill>
                  <a:schemeClr val="dk2"/>
                </a:solidFill>
              </a:defRPr>
            </a:lvl5pPr>
            <a:lvl6pPr rtl="0">
              <a:spcBef>
                <a:spcPts val="0"/>
              </a:spcBef>
              <a:defRPr>
                <a:solidFill>
                  <a:schemeClr val="dk2"/>
                </a:solidFill>
              </a:defRPr>
            </a:lvl6pPr>
            <a:lvl7pPr rtl="0">
              <a:spcBef>
                <a:spcPts val="0"/>
              </a:spcBef>
              <a:defRPr>
                <a:solidFill>
                  <a:schemeClr val="dk2"/>
                </a:solidFill>
              </a:defRPr>
            </a:lvl7pPr>
            <a:lvl8pPr rtl="0">
              <a:spcBef>
                <a:spcPts val="0"/>
              </a:spcBef>
              <a:defRPr>
                <a:solidFill>
                  <a:schemeClr val="dk2"/>
                </a:solidFill>
              </a:defRPr>
            </a:lvl8pPr>
            <a:lvl9pPr rtl="0">
              <a:spcBef>
                <a:spcPts val="0"/>
              </a:spcBef>
              <a:defRPr>
                <a:solidFill>
                  <a:schemeClr val="dk2"/>
                </a:solidFill>
              </a:defRPr>
            </a:lvl9pPr>
          </a:lstStyle>
          <a:p>
            <a:endParaRPr/>
          </a:p>
        </p:txBody>
      </p:sp>
      <p:sp>
        <p:nvSpPr>
          <p:cNvPr id="16" name="Shape 16"/>
          <p:cNvSpPr txBox="1">
            <a:spLocks noGrp="1"/>
          </p:cNvSpPr>
          <p:nvPr>
            <p:ph type="body" idx="1"/>
          </p:nvPr>
        </p:nvSpPr>
        <p:spPr>
          <a:xfrm>
            <a:off x="609600" y="1600200"/>
            <a:ext cx="10972800" cy="4967700"/>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extLst>
      <p:ext uri="{BB962C8B-B14F-4D97-AF65-F5344CB8AC3E}">
        <p14:creationId xmlns:p14="http://schemas.microsoft.com/office/powerpoint/2010/main" val="420131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333593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77645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365870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151731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1082831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2493470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345355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41D81-EC08-4D09-9E34-F440F86FF683}" type="slidenum">
              <a:rPr lang="en-US" smtClean="0"/>
              <a:t>‹#›</a:t>
            </a:fld>
            <a:endParaRPr lang="en-US"/>
          </a:p>
        </p:txBody>
      </p:sp>
    </p:spTree>
    <p:extLst>
      <p:ext uri="{BB962C8B-B14F-4D97-AF65-F5344CB8AC3E}">
        <p14:creationId xmlns:p14="http://schemas.microsoft.com/office/powerpoint/2010/main" val="1722756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762001"/>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981201"/>
            <a:ext cx="109728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9604" name="Rectangle 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fontAlgn="base">
              <a:spcBef>
                <a:spcPct val="0"/>
              </a:spcBef>
              <a:spcAft>
                <a:spcPct val="0"/>
              </a:spcAft>
              <a:defRPr/>
            </a:pPr>
            <a:endParaRPr lang="en-US" altLang="en-US">
              <a:solidFill>
                <a:srgbClr val="000000"/>
              </a:solidFill>
            </a:endParaRPr>
          </a:p>
        </p:txBody>
      </p:sp>
      <p:sp>
        <p:nvSpPr>
          <p:cNvPr id="40960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fontAlgn="base">
              <a:spcBef>
                <a:spcPct val="0"/>
              </a:spcBef>
              <a:spcAft>
                <a:spcPct val="0"/>
              </a:spcAft>
              <a:defRPr/>
            </a:pPr>
            <a:endParaRPr lang="en-US" altLang="en-US">
              <a:solidFill>
                <a:srgbClr val="000000"/>
              </a:solidFill>
            </a:endParaRPr>
          </a:p>
        </p:txBody>
      </p:sp>
      <p:sp>
        <p:nvSpPr>
          <p:cNvPr id="409606"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fontAlgn="base">
              <a:spcBef>
                <a:spcPct val="0"/>
              </a:spcBef>
              <a:spcAft>
                <a:spcPct val="0"/>
              </a:spcAft>
              <a:defRPr/>
            </a:pPr>
            <a:fld id="{3BEC2662-F3A9-4FDD-A0FB-A5BE21A3ADD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
        <p:nvSpPr>
          <p:cNvPr id="1031" name="Freeform 7"/>
          <p:cNvSpPr>
            <a:spLocks noChangeArrowheads="1"/>
          </p:cNvSpPr>
          <p:nvPr/>
        </p:nvSpPr>
        <p:spPr bwMode="auto">
          <a:xfrm>
            <a:off x="508000" y="8382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1032" name="Line 8"/>
          <p:cNvSpPr>
            <a:spLocks noChangeShapeType="1"/>
          </p:cNvSpPr>
          <p:nvPr/>
        </p:nvSpPr>
        <p:spPr bwMode="auto">
          <a:xfrm>
            <a:off x="609600" y="6172200"/>
            <a:ext cx="10972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1033" name="Picture 9" descr="states"/>
          <p:cNvPicPr>
            <a:picLocks noChangeAspect="1" noChangeArrowheads="1"/>
          </p:cNvPicPr>
          <p:nvPr userDrawn="1"/>
        </p:nvPicPr>
        <p:blipFill>
          <a:blip r:embed="rId14">
            <a:lum bright="78000" contrast="-66000"/>
            <a:extLst>
              <a:ext uri="{28A0092B-C50C-407E-A947-70E740481C1C}">
                <a14:useLocalDpi xmlns:a14="http://schemas.microsoft.com/office/drawing/2010/main" val="0"/>
              </a:ext>
            </a:extLst>
          </a:blip>
          <a:srcRect l="3273" t="4234" r="51996" b="18469"/>
          <a:stretch>
            <a:fillRect/>
          </a:stretch>
        </p:blipFill>
        <p:spPr bwMode="auto">
          <a:xfrm>
            <a:off x="6096000" y="7620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8"/>
          <p:cNvSpPr>
            <a:spLocks noChangeArrowheads="1"/>
          </p:cNvSpPr>
          <p:nvPr userDrawn="1"/>
        </p:nvSpPr>
        <p:spPr bwMode="auto">
          <a:xfrm>
            <a:off x="0" y="0"/>
            <a:ext cx="12192000" cy="762000"/>
          </a:xfrm>
          <a:prstGeom prst="rect">
            <a:avLst/>
          </a:prstGeom>
          <a:gradFill rotWithShape="1">
            <a:gsLst>
              <a:gs pos="0">
                <a:srgbClr val="0066FF">
                  <a:alpha val="75000"/>
                </a:srgbClr>
              </a:gs>
              <a:gs pos="100000">
                <a:srgbClr val="C0C0C0">
                  <a:alpha val="59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endParaRPr lang="en-US" sz="800" b="1" smtClean="0">
              <a:solidFill>
                <a:srgbClr val="000000"/>
              </a:solidFill>
              <a:ea typeface="ＭＳ Ｐゴシック" panose="020B0600070205080204" pitchFamily="34" charset="-128"/>
            </a:endParaRPr>
          </a:p>
        </p:txBody>
      </p:sp>
      <p:pic>
        <p:nvPicPr>
          <p:cNvPr id="1035" name="Picture 9" descr="Cbplogocnotex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074400" y="176214"/>
            <a:ext cx="914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541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p:titleStyle>
    <p:body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09"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498"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686"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875"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0" y="0"/>
            <a:ext cx="12192000" cy="6857999"/>
          </a:xfrm>
          <a:prstGeom prst="rect">
            <a:avLst/>
          </a:prstGeom>
        </p:spPr>
        <p:txBody>
          <a:bodyPr>
            <a:normAutofit/>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pPr algn="ctr"/>
            <a:endParaRPr lang="en-US" sz="4800" b="1" kern="0" dirty="0" smtClean="0">
              <a:latin typeface="+mn-lt"/>
            </a:endParaRPr>
          </a:p>
          <a:p>
            <a:pPr algn="ctr"/>
            <a:endParaRPr lang="en-US" sz="4800" b="1" kern="0" dirty="0">
              <a:latin typeface="+mn-lt"/>
            </a:endParaRPr>
          </a:p>
          <a:p>
            <a:pPr algn="ctr"/>
            <a:endParaRPr lang="en-US" sz="4800" b="1" kern="0" dirty="0" smtClean="0">
              <a:latin typeface="+mn-lt"/>
            </a:endParaRPr>
          </a:p>
          <a:p>
            <a:pPr algn="ctr"/>
            <a:r>
              <a:rPr lang="en-US" sz="4800" b="1" kern="0" dirty="0" smtClean="0"/>
              <a:t>Concepts and Timeline for Developing a CBP Biennial Strategy Review System</a:t>
            </a:r>
            <a:r>
              <a:rPr lang="en-US" sz="4800" b="1" kern="0" dirty="0" smtClean="0">
                <a:latin typeface="+mn-lt"/>
              </a:rPr>
              <a:t/>
            </a:r>
            <a:br>
              <a:rPr lang="en-US" sz="4800" b="1" kern="0" dirty="0" smtClean="0">
                <a:latin typeface="+mn-lt"/>
              </a:rPr>
            </a:br>
            <a:r>
              <a:rPr lang="en-US" sz="4800" b="1" kern="0" dirty="0" smtClean="0">
                <a:latin typeface="+mn-lt"/>
              </a:rPr>
              <a:t/>
            </a:r>
            <a:br>
              <a:rPr lang="en-US" sz="4800" b="1" kern="0" dirty="0" smtClean="0">
                <a:latin typeface="+mn-lt"/>
              </a:rPr>
            </a:br>
            <a:r>
              <a:rPr lang="en-US" sz="2800" kern="0" dirty="0" smtClean="0"/>
              <a:t>(DRAFT) October </a:t>
            </a:r>
            <a:r>
              <a:rPr lang="en-US" sz="2800" kern="0" dirty="0" smtClean="0"/>
              <a:t>31</a:t>
            </a:r>
            <a:r>
              <a:rPr lang="en-US" sz="2800" kern="0" dirty="0" smtClean="0"/>
              <a:t>, </a:t>
            </a:r>
            <a:r>
              <a:rPr lang="en-US" sz="2800" kern="0" dirty="0" smtClean="0"/>
              <a:t>2016 (DRAFT)</a:t>
            </a:r>
            <a:endParaRPr lang="en-US" sz="2800" kern="0" dirty="0"/>
          </a:p>
        </p:txBody>
      </p:sp>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1</a:t>
            </a:fld>
            <a:endParaRPr lang="en-US" altLang="en-US">
              <a:solidFill>
                <a:srgbClr val="000000"/>
              </a:solidFill>
            </a:endParaRPr>
          </a:p>
        </p:txBody>
      </p:sp>
    </p:spTree>
    <p:extLst>
      <p:ext uri="{BB962C8B-B14F-4D97-AF65-F5344CB8AC3E}">
        <p14:creationId xmlns:p14="http://schemas.microsoft.com/office/powerpoint/2010/main" val="788321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Recommended Model</a:t>
            </a:r>
            <a:endParaRPr lang="en-US" sz="4200" dirty="0">
              <a:solidFill>
                <a:srgbClr val="000099"/>
              </a:solidFill>
              <a:latin typeface="Garamond"/>
            </a:endParaRPr>
          </a:p>
        </p:txBody>
      </p:sp>
      <p:sp>
        <p:nvSpPr>
          <p:cNvPr id="4" name="Title 1"/>
          <p:cNvSpPr txBox="1">
            <a:spLocks/>
          </p:cNvSpPr>
          <p:nvPr/>
        </p:nvSpPr>
        <p:spPr>
          <a:xfrm>
            <a:off x="528235" y="845570"/>
            <a:ext cx="10515600" cy="1325563"/>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r>
              <a:rPr lang="en-US" sz="4000" i="1" kern="0" dirty="0" smtClean="0"/>
              <a:t>Cross-Outcome/Indicator Themes</a:t>
            </a:r>
            <a:endParaRPr lang="en-US" sz="4000" i="1" kern="0" dirty="0"/>
          </a:p>
        </p:txBody>
      </p:sp>
      <p:sp>
        <p:nvSpPr>
          <p:cNvPr id="5" name="Content Placeholder 2"/>
          <p:cNvSpPr txBox="1">
            <a:spLocks/>
          </p:cNvSpPr>
          <p:nvPr/>
        </p:nvSpPr>
        <p:spPr>
          <a:xfrm>
            <a:off x="528235" y="1764456"/>
            <a:ext cx="10847521" cy="3663156"/>
          </a:xfrm>
          <a:prstGeom prst="rect">
            <a:avLst/>
          </a:prstGeom>
        </p:spPr>
        <p:txBody>
          <a:bodyPr>
            <a:noAutofit/>
          </a:bodyPr>
          <a:lst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09"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498"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686"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875"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US" kern="0" dirty="0" smtClean="0"/>
              <a:t>Encourages most cross-outcome/cross-GIT collaboration</a:t>
            </a:r>
          </a:p>
          <a:p>
            <a:r>
              <a:rPr lang="en-US" kern="0" dirty="0" smtClean="0"/>
              <a:t>Planned around cross-outcome story lines and logic yielding key opportunity for meaningful strategy changes (if needed)</a:t>
            </a:r>
          </a:p>
          <a:p>
            <a:r>
              <a:rPr lang="en-US" kern="0" dirty="0" smtClean="0"/>
              <a:t>Tied to indicators data release ensuring timely information  </a:t>
            </a:r>
          </a:p>
          <a:p>
            <a:r>
              <a:rPr lang="en-US" kern="0" dirty="0" smtClean="0"/>
              <a:t>Facilitates more robust discussion with fewer outcomes/meeting</a:t>
            </a:r>
          </a:p>
          <a:p>
            <a:r>
              <a:rPr lang="en-US" kern="0" dirty="0" smtClean="0"/>
              <a:t>GITs have chance to present multiple times through the year on different outcomes</a:t>
            </a:r>
            <a:endParaRPr lang="en-US" kern="0" dirty="0"/>
          </a:p>
        </p:txBody>
      </p:sp>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10</a:t>
            </a:fld>
            <a:endParaRPr lang="en-US" altLang="en-US">
              <a:solidFill>
                <a:srgbClr val="000000"/>
              </a:solidFill>
            </a:endParaRPr>
          </a:p>
        </p:txBody>
      </p:sp>
    </p:spTree>
    <p:extLst>
      <p:ext uri="{BB962C8B-B14F-4D97-AF65-F5344CB8AC3E}">
        <p14:creationId xmlns:p14="http://schemas.microsoft.com/office/powerpoint/2010/main" val="716361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p:cNvSpPr txBox="1">
            <a:spLocks/>
          </p:cNvSpPr>
          <p:nvPr/>
        </p:nvSpPr>
        <p:spPr>
          <a:xfrm>
            <a:off x="528235" y="845570"/>
            <a:ext cx="10515600" cy="1325563"/>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r>
              <a:rPr lang="en-US" sz="4000" i="1" kern="0" dirty="0" smtClean="0"/>
              <a:t>Why is it needed?</a:t>
            </a:r>
            <a:endParaRPr lang="en-US" sz="4000" i="1" kern="0" dirty="0"/>
          </a:p>
        </p:txBody>
      </p:sp>
      <p:sp>
        <p:nvSpPr>
          <p:cNvPr id="12" name="Content Placeholder 2"/>
          <p:cNvSpPr txBox="1">
            <a:spLocks/>
          </p:cNvSpPr>
          <p:nvPr/>
        </p:nvSpPr>
        <p:spPr>
          <a:xfrm>
            <a:off x="373255" y="1663331"/>
            <a:ext cx="11358962" cy="4575175"/>
          </a:xfrm>
          <a:prstGeom prst="rect">
            <a:avLst/>
          </a:prstGeom>
        </p:spPr>
        <p:txBody>
          <a:bodyPr>
            <a:noAutofit/>
          </a:bodyPr>
          <a:lst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09"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498"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686"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875"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US" sz="2050" kern="0" dirty="0" smtClean="0"/>
              <a:t>Fulfill </a:t>
            </a:r>
            <a:r>
              <a:rPr lang="en-US" sz="2050" b="1" kern="0" dirty="0" smtClean="0"/>
              <a:t>2014</a:t>
            </a:r>
            <a:r>
              <a:rPr lang="en-US" sz="2050" kern="0" dirty="0" smtClean="0"/>
              <a:t> </a:t>
            </a:r>
            <a:r>
              <a:rPr lang="en-US" sz="2050" b="1" kern="0" dirty="0" smtClean="0"/>
              <a:t>Chesapeake Bay Watershed Agreement</a:t>
            </a:r>
            <a:r>
              <a:rPr lang="en-US" sz="2050" kern="0" dirty="0" smtClean="0"/>
              <a:t> (Agreement) commitment to biennially re-evaluate and update management strategies. PSC is required to report on implementation to the Executive Council. </a:t>
            </a:r>
          </a:p>
          <a:p>
            <a:r>
              <a:rPr lang="en-US" sz="2050" kern="0" dirty="0" smtClean="0"/>
              <a:t>Support PSC charge to use the </a:t>
            </a:r>
            <a:r>
              <a:rPr lang="en-US" sz="2050" b="1" kern="0" dirty="0" smtClean="0"/>
              <a:t>Decision Framework </a:t>
            </a:r>
            <a:r>
              <a:rPr lang="en-US" sz="2050" kern="0" dirty="0" smtClean="0"/>
              <a:t>to adaptively manage (later re-affirmed in the Agreement).</a:t>
            </a:r>
          </a:p>
          <a:p>
            <a:r>
              <a:rPr lang="en-US" sz="2050" kern="0" dirty="0" smtClean="0"/>
              <a:t>Establish consistent method for identifying changes needed to</a:t>
            </a:r>
            <a:r>
              <a:rPr lang="en-US" sz="2050" b="1" kern="0" dirty="0" smtClean="0"/>
              <a:t> implement adaptive management </a:t>
            </a:r>
            <a:r>
              <a:rPr lang="en-US" sz="2050" kern="0" dirty="0" smtClean="0"/>
              <a:t>as articulated through the Agreement. </a:t>
            </a:r>
          </a:p>
          <a:p>
            <a:r>
              <a:rPr lang="en-US" sz="2050" kern="0" dirty="0" smtClean="0"/>
              <a:t>Utilize the </a:t>
            </a:r>
            <a:r>
              <a:rPr lang="en-US" sz="2050" b="1" kern="0" dirty="0" smtClean="0"/>
              <a:t>Indicators Framework</a:t>
            </a:r>
            <a:r>
              <a:rPr lang="en-US" sz="2050" kern="0" dirty="0" smtClean="0"/>
              <a:t> to track progress toward outcomes, to understand what factors influence outcome achievement, and whether the program did what it said it would do.</a:t>
            </a:r>
          </a:p>
          <a:p>
            <a:r>
              <a:rPr lang="en-US" sz="2050" kern="0" dirty="0" smtClean="0"/>
              <a:t>Support</a:t>
            </a:r>
            <a:r>
              <a:rPr lang="en-US" sz="2050" b="1" kern="0" dirty="0" smtClean="0"/>
              <a:t> evolving partnership needs</a:t>
            </a:r>
            <a:r>
              <a:rPr lang="en-US" sz="2050" kern="0" dirty="0" smtClean="0"/>
              <a:t> related to accountability, transparency, and decision-support identified through stakeholder </a:t>
            </a:r>
            <a:r>
              <a:rPr lang="en-US" sz="2050" b="1" kern="0" dirty="0" smtClean="0"/>
              <a:t>research</a:t>
            </a:r>
            <a:r>
              <a:rPr lang="en-US" sz="2050" kern="0" dirty="0" smtClean="0"/>
              <a:t>.</a:t>
            </a:r>
          </a:p>
          <a:p>
            <a:r>
              <a:rPr lang="en-US" sz="2050" kern="0" dirty="0" smtClean="0"/>
              <a:t>Promote </a:t>
            </a:r>
            <a:r>
              <a:rPr lang="en-US" sz="2050" b="1" kern="0" dirty="0" smtClean="0"/>
              <a:t>core values </a:t>
            </a:r>
            <a:r>
              <a:rPr lang="en-US" sz="2050" kern="0" dirty="0" smtClean="0"/>
              <a:t>such as flexibility, trust, open conversation, efficiency, predictability, collaboration, and solution-finding. </a:t>
            </a:r>
          </a:p>
          <a:p>
            <a:pPr marL="0" indent="0">
              <a:buFont typeface="Wingdings" panose="05000000000000000000" pitchFamily="2" charset="2"/>
              <a:buNone/>
            </a:pPr>
            <a:endParaRPr lang="en-US" sz="3200" kern="0" dirty="0"/>
          </a:p>
        </p:txBody>
      </p:sp>
      <p:sp>
        <p:nvSpPr>
          <p:cNvPr id="4" name="TextBox 3"/>
          <p:cNvSpPr txBox="1"/>
          <p:nvPr/>
        </p:nvSpPr>
        <p:spPr>
          <a:xfrm>
            <a:off x="0" y="12"/>
            <a:ext cx="12192000" cy="738664"/>
          </a:xfrm>
          <a:prstGeom prst="rect">
            <a:avLst/>
          </a:prstGeom>
          <a:noFill/>
        </p:spPr>
        <p:txBody>
          <a:bodyPr wrap="square" rtlCol="0">
            <a:spAutoFit/>
          </a:bodyPr>
          <a:lstStyle/>
          <a:p>
            <a:r>
              <a:rPr lang="en-US" sz="4200" b="1" kern="0" dirty="0">
                <a:solidFill>
                  <a:srgbClr val="000099"/>
                </a:solidFill>
                <a:latin typeface="+mj-lt"/>
              </a:rPr>
              <a:t>Biennial Strategy Review System</a:t>
            </a:r>
            <a:endParaRPr lang="en-US" sz="4200" dirty="0">
              <a:solidFill>
                <a:srgbClr val="000099"/>
              </a:solidFill>
              <a:latin typeface="+mj-lt"/>
            </a:endParaRPr>
          </a:p>
        </p:txBody>
      </p:sp>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2</a:t>
            </a:fld>
            <a:endParaRPr lang="en-US" altLang="en-US">
              <a:solidFill>
                <a:srgbClr val="000000"/>
              </a:solidFill>
            </a:endParaRPr>
          </a:p>
        </p:txBody>
      </p:sp>
    </p:spTree>
    <p:extLst>
      <p:ext uri="{BB962C8B-B14F-4D97-AF65-F5344CB8AC3E}">
        <p14:creationId xmlns:p14="http://schemas.microsoft.com/office/powerpoint/2010/main" val="1915149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32286"/>
            <a:ext cx="12192000" cy="762000"/>
          </a:xfrm>
          <a:prstGeom prst="rect">
            <a:avLst/>
          </a:prstGeom>
        </p:spPr>
        <p:txBody>
          <a:bodyPr/>
          <a:lstStyle/>
          <a:p>
            <a:pPr>
              <a:defRPr/>
            </a:pPr>
            <a:r>
              <a:rPr lang="en-US" sz="4200" b="1" kern="0" dirty="0">
                <a:solidFill>
                  <a:srgbClr val="000099"/>
                </a:solidFill>
                <a:latin typeface="Garamond"/>
                <a:ea typeface="Arial"/>
                <a:cs typeface="Arial"/>
                <a:sym typeface="Arial"/>
              </a:rPr>
              <a:t>How partners are </a:t>
            </a:r>
            <a:r>
              <a:rPr lang="en-US" sz="4200" b="1" kern="0" dirty="0" smtClean="0">
                <a:solidFill>
                  <a:srgbClr val="000099"/>
                </a:solidFill>
                <a:latin typeface="Garamond"/>
                <a:ea typeface="Arial"/>
                <a:cs typeface="Arial"/>
                <a:sym typeface="Arial"/>
              </a:rPr>
              <a:t>working</a:t>
            </a:r>
            <a:endParaRPr lang="en-US" sz="4200" b="1" kern="0" dirty="0">
              <a:solidFill>
                <a:srgbClr val="000099"/>
              </a:solidFill>
              <a:latin typeface="Garamond"/>
              <a:ea typeface="Arial"/>
              <a:cs typeface="Arial"/>
              <a:sym typeface="Arial"/>
            </a:endParaRPr>
          </a:p>
        </p:txBody>
      </p:sp>
      <p:sp>
        <p:nvSpPr>
          <p:cNvPr id="37891" name="Text Box 2"/>
          <p:cNvSpPr txBox="1">
            <a:spLocks noChangeArrowheads="1"/>
          </p:cNvSpPr>
          <p:nvPr/>
        </p:nvSpPr>
        <p:spPr bwMode="auto">
          <a:xfrm>
            <a:off x="2041525" y="201771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717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endParaRPr lang="en-US" altLang="en-US">
              <a:solidFill>
                <a:srgbClr val="000000"/>
              </a:solidFill>
            </a:endParaRPr>
          </a:p>
        </p:txBody>
      </p:sp>
      <p:sp>
        <p:nvSpPr>
          <p:cNvPr id="6" name="Rectangle 6"/>
          <p:cNvSpPr>
            <a:spLocks noChangeArrowheads="1"/>
          </p:cNvSpPr>
          <p:nvPr/>
        </p:nvSpPr>
        <p:spPr bwMode="auto">
          <a:xfrm>
            <a:off x="1981200" y="1905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20000"/>
              </a:spcBef>
              <a:spcAft>
                <a:spcPct val="0"/>
              </a:spcAft>
              <a:buClr>
                <a:srgbClr val="5F5F5F"/>
              </a:buClr>
              <a:buSzPct val="75000"/>
            </a:pPr>
            <a:r>
              <a:rPr lang="en-US" altLang="en-US" sz="2200" b="1" dirty="0">
                <a:solidFill>
                  <a:srgbClr val="333399"/>
                </a:solidFill>
                <a:latin typeface="Calibri" panose="020F0502020204030204" pitchFamily="34" charset="0"/>
              </a:rPr>
              <a:t>GOAL</a:t>
            </a:r>
          </a:p>
        </p:txBody>
      </p:sp>
      <p:sp>
        <p:nvSpPr>
          <p:cNvPr id="37893" name="Rectangle 6"/>
          <p:cNvSpPr>
            <a:spLocks noChangeArrowheads="1"/>
          </p:cNvSpPr>
          <p:nvPr/>
        </p:nvSpPr>
        <p:spPr bwMode="auto">
          <a:xfrm>
            <a:off x="7696200" y="914400"/>
            <a:ext cx="3200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20000"/>
              </a:spcBef>
              <a:spcAft>
                <a:spcPct val="0"/>
              </a:spcAft>
              <a:buClr>
                <a:srgbClr val="5F5F5F"/>
              </a:buClr>
              <a:buSzPct val="75000"/>
            </a:pPr>
            <a:endParaRPr lang="en-US" altLang="en-US" sz="1000">
              <a:solidFill>
                <a:srgbClr val="333399"/>
              </a:solidFill>
            </a:endParaRPr>
          </a:p>
        </p:txBody>
      </p:sp>
      <p:sp>
        <p:nvSpPr>
          <p:cNvPr id="8" name="Rectangle 6"/>
          <p:cNvSpPr>
            <a:spLocks noChangeArrowheads="1"/>
          </p:cNvSpPr>
          <p:nvPr/>
        </p:nvSpPr>
        <p:spPr bwMode="auto">
          <a:xfrm>
            <a:off x="1828800" y="2971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20000"/>
              </a:spcBef>
              <a:spcAft>
                <a:spcPct val="0"/>
              </a:spcAft>
              <a:buClr>
                <a:srgbClr val="5F5F5F"/>
              </a:buClr>
              <a:buSzPct val="75000"/>
            </a:pPr>
            <a:r>
              <a:rPr lang="en-US" altLang="en-US" sz="2200" b="1" dirty="0">
                <a:solidFill>
                  <a:srgbClr val="0070C0"/>
                </a:solidFill>
                <a:latin typeface="Calibri" panose="020F0502020204030204" pitchFamily="34" charset="0"/>
              </a:rPr>
              <a:t>OUTCOME</a:t>
            </a:r>
          </a:p>
        </p:txBody>
      </p:sp>
      <p:sp>
        <p:nvSpPr>
          <p:cNvPr id="9" name="Rectangle 6"/>
          <p:cNvSpPr>
            <a:spLocks noChangeArrowheads="1"/>
          </p:cNvSpPr>
          <p:nvPr/>
        </p:nvSpPr>
        <p:spPr bwMode="auto">
          <a:xfrm>
            <a:off x="4495800" y="3657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20000"/>
              </a:spcBef>
              <a:spcAft>
                <a:spcPct val="0"/>
              </a:spcAft>
              <a:buClr>
                <a:srgbClr val="5F5F5F"/>
              </a:buClr>
              <a:buSzPct val="75000"/>
            </a:pPr>
            <a:r>
              <a:rPr lang="en-US" altLang="en-US" sz="2200" b="1" dirty="0">
                <a:solidFill>
                  <a:srgbClr val="0070C0"/>
                </a:solidFill>
                <a:latin typeface="Calibri" panose="020F0502020204030204" pitchFamily="34" charset="0"/>
              </a:rPr>
              <a:t>OUTCOME</a:t>
            </a:r>
          </a:p>
        </p:txBody>
      </p:sp>
      <p:sp>
        <p:nvSpPr>
          <p:cNvPr id="10" name="Rectangle 6"/>
          <p:cNvSpPr>
            <a:spLocks noChangeArrowheads="1"/>
          </p:cNvSpPr>
          <p:nvPr/>
        </p:nvSpPr>
        <p:spPr bwMode="auto">
          <a:xfrm>
            <a:off x="3200400" y="3352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20000"/>
              </a:spcBef>
              <a:spcAft>
                <a:spcPct val="0"/>
              </a:spcAft>
              <a:buClr>
                <a:srgbClr val="5F5F5F"/>
              </a:buClr>
              <a:buSzPct val="75000"/>
            </a:pPr>
            <a:r>
              <a:rPr lang="en-US" altLang="en-US" sz="2200" b="1" dirty="0">
                <a:solidFill>
                  <a:srgbClr val="0070C0"/>
                </a:solidFill>
                <a:latin typeface="Calibri" panose="020F0502020204030204" pitchFamily="34" charset="0"/>
              </a:rPr>
              <a:t>OUTCOME</a:t>
            </a:r>
          </a:p>
        </p:txBody>
      </p:sp>
      <p:sp>
        <p:nvSpPr>
          <p:cNvPr id="11" name="TextBox 10"/>
          <p:cNvSpPr txBox="1"/>
          <p:nvPr/>
        </p:nvSpPr>
        <p:spPr>
          <a:xfrm>
            <a:off x="6248400" y="1828801"/>
            <a:ext cx="3886200" cy="1323975"/>
          </a:xfrm>
          <a:prstGeom prst="rect">
            <a:avLst/>
          </a:prstGeom>
          <a:gradFill flip="none" rotWithShape="1">
            <a:gsLst>
              <a:gs pos="50000">
                <a:schemeClr val="accent1">
                  <a:tint val="44500"/>
                  <a:satMod val="160000"/>
                </a:schemeClr>
              </a:gs>
              <a:gs pos="100000">
                <a:schemeClr val="accent1">
                  <a:tint val="23500"/>
                  <a:satMod val="160000"/>
                </a:schemeClr>
              </a:gs>
            </a:gsLst>
            <a:lin ang="13500000" scaled="1"/>
            <a:tileRect/>
          </a:gradFill>
          <a:ln w="28575">
            <a:solidFill>
              <a:srgbClr val="333399"/>
            </a:solidFill>
          </a:ln>
        </p:spPr>
        <p:txBody>
          <a:bodyPr anchor="ctr">
            <a:spAutoFit/>
          </a:bodyPr>
          <a:lstStyle/>
          <a:p>
            <a:pPr algn="ctr" eaLnBrk="0" fontAlgn="base" hangingPunct="0">
              <a:spcBef>
                <a:spcPct val="0"/>
              </a:spcBef>
              <a:spcAft>
                <a:spcPct val="0"/>
              </a:spcAft>
              <a:defRPr/>
            </a:pPr>
            <a:r>
              <a:rPr lang="en-US" sz="2000" i="1" dirty="0">
                <a:solidFill>
                  <a:srgbClr val="333399"/>
                </a:solidFill>
                <a:latin typeface="Calibri Light" pitchFamily="34" charset="0"/>
              </a:rPr>
              <a:t>CBP’s Executive Council (EC) </a:t>
            </a:r>
            <a:br>
              <a:rPr lang="en-US" sz="2000" i="1" dirty="0">
                <a:solidFill>
                  <a:srgbClr val="333399"/>
                </a:solidFill>
                <a:latin typeface="Calibri Light" pitchFamily="34" charset="0"/>
              </a:rPr>
            </a:br>
            <a:r>
              <a:rPr lang="en-US" sz="2000" i="1" dirty="0">
                <a:solidFill>
                  <a:srgbClr val="333399"/>
                </a:solidFill>
                <a:latin typeface="Calibri Light" pitchFamily="34" charset="0"/>
              </a:rPr>
              <a:t>agreed to</a:t>
            </a:r>
          </a:p>
          <a:p>
            <a:pPr algn="ctr" eaLnBrk="0" fontAlgn="base" hangingPunct="0">
              <a:spcBef>
                <a:spcPct val="0"/>
              </a:spcBef>
              <a:spcAft>
                <a:spcPct val="0"/>
              </a:spcAft>
              <a:defRPr/>
            </a:pPr>
            <a:r>
              <a:rPr lang="en-US" sz="2000" b="1" i="1" dirty="0">
                <a:solidFill>
                  <a:srgbClr val="333399"/>
                </a:solidFill>
                <a:latin typeface="Calibri Light" pitchFamily="34" charset="0"/>
              </a:rPr>
              <a:t>Watershed Agreement</a:t>
            </a:r>
          </a:p>
          <a:p>
            <a:pPr algn="ctr" eaLnBrk="0" fontAlgn="base" hangingPunct="0">
              <a:spcBef>
                <a:spcPct val="0"/>
              </a:spcBef>
              <a:spcAft>
                <a:spcPct val="0"/>
              </a:spcAft>
              <a:defRPr/>
            </a:pPr>
            <a:r>
              <a:rPr lang="en-US" sz="2000" b="1" i="1" dirty="0">
                <a:solidFill>
                  <a:srgbClr val="333399"/>
                </a:solidFill>
                <a:latin typeface="Calibri Light" pitchFamily="34" charset="0"/>
              </a:rPr>
              <a:t>GOALS </a:t>
            </a:r>
            <a:r>
              <a:rPr lang="en-US" sz="2000" i="1" dirty="0">
                <a:solidFill>
                  <a:srgbClr val="333399"/>
                </a:solidFill>
                <a:latin typeface="Calibri Light" pitchFamily="34" charset="0"/>
              </a:rPr>
              <a:t>&amp; initial </a:t>
            </a:r>
            <a:r>
              <a:rPr lang="en-US" sz="2000" b="1" i="1" dirty="0">
                <a:solidFill>
                  <a:srgbClr val="333399"/>
                </a:solidFill>
                <a:latin typeface="Calibri Light" pitchFamily="34" charset="0"/>
              </a:rPr>
              <a:t>OUTCOMES</a:t>
            </a:r>
            <a:r>
              <a:rPr lang="en-US" sz="2000" i="1" dirty="0">
                <a:solidFill>
                  <a:srgbClr val="333399"/>
                </a:solidFill>
                <a:latin typeface="Calibri Light" pitchFamily="34" charset="0"/>
              </a:rPr>
              <a:t> </a:t>
            </a:r>
          </a:p>
        </p:txBody>
      </p:sp>
      <p:cxnSp>
        <p:nvCxnSpPr>
          <p:cNvPr id="12" name="Straight Arrow Connector 11"/>
          <p:cNvCxnSpPr>
            <a:stCxn id="6" idx="2"/>
            <a:endCxn id="8" idx="0"/>
          </p:cNvCxnSpPr>
          <p:nvPr/>
        </p:nvCxnSpPr>
        <p:spPr>
          <a:xfrm>
            <a:off x="2590800" y="23622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a:endCxn id="10" idx="0"/>
          </p:cNvCxnSpPr>
          <p:nvPr/>
        </p:nvCxnSpPr>
        <p:spPr>
          <a:xfrm>
            <a:off x="2590800" y="2362200"/>
            <a:ext cx="13716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a:endCxn id="9" idx="0"/>
          </p:cNvCxnSpPr>
          <p:nvPr/>
        </p:nvCxnSpPr>
        <p:spPr>
          <a:xfrm>
            <a:off x="2590800" y="2362200"/>
            <a:ext cx="26670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1981200" y="44196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20000"/>
              </a:spcBef>
              <a:spcAft>
                <a:spcPct val="0"/>
              </a:spcAft>
              <a:buClr>
                <a:srgbClr val="5F5F5F"/>
              </a:buClr>
              <a:buSzPct val="75000"/>
            </a:pPr>
            <a:r>
              <a:rPr lang="en-US" altLang="en-US" sz="1600" b="1" dirty="0" err="1">
                <a:solidFill>
                  <a:srgbClr val="665A20"/>
                </a:solidFill>
                <a:latin typeface="Calibri" panose="020F0502020204030204" pitchFamily="34" charset="0"/>
              </a:rPr>
              <a:t>Mgmt</a:t>
            </a:r>
            <a:r>
              <a:rPr lang="en-US" altLang="en-US" sz="1600" b="1" dirty="0">
                <a:solidFill>
                  <a:srgbClr val="665A20"/>
                </a:solidFill>
                <a:latin typeface="Calibri" panose="020F0502020204030204" pitchFamily="34" charset="0"/>
              </a:rPr>
              <a:t> </a:t>
            </a:r>
          </a:p>
          <a:p>
            <a:pPr algn="ctr" eaLnBrk="0" fontAlgn="base" hangingPunct="0">
              <a:spcBef>
                <a:spcPct val="20000"/>
              </a:spcBef>
              <a:spcAft>
                <a:spcPct val="0"/>
              </a:spcAft>
              <a:buClr>
                <a:srgbClr val="5F5F5F"/>
              </a:buClr>
              <a:buSzPct val="75000"/>
            </a:pPr>
            <a:r>
              <a:rPr lang="en-US" altLang="en-US" sz="1600" b="1" dirty="0">
                <a:solidFill>
                  <a:srgbClr val="665A20"/>
                </a:solidFill>
                <a:latin typeface="Calibri" panose="020F0502020204030204" pitchFamily="34" charset="0"/>
              </a:rPr>
              <a:t>Strategy</a:t>
            </a:r>
          </a:p>
        </p:txBody>
      </p:sp>
      <p:sp>
        <p:nvSpPr>
          <p:cNvPr id="37902" name="TextBox 89"/>
          <p:cNvSpPr txBox="1">
            <a:spLocks noChangeArrowheads="1"/>
          </p:cNvSpPr>
          <p:nvPr/>
        </p:nvSpPr>
        <p:spPr bwMode="auto">
          <a:xfrm>
            <a:off x="2209800" y="939801"/>
            <a:ext cx="7696200" cy="708025"/>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000" b="1" dirty="0">
                <a:solidFill>
                  <a:srgbClr val="000000"/>
                </a:solidFill>
                <a:latin typeface="Calibri Light" panose="020F0302020204030204" pitchFamily="34" charset="0"/>
              </a:rPr>
              <a:t>ALL goals, outcomes and strategies derived from the CBP Goal Teams – </a:t>
            </a:r>
          </a:p>
          <a:p>
            <a:pPr algn="ctr" eaLnBrk="0" fontAlgn="base" hangingPunct="0">
              <a:spcBef>
                <a:spcPct val="0"/>
              </a:spcBef>
              <a:spcAft>
                <a:spcPct val="0"/>
              </a:spcAft>
            </a:pPr>
            <a:r>
              <a:rPr lang="en-US" altLang="en-US" sz="2000" dirty="0">
                <a:solidFill>
                  <a:srgbClr val="000000"/>
                </a:solidFill>
                <a:latin typeface="Calibri Light" panose="020F0302020204030204" pitchFamily="34" charset="0"/>
              </a:rPr>
              <a:t>issue experts  &amp; stakeholders from across the jurisdictions / watershed. </a:t>
            </a:r>
          </a:p>
        </p:txBody>
      </p:sp>
      <p:sp>
        <p:nvSpPr>
          <p:cNvPr id="17" name="TextBox 16"/>
          <p:cNvSpPr txBox="1"/>
          <p:nvPr/>
        </p:nvSpPr>
        <p:spPr>
          <a:xfrm>
            <a:off x="6248400" y="3276600"/>
            <a:ext cx="3886200" cy="1138238"/>
          </a:xfrm>
          <a:prstGeom prst="rect">
            <a:avLst/>
          </a:prstGeom>
          <a:gradFill flip="none" rotWithShape="1">
            <a:gsLst>
              <a:gs pos="50000">
                <a:schemeClr val="accent1">
                  <a:tint val="44500"/>
                  <a:satMod val="160000"/>
                </a:schemeClr>
              </a:gs>
              <a:gs pos="100000">
                <a:schemeClr val="accent1">
                  <a:tint val="23500"/>
                  <a:satMod val="160000"/>
                </a:schemeClr>
              </a:gs>
            </a:gsLst>
            <a:lin ang="13500000" scaled="1"/>
            <a:tileRect/>
          </a:gradFill>
          <a:ln w="28575">
            <a:solidFill>
              <a:srgbClr val="0070C0"/>
            </a:solidFill>
          </a:ln>
        </p:spPr>
        <p:txBody>
          <a:bodyPr>
            <a:spAutoFit/>
          </a:bodyPr>
          <a:lstStyle/>
          <a:p>
            <a:pPr algn="ctr" eaLnBrk="0" fontAlgn="base" hangingPunct="0">
              <a:spcBef>
                <a:spcPct val="0"/>
              </a:spcBef>
              <a:spcAft>
                <a:spcPct val="0"/>
              </a:spcAft>
              <a:defRPr/>
            </a:pPr>
            <a:r>
              <a:rPr lang="en-US" sz="1600" i="1" dirty="0">
                <a:solidFill>
                  <a:srgbClr val="0070C0"/>
                </a:solidFill>
              </a:rPr>
              <a:t>CBP’s Principals’ Staff Committee (PSC) tracks </a:t>
            </a:r>
            <a:r>
              <a:rPr lang="en-US" sz="1600" b="1" i="1" dirty="0">
                <a:solidFill>
                  <a:srgbClr val="0070C0"/>
                </a:solidFill>
              </a:rPr>
              <a:t>OUTCOMES</a:t>
            </a:r>
            <a:r>
              <a:rPr lang="en-US" sz="1600" i="1" dirty="0">
                <a:solidFill>
                  <a:srgbClr val="0070C0"/>
                </a:solidFill>
              </a:rPr>
              <a:t> , </a:t>
            </a:r>
          </a:p>
          <a:p>
            <a:pPr algn="ctr" eaLnBrk="0" fontAlgn="base" hangingPunct="0">
              <a:spcBef>
                <a:spcPct val="0"/>
              </a:spcBef>
              <a:spcAft>
                <a:spcPct val="0"/>
              </a:spcAft>
              <a:defRPr/>
            </a:pPr>
            <a:r>
              <a:rPr lang="en-US" sz="1600" i="1" dirty="0">
                <a:solidFill>
                  <a:srgbClr val="0070C0"/>
                </a:solidFill>
              </a:rPr>
              <a:t>ensuring they </a:t>
            </a:r>
            <a:r>
              <a:rPr lang="en-US" sz="2000" i="1" dirty="0">
                <a:solidFill>
                  <a:srgbClr val="0070C0"/>
                </a:solidFill>
                <a:latin typeface="Calibri Light" pitchFamily="34" charset="0"/>
              </a:rPr>
              <a:t>are</a:t>
            </a:r>
            <a:r>
              <a:rPr lang="en-US" sz="1600" i="1" dirty="0">
                <a:solidFill>
                  <a:srgbClr val="0070C0"/>
                </a:solidFill>
              </a:rPr>
              <a:t> measureable &amp; achievable; adapting as needed</a:t>
            </a:r>
          </a:p>
        </p:txBody>
      </p:sp>
      <p:sp>
        <p:nvSpPr>
          <p:cNvPr id="18" name="TextBox 17"/>
          <p:cNvSpPr txBox="1"/>
          <p:nvPr/>
        </p:nvSpPr>
        <p:spPr>
          <a:xfrm>
            <a:off x="6248400" y="4543426"/>
            <a:ext cx="3886200" cy="1323975"/>
          </a:xfrm>
          <a:prstGeom prst="rect">
            <a:avLst/>
          </a:prstGeom>
          <a:gradFill flip="none" rotWithShape="1">
            <a:gsLst>
              <a:gs pos="50000">
                <a:schemeClr val="accent1">
                  <a:tint val="44500"/>
                  <a:satMod val="160000"/>
                </a:schemeClr>
              </a:gs>
              <a:gs pos="100000">
                <a:schemeClr val="accent1">
                  <a:tint val="23500"/>
                  <a:satMod val="160000"/>
                </a:schemeClr>
              </a:gs>
            </a:gsLst>
            <a:lin ang="13500000" scaled="1"/>
            <a:tileRect/>
          </a:gradFill>
          <a:ln w="28575" cmpd="dbl">
            <a:solidFill>
              <a:srgbClr val="CCECFF"/>
            </a:solidFill>
          </a:ln>
        </p:spPr>
        <p:txBody>
          <a:bodyPr>
            <a:spAutoFit/>
          </a:bodyPr>
          <a:lstStyle/>
          <a:p>
            <a:pPr algn="ctr" eaLnBrk="0" fontAlgn="base" hangingPunct="0">
              <a:spcBef>
                <a:spcPct val="0"/>
              </a:spcBef>
              <a:spcAft>
                <a:spcPct val="0"/>
              </a:spcAft>
              <a:defRPr/>
            </a:pPr>
            <a:r>
              <a:rPr lang="en-US" sz="2000" i="1" dirty="0">
                <a:solidFill>
                  <a:srgbClr val="5F5F5F">
                    <a:lumMod val="10000"/>
                  </a:srgbClr>
                </a:solidFill>
                <a:latin typeface="Calibri Light" pitchFamily="34" charset="0"/>
              </a:rPr>
              <a:t>CBP’s Management Board (MB) to manage and track the </a:t>
            </a:r>
            <a:r>
              <a:rPr lang="en-US" sz="2000" b="1" i="1" dirty="0">
                <a:solidFill>
                  <a:srgbClr val="5F5F5F">
                    <a:lumMod val="10000"/>
                  </a:srgbClr>
                </a:solidFill>
                <a:latin typeface="Calibri Light" pitchFamily="34" charset="0"/>
              </a:rPr>
              <a:t>STRATEGIES, </a:t>
            </a:r>
            <a:r>
              <a:rPr lang="en-US" sz="2000" i="1" dirty="0">
                <a:solidFill>
                  <a:srgbClr val="5F5F5F">
                    <a:lumMod val="10000"/>
                  </a:srgbClr>
                </a:solidFill>
                <a:latin typeface="Calibri Light" pitchFamily="34" charset="0"/>
              </a:rPr>
              <a:t>adapting them as necessary  over time for success</a:t>
            </a:r>
          </a:p>
        </p:txBody>
      </p:sp>
      <p:cxnSp>
        <p:nvCxnSpPr>
          <p:cNvPr id="19" name="Straight Arrow Connector 18"/>
          <p:cNvCxnSpPr>
            <a:stCxn id="8" idx="2"/>
            <a:endCxn id="15" idx="0"/>
          </p:cNvCxnSpPr>
          <p:nvPr/>
        </p:nvCxnSpPr>
        <p:spPr>
          <a:xfrm>
            <a:off x="2590800" y="34290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3352800" y="48006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20000"/>
              </a:spcBef>
              <a:spcAft>
                <a:spcPct val="0"/>
              </a:spcAft>
              <a:buClr>
                <a:srgbClr val="5F5F5F"/>
              </a:buClr>
              <a:buSzPct val="75000"/>
            </a:pPr>
            <a:r>
              <a:rPr lang="en-US" altLang="en-US" sz="1600" b="1">
                <a:solidFill>
                  <a:srgbClr val="665A20"/>
                </a:solidFill>
                <a:latin typeface="Calibri" panose="020F0502020204030204" pitchFamily="34" charset="0"/>
              </a:rPr>
              <a:t>Mgmt </a:t>
            </a:r>
          </a:p>
          <a:p>
            <a:pPr algn="ctr" eaLnBrk="0" fontAlgn="base" hangingPunct="0">
              <a:spcBef>
                <a:spcPct val="20000"/>
              </a:spcBef>
              <a:spcAft>
                <a:spcPct val="0"/>
              </a:spcAft>
              <a:buClr>
                <a:srgbClr val="5F5F5F"/>
              </a:buClr>
              <a:buSzPct val="75000"/>
            </a:pPr>
            <a:r>
              <a:rPr lang="en-US" altLang="en-US" sz="1600" b="1">
                <a:solidFill>
                  <a:srgbClr val="665A20"/>
                </a:solidFill>
                <a:latin typeface="Calibri" panose="020F0502020204030204" pitchFamily="34" charset="0"/>
              </a:rPr>
              <a:t>Strategy</a:t>
            </a:r>
          </a:p>
        </p:txBody>
      </p:sp>
      <p:sp>
        <p:nvSpPr>
          <p:cNvPr id="21" name="Rectangle 6"/>
          <p:cNvSpPr>
            <a:spLocks noChangeArrowheads="1"/>
          </p:cNvSpPr>
          <p:nvPr/>
        </p:nvSpPr>
        <p:spPr bwMode="auto">
          <a:xfrm>
            <a:off x="4648200" y="51816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20000"/>
              </a:spcBef>
              <a:spcAft>
                <a:spcPct val="0"/>
              </a:spcAft>
              <a:buClr>
                <a:srgbClr val="5F5F5F"/>
              </a:buClr>
              <a:buSzPct val="75000"/>
            </a:pPr>
            <a:r>
              <a:rPr lang="en-US" altLang="en-US" sz="1600" b="1">
                <a:solidFill>
                  <a:srgbClr val="665A20"/>
                </a:solidFill>
                <a:latin typeface="Calibri" panose="020F0502020204030204" pitchFamily="34" charset="0"/>
              </a:rPr>
              <a:t>Mgmt </a:t>
            </a:r>
          </a:p>
          <a:p>
            <a:pPr algn="ctr" eaLnBrk="0" fontAlgn="base" hangingPunct="0">
              <a:spcBef>
                <a:spcPct val="20000"/>
              </a:spcBef>
              <a:spcAft>
                <a:spcPct val="0"/>
              </a:spcAft>
              <a:buClr>
                <a:srgbClr val="5F5F5F"/>
              </a:buClr>
              <a:buSzPct val="75000"/>
            </a:pPr>
            <a:r>
              <a:rPr lang="en-US" altLang="en-US" sz="1600" b="1">
                <a:solidFill>
                  <a:srgbClr val="665A20"/>
                </a:solidFill>
                <a:latin typeface="Calibri" panose="020F0502020204030204" pitchFamily="34" charset="0"/>
              </a:rPr>
              <a:t>Strategy</a:t>
            </a:r>
          </a:p>
        </p:txBody>
      </p:sp>
      <p:cxnSp>
        <p:nvCxnSpPr>
          <p:cNvPr id="22" name="Straight Arrow Connector 21"/>
          <p:cNvCxnSpPr>
            <a:stCxn id="9" idx="2"/>
            <a:endCxn id="21" idx="0"/>
          </p:cNvCxnSpPr>
          <p:nvPr/>
        </p:nvCxnSpPr>
        <p:spPr>
          <a:xfrm>
            <a:off x="5257800" y="4114800"/>
            <a:ext cx="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2"/>
            <a:endCxn id="20" idx="0"/>
          </p:cNvCxnSpPr>
          <p:nvPr/>
        </p:nvCxnSpPr>
        <p:spPr>
          <a:xfrm>
            <a:off x="3962400" y="38100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ight Brace 23"/>
          <p:cNvSpPr/>
          <p:nvPr/>
        </p:nvSpPr>
        <p:spPr>
          <a:xfrm>
            <a:off x="5943600" y="3200400"/>
            <a:ext cx="304800" cy="1066800"/>
          </a:xfrm>
          <a:prstGeom prst="rightBrace">
            <a:avLst/>
          </a:prstGeom>
          <a:solidFill>
            <a:srgbClr val="0070C0"/>
          </a:solidFill>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dirty="0">
              <a:solidFill>
                <a:srgbClr val="993300"/>
              </a:solidFill>
            </a:endParaRPr>
          </a:p>
        </p:txBody>
      </p:sp>
      <p:sp>
        <p:nvSpPr>
          <p:cNvPr id="25" name="Right Brace 24"/>
          <p:cNvSpPr/>
          <p:nvPr/>
        </p:nvSpPr>
        <p:spPr>
          <a:xfrm>
            <a:off x="5943600" y="1828800"/>
            <a:ext cx="304800" cy="1447800"/>
          </a:xfrm>
          <a:prstGeom prst="rightBrace">
            <a:avLst>
              <a:gd name="adj1" fmla="val 8333"/>
              <a:gd name="adj2" fmla="val 36234"/>
            </a:avLst>
          </a:prstGeom>
          <a:solidFill>
            <a:srgbClr val="333399"/>
          </a:solidFill>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srgbClr val="000000"/>
              </a:solidFill>
            </a:endParaRPr>
          </a:p>
        </p:txBody>
      </p:sp>
      <p:sp>
        <p:nvSpPr>
          <p:cNvPr id="26" name="Right Brace 25"/>
          <p:cNvSpPr/>
          <p:nvPr/>
        </p:nvSpPr>
        <p:spPr>
          <a:xfrm>
            <a:off x="5943600" y="4267200"/>
            <a:ext cx="304800" cy="1371600"/>
          </a:xfrm>
          <a:prstGeom prst="rightBrace">
            <a:avLst>
              <a:gd name="adj1" fmla="val 0"/>
              <a:gd name="adj2" fmla="val 50000"/>
            </a:avLst>
          </a:prstGeom>
          <a:solidFill>
            <a:schemeClr val="tx1">
              <a:lumMod val="75000"/>
            </a:schemeClr>
          </a:solidFill>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srgbClr val="000000"/>
              </a:solidFill>
            </a:endParaRPr>
          </a:p>
        </p:txBody>
      </p:sp>
      <p:sp>
        <p:nvSpPr>
          <p:cNvPr id="2" name="TextBox 1"/>
          <p:cNvSpPr txBox="1"/>
          <p:nvPr/>
        </p:nvSpPr>
        <p:spPr>
          <a:xfrm>
            <a:off x="2074606" y="5422612"/>
            <a:ext cx="1032387" cy="523220"/>
          </a:xfrm>
          <a:prstGeom prst="rect">
            <a:avLst/>
          </a:prstGeom>
          <a:noFill/>
        </p:spPr>
        <p:txBody>
          <a:bodyPr wrap="square" rtlCol="0">
            <a:spAutoFit/>
          </a:bodyPr>
          <a:lstStyle/>
          <a:p>
            <a:r>
              <a:rPr lang="en-US" sz="1400" b="1" dirty="0" smtClean="0">
                <a:solidFill>
                  <a:srgbClr val="000000"/>
                </a:solidFill>
                <a:latin typeface="Calibri" panose="020F0502020204030204" pitchFamily="34" charset="0"/>
              </a:rPr>
              <a:t>Biennial </a:t>
            </a:r>
            <a:r>
              <a:rPr lang="en-US" sz="1400" b="1" dirty="0" err="1" smtClean="0">
                <a:solidFill>
                  <a:srgbClr val="000000"/>
                </a:solidFill>
                <a:latin typeface="Calibri" panose="020F0502020204030204" pitchFamily="34" charset="0"/>
              </a:rPr>
              <a:t>Workplan</a:t>
            </a:r>
            <a:endParaRPr lang="en-US" sz="1400" b="1" dirty="0">
              <a:solidFill>
                <a:srgbClr val="000000"/>
              </a:solidFill>
              <a:latin typeface="Calibri" panose="020F0502020204030204" pitchFamily="34" charset="0"/>
            </a:endParaRPr>
          </a:p>
        </p:txBody>
      </p:sp>
      <p:cxnSp>
        <p:nvCxnSpPr>
          <p:cNvPr id="5" name="Straight Arrow Connector 4"/>
          <p:cNvCxnSpPr>
            <a:stCxn id="15" idx="2"/>
            <a:endCxn id="2" idx="0"/>
          </p:cNvCxnSpPr>
          <p:nvPr/>
        </p:nvCxnSpPr>
        <p:spPr>
          <a:xfrm>
            <a:off x="2590800" y="5105400"/>
            <a:ext cx="0" cy="317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46206" y="5616677"/>
            <a:ext cx="1032387" cy="523220"/>
          </a:xfrm>
          <a:prstGeom prst="rect">
            <a:avLst/>
          </a:prstGeom>
          <a:noFill/>
        </p:spPr>
        <p:txBody>
          <a:bodyPr wrap="square" rtlCol="0">
            <a:spAutoFit/>
          </a:bodyPr>
          <a:lstStyle/>
          <a:p>
            <a:r>
              <a:rPr lang="en-US" sz="1400" b="1" dirty="0" smtClean="0">
                <a:solidFill>
                  <a:srgbClr val="000000"/>
                </a:solidFill>
                <a:latin typeface="Calibri" panose="020F0502020204030204" pitchFamily="34" charset="0"/>
              </a:rPr>
              <a:t>Biennial </a:t>
            </a:r>
            <a:r>
              <a:rPr lang="en-US" sz="1400" b="1" dirty="0" err="1" smtClean="0">
                <a:solidFill>
                  <a:srgbClr val="000000"/>
                </a:solidFill>
                <a:latin typeface="Calibri" panose="020F0502020204030204" pitchFamily="34" charset="0"/>
              </a:rPr>
              <a:t>Workplan</a:t>
            </a:r>
            <a:endParaRPr lang="en-US" sz="1400" b="1" dirty="0">
              <a:solidFill>
                <a:srgbClr val="000000"/>
              </a:solidFill>
              <a:latin typeface="Calibri" panose="020F0502020204030204" pitchFamily="34" charset="0"/>
            </a:endParaRPr>
          </a:p>
        </p:txBody>
      </p:sp>
      <p:cxnSp>
        <p:nvCxnSpPr>
          <p:cNvPr id="29" name="Straight Arrow Connector 28"/>
          <p:cNvCxnSpPr/>
          <p:nvPr/>
        </p:nvCxnSpPr>
        <p:spPr>
          <a:xfrm>
            <a:off x="3924300" y="5397787"/>
            <a:ext cx="0" cy="317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817806" y="5935886"/>
            <a:ext cx="1032387" cy="523220"/>
          </a:xfrm>
          <a:prstGeom prst="rect">
            <a:avLst/>
          </a:prstGeom>
          <a:noFill/>
        </p:spPr>
        <p:txBody>
          <a:bodyPr wrap="square" rtlCol="0">
            <a:spAutoFit/>
          </a:bodyPr>
          <a:lstStyle/>
          <a:p>
            <a:r>
              <a:rPr lang="en-US" sz="1400" b="1" dirty="0" smtClean="0">
                <a:solidFill>
                  <a:srgbClr val="000000"/>
                </a:solidFill>
                <a:latin typeface="Calibri" panose="020F0502020204030204" pitchFamily="34" charset="0"/>
              </a:rPr>
              <a:t>Biennial </a:t>
            </a:r>
            <a:r>
              <a:rPr lang="en-US" sz="1400" b="1" dirty="0" err="1" smtClean="0">
                <a:solidFill>
                  <a:srgbClr val="000000"/>
                </a:solidFill>
                <a:latin typeface="Calibri" panose="020F0502020204030204" pitchFamily="34" charset="0"/>
              </a:rPr>
              <a:t>Workplan</a:t>
            </a:r>
            <a:endParaRPr lang="en-US" sz="1400" b="1" dirty="0">
              <a:solidFill>
                <a:srgbClr val="000000"/>
              </a:solidFill>
              <a:latin typeface="Calibri" panose="020F0502020204030204" pitchFamily="34" charset="0"/>
            </a:endParaRPr>
          </a:p>
        </p:txBody>
      </p:sp>
      <p:cxnSp>
        <p:nvCxnSpPr>
          <p:cNvPr id="31" name="Straight Arrow Connector 30"/>
          <p:cNvCxnSpPr/>
          <p:nvPr/>
        </p:nvCxnSpPr>
        <p:spPr>
          <a:xfrm>
            <a:off x="5254112" y="5719681"/>
            <a:ext cx="0" cy="317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3</a:t>
            </a:fld>
            <a:endParaRPr lang="en-US" altLang="en-US">
              <a:solidFill>
                <a:srgbClr val="000000"/>
              </a:solidFill>
            </a:endParaRPr>
          </a:p>
        </p:txBody>
      </p:sp>
    </p:spTree>
    <p:extLst>
      <p:ext uri="{BB962C8B-B14F-4D97-AF65-F5344CB8AC3E}">
        <p14:creationId xmlns:p14="http://schemas.microsoft.com/office/powerpoint/2010/main" val="7333311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heckerboard(across)">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20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0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0"/>
                                        <p:tgtEl>
                                          <p:spTgt spid="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ppt_x"/>
                                          </p:val>
                                        </p:tav>
                                        <p:tav tm="100000">
                                          <p:val>
                                            <p:strVal val="#ppt_x"/>
                                          </p:val>
                                        </p:tav>
                                      </p:tavLst>
                                    </p:anim>
                                    <p:anim calcmode="lin" valueType="num">
                                      <p:cBhvr additive="base">
                                        <p:cTn id="65" dur="500" fill="hold"/>
                                        <p:tgtEl>
                                          <p:spTgt spid="23"/>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additive="base">
                                        <p:cTn id="78" dur="500" fill="hold"/>
                                        <p:tgtEl>
                                          <p:spTgt spid="2"/>
                                        </p:tgtEl>
                                        <p:attrNameLst>
                                          <p:attrName>ppt_x</p:attrName>
                                        </p:attrNameLst>
                                      </p:cBhvr>
                                      <p:tavLst>
                                        <p:tav tm="0">
                                          <p:val>
                                            <p:strVal val="#ppt_x"/>
                                          </p:val>
                                        </p:tav>
                                        <p:tav tm="100000">
                                          <p:val>
                                            <p:strVal val="#ppt_x"/>
                                          </p:val>
                                        </p:tav>
                                      </p:tavLst>
                                    </p:anim>
                                    <p:anim calcmode="lin" valueType="num">
                                      <p:cBhvr additive="base">
                                        <p:cTn id="79" dur="500" fill="hold"/>
                                        <p:tgtEl>
                                          <p:spTgt spid="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ppt_x"/>
                                          </p:val>
                                        </p:tav>
                                        <p:tav tm="100000">
                                          <p:val>
                                            <p:strVal val="#ppt_x"/>
                                          </p:val>
                                        </p:tav>
                                      </p:tavLst>
                                    </p:anim>
                                    <p:anim calcmode="lin" valueType="num">
                                      <p:cBhvr additive="base">
                                        <p:cTn id="83" dur="500" fill="hold"/>
                                        <p:tgtEl>
                                          <p:spTgt spid="28"/>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fill="hold"/>
                                        <p:tgtEl>
                                          <p:spTgt spid="29"/>
                                        </p:tgtEl>
                                        <p:attrNameLst>
                                          <p:attrName>ppt_x</p:attrName>
                                        </p:attrNameLst>
                                      </p:cBhvr>
                                      <p:tavLst>
                                        <p:tav tm="0">
                                          <p:val>
                                            <p:strVal val="#ppt_x"/>
                                          </p:val>
                                        </p:tav>
                                        <p:tav tm="100000">
                                          <p:val>
                                            <p:strVal val="#ppt_x"/>
                                          </p:val>
                                        </p:tav>
                                      </p:tavLst>
                                    </p:anim>
                                    <p:anim calcmode="lin" valueType="num">
                                      <p:cBhvr additive="base">
                                        <p:cTn id="87" dur="500" fill="hold"/>
                                        <p:tgtEl>
                                          <p:spTgt spid="29"/>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additive="base">
                                        <p:cTn id="90" dur="500" fill="hold"/>
                                        <p:tgtEl>
                                          <p:spTgt spid="5"/>
                                        </p:tgtEl>
                                        <p:attrNameLst>
                                          <p:attrName>ppt_x</p:attrName>
                                        </p:attrNameLst>
                                      </p:cBhvr>
                                      <p:tavLst>
                                        <p:tav tm="0">
                                          <p:val>
                                            <p:strVal val="#ppt_x"/>
                                          </p:val>
                                        </p:tav>
                                        <p:tav tm="100000">
                                          <p:val>
                                            <p:strVal val="#ppt_x"/>
                                          </p:val>
                                        </p:tav>
                                      </p:tavLst>
                                    </p:anim>
                                    <p:anim calcmode="lin" valueType="num">
                                      <p:cBhvr additive="base">
                                        <p:cTn id="91" dur="500" fill="hold"/>
                                        <p:tgtEl>
                                          <p:spTgt spid="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additive="base">
                                        <p:cTn id="94" dur="500" fill="hold"/>
                                        <p:tgtEl>
                                          <p:spTgt spid="30"/>
                                        </p:tgtEl>
                                        <p:attrNameLst>
                                          <p:attrName>ppt_x</p:attrName>
                                        </p:attrNameLst>
                                      </p:cBhvr>
                                      <p:tavLst>
                                        <p:tav tm="0">
                                          <p:val>
                                            <p:strVal val="#ppt_x"/>
                                          </p:val>
                                        </p:tav>
                                        <p:tav tm="100000">
                                          <p:val>
                                            <p:strVal val="#ppt_x"/>
                                          </p:val>
                                        </p:tav>
                                      </p:tavLst>
                                    </p:anim>
                                    <p:anim calcmode="lin" valueType="num">
                                      <p:cBhvr additive="base">
                                        <p:cTn id="95" dur="500" fill="hold"/>
                                        <p:tgtEl>
                                          <p:spTgt spid="30"/>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anim calcmode="lin" valueType="num">
                                      <p:cBhvr additive="base">
                                        <p:cTn id="98" dur="500" fill="hold"/>
                                        <p:tgtEl>
                                          <p:spTgt spid="31"/>
                                        </p:tgtEl>
                                        <p:attrNameLst>
                                          <p:attrName>ppt_x</p:attrName>
                                        </p:attrNameLst>
                                      </p:cBhvr>
                                      <p:tavLst>
                                        <p:tav tm="0">
                                          <p:val>
                                            <p:strVal val="#ppt_x"/>
                                          </p:val>
                                        </p:tav>
                                        <p:tav tm="100000">
                                          <p:val>
                                            <p:strVal val="#ppt_x"/>
                                          </p:val>
                                        </p:tav>
                                      </p:tavLst>
                                    </p:anim>
                                    <p:anim calcmode="lin" valueType="num">
                                      <p:cBhvr additive="base">
                                        <p:cTn id="9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animBg="1"/>
      <p:bldP spid="15" grpId="0"/>
      <p:bldP spid="17" grpId="0" animBg="1"/>
      <p:bldP spid="18" grpId="0" animBg="1"/>
      <p:bldP spid="20" grpId="0"/>
      <p:bldP spid="21" grpId="0"/>
      <p:bldP spid="24" grpId="0" animBg="1"/>
      <p:bldP spid="25" grpId="0" animBg="1"/>
      <p:bldP spid="26" grpId="0" animBg="1"/>
      <p:bldP spid="2" grpId="0"/>
      <p:bldP spid="28"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Arrow Connector 23"/>
          <p:cNvCxnSpPr/>
          <p:nvPr/>
        </p:nvCxnSpPr>
        <p:spPr>
          <a:xfrm>
            <a:off x="2948138" y="1756411"/>
            <a:ext cx="12927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389301" y="2123718"/>
            <a:ext cx="545306" cy="926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757437" y="2197847"/>
            <a:ext cx="471920" cy="829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91835" y="1808461"/>
            <a:ext cx="1202143" cy="1194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732139" y="3003080"/>
            <a:ext cx="4090219" cy="297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Have we done what we said we would do?</a:t>
            </a:r>
          </a:p>
          <a:p>
            <a:pPr algn="ctr"/>
            <a:r>
              <a:rPr lang="en-US" dirty="0">
                <a:solidFill>
                  <a:srgbClr val="FFFFFF"/>
                </a:solidFill>
              </a:rPr>
              <a:t>Is it having the expected effect?</a:t>
            </a:r>
          </a:p>
          <a:p>
            <a:pPr algn="ctr"/>
            <a:r>
              <a:rPr lang="en-US" dirty="0">
                <a:solidFill>
                  <a:srgbClr val="FFFFFF"/>
                </a:solidFill>
              </a:rPr>
              <a:t>Do we need to modify our approach to promote future success?</a:t>
            </a:r>
          </a:p>
          <a:p>
            <a:pPr algn="ctr"/>
            <a:r>
              <a:rPr lang="en-US" sz="1400" dirty="0">
                <a:solidFill>
                  <a:srgbClr val="CC9900">
                    <a:lumMod val="60000"/>
                    <a:lumOff val="40000"/>
                  </a:srgbClr>
                </a:solidFill>
              </a:rPr>
              <a:t>Biennial Strategy Review</a:t>
            </a:r>
          </a:p>
        </p:txBody>
      </p:sp>
      <p:sp>
        <p:nvSpPr>
          <p:cNvPr id="2" name="Oval 1"/>
          <p:cNvSpPr/>
          <p:nvPr/>
        </p:nvSpPr>
        <p:spPr>
          <a:xfrm>
            <a:off x="2009680" y="977635"/>
            <a:ext cx="1936955" cy="1661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What are we doing?</a:t>
            </a:r>
          </a:p>
          <a:p>
            <a:pPr algn="ctr"/>
            <a:r>
              <a:rPr lang="en-US" sz="1400" dirty="0">
                <a:solidFill>
                  <a:srgbClr val="CC9900">
                    <a:lumMod val="60000"/>
                    <a:lumOff val="40000"/>
                  </a:srgbClr>
                </a:solidFill>
              </a:rPr>
              <a:t>Management strategies/</a:t>
            </a:r>
          </a:p>
          <a:p>
            <a:pPr algn="ctr"/>
            <a:r>
              <a:rPr lang="en-US" sz="1400" dirty="0">
                <a:solidFill>
                  <a:srgbClr val="CC9900">
                    <a:lumMod val="60000"/>
                    <a:lumOff val="40000"/>
                  </a:srgbClr>
                </a:solidFill>
              </a:rPr>
              <a:t>biennial </a:t>
            </a:r>
            <a:r>
              <a:rPr lang="en-US" sz="1400" dirty="0" err="1">
                <a:solidFill>
                  <a:srgbClr val="CC9900">
                    <a:lumMod val="60000"/>
                    <a:lumOff val="40000"/>
                  </a:srgbClr>
                </a:solidFill>
              </a:rPr>
              <a:t>workplans</a:t>
            </a:r>
            <a:endParaRPr lang="en-US" sz="1400" dirty="0">
              <a:solidFill>
                <a:srgbClr val="CC9900">
                  <a:lumMod val="60000"/>
                  <a:lumOff val="40000"/>
                </a:srgbClr>
              </a:solidFill>
            </a:endParaRPr>
          </a:p>
        </p:txBody>
      </p:sp>
      <p:sp>
        <p:nvSpPr>
          <p:cNvPr id="3" name="Oval 2"/>
          <p:cNvSpPr/>
          <p:nvPr/>
        </p:nvSpPr>
        <p:spPr>
          <a:xfrm>
            <a:off x="4246644" y="964780"/>
            <a:ext cx="1936955" cy="1661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What are we learning?</a:t>
            </a:r>
          </a:p>
          <a:p>
            <a:pPr algn="ctr"/>
            <a:r>
              <a:rPr lang="en-US" sz="1400" dirty="0">
                <a:solidFill>
                  <a:srgbClr val="CC9900">
                    <a:lumMod val="60000"/>
                    <a:lumOff val="40000"/>
                  </a:srgbClr>
                </a:solidFill>
              </a:rPr>
              <a:t>Case studies, priority areas</a:t>
            </a:r>
          </a:p>
        </p:txBody>
      </p:sp>
      <p:sp>
        <p:nvSpPr>
          <p:cNvPr id="7" name="Rectangle 6"/>
          <p:cNvSpPr/>
          <p:nvPr/>
        </p:nvSpPr>
        <p:spPr>
          <a:xfrm>
            <a:off x="7477537" y="1416387"/>
            <a:ext cx="4834424" cy="3600986"/>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rPr>
              <a:t>Planned two-year schedule </a:t>
            </a:r>
          </a:p>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Regular meetings designed to accomplish specific objectives</a:t>
            </a:r>
          </a:p>
          <a:p>
            <a:endParaRPr lang="en-US" sz="3200" dirty="0">
              <a:solidFill>
                <a:srgbClr val="000000"/>
              </a:solidFill>
            </a:endParaRPr>
          </a:p>
          <a:p>
            <a:pPr marL="285750" indent="-285750">
              <a:buFont typeface="Arial" panose="020B0604020202020204" pitchFamily="34" charset="0"/>
              <a:buChar char="•"/>
            </a:pPr>
            <a:r>
              <a:rPr lang="en-US" sz="1600" dirty="0">
                <a:solidFill>
                  <a:srgbClr val="000000"/>
                </a:solidFill>
              </a:rPr>
              <a:t>Work-planning/in-depth discussions distributed throughout the year</a:t>
            </a:r>
          </a:p>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Management Board decision-makers provided with robust information to learn how to do it better</a:t>
            </a:r>
          </a:p>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Clearly defined process and outputs</a:t>
            </a:r>
            <a:r>
              <a:rPr lang="en-US" sz="2000" dirty="0">
                <a:solidFill>
                  <a:srgbClr val="000000"/>
                </a:solidFill>
              </a:rPr>
              <a:t>.</a:t>
            </a:r>
          </a:p>
        </p:txBody>
      </p:sp>
      <p:sp>
        <p:nvSpPr>
          <p:cNvPr id="8" name="Title 1"/>
          <p:cNvSpPr txBox="1">
            <a:spLocks/>
          </p:cNvSpPr>
          <p:nvPr/>
        </p:nvSpPr>
        <p:spPr>
          <a:xfrm>
            <a:off x="7437416" y="677723"/>
            <a:ext cx="3620728" cy="832038"/>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r>
              <a:rPr lang="en-US" i="1" kern="0" dirty="0" smtClean="0">
                <a:solidFill>
                  <a:srgbClr val="002060"/>
                </a:solidFill>
              </a:rPr>
              <a:t>How do we do it?</a:t>
            </a:r>
            <a:endParaRPr lang="en-US" i="1" kern="0" dirty="0">
              <a:solidFill>
                <a:srgbClr val="002060"/>
              </a:solidFill>
            </a:endParaRPr>
          </a:p>
        </p:txBody>
      </p:sp>
      <p:sp>
        <p:nvSpPr>
          <p:cNvPr id="9" name="Rectangle 8"/>
          <p:cNvSpPr/>
          <p:nvPr/>
        </p:nvSpPr>
        <p:spPr>
          <a:xfrm>
            <a:off x="133813" y="3003080"/>
            <a:ext cx="1378979" cy="2782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What are our available resources?</a:t>
            </a:r>
          </a:p>
          <a:p>
            <a:pPr algn="ctr"/>
            <a:r>
              <a:rPr lang="en-US" sz="1400" dirty="0">
                <a:solidFill>
                  <a:srgbClr val="CC9900">
                    <a:lumMod val="60000"/>
                    <a:lumOff val="40000"/>
                  </a:srgbClr>
                </a:solidFill>
              </a:rPr>
              <a:t>Budget and Finance</a:t>
            </a:r>
          </a:p>
          <a:p>
            <a:pPr algn="ctr"/>
            <a:endParaRPr lang="en-US" dirty="0">
              <a:solidFill>
                <a:srgbClr val="FFFFFF"/>
              </a:solidFill>
            </a:endParaRPr>
          </a:p>
        </p:txBody>
      </p:sp>
      <p:sp>
        <p:nvSpPr>
          <p:cNvPr id="10" name="Rectangle 9"/>
          <p:cNvSpPr/>
          <p:nvPr/>
        </p:nvSpPr>
        <p:spPr>
          <a:xfrm>
            <a:off x="6037543" y="3003080"/>
            <a:ext cx="1399873" cy="2782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How well are we doing?</a:t>
            </a:r>
          </a:p>
          <a:p>
            <a:pPr algn="ctr"/>
            <a:r>
              <a:rPr lang="en-US" sz="1400" dirty="0">
                <a:solidFill>
                  <a:srgbClr val="CC9900">
                    <a:lumMod val="60000"/>
                    <a:lumOff val="40000"/>
                  </a:srgbClr>
                </a:solidFill>
              </a:rPr>
              <a:t>Measuring and Monitoring</a:t>
            </a:r>
          </a:p>
          <a:p>
            <a:pPr algn="ctr"/>
            <a:endParaRPr lang="en-US" dirty="0">
              <a:solidFill>
                <a:srgbClr val="FFFFFF"/>
              </a:solidFill>
            </a:endParaRPr>
          </a:p>
        </p:txBody>
      </p:sp>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a:solidFill>
                  <a:srgbClr val="000099"/>
                </a:solidFill>
                <a:latin typeface="Garamond"/>
              </a:rPr>
              <a:t>Biennial Strategy Review System</a:t>
            </a:r>
            <a:endParaRPr lang="en-US" sz="4200" dirty="0">
              <a:solidFill>
                <a:srgbClr val="000099"/>
              </a:solidFill>
              <a:latin typeface="Garamond"/>
            </a:endParaRPr>
          </a:p>
        </p:txBody>
      </p:sp>
      <p:sp>
        <p:nvSpPr>
          <p:cNvPr id="4" name="Slide Number Placeholder 3"/>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4</a:t>
            </a:fld>
            <a:endParaRPr lang="en-US" altLang="en-US">
              <a:solidFill>
                <a:srgbClr val="000000"/>
              </a:solidFill>
            </a:endParaRPr>
          </a:p>
        </p:txBody>
      </p:sp>
      <p:cxnSp>
        <p:nvCxnSpPr>
          <p:cNvPr id="28" name="Straight Arrow Connector 27"/>
          <p:cNvCxnSpPr>
            <a:stCxn id="6" idx="2"/>
          </p:cNvCxnSpPr>
          <p:nvPr/>
        </p:nvCxnSpPr>
        <p:spPr>
          <a:xfrm flipH="1" flipV="1">
            <a:off x="1528558" y="4492667"/>
            <a:ext cx="20358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827291" y="4487410"/>
            <a:ext cx="20358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4" descr="http://chesapeakestat.com/images/site/adaptive-management-process-graph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912" y="1377274"/>
            <a:ext cx="4952383" cy="486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85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The Timeline</a:t>
            </a:r>
            <a:endParaRPr lang="en-US" sz="4200" dirty="0">
              <a:solidFill>
                <a:srgbClr val="000099"/>
              </a:solidFill>
              <a:latin typeface="Garamond"/>
            </a:endParaRPr>
          </a:p>
        </p:txBody>
      </p:sp>
      <p:graphicFrame>
        <p:nvGraphicFramePr>
          <p:cNvPr id="12" name="Table 11"/>
          <p:cNvGraphicFramePr>
            <a:graphicFrameLocks noGrp="1"/>
          </p:cNvGraphicFramePr>
          <p:nvPr>
            <p:extLst>
              <p:ext uri="{D42A27DB-BD31-4B8C-83A1-F6EECF244321}">
                <p14:modId xmlns:p14="http://schemas.microsoft.com/office/powerpoint/2010/main" val="2013321537"/>
              </p:ext>
            </p:extLst>
          </p:nvPr>
        </p:nvGraphicFramePr>
        <p:xfrm>
          <a:off x="611725" y="943876"/>
          <a:ext cx="11236007" cy="5115960"/>
        </p:xfrm>
        <a:graphic>
          <a:graphicData uri="http://schemas.openxmlformats.org/drawingml/2006/table">
            <a:tbl>
              <a:tblPr firstRow="1" bandRow="1">
                <a:tableStyleId>{5C22544A-7EE6-4342-B048-85BDC9FD1C3A}</a:tableStyleId>
              </a:tblPr>
              <a:tblGrid>
                <a:gridCol w="2514685"/>
                <a:gridCol w="8721322"/>
              </a:tblGrid>
              <a:tr h="578429">
                <a:tc>
                  <a:txBody>
                    <a:bodyPr/>
                    <a:lstStyle/>
                    <a:p>
                      <a:pPr algn="ctr"/>
                      <a:r>
                        <a:rPr lang="en-US" sz="2200" dirty="0" smtClean="0"/>
                        <a:t>Date</a:t>
                      </a:r>
                      <a:endParaRPr lang="en-US" sz="2200" dirty="0"/>
                    </a:p>
                  </a:txBody>
                  <a:tcPr marT="0" anchor="ctr"/>
                </a:tc>
                <a:tc>
                  <a:txBody>
                    <a:bodyPr/>
                    <a:lstStyle/>
                    <a:p>
                      <a:pPr algn="ctr"/>
                      <a:r>
                        <a:rPr lang="en-US" sz="2200" dirty="0" smtClean="0"/>
                        <a:t>Action</a:t>
                      </a:r>
                      <a:endParaRPr lang="en-US" sz="2200" dirty="0"/>
                    </a:p>
                  </a:txBody>
                  <a:tcPr marT="0" anchor="ctr"/>
                </a:tc>
              </a:tr>
              <a:tr h="466114">
                <a:tc>
                  <a:txBody>
                    <a:bodyPr/>
                    <a:lstStyle/>
                    <a:p>
                      <a:pPr marL="0" marR="0" algn="l">
                        <a:spcBef>
                          <a:spcPts val="0"/>
                        </a:spcBef>
                        <a:spcAft>
                          <a:spcPts val="0"/>
                        </a:spcAft>
                      </a:pPr>
                      <a:r>
                        <a:rPr lang="en-US" sz="1500" b="1" dirty="0">
                          <a:effectLst/>
                          <a:latin typeface="Calibri" panose="020F0502020204030204" pitchFamily="34" charset="0"/>
                          <a:ea typeface="MS Mincho" panose="02020609040205080304" pitchFamily="49" charset="-128"/>
                          <a:cs typeface="Times New Roman" panose="02020603050405020304" pitchFamily="18" charset="0"/>
                        </a:rPr>
                        <a:t>August 2, 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Present draft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options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to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GIT 6</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 Solicit input for revisions.</a:t>
                      </a:r>
                    </a:p>
                  </a:txBody>
                  <a:tcPr marL="68580" marR="68580" marT="0" marB="0" anchor="ctr"/>
                </a:tc>
              </a:tr>
              <a:tr h="522163">
                <a:tc>
                  <a:txBody>
                    <a:bodyPr/>
                    <a:lstStyle/>
                    <a:p>
                      <a:pPr marL="0" marR="0" algn="l">
                        <a:spcBef>
                          <a:spcPts val="0"/>
                        </a:spcBef>
                        <a:spcAft>
                          <a:spcPts val="0"/>
                        </a:spcAft>
                      </a:pPr>
                      <a:r>
                        <a:rPr lang="en-US" sz="1500" b="1" dirty="0">
                          <a:effectLst/>
                          <a:latin typeface="Calibri" panose="020F0502020204030204" pitchFamily="34" charset="0"/>
                          <a:ea typeface="MS Mincho" panose="02020609040205080304" pitchFamily="49" charset="-128"/>
                          <a:cs typeface="Times New Roman" panose="02020603050405020304" pitchFamily="18" charset="0"/>
                        </a:rPr>
                        <a:t>August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30,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Present revised draft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options to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GIT Chairs</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 Present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during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GIT Chairs meeting, have Chairs review and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comment.</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470146">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September 6, 2016</a:t>
                      </a:r>
                      <a:endParaRPr lang="en-US" sz="15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GIT 6 </a:t>
                      </a:r>
                      <a:r>
                        <a:rPr lang="en-US" sz="1500" b="0" dirty="0" smtClean="0">
                          <a:effectLst/>
                          <a:latin typeface="Calibri" panose="020F0502020204030204" pitchFamily="34" charset="0"/>
                          <a:ea typeface="MS Mincho" panose="02020609040205080304" pitchFamily="49" charset="-128"/>
                          <a:cs typeface="Times New Roman" panose="02020603050405020304" pitchFamily="18" charset="0"/>
                        </a:rPr>
                        <a:t>members</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review comments</a:t>
                      </a:r>
                      <a:r>
                        <a:rPr lang="en-US" sz="1500" baseline="0" dirty="0" smtClean="0">
                          <a:effectLst/>
                          <a:latin typeface="Calibri" panose="020F0502020204030204" pitchFamily="34" charset="0"/>
                          <a:ea typeface="MS Mincho" panose="02020609040205080304" pitchFamily="49" charset="-128"/>
                          <a:cs typeface="Times New Roman" panose="02020603050405020304" pitchFamily="18" charset="0"/>
                        </a:rPr>
                        <a:t> from GIT Chairs and modify options as needed.  </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393213">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September 14, 2016</a:t>
                      </a:r>
                      <a:endParaRPr lang="en-US" sz="15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STAC</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 members review and comment.</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427404">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September 15,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Present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revised</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 draft options to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the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Management Board</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 for review and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discussion.</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529983">
                <a:tc>
                  <a:txBody>
                    <a:bodyPr/>
                    <a:lstStyle/>
                    <a:p>
                      <a:pPr marL="0" marR="0" algn="l">
                        <a:spcBef>
                          <a:spcPts val="0"/>
                        </a:spcBef>
                        <a:spcAft>
                          <a:spcPts val="0"/>
                        </a:spcAft>
                      </a:pPr>
                      <a:r>
                        <a:rPr lang="en-US" sz="1500" b="1" dirty="0">
                          <a:effectLst/>
                          <a:latin typeface="Calibri" panose="020F0502020204030204" pitchFamily="34" charset="0"/>
                          <a:ea typeface="MS Mincho" panose="02020609040205080304" pitchFamily="49" charset="-128"/>
                          <a:cs typeface="Times New Roman" panose="02020603050405020304" pitchFamily="18" charset="0"/>
                        </a:rPr>
                        <a:t>October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18, 2016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Revise and edit the draft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Strategy Review System to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incorporate Management Board suggestions at full-day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GIT6</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 meeting.</a:t>
                      </a:r>
                    </a:p>
                  </a:txBody>
                  <a:tcPr marL="68580" marR="68580" marT="0" marB="0" anchor="ctr"/>
                </a:tc>
              </a:tr>
              <a:tr h="481044">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November</a:t>
                      </a:r>
                      <a:r>
                        <a:rPr lang="en-US" sz="1500" b="1" baseline="0" dirty="0" smtClean="0">
                          <a:effectLst/>
                          <a:latin typeface="Calibri" panose="020F0502020204030204" pitchFamily="34" charset="0"/>
                          <a:ea typeface="MS Mincho" panose="02020609040205080304" pitchFamily="49" charset="-128"/>
                          <a:cs typeface="Times New Roman" panose="02020603050405020304" pitchFamily="18" charset="0"/>
                        </a:rPr>
                        <a:t> 1, 2016</a:t>
                      </a:r>
                      <a:endParaRPr lang="en-US" sz="15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GIT 6</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 continues development</a:t>
                      </a:r>
                      <a:r>
                        <a:rPr lang="en-US" sz="1500" baseline="0" dirty="0" smtClean="0">
                          <a:effectLst/>
                          <a:latin typeface="Calibri" panose="020F0502020204030204" pitchFamily="34" charset="0"/>
                          <a:ea typeface="MS Mincho" panose="02020609040205080304" pitchFamily="49" charset="-128"/>
                          <a:cs typeface="Times New Roman" panose="02020603050405020304" pitchFamily="18" charset="0"/>
                        </a:rPr>
                        <a:t> of strategy review system at monthly meeting.</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418491">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December</a:t>
                      </a:r>
                      <a:r>
                        <a:rPr lang="en-US" sz="1500" b="1" baseline="0" dirty="0" smtClean="0">
                          <a:effectLst/>
                          <a:latin typeface="Calibri" panose="020F0502020204030204" pitchFamily="34" charset="0"/>
                          <a:ea typeface="MS Mincho" panose="02020609040205080304" pitchFamily="49" charset="-128"/>
                          <a:cs typeface="Times New Roman" panose="02020603050405020304" pitchFamily="18" charset="0"/>
                        </a:rPr>
                        <a:t> 6, 2016</a:t>
                      </a:r>
                      <a:endParaRPr lang="en-US" sz="15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GIT 6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continues development of strategy</a:t>
                      </a:r>
                      <a:r>
                        <a:rPr lang="en-US" sz="1500" baseline="0" dirty="0" smtClean="0">
                          <a:effectLst/>
                          <a:latin typeface="Calibri" panose="020F0502020204030204" pitchFamily="34" charset="0"/>
                          <a:ea typeface="MS Mincho" panose="02020609040205080304" pitchFamily="49" charset="-128"/>
                          <a:cs typeface="Times New Roman" panose="02020603050405020304" pitchFamily="18" charset="0"/>
                        </a:rPr>
                        <a:t> review system at monthly meeting.</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433801">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November 17,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Present recommended draft to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the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Management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Board</a:t>
                      </a:r>
                      <a:r>
                        <a:rPr lang="en-US" sz="1500" b="0" dirty="0" smtClean="0">
                          <a:effectLst/>
                          <a:latin typeface="Calibri" panose="020F0502020204030204" pitchFamily="34" charset="0"/>
                          <a:ea typeface="MS Mincho" panose="02020609040205080304" pitchFamily="49" charset="-128"/>
                          <a:cs typeface="Times New Roman" panose="02020603050405020304" pitchFamily="18" charset="0"/>
                        </a:rPr>
                        <a:t>,</a:t>
                      </a:r>
                      <a:r>
                        <a:rPr lang="en-US" sz="1500" b="0" baseline="0" dirty="0" smtClean="0">
                          <a:effectLst/>
                          <a:latin typeface="Calibri" panose="020F0502020204030204" pitchFamily="34" charset="0"/>
                          <a:ea typeface="MS Mincho" panose="02020609040205080304" pitchFamily="49" charset="-128"/>
                          <a:cs typeface="Times New Roman" panose="02020603050405020304" pitchFamily="18" charset="0"/>
                        </a:rPr>
                        <a:t> as time permits</a:t>
                      </a:r>
                      <a:r>
                        <a:rPr lang="en-US" sz="1500" b="0" dirty="0" smtClean="0">
                          <a:effectLst/>
                          <a:latin typeface="Calibri" panose="020F0502020204030204" pitchFamily="34" charset="0"/>
                          <a:ea typeface="MS Mincho" panose="02020609040205080304" pitchFamily="49" charset="-128"/>
                          <a:cs typeface="Times New Roman" panose="02020603050405020304" pitchFamily="18" charset="0"/>
                        </a:rPr>
                        <a:t>.</a:t>
                      </a:r>
                      <a:endParaRPr lang="en-US" sz="15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395172">
                <a:tc>
                  <a:txBody>
                    <a:bodyPr/>
                    <a:lstStyle/>
                    <a:p>
                      <a:pPr marL="0" marR="0" algn="l">
                        <a:spcBef>
                          <a:spcPts val="0"/>
                        </a:spcBef>
                        <a:spcAft>
                          <a:spcPts val="0"/>
                        </a:spcAft>
                      </a:pPr>
                      <a:r>
                        <a:rPr lang="en-US" sz="1500" b="1" dirty="0">
                          <a:effectLst/>
                          <a:latin typeface="Calibri" panose="020F0502020204030204" pitchFamily="34" charset="0"/>
                          <a:ea typeface="MS Mincho" panose="02020609040205080304" pitchFamily="49" charset="-128"/>
                          <a:cs typeface="Times New Roman" panose="02020603050405020304" pitchFamily="18" charset="0"/>
                        </a:rPr>
                        <a:t>December 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Present final draft of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Strategy Review</a:t>
                      </a:r>
                      <a:r>
                        <a:rPr lang="en-US" sz="1500" baseline="0" dirty="0" smtClean="0">
                          <a:effectLst/>
                          <a:latin typeface="Calibri" panose="020F0502020204030204" pitchFamily="34" charset="0"/>
                          <a:ea typeface="MS Mincho" panose="02020609040205080304" pitchFamily="49" charset="-128"/>
                          <a:cs typeface="Times New Roman" panose="02020603050405020304" pitchFamily="18" charset="0"/>
                        </a:rPr>
                        <a:t> System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to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Management Board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for approval and implementation.</a:t>
                      </a:r>
                    </a:p>
                  </a:txBody>
                  <a:tcPr marL="68580" marR="68580" marT="0" marB="0" anchor="ctr"/>
                </a:tc>
              </a:tr>
            </a:tbl>
          </a:graphicData>
        </a:graphic>
      </p:graphicFrame>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5</a:t>
            </a:fld>
            <a:endParaRPr lang="en-US" altLang="en-US">
              <a:solidFill>
                <a:srgbClr val="000000"/>
              </a:solidFill>
            </a:endParaRPr>
          </a:p>
        </p:txBody>
      </p:sp>
    </p:spTree>
    <p:extLst>
      <p:ext uri="{BB962C8B-B14F-4D97-AF65-F5344CB8AC3E}">
        <p14:creationId xmlns:p14="http://schemas.microsoft.com/office/powerpoint/2010/main" val="2594015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Biennial Strategy Review Meetings</a:t>
            </a:r>
            <a:endParaRPr lang="en-US" sz="4200" dirty="0">
              <a:solidFill>
                <a:srgbClr val="000099"/>
              </a:solidFill>
              <a:latin typeface="Garamond"/>
            </a:endParaRPr>
          </a:p>
        </p:txBody>
      </p:sp>
      <p:grpSp>
        <p:nvGrpSpPr>
          <p:cNvPr id="3" name="Group 2"/>
          <p:cNvGrpSpPr/>
          <p:nvPr/>
        </p:nvGrpSpPr>
        <p:grpSpPr>
          <a:xfrm>
            <a:off x="660752" y="880506"/>
            <a:ext cx="10925210" cy="5290022"/>
            <a:chOff x="660752" y="1549093"/>
            <a:chExt cx="10925210" cy="5290022"/>
          </a:xfrm>
        </p:grpSpPr>
        <p:sp>
          <p:nvSpPr>
            <p:cNvPr id="36" name="Text Box 65"/>
            <p:cNvSpPr txBox="1">
              <a:spLocks noChangeArrowheads="1"/>
            </p:cNvSpPr>
            <p:nvPr/>
          </p:nvSpPr>
          <p:spPr bwMode="auto">
            <a:xfrm>
              <a:off x="665453" y="3991450"/>
              <a:ext cx="1613341" cy="584775"/>
            </a:xfrm>
            <a:prstGeom prst="rect">
              <a:avLst/>
            </a:prstGeom>
            <a:solidFill>
              <a:sysClr val="window" lastClr="FFFFFF">
                <a:lumMod val="85000"/>
              </a:sysClr>
            </a:solidFill>
            <a:ln w="9525">
              <a:solidFill>
                <a:sysClr val="windowText" lastClr="000000"/>
              </a:solidFill>
              <a:miter lim="800000"/>
              <a:headEnd/>
              <a:tailEnd/>
            </a:ln>
            <a:effec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600" b="0" i="0" u="none" strike="noStrike" kern="0" cap="none" spc="0" normalizeH="0" baseline="0" noProof="0" dirty="0" smtClean="0">
                  <a:ln>
                    <a:noFill/>
                  </a:ln>
                  <a:solidFill>
                    <a:srgbClr val="000000"/>
                  </a:solidFill>
                  <a:effectLst/>
                  <a:uLnTx/>
                  <a:uFillTx/>
                  <a:latin typeface="Calibri" panose="020F0502020204030204"/>
                </a:rPr>
                <a:t>2-Day Biennial Review</a:t>
              </a:r>
            </a:p>
          </p:txBody>
        </p:sp>
        <p:sp>
          <p:nvSpPr>
            <p:cNvPr id="37" name="Oval 36"/>
            <p:cNvSpPr/>
            <p:nvPr/>
          </p:nvSpPr>
          <p:spPr>
            <a:xfrm>
              <a:off x="1182803" y="6322527"/>
              <a:ext cx="736343" cy="386844"/>
            </a:xfrm>
            <a:prstGeom prst="ellipse">
              <a:avLst/>
            </a:prstGeom>
            <a:solidFill>
              <a:srgbClr val="F5F1B9"/>
            </a:solidFill>
            <a:ln w="12700" cap="flat" cmpd="sng" algn="ctr">
              <a:solidFill>
                <a:sysClr val="windowText" lastClr="000000"/>
              </a:solidFill>
              <a:prstDash val="solid"/>
              <a:miter lim="800000"/>
            </a:ln>
            <a:effectLst/>
          </p:spPr>
          <p:txBody>
            <a:bodyPr rtlCol="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a:ea typeface="+mn-ea"/>
                  <a:cs typeface="+mn-cs"/>
                </a:rPr>
                <a:t>EC</a:t>
              </a:r>
            </a:p>
          </p:txBody>
        </p:sp>
        <p:sp>
          <p:nvSpPr>
            <p:cNvPr id="38" name="Text Box 65"/>
            <p:cNvSpPr txBox="1">
              <a:spLocks noChangeArrowheads="1"/>
            </p:cNvSpPr>
            <p:nvPr/>
          </p:nvSpPr>
          <p:spPr bwMode="auto">
            <a:xfrm>
              <a:off x="1252387" y="5469782"/>
              <a:ext cx="670693" cy="338554"/>
            </a:xfrm>
            <a:prstGeom prst="rect">
              <a:avLst/>
            </a:prstGeom>
            <a:solidFill>
              <a:srgbClr val="CC99FF"/>
            </a:solidFill>
            <a:ln w="9525">
              <a:solidFill>
                <a:sysClr val="windowText" lastClr="000000"/>
              </a:solidFill>
              <a:miter lim="800000"/>
              <a:headEnd/>
              <a:tailEnd/>
            </a:ln>
            <a:effec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600" b="0" i="0" u="none" strike="noStrike" kern="0" cap="none" spc="0" normalizeH="0" baseline="0" noProof="0" dirty="0" smtClean="0">
                  <a:ln>
                    <a:noFill/>
                  </a:ln>
                  <a:solidFill>
                    <a:srgbClr val="000000"/>
                  </a:solidFill>
                  <a:effectLst/>
                  <a:uLnTx/>
                  <a:uFillTx/>
                  <a:latin typeface="Calibri" panose="020F0502020204030204"/>
                </a:rPr>
                <a:t>PSC</a:t>
              </a:r>
            </a:p>
          </p:txBody>
        </p:sp>
        <p:sp>
          <p:nvSpPr>
            <p:cNvPr id="39" name="TextBox 38"/>
            <p:cNvSpPr txBox="1"/>
            <p:nvPr/>
          </p:nvSpPr>
          <p:spPr>
            <a:xfrm>
              <a:off x="2733687" y="3603505"/>
              <a:ext cx="8852275" cy="1477328"/>
            </a:xfrm>
            <a:prstGeom prst="rect">
              <a:avLst/>
            </a:prstGeom>
            <a:noFill/>
          </p:spPr>
          <p:txBody>
            <a:bodyPr wrap="square" rtlCol="0">
              <a:spAutoFit/>
            </a:bodyPr>
            <a:lstStyle/>
            <a:p>
              <a:r>
                <a:rPr lang="en-US" b="1" dirty="0" smtClean="0">
                  <a:solidFill>
                    <a:prstClr val="black"/>
                  </a:solidFill>
                  <a:latin typeface="Calibri" panose="020F0502020204030204"/>
                </a:rPr>
                <a:t>Biennial Review Meeting </a:t>
              </a:r>
              <a:r>
                <a:rPr lang="en-US" dirty="0" smtClean="0">
                  <a:solidFill>
                    <a:prstClr val="black"/>
                  </a:solidFill>
                  <a:latin typeface="Calibri" panose="020F0502020204030204"/>
                </a:rPr>
                <a:t>– High-level retrospective program-wide review to celebrate our successes and identify important stories. Discuss developments in environmental (</a:t>
              </a:r>
              <a:r>
                <a:rPr lang="en-US" dirty="0">
                  <a:solidFill>
                    <a:prstClr val="black"/>
                  </a:solidFill>
                  <a:latin typeface="Calibri" panose="020F0502020204030204"/>
                </a:rPr>
                <a:t>monitoring, </a:t>
              </a:r>
              <a:r>
                <a:rPr lang="en-US" dirty="0" smtClean="0">
                  <a:solidFill>
                    <a:prstClr val="black"/>
                  </a:solidFill>
                  <a:latin typeface="Calibri" panose="020F0502020204030204"/>
                </a:rPr>
                <a:t>science) and economic (available resources) conditions, and results of program evaluations (e.g., Independent Evaluator).  Identify science needs and future focus for GIT Progress meetings, and summarize recommendations to be reported to the PSC.</a:t>
              </a:r>
              <a:endParaRPr lang="en-US" dirty="0">
                <a:solidFill>
                  <a:prstClr val="black"/>
                </a:solidFill>
                <a:latin typeface="Calibri" panose="020F0502020204030204"/>
              </a:endParaRPr>
            </a:p>
          </p:txBody>
        </p:sp>
        <p:sp>
          <p:nvSpPr>
            <p:cNvPr id="40" name="TextBox 39"/>
            <p:cNvSpPr txBox="1"/>
            <p:nvPr/>
          </p:nvSpPr>
          <p:spPr>
            <a:xfrm>
              <a:off x="2733687" y="5177394"/>
              <a:ext cx="8514197" cy="923330"/>
            </a:xfrm>
            <a:prstGeom prst="rect">
              <a:avLst/>
            </a:prstGeom>
            <a:noFill/>
          </p:spPr>
          <p:txBody>
            <a:bodyPr wrap="square" rtlCol="0">
              <a:spAutoFit/>
            </a:bodyPr>
            <a:lstStyle/>
            <a:p>
              <a:r>
                <a:rPr lang="en-US" b="1" dirty="0" smtClean="0">
                  <a:solidFill>
                    <a:prstClr val="black"/>
                  </a:solidFill>
                  <a:latin typeface="Calibri" panose="020F0502020204030204"/>
                </a:rPr>
                <a:t>Principals’ Staff Committee </a:t>
              </a:r>
              <a:r>
                <a:rPr lang="en-US" dirty="0" smtClean="0">
                  <a:solidFill>
                    <a:prstClr val="black"/>
                  </a:solidFill>
                  <a:latin typeface="Calibri" panose="020F0502020204030204"/>
                </a:rPr>
                <a:t>– Provide input on any significant shifts in strategy and approval of changes, with public input, resulting from the Biennial Review to prepare for PSC report on implementation progress to the Executive Council.</a:t>
              </a:r>
              <a:endParaRPr lang="en-US" dirty="0">
                <a:solidFill>
                  <a:prstClr val="black"/>
                </a:solidFill>
                <a:latin typeface="Calibri" panose="020F0502020204030204"/>
              </a:endParaRPr>
            </a:p>
          </p:txBody>
        </p:sp>
        <p:sp>
          <p:nvSpPr>
            <p:cNvPr id="41" name="TextBox 40"/>
            <p:cNvSpPr txBox="1"/>
            <p:nvPr/>
          </p:nvSpPr>
          <p:spPr>
            <a:xfrm>
              <a:off x="2733687" y="6192784"/>
              <a:ext cx="8385242" cy="646331"/>
            </a:xfrm>
            <a:prstGeom prst="rect">
              <a:avLst/>
            </a:prstGeom>
            <a:noFill/>
          </p:spPr>
          <p:txBody>
            <a:bodyPr wrap="square" rtlCol="0">
              <a:spAutoFit/>
            </a:bodyPr>
            <a:lstStyle/>
            <a:p>
              <a:r>
                <a:rPr lang="en-US" b="1" dirty="0" smtClean="0">
                  <a:solidFill>
                    <a:prstClr val="black"/>
                  </a:solidFill>
                  <a:latin typeface="Calibri" panose="020F0502020204030204"/>
                </a:rPr>
                <a:t>Executive Council</a:t>
              </a:r>
              <a:r>
                <a:rPr lang="en-US" dirty="0" smtClean="0">
                  <a:solidFill>
                    <a:prstClr val="black"/>
                  </a:solidFill>
                  <a:latin typeface="Calibri" panose="020F0502020204030204"/>
                </a:rPr>
                <a:t> – </a:t>
              </a:r>
              <a:r>
                <a:rPr lang="en-US" dirty="0" smtClean="0">
                  <a:solidFill>
                    <a:prstClr val="black"/>
                  </a:solidFill>
                  <a:latin typeface="Calibri" panose="020F0502020204030204" pitchFamily="34" charset="0"/>
                </a:rPr>
                <a:t>Concurrence and partner commitment to significant strategy shifts and </a:t>
              </a:r>
              <a:r>
                <a:rPr lang="en-US" dirty="0">
                  <a:latin typeface="Calibri" panose="020F0502020204030204" pitchFamily="34" charset="0"/>
                </a:rPr>
                <a:t>discussion and approval of </a:t>
              </a:r>
              <a:r>
                <a:rPr lang="en-US" dirty="0" smtClean="0">
                  <a:latin typeface="Calibri" panose="020F0502020204030204" pitchFamily="34" charset="0"/>
                </a:rPr>
                <a:t>changes, </a:t>
              </a:r>
              <a:r>
                <a:rPr lang="en-US" dirty="0">
                  <a:latin typeface="Calibri" panose="020F0502020204030204" pitchFamily="34" charset="0"/>
                </a:rPr>
                <a:t>if necessary</a:t>
              </a:r>
              <a:r>
                <a:rPr lang="en-US" dirty="0" smtClean="0">
                  <a:latin typeface="Calibri" panose="020F0502020204030204" pitchFamily="34" charset="0"/>
                </a:rPr>
                <a:t>.</a:t>
              </a:r>
              <a:endParaRPr lang="en-US" dirty="0">
                <a:solidFill>
                  <a:prstClr val="black"/>
                </a:solidFill>
                <a:latin typeface="Calibri" panose="020F0502020204030204" pitchFamily="34" charset="0"/>
              </a:endParaRPr>
            </a:p>
          </p:txBody>
        </p:sp>
        <p:sp>
          <p:nvSpPr>
            <p:cNvPr id="42" name="TextBox 41"/>
            <p:cNvSpPr txBox="1"/>
            <p:nvPr/>
          </p:nvSpPr>
          <p:spPr>
            <a:xfrm>
              <a:off x="2733687" y="1549093"/>
              <a:ext cx="8385242" cy="1200329"/>
            </a:xfrm>
            <a:prstGeom prst="rect">
              <a:avLst/>
            </a:prstGeom>
            <a:noFill/>
          </p:spPr>
          <p:txBody>
            <a:bodyPr wrap="square" rtlCol="0">
              <a:spAutoFit/>
            </a:bodyPr>
            <a:lstStyle/>
            <a:p>
              <a:r>
                <a:rPr lang="en-US" b="1" dirty="0" smtClean="0">
                  <a:solidFill>
                    <a:prstClr val="black"/>
                  </a:solidFill>
                  <a:latin typeface="Calibri" panose="020F0502020204030204"/>
                </a:rPr>
                <a:t>Goal Implementation Teams Progress Sessions </a:t>
              </a:r>
              <a:r>
                <a:rPr lang="en-US" dirty="0" smtClean="0">
                  <a:solidFill>
                    <a:prstClr val="black"/>
                  </a:solidFill>
                  <a:latin typeface="Calibri" panose="020F0502020204030204"/>
                </a:rPr>
                <a:t>– Review management strategy and work plan progress highlighting successes, challenges and obstacles. Provide rationale for any planned shifts in strategies and workplans.  Receive input and problem solving support from Management Board, including Advisory Committee </a:t>
              </a:r>
              <a:r>
                <a:rPr lang="en-US" dirty="0">
                  <a:solidFill>
                    <a:prstClr val="black"/>
                  </a:solidFill>
                  <a:latin typeface="Calibri" panose="020F0502020204030204"/>
                </a:rPr>
                <a:t>c</a:t>
              </a:r>
              <a:r>
                <a:rPr lang="en-US" dirty="0" smtClean="0">
                  <a:solidFill>
                    <a:prstClr val="black"/>
                  </a:solidFill>
                  <a:latin typeface="Calibri" panose="020F0502020204030204"/>
                </a:rPr>
                <a:t>hairs.</a:t>
              </a:r>
              <a:endParaRPr lang="en-US" dirty="0">
                <a:solidFill>
                  <a:prstClr val="black"/>
                </a:solidFill>
                <a:latin typeface="Calibri" panose="020F0502020204030204"/>
              </a:endParaRPr>
            </a:p>
          </p:txBody>
        </p:sp>
        <p:sp>
          <p:nvSpPr>
            <p:cNvPr id="43" name="TextBox 42"/>
            <p:cNvSpPr txBox="1"/>
            <p:nvPr/>
          </p:nvSpPr>
          <p:spPr>
            <a:xfrm>
              <a:off x="2733687" y="2883658"/>
              <a:ext cx="8385242" cy="646331"/>
            </a:xfrm>
            <a:prstGeom prst="rect">
              <a:avLst/>
            </a:prstGeom>
            <a:noFill/>
          </p:spPr>
          <p:txBody>
            <a:bodyPr wrap="square" rtlCol="0">
              <a:spAutoFit/>
            </a:bodyPr>
            <a:lstStyle/>
            <a:p>
              <a:r>
                <a:rPr lang="en-US" b="1" dirty="0" smtClean="0">
                  <a:solidFill>
                    <a:prstClr val="black"/>
                  </a:solidFill>
                  <a:latin typeface="Calibri" panose="020F0502020204030204"/>
                </a:rPr>
                <a:t>Interim Management Board Meetings </a:t>
              </a:r>
              <a:r>
                <a:rPr lang="en-US" dirty="0" smtClean="0">
                  <a:solidFill>
                    <a:prstClr val="black"/>
                  </a:solidFill>
                  <a:latin typeface="Calibri" panose="020F0502020204030204"/>
                </a:rPr>
                <a:t>– As needed, follow-up on issues identified in GIT Progress Sessions, new issues related to challenges or strategy shifts, other business.</a:t>
              </a:r>
              <a:endParaRPr lang="en-US" dirty="0">
                <a:solidFill>
                  <a:prstClr val="black"/>
                </a:solidFill>
                <a:latin typeface="Calibri" panose="020F0502020204030204"/>
              </a:endParaRPr>
            </a:p>
          </p:txBody>
        </p:sp>
        <p:grpSp>
          <p:nvGrpSpPr>
            <p:cNvPr id="44" name="Group 43"/>
            <p:cNvGrpSpPr/>
            <p:nvPr/>
          </p:nvGrpSpPr>
          <p:grpSpPr>
            <a:xfrm>
              <a:off x="660752" y="1651207"/>
              <a:ext cx="1857748" cy="1248668"/>
              <a:chOff x="5245908" y="2213950"/>
              <a:chExt cx="2102156" cy="1517495"/>
            </a:xfrm>
          </p:grpSpPr>
          <p:grpSp>
            <p:nvGrpSpPr>
              <p:cNvPr id="45" name="Group 44"/>
              <p:cNvGrpSpPr/>
              <p:nvPr/>
            </p:nvGrpSpPr>
            <p:grpSpPr>
              <a:xfrm>
                <a:off x="5245908" y="2213951"/>
                <a:ext cx="2102156" cy="1288944"/>
                <a:chOff x="5245908" y="2213951"/>
                <a:chExt cx="2102156" cy="1288944"/>
              </a:xfrm>
            </p:grpSpPr>
            <p:sp>
              <p:nvSpPr>
                <p:cNvPr id="48" name="Round Same Side Corner Rectangle 47"/>
                <p:cNvSpPr/>
                <p:nvPr/>
              </p:nvSpPr>
              <p:spPr>
                <a:xfrm>
                  <a:off x="5245909" y="2213952"/>
                  <a:ext cx="2102155" cy="1288943"/>
                </a:xfrm>
                <a:prstGeom prst="round2Same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9" name="Rectangle 48"/>
                <p:cNvSpPr/>
                <p:nvPr/>
              </p:nvSpPr>
              <p:spPr>
                <a:xfrm>
                  <a:off x="5245908" y="2213951"/>
                  <a:ext cx="2102155" cy="302143"/>
                </a:xfrm>
                <a:prstGeom prst="rect">
                  <a:avLst/>
                </a:prstGeom>
                <a:solidFill>
                  <a:srgbClr val="5B9BD5">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46" name="TextBox 45"/>
              <p:cNvSpPr txBox="1"/>
              <p:nvPr/>
            </p:nvSpPr>
            <p:spPr>
              <a:xfrm>
                <a:off x="5489408" y="2609330"/>
                <a:ext cx="1638300" cy="112211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GIT Progress MB Sessions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ndParaRPr>
              </a:p>
            </p:txBody>
          </p:sp>
          <p:sp>
            <p:nvSpPr>
              <p:cNvPr id="47" name="Rectangle 46"/>
              <p:cNvSpPr/>
              <p:nvPr/>
            </p:nvSpPr>
            <p:spPr>
              <a:xfrm>
                <a:off x="5489408" y="2213950"/>
                <a:ext cx="1629243" cy="3179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panose="020F0502020204030204"/>
                  </a:rPr>
                  <a:t>Time-sensitive Topics</a:t>
                </a:r>
              </a:p>
            </p:txBody>
          </p:sp>
        </p:grpSp>
        <p:pic>
          <p:nvPicPr>
            <p:cNvPr id="50" name="BA2E9D11-643C-4F41-8568-FC3BACF8B649" descr="3E61B055-DDC6-4441-98BD-A5F2DBD90445@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8791" y="3077678"/>
              <a:ext cx="359845" cy="35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6</a:t>
            </a:fld>
            <a:endParaRPr lang="en-US" altLang="en-US">
              <a:solidFill>
                <a:srgbClr val="000000"/>
              </a:solidFill>
            </a:endParaRPr>
          </a:p>
        </p:txBody>
      </p:sp>
    </p:spTree>
    <p:extLst>
      <p:ext uri="{BB962C8B-B14F-4D97-AF65-F5344CB8AC3E}">
        <p14:creationId xmlns:p14="http://schemas.microsoft.com/office/powerpoint/2010/main" val="3433307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Meeting Content Standardization</a:t>
            </a:r>
            <a:endParaRPr lang="en-US" sz="4200" dirty="0">
              <a:solidFill>
                <a:srgbClr val="000099"/>
              </a:solidFill>
              <a:latin typeface="Garamond"/>
            </a:endParaRPr>
          </a:p>
        </p:txBody>
      </p:sp>
      <p:sp>
        <p:nvSpPr>
          <p:cNvPr id="4" name="Title 1"/>
          <p:cNvSpPr txBox="1">
            <a:spLocks/>
          </p:cNvSpPr>
          <p:nvPr/>
        </p:nvSpPr>
        <p:spPr>
          <a:xfrm>
            <a:off x="528235" y="845570"/>
            <a:ext cx="10515600" cy="1325563"/>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r>
              <a:rPr lang="en-US" sz="4000" i="1" kern="0" dirty="0" smtClean="0"/>
              <a:t>Simplifying Our Work</a:t>
            </a:r>
            <a:endParaRPr lang="en-US" sz="4000" i="1" kern="0" dirty="0"/>
          </a:p>
        </p:txBody>
      </p:sp>
      <p:sp>
        <p:nvSpPr>
          <p:cNvPr id="5" name="Content Placeholder 4"/>
          <p:cNvSpPr txBox="1">
            <a:spLocks/>
          </p:cNvSpPr>
          <p:nvPr/>
        </p:nvSpPr>
        <p:spPr>
          <a:xfrm>
            <a:off x="528235" y="1732635"/>
            <a:ext cx="10515600" cy="4351338"/>
          </a:xfrm>
          <a:prstGeom prst="rect">
            <a:avLst/>
          </a:prstGeom>
        </p:spPr>
        <p:txBody>
          <a:bodyPr>
            <a:normAutofit fontScale="92500" lnSpcReduction="10000"/>
          </a:bodyPr>
          <a:lst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09"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498"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686"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875"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US" kern="0" dirty="0" smtClean="0"/>
              <a:t>Standard, easy to use templates would support developing: </a:t>
            </a:r>
          </a:p>
          <a:p>
            <a:pPr lvl="1"/>
            <a:r>
              <a:rPr lang="en-US" kern="0" dirty="0" smtClean="0"/>
              <a:t>Pre-brief background papers</a:t>
            </a:r>
          </a:p>
          <a:p>
            <a:pPr lvl="1"/>
            <a:r>
              <a:rPr lang="en-US" kern="0" dirty="0" smtClean="0"/>
              <a:t>Goal Implementation Team progress session presentation</a:t>
            </a:r>
          </a:p>
          <a:p>
            <a:pPr lvl="1"/>
            <a:r>
              <a:rPr lang="en-US" kern="0" dirty="0" smtClean="0"/>
              <a:t>Materials for Interim Management Board meetings on issues that arise between progress meetings</a:t>
            </a:r>
          </a:p>
          <a:p>
            <a:r>
              <a:rPr lang="en-US" kern="0" dirty="0" smtClean="0"/>
              <a:t>Templates would include a standard series of questions to focus the reviews, such as:</a:t>
            </a:r>
          </a:p>
          <a:p>
            <a:pPr lvl="1"/>
            <a:r>
              <a:rPr lang="en-US" kern="0" dirty="0" smtClean="0"/>
              <a:t>What are the major accomplishments?</a:t>
            </a:r>
          </a:p>
          <a:p>
            <a:pPr lvl="1"/>
            <a:r>
              <a:rPr lang="en-US" kern="0" dirty="0" smtClean="0"/>
              <a:t>What are the barriers?</a:t>
            </a:r>
          </a:p>
          <a:p>
            <a:pPr lvl="2"/>
            <a:r>
              <a:rPr lang="en-US" kern="0" dirty="0" smtClean="0"/>
              <a:t>Proposed solutions</a:t>
            </a:r>
          </a:p>
          <a:p>
            <a:pPr lvl="2"/>
            <a:r>
              <a:rPr lang="en-US" kern="0" dirty="0" smtClean="0"/>
              <a:t>Needed resources</a:t>
            </a:r>
          </a:p>
          <a:p>
            <a:pPr lvl="1"/>
            <a:endParaRPr lang="en-US" kern="0" dirty="0" smtClean="0"/>
          </a:p>
        </p:txBody>
      </p:sp>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7</a:t>
            </a:fld>
            <a:endParaRPr lang="en-US" altLang="en-US">
              <a:solidFill>
                <a:srgbClr val="000000"/>
              </a:solidFill>
            </a:endParaRPr>
          </a:p>
        </p:txBody>
      </p:sp>
    </p:spTree>
    <p:extLst>
      <p:ext uri="{BB962C8B-B14F-4D97-AF65-F5344CB8AC3E}">
        <p14:creationId xmlns:p14="http://schemas.microsoft.com/office/powerpoint/2010/main" val="1138379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5985650" y="4575459"/>
            <a:ext cx="630621" cy="369332"/>
          </a:xfrm>
          <a:prstGeom prst="rect">
            <a:avLst/>
          </a:prstGeom>
          <a:noFill/>
        </p:spPr>
        <p:txBody>
          <a:bodyPr wrap="square" rtlCol="0">
            <a:spAutoFit/>
          </a:bodyPr>
          <a:lstStyle/>
          <a:p>
            <a:pPr algn="ctr"/>
            <a:r>
              <a:rPr lang="en-US" i="1" dirty="0" smtClean="0">
                <a:solidFill>
                  <a:schemeClr val="bg1">
                    <a:lumMod val="50000"/>
                  </a:schemeClr>
                </a:solidFill>
              </a:rPr>
              <a:t>Jan.</a:t>
            </a:r>
            <a:endParaRPr lang="en-US" i="1" dirty="0">
              <a:solidFill>
                <a:schemeClr val="bg1">
                  <a:lumMod val="50000"/>
                </a:schemeClr>
              </a:solidFill>
            </a:endParaRPr>
          </a:p>
        </p:txBody>
      </p:sp>
      <p:cxnSp>
        <p:nvCxnSpPr>
          <p:cNvPr id="55" name="Straight Connector 54"/>
          <p:cNvCxnSpPr/>
          <p:nvPr/>
        </p:nvCxnSpPr>
        <p:spPr>
          <a:xfrm flipH="1" flipV="1">
            <a:off x="6138057" y="4431393"/>
            <a:ext cx="2070533" cy="115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6" name="Line 64"/>
          <p:cNvSpPr>
            <a:spLocks noChangeShapeType="1"/>
          </p:cNvSpPr>
          <p:nvPr/>
        </p:nvSpPr>
        <p:spPr bwMode="auto">
          <a:xfrm flipV="1">
            <a:off x="6278568" y="4326468"/>
            <a:ext cx="0" cy="2662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sp>
        <p:nvSpPr>
          <p:cNvPr id="5" name="TextBox 4"/>
          <p:cNvSpPr txBox="1"/>
          <p:nvPr/>
        </p:nvSpPr>
        <p:spPr>
          <a:xfrm>
            <a:off x="4430117" y="1088980"/>
            <a:ext cx="567559" cy="315310"/>
          </a:xfrm>
          <a:prstGeom prst="rect">
            <a:avLst/>
          </a:prstGeom>
          <a:noFill/>
        </p:spPr>
        <p:txBody>
          <a:bodyPr wrap="square" rtlCol="0">
            <a:spAutoFit/>
          </a:bodyPr>
          <a:lstStyle/>
          <a:p>
            <a:r>
              <a:rPr lang="en-US" sz="1400" dirty="0" smtClean="0">
                <a:solidFill>
                  <a:schemeClr val="tx1">
                    <a:lumMod val="65000"/>
                    <a:lumOff val="35000"/>
                  </a:schemeClr>
                </a:solidFill>
              </a:rPr>
              <a:t>2017</a:t>
            </a:r>
            <a:endParaRPr lang="en-US" sz="1400" dirty="0">
              <a:solidFill>
                <a:schemeClr val="tx1">
                  <a:lumMod val="65000"/>
                  <a:lumOff val="35000"/>
                </a:schemeClr>
              </a:solidFill>
            </a:endParaRPr>
          </a:p>
        </p:txBody>
      </p:sp>
      <p:cxnSp>
        <p:nvCxnSpPr>
          <p:cNvPr id="6" name="Straight Connector 5"/>
          <p:cNvCxnSpPr/>
          <p:nvPr/>
        </p:nvCxnSpPr>
        <p:spPr>
          <a:xfrm flipV="1">
            <a:off x="457200" y="1726535"/>
            <a:ext cx="10893972" cy="23438"/>
          </a:xfrm>
          <a:prstGeom prst="line">
            <a:avLst/>
          </a:prstGeom>
          <a:ln w="6350"/>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945936" y="1380641"/>
            <a:ext cx="630621" cy="369332"/>
          </a:xfrm>
          <a:prstGeom prst="rect">
            <a:avLst/>
          </a:prstGeom>
          <a:noFill/>
        </p:spPr>
        <p:txBody>
          <a:bodyPr wrap="square" rtlCol="0">
            <a:spAutoFit/>
          </a:bodyPr>
          <a:lstStyle/>
          <a:p>
            <a:pPr algn="ctr"/>
            <a:r>
              <a:rPr lang="en-US" dirty="0" smtClean="0"/>
              <a:t>Jan.</a:t>
            </a:r>
            <a:endParaRPr lang="en-US" dirty="0"/>
          </a:p>
        </p:txBody>
      </p:sp>
      <p:sp>
        <p:nvSpPr>
          <p:cNvPr id="8" name="TextBox 7"/>
          <p:cNvSpPr txBox="1"/>
          <p:nvPr/>
        </p:nvSpPr>
        <p:spPr>
          <a:xfrm>
            <a:off x="2207178" y="1372758"/>
            <a:ext cx="630621" cy="369332"/>
          </a:xfrm>
          <a:prstGeom prst="rect">
            <a:avLst/>
          </a:prstGeom>
          <a:noFill/>
        </p:spPr>
        <p:txBody>
          <a:bodyPr wrap="square" rtlCol="0">
            <a:spAutoFit/>
          </a:bodyPr>
          <a:lstStyle/>
          <a:p>
            <a:pPr algn="ctr"/>
            <a:r>
              <a:rPr lang="en-US" dirty="0" smtClean="0"/>
              <a:t>Mar.</a:t>
            </a:r>
            <a:endParaRPr lang="en-US" dirty="0"/>
          </a:p>
        </p:txBody>
      </p:sp>
      <p:sp>
        <p:nvSpPr>
          <p:cNvPr id="9" name="TextBox 8"/>
          <p:cNvSpPr txBox="1"/>
          <p:nvPr/>
        </p:nvSpPr>
        <p:spPr>
          <a:xfrm>
            <a:off x="1576557" y="1374760"/>
            <a:ext cx="630621" cy="369332"/>
          </a:xfrm>
          <a:prstGeom prst="rect">
            <a:avLst/>
          </a:prstGeom>
          <a:noFill/>
        </p:spPr>
        <p:txBody>
          <a:bodyPr wrap="square" rtlCol="0">
            <a:spAutoFit/>
          </a:bodyPr>
          <a:lstStyle/>
          <a:p>
            <a:pPr algn="ctr"/>
            <a:r>
              <a:rPr lang="en-US" dirty="0" smtClean="0"/>
              <a:t>Feb.</a:t>
            </a:r>
            <a:endParaRPr lang="en-US" dirty="0"/>
          </a:p>
        </p:txBody>
      </p:sp>
      <p:sp>
        <p:nvSpPr>
          <p:cNvPr id="10" name="TextBox 9"/>
          <p:cNvSpPr txBox="1"/>
          <p:nvPr/>
        </p:nvSpPr>
        <p:spPr>
          <a:xfrm>
            <a:off x="3468420" y="1372758"/>
            <a:ext cx="630621" cy="369332"/>
          </a:xfrm>
          <a:prstGeom prst="rect">
            <a:avLst/>
          </a:prstGeom>
          <a:noFill/>
        </p:spPr>
        <p:txBody>
          <a:bodyPr wrap="square" rtlCol="0">
            <a:spAutoFit/>
          </a:bodyPr>
          <a:lstStyle/>
          <a:p>
            <a:pPr algn="ctr"/>
            <a:r>
              <a:rPr lang="en-US" dirty="0" smtClean="0"/>
              <a:t>May</a:t>
            </a:r>
            <a:endParaRPr lang="en-US" dirty="0"/>
          </a:p>
        </p:txBody>
      </p:sp>
      <p:sp>
        <p:nvSpPr>
          <p:cNvPr id="11" name="TextBox 10"/>
          <p:cNvSpPr txBox="1"/>
          <p:nvPr/>
        </p:nvSpPr>
        <p:spPr>
          <a:xfrm>
            <a:off x="2837799" y="1373180"/>
            <a:ext cx="630621" cy="369332"/>
          </a:xfrm>
          <a:prstGeom prst="rect">
            <a:avLst/>
          </a:prstGeom>
          <a:noFill/>
        </p:spPr>
        <p:txBody>
          <a:bodyPr wrap="square" rtlCol="0">
            <a:spAutoFit/>
          </a:bodyPr>
          <a:lstStyle/>
          <a:p>
            <a:pPr algn="ctr"/>
            <a:r>
              <a:rPr lang="en-US" dirty="0" smtClean="0"/>
              <a:t>Apr.</a:t>
            </a:r>
            <a:endParaRPr lang="en-US" dirty="0"/>
          </a:p>
        </p:txBody>
      </p:sp>
      <p:sp>
        <p:nvSpPr>
          <p:cNvPr id="12" name="TextBox 11"/>
          <p:cNvSpPr txBox="1"/>
          <p:nvPr/>
        </p:nvSpPr>
        <p:spPr>
          <a:xfrm>
            <a:off x="4099041" y="1373180"/>
            <a:ext cx="630621" cy="369332"/>
          </a:xfrm>
          <a:prstGeom prst="rect">
            <a:avLst/>
          </a:prstGeom>
          <a:noFill/>
        </p:spPr>
        <p:txBody>
          <a:bodyPr wrap="square" rtlCol="0">
            <a:spAutoFit/>
          </a:bodyPr>
          <a:lstStyle/>
          <a:p>
            <a:pPr algn="ctr"/>
            <a:r>
              <a:rPr lang="en-US" dirty="0" smtClean="0"/>
              <a:t>Jun.</a:t>
            </a:r>
            <a:endParaRPr lang="en-US" dirty="0"/>
          </a:p>
        </p:txBody>
      </p:sp>
      <p:sp>
        <p:nvSpPr>
          <p:cNvPr id="13" name="TextBox 12"/>
          <p:cNvSpPr txBox="1"/>
          <p:nvPr/>
        </p:nvSpPr>
        <p:spPr>
          <a:xfrm>
            <a:off x="4729662" y="1380641"/>
            <a:ext cx="630621" cy="369332"/>
          </a:xfrm>
          <a:prstGeom prst="rect">
            <a:avLst/>
          </a:prstGeom>
          <a:noFill/>
        </p:spPr>
        <p:txBody>
          <a:bodyPr wrap="square" rtlCol="0">
            <a:spAutoFit/>
          </a:bodyPr>
          <a:lstStyle/>
          <a:p>
            <a:pPr algn="ctr"/>
            <a:r>
              <a:rPr lang="en-US" dirty="0" smtClean="0"/>
              <a:t>Jul.</a:t>
            </a:r>
            <a:endParaRPr lang="en-US" dirty="0"/>
          </a:p>
        </p:txBody>
      </p:sp>
      <p:sp>
        <p:nvSpPr>
          <p:cNvPr id="14" name="TextBox 13"/>
          <p:cNvSpPr txBox="1"/>
          <p:nvPr/>
        </p:nvSpPr>
        <p:spPr>
          <a:xfrm>
            <a:off x="5360283" y="1372758"/>
            <a:ext cx="630621" cy="369332"/>
          </a:xfrm>
          <a:prstGeom prst="rect">
            <a:avLst/>
          </a:prstGeom>
          <a:noFill/>
        </p:spPr>
        <p:txBody>
          <a:bodyPr wrap="square" rtlCol="0">
            <a:spAutoFit/>
          </a:bodyPr>
          <a:lstStyle/>
          <a:p>
            <a:pPr algn="ctr"/>
            <a:r>
              <a:rPr lang="en-US" dirty="0" smtClean="0"/>
              <a:t>Aug.</a:t>
            </a:r>
            <a:endParaRPr lang="en-US" dirty="0"/>
          </a:p>
        </p:txBody>
      </p:sp>
      <p:sp>
        <p:nvSpPr>
          <p:cNvPr id="15" name="TextBox 14"/>
          <p:cNvSpPr txBox="1"/>
          <p:nvPr/>
        </p:nvSpPr>
        <p:spPr>
          <a:xfrm>
            <a:off x="6621525" y="1372758"/>
            <a:ext cx="630621" cy="369332"/>
          </a:xfrm>
          <a:prstGeom prst="rect">
            <a:avLst/>
          </a:prstGeom>
          <a:noFill/>
        </p:spPr>
        <p:txBody>
          <a:bodyPr wrap="square" rtlCol="0">
            <a:spAutoFit/>
          </a:bodyPr>
          <a:lstStyle/>
          <a:p>
            <a:pPr algn="ctr"/>
            <a:r>
              <a:rPr lang="en-US" dirty="0" smtClean="0"/>
              <a:t>Oct.</a:t>
            </a:r>
            <a:endParaRPr lang="en-US" dirty="0"/>
          </a:p>
        </p:txBody>
      </p:sp>
      <p:sp>
        <p:nvSpPr>
          <p:cNvPr id="16" name="TextBox 15"/>
          <p:cNvSpPr txBox="1"/>
          <p:nvPr/>
        </p:nvSpPr>
        <p:spPr>
          <a:xfrm>
            <a:off x="5990904" y="1372758"/>
            <a:ext cx="630621" cy="369332"/>
          </a:xfrm>
          <a:prstGeom prst="rect">
            <a:avLst/>
          </a:prstGeom>
          <a:noFill/>
        </p:spPr>
        <p:txBody>
          <a:bodyPr wrap="square" rtlCol="0">
            <a:spAutoFit/>
          </a:bodyPr>
          <a:lstStyle/>
          <a:p>
            <a:pPr algn="ctr"/>
            <a:r>
              <a:rPr lang="en-US" dirty="0" smtClean="0"/>
              <a:t>Sep.</a:t>
            </a:r>
            <a:endParaRPr lang="en-US" dirty="0"/>
          </a:p>
        </p:txBody>
      </p:sp>
      <p:sp>
        <p:nvSpPr>
          <p:cNvPr id="17" name="TextBox 16"/>
          <p:cNvSpPr txBox="1"/>
          <p:nvPr/>
        </p:nvSpPr>
        <p:spPr>
          <a:xfrm>
            <a:off x="7252146" y="1364875"/>
            <a:ext cx="630621" cy="369332"/>
          </a:xfrm>
          <a:prstGeom prst="rect">
            <a:avLst/>
          </a:prstGeom>
          <a:noFill/>
        </p:spPr>
        <p:txBody>
          <a:bodyPr wrap="square" rtlCol="0">
            <a:spAutoFit/>
          </a:bodyPr>
          <a:lstStyle/>
          <a:p>
            <a:pPr algn="ctr"/>
            <a:r>
              <a:rPr lang="en-US" dirty="0" smtClean="0"/>
              <a:t>Nov.</a:t>
            </a:r>
            <a:endParaRPr lang="en-US" dirty="0"/>
          </a:p>
        </p:txBody>
      </p:sp>
      <p:sp>
        <p:nvSpPr>
          <p:cNvPr id="18" name="TextBox 17"/>
          <p:cNvSpPr txBox="1"/>
          <p:nvPr/>
        </p:nvSpPr>
        <p:spPr>
          <a:xfrm>
            <a:off x="7882767" y="1364875"/>
            <a:ext cx="630621" cy="369332"/>
          </a:xfrm>
          <a:prstGeom prst="rect">
            <a:avLst/>
          </a:prstGeom>
          <a:noFill/>
        </p:spPr>
        <p:txBody>
          <a:bodyPr wrap="square" rtlCol="0">
            <a:spAutoFit/>
          </a:bodyPr>
          <a:lstStyle/>
          <a:p>
            <a:pPr algn="ctr"/>
            <a:r>
              <a:rPr lang="en-US" dirty="0" smtClean="0"/>
              <a:t>Dec.</a:t>
            </a:r>
            <a:endParaRPr lang="en-US" dirty="0"/>
          </a:p>
        </p:txBody>
      </p:sp>
      <p:sp>
        <p:nvSpPr>
          <p:cNvPr id="19" name="TextBox 18"/>
          <p:cNvSpPr txBox="1"/>
          <p:nvPr/>
        </p:nvSpPr>
        <p:spPr>
          <a:xfrm>
            <a:off x="8497623" y="1372758"/>
            <a:ext cx="630621" cy="369332"/>
          </a:xfrm>
          <a:prstGeom prst="rect">
            <a:avLst/>
          </a:prstGeom>
          <a:noFill/>
        </p:spPr>
        <p:txBody>
          <a:bodyPr wrap="square" rtlCol="0">
            <a:spAutoFit/>
          </a:bodyPr>
          <a:lstStyle/>
          <a:p>
            <a:pPr algn="ctr"/>
            <a:r>
              <a:rPr lang="en-US" dirty="0" smtClean="0"/>
              <a:t>Jan.</a:t>
            </a:r>
            <a:endParaRPr lang="en-US" dirty="0"/>
          </a:p>
        </p:txBody>
      </p:sp>
      <p:sp>
        <p:nvSpPr>
          <p:cNvPr id="20" name="TextBox 19"/>
          <p:cNvSpPr txBox="1"/>
          <p:nvPr/>
        </p:nvSpPr>
        <p:spPr>
          <a:xfrm>
            <a:off x="9758865" y="1364875"/>
            <a:ext cx="630621" cy="369332"/>
          </a:xfrm>
          <a:prstGeom prst="rect">
            <a:avLst/>
          </a:prstGeom>
          <a:noFill/>
        </p:spPr>
        <p:txBody>
          <a:bodyPr wrap="square" rtlCol="0">
            <a:spAutoFit/>
          </a:bodyPr>
          <a:lstStyle/>
          <a:p>
            <a:pPr algn="ctr"/>
            <a:r>
              <a:rPr lang="en-US" dirty="0" smtClean="0"/>
              <a:t>Mar.</a:t>
            </a:r>
            <a:endParaRPr lang="en-US" dirty="0"/>
          </a:p>
        </p:txBody>
      </p:sp>
      <p:sp>
        <p:nvSpPr>
          <p:cNvPr id="21" name="TextBox 20"/>
          <p:cNvSpPr txBox="1"/>
          <p:nvPr/>
        </p:nvSpPr>
        <p:spPr>
          <a:xfrm>
            <a:off x="9128244" y="1366877"/>
            <a:ext cx="630621" cy="369332"/>
          </a:xfrm>
          <a:prstGeom prst="rect">
            <a:avLst/>
          </a:prstGeom>
          <a:noFill/>
        </p:spPr>
        <p:txBody>
          <a:bodyPr wrap="square" rtlCol="0">
            <a:spAutoFit/>
          </a:bodyPr>
          <a:lstStyle/>
          <a:p>
            <a:pPr algn="ctr"/>
            <a:r>
              <a:rPr lang="en-US" dirty="0" smtClean="0"/>
              <a:t>Feb.</a:t>
            </a:r>
            <a:endParaRPr lang="en-US" dirty="0"/>
          </a:p>
        </p:txBody>
      </p:sp>
      <p:sp>
        <p:nvSpPr>
          <p:cNvPr id="22" name="TextBox 21"/>
          <p:cNvSpPr txBox="1"/>
          <p:nvPr/>
        </p:nvSpPr>
        <p:spPr>
          <a:xfrm>
            <a:off x="10389486" y="1365297"/>
            <a:ext cx="630621" cy="369332"/>
          </a:xfrm>
          <a:prstGeom prst="rect">
            <a:avLst/>
          </a:prstGeom>
          <a:noFill/>
        </p:spPr>
        <p:txBody>
          <a:bodyPr wrap="square" rtlCol="0">
            <a:spAutoFit/>
          </a:bodyPr>
          <a:lstStyle/>
          <a:p>
            <a:pPr algn="ctr"/>
            <a:r>
              <a:rPr lang="en-US" dirty="0" smtClean="0"/>
              <a:t>Apr.</a:t>
            </a:r>
            <a:endParaRPr lang="en-US" dirty="0"/>
          </a:p>
        </p:txBody>
      </p:sp>
      <p:cxnSp>
        <p:nvCxnSpPr>
          <p:cNvPr id="23" name="Straight Connector 22"/>
          <p:cNvCxnSpPr>
            <a:stCxn id="5" idx="1"/>
          </p:cNvCxnSpPr>
          <p:nvPr/>
        </p:nvCxnSpPr>
        <p:spPr>
          <a:xfrm flipH="1" flipV="1">
            <a:off x="1103586" y="1245477"/>
            <a:ext cx="3326531" cy="115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950383" y="1245477"/>
            <a:ext cx="338957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459320" y="1088980"/>
            <a:ext cx="567559" cy="315310"/>
          </a:xfrm>
          <a:prstGeom prst="rect">
            <a:avLst/>
          </a:prstGeom>
          <a:noFill/>
        </p:spPr>
        <p:txBody>
          <a:bodyPr wrap="square" rtlCol="0">
            <a:spAutoFit/>
          </a:bodyPr>
          <a:lstStyle/>
          <a:p>
            <a:r>
              <a:rPr lang="en-US" sz="1400" dirty="0" smtClean="0">
                <a:solidFill>
                  <a:schemeClr val="tx1">
                    <a:lumMod val="65000"/>
                    <a:lumOff val="35000"/>
                  </a:schemeClr>
                </a:solidFill>
              </a:rPr>
              <a:t>2018</a:t>
            </a:r>
            <a:endParaRPr lang="en-US" sz="1400" dirty="0">
              <a:solidFill>
                <a:schemeClr val="tx1">
                  <a:lumMod val="65000"/>
                  <a:lumOff val="35000"/>
                </a:schemeClr>
              </a:solidFill>
            </a:endParaRPr>
          </a:p>
        </p:txBody>
      </p:sp>
      <p:cxnSp>
        <p:nvCxnSpPr>
          <p:cNvPr id="26" name="Straight Connector 25"/>
          <p:cNvCxnSpPr/>
          <p:nvPr/>
        </p:nvCxnSpPr>
        <p:spPr>
          <a:xfrm flipH="1" flipV="1">
            <a:off x="8671035" y="1241170"/>
            <a:ext cx="788287" cy="44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971694" y="1245477"/>
            <a:ext cx="1001117" cy="478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Text Box 65"/>
          <p:cNvSpPr txBox="1">
            <a:spLocks noChangeArrowheads="1"/>
          </p:cNvSpPr>
          <p:nvPr/>
        </p:nvSpPr>
        <p:spPr bwMode="auto">
          <a:xfrm>
            <a:off x="2497198" y="783383"/>
            <a:ext cx="670693" cy="338554"/>
          </a:xfrm>
          <a:prstGeom prst="rect">
            <a:avLst/>
          </a:prstGeom>
          <a:solidFill>
            <a:srgbClr val="CC99FF"/>
          </a:solidFill>
          <a:ln w="9525">
            <a:solidFill>
              <a:schemeClr val="tx1"/>
            </a:solidFill>
            <a:miter lim="800000"/>
            <a:headEnd/>
            <a:tailEnd/>
          </a:ln>
          <a:effectLst/>
        </p:spPr>
        <p:txBody>
          <a:bodyPr wrap="square">
            <a:spAutoFit/>
          </a:bodyPr>
          <a:lstStyle/>
          <a:p>
            <a:pPr algn="ctr" fontAlgn="base">
              <a:spcBef>
                <a:spcPct val="50000"/>
              </a:spcBef>
              <a:spcAft>
                <a:spcPct val="0"/>
              </a:spcAft>
            </a:pPr>
            <a:r>
              <a:rPr lang="en-US" altLang="en-US" sz="1600" i="1" dirty="0" smtClean="0">
                <a:solidFill>
                  <a:schemeClr val="bg1">
                    <a:lumMod val="50000"/>
                  </a:schemeClr>
                </a:solidFill>
              </a:rPr>
              <a:t>PSC</a:t>
            </a:r>
            <a:endParaRPr lang="en-US" altLang="en-US" sz="1600" i="1" dirty="0">
              <a:solidFill>
                <a:schemeClr val="bg1">
                  <a:lumMod val="50000"/>
                </a:schemeClr>
              </a:solidFill>
            </a:endParaRPr>
          </a:p>
        </p:txBody>
      </p:sp>
      <p:sp>
        <p:nvSpPr>
          <p:cNvPr id="30" name="Line 64"/>
          <p:cNvSpPr>
            <a:spLocks noChangeShapeType="1"/>
          </p:cNvSpPr>
          <p:nvPr/>
        </p:nvSpPr>
        <p:spPr bwMode="auto">
          <a:xfrm flipH="1" flipV="1">
            <a:off x="4099038" y="839714"/>
            <a:ext cx="1912" cy="902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sp>
        <p:nvSpPr>
          <p:cNvPr id="31" name="TextBox 30"/>
          <p:cNvSpPr txBox="1"/>
          <p:nvPr/>
        </p:nvSpPr>
        <p:spPr>
          <a:xfrm>
            <a:off x="3210917" y="4275441"/>
            <a:ext cx="567559" cy="315310"/>
          </a:xfrm>
          <a:prstGeom prst="rect">
            <a:avLst/>
          </a:prstGeom>
          <a:noFill/>
        </p:spPr>
        <p:txBody>
          <a:bodyPr wrap="square" rtlCol="0">
            <a:spAutoFit/>
          </a:bodyPr>
          <a:lstStyle/>
          <a:p>
            <a:r>
              <a:rPr lang="en-US" sz="1400" dirty="0" smtClean="0">
                <a:solidFill>
                  <a:schemeClr val="tx1">
                    <a:lumMod val="65000"/>
                    <a:lumOff val="35000"/>
                  </a:schemeClr>
                </a:solidFill>
              </a:rPr>
              <a:t>2018</a:t>
            </a:r>
            <a:endParaRPr lang="en-US" sz="1400" dirty="0">
              <a:solidFill>
                <a:schemeClr val="tx1">
                  <a:lumMod val="65000"/>
                  <a:lumOff val="35000"/>
                </a:schemeClr>
              </a:solidFill>
            </a:endParaRPr>
          </a:p>
        </p:txBody>
      </p:sp>
      <p:cxnSp>
        <p:nvCxnSpPr>
          <p:cNvPr id="32" name="Straight Connector 31"/>
          <p:cNvCxnSpPr/>
          <p:nvPr/>
        </p:nvCxnSpPr>
        <p:spPr>
          <a:xfrm flipV="1">
            <a:off x="467712" y="4929236"/>
            <a:ext cx="10893972" cy="23438"/>
          </a:xfrm>
          <a:prstGeom prst="line">
            <a:avLst/>
          </a:prstGeom>
          <a:ln w="6350"/>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940682" y="4583342"/>
            <a:ext cx="630621" cy="369332"/>
          </a:xfrm>
          <a:prstGeom prst="rect">
            <a:avLst/>
          </a:prstGeom>
          <a:noFill/>
        </p:spPr>
        <p:txBody>
          <a:bodyPr wrap="square" rtlCol="0">
            <a:spAutoFit/>
          </a:bodyPr>
          <a:lstStyle/>
          <a:p>
            <a:pPr algn="ctr"/>
            <a:r>
              <a:rPr lang="en-US" dirty="0" smtClean="0"/>
              <a:t>May</a:t>
            </a:r>
            <a:endParaRPr lang="en-US" dirty="0"/>
          </a:p>
        </p:txBody>
      </p:sp>
      <p:sp>
        <p:nvSpPr>
          <p:cNvPr id="34" name="TextBox 33"/>
          <p:cNvSpPr txBox="1"/>
          <p:nvPr/>
        </p:nvSpPr>
        <p:spPr>
          <a:xfrm>
            <a:off x="2201924" y="4575459"/>
            <a:ext cx="630621" cy="369332"/>
          </a:xfrm>
          <a:prstGeom prst="rect">
            <a:avLst/>
          </a:prstGeom>
          <a:noFill/>
        </p:spPr>
        <p:txBody>
          <a:bodyPr wrap="square" rtlCol="0">
            <a:spAutoFit/>
          </a:bodyPr>
          <a:lstStyle/>
          <a:p>
            <a:pPr algn="ctr"/>
            <a:r>
              <a:rPr lang="en-US" dirty="0" smtClean="0"/>
              <a:t>Jul.</a:t>
            </a:r>
            <a:endParaRPr lang="en-US" dirty="0"/>
          </a:p>
        </p:txBody>
      </p:sp>
      <p:sp>
        <p:nvSpPr>
          <p:cNvPr id="35" name="TextBox 34"/>
          <p:cNvSpPr txBox="1"/>
          <p:nvPr/>
        </p:nvSpPr>
        <p:spPr>
          <a:xfrm>
            <a:off x="1571303" y="4577461"/>
            <a:ext cx="630621" cy="369332"/>
          </a:xfrm>
          <a:prstGeom prst="rect">
            <a:avLst/>
          </a:prstGeom>
          <a:noFill/>
        </p:spPr>
        <p:txBody>
          <a:bodyPr wrap="square" rtlCol="0">
            <a:spAutoFit/>
          </a:bodyPr>
          <a:lstStyle/>
          <a:p>
            <a:pPr algn="ctr"/>
            <a:r>
              <a:rPr lang="en-US" dirty="0" smtClean="0"/>
              <a:t>Jun.</a:t>
            </a:r>
            <a:endParaRPr lang="en-US" dirty="0"/>
          </a:p>
        </p:txBody>
      </p:sp>
      <p:sp>
        <p:nvSpPr>
          <p:cNvPr id="36" name="TextBox 35"/>
          <p:cNvSpPr txBox="1"/>
          <p:nvPr/>
        </p:nvSpPr>
        <p:spPr>
          <a:xfrm>
            <a:off x="3463166" y="4575459"/>
            <a:ext cx="630621" cy="369332"/>
          </a:xfrm>
          <a:prstGeom prst="rect">
            <a:avLst/>
          </a:prstGeom>
          <a:noFill/>
        </p:spPr>
        <p:txBody>
          <a:bodyPr wrap="square" rtlCol="0">
            <a:spAutoFit/>
          </a:bodyPr>
          <a:lstStyle/>
          <a:p>
            <a:pPr algn="ctr"/>
            <a:r>
              <a:rPr lang="en-US" dirty="0" smtClean="0"/>
              <a:t>Sep.</a:t>
            </a:r>
            <a:endParaRPr lang="en-US" dirty="0"/>
          </a:p>
        </p:txBody>
      </p:sp>
      <p:sp>
        <p:nvSpPr>
          <p:cNvPr id="37" name="TextBox 36"/>
          <p:cNvSpPr txBox="1"/>
          <p:nvPr/>
        </p:nvSpPr>
        <p:spPr>
          <a:xfrm>
            <a:off x="2832545" y="4575881"/>
            <a:ext cx="630621" cy="369332"/>
          </a:xfrm>
          <a:prstGeom prst="rect">
            <a:avLst/>
          </a:prstGeom>
          <a:noFill/>
        </p:spPr>
        <p:txBody>
          <a:bodyPr wrap="square" rtlCol="0">
            <a:spAutoFit/>
          </a:bodyPr>
          <a:lstStyle/>
          <a:p>
            <a:pPr algn="ctr"/>
            <a:r>
              <a:rPr lang="en-US" dirty="0" smtClean="0"/>
              <a:t>Aug.</a:t>
            </a:r>
            <a:endParaRPr lang="en-US" dirty="0"/>
          </a:p>
        </p:txBody>
      </p:sp>
      <p:sp>
        <p:nvSpPr>
          <p:cNvPr id="38" name="TextBox 37"/>
          <p:cNvSpPr txBox="1"/>
          <p:nvPr/>
        </p:nvSpPr>
        <p:spPr>
          <a:xfrm>
            <a:off x="4093787" y="4575881"/>
            <a:ext cx="630621" cy="369332"/>
          </a:xfrm>
          <a:prstGeom prst="rect">
            <a:avLst/>
          </a:prstGeom>
          <a:noFill/>
        </p:spPr>
        <p:txBody>
          <a:bodyPr wrap="square" rtlCol="0">
            <a:spAutoFit/>
          </a:bodyPr>
          <a:lstStyle/>
          <a:p>
            <a:pPr algn="ctr"/>
            <a:r>
              <a:rPr lang="en-US" dirty="0" smtClean="0"/>
              <a:t>Oct.</a:t>
            </a:r>
            <a:endParaRPr lang="en-US" dirty="0"/>
          </a:p>
        </p:txBody>
      </p:sp>
      <p:sp>
        <p:nvSpPr>
          <p:cNvPr id="39" name="TextBox 38"/>
          <p:cNvSpPr txBox="1"/>
          <p:nvPr/>
        </p:nvSpPr>
        <p:spPr>
          <a:xfrm>
            <a:off x="4724408" y="4583342"/>
            <a:ext cx="630621" cy="369332"/>
          </a:xfrm>
          <a:prstGeom prst="rect">
            <a:avLst/>
          </a:prstGeom>
          <a:noFill/>
        </p:spPr>
        <p:txBody>
          <a:bodyPr wrap="square" rtlCol="0">
            <a:spAutoFit/>
          </a:bodyPr>
          <a:lstStyle/>
          <a:p>
            <a:pPr algn="ctr"/>
            <a:r>
              <a:rPr lang="en-US" dirty="0" smtClean="0"/>
              <a:t>Nov.</a:t>
            </a:r>
            <a:endParaRPr lang="en-US" dirty="0"/>
          </a:p>
        </p:txBody>
      </p:sp>
      <p:sp>
        <p:nvSpPr>
          <p:cNvPr id="40" name="TextBox 39"/>
          <p:cNvSpPr txBox="1"/>
          <p:nvPr/>
        </p:nvSpPr>
        <p:spPr>
          <a:xfrm>
            <a:off x="5355029" y="4575459"/>
            <a:ext cx="630621" cy="369332"/>
          </a:xfrm>
          <a:prstGeom prst="rect">
            <a:avLst/>
          </a:prstGeom>
          <a:noFill/>
        </p:spPr>
        <p:txBody>
          <a:bodyPr wrap="square" rtlCol="0">
            <a:spAutoFit/>
          </a:bodyPr>
          <a:lstStyle/>
          <a:p>
            <a:pPr algn="ctr"/>
            <a:r>
              <a:rPr lang="en-US" dirty="0" smtClean="0"/>
              <a:t>Dec.</a:t>
            </a:r>
            <a:endParaRPr lang="en-US" dirty="0"/>
          </a:p>
        </p:txBody>
      </p:sp>
      <p:sp>
        <p:nvSpPr>
          <p:cNvPr id="41" name="TextBox 40"/>
          <p:cNvSpPr txBox="1"/>
          <p:nvPr/>
        </p:nvSpPr>
        <p:spPr>
          <a:xfrm>
            <a:off x="6616271" y="4575459"/>
            <a:ext cx="630621" cy="369332"/>
          </a:xfrm>
          <a:prstGeom prst="rect">
            <a:avLst/>
          </a:prstGeom>
          <a:noFill/>
        </p:spPr>
        <p:txBody>
          <a:bodyPr wrap="square" rtlCol="0">
            <a:spAutoFit/>
          </a:bodyPr>
          <a:lstStyle/>
          <a:p>
            <a:pPr algn="ctr"/>
            <a:r>
              <a:rPr lang="en-US" i="1" dirty="0" smtClean="0">
                <a:solidFill>
                  <a:schemeClr val="bg1">
                    <a:lumMod val="50000"/>
                  </a:schemeClr>
                </a:solidFill>
              </a:rPr>
              <a:t>Feb.</a:t>
            </a:r>
            <a:endParaRPr lang="en-US" i="1" dirty="0">
              <a:solidFill>
                <a:schemeClr val="bg1">
                  <a:lumMod val="50000"/>
                </a:schemeClr>
              </a:solidFill>
            </a:endParaRPr>
          </a:p>
        </p:txBody>
      </p:sp>
      <p:sp>
        <p:nvSpPr>
          <p:cNvPr id="43" name="TextBox 42"/>
          <p:cNvSpPr txBox="1"/>
          <p:nvPr/>
        </p:nvSpPr>
        <p:spPr>
          <a:xfrm>
            <a:off x="7246892" y="4567576"/>
            <a:ext cx="630621" cy="369332"/>
          </a:xfrm>
          <a:prstGeom prst="rect">
            <a:avLst/>
          </a:prstGeom>
          <a:noFill/>
        </p:spPr>
        <p:txBody>
          <a:bodyPr wrap="square" rtlCol="0">
            <a:spAutoFit/>
          </a:bodyPr>
          <a:lstStyle/>
          <a:p>
            <a:pPr algn="ctr"/>
            <a:r>
              <a:rPr lang="en-US" i="1" dirty="0" smtClean="0">
                <a:solidFill>
                  <a:schemeClr val="bg1">
                    <a:lumMod val="50000"/>
                  </a:schemeClr>
                </a:solidFill>
              </a:rPr>
              <a:t>Mar.</a:t>
            </a:r>
            <a:endParaRPr lang="en-US" i="1" dirty="0">
              <a:solidFill>
                <a:schemeClr val="bg1">
                  <a:lumMod val="50000"/>
                </a:schemeClr>
              </a:solidFill>
            </a:endParaRPr>
          </a:p>
        </p:txBody>
      </p:sp>
      <p:sp>
        <p:nvSpPr>
          <p:cNvPr id="44" name="TextBox 43"/>
          <p:cNvSpPr txBox="1"/>
          <p:nvPr/>
        </p:nvSpPr>
        <p:spPr>
          <a:xfrm>
            <a:off x="7877513" y="4567576"/>
            <a:ext cx="630621" cy="369332"/>
          </a:xfrm>
          <a:prstGeom prst="rect">
            <a:avLst/>
          </a:prstGeom>
          <a:noFill/>
        </p:spPr>
        <p:txBody>
          <a:bodyPr wrap="square" rtlCol="0">
            <a:spAutoFit/>
          </a:bodyPr>
          <a:lstStyle/>
          <a:p>
            <a:pPr algn="ctr"/>
            <a:r>
              <a:rPr lang="en-US" i="1" dirty="0" smtClean="0">
                <a:solidFill>
                  <a:schemeClr val="bg1">
                    <a:lumMod val="50000"/>
                  </a:schemeClr>
                </a:solidFill>
              </a:rPr>
              <a:t>Apr.</a:t>
            </a:r>
            <a:endParaRPr lang="en-US" i="1" dirty="0">
              <a:solidFill>
                <a:schemeClr val="bg1">
                  <a:lumMod val="50000"/>
                </a:schemeClr>
              </a:solidFill>
            </a:endParaRPr>
          </a:p>
        </p:txBody>
      </p:sp>
      <p:sp>
        <p:nvSpPr>
          <p:cNvPr id="45" name="TextBox 44"/>
          <p:cNvSpPr txBox="1"/>
          <p:nvPr/>
        </p:nvSpPr>
        <p:spPr>
          <a:xfrm>
            <a:off x="8492369" y="4575459"/>
            <a:ext cx="630621" cy="369332"/>
          </a:xfrm>
          <a:prstGeom prst="rect">
            <a:avLst/>
          </a:prstGeom>
          <a:noFill/>
        </p:spPr>
        <p:txBody>
          <a:bodyPr wrap="square" rtlCol="0">
            <a:spAutoFit/>
          </a:bodyPr>
          <a:lstStyle/>
          <a:p>
            <a:pPr algn="ctr"/>
            <a:r>
              <a:rPr lang="en-US" i="1" dirty="0" smtClean="0">
                <a:solidFill>
                  <a:schemeClr val="bg1">
                    <a:lumMod val="50000"/>
                  </a:schemeClr>
                </a:solidFill>
              </a:rPr>
              <a:t>May</a:t>
            </a:r>
            <a:endParaRPr lang="en-US" i="1" dirty="0">
              <a:solidFill>
                <a:schemeClr val="bg1">
                  <a:lumMod val="50000"/>
                </a:schemeClr>
              </a:solidFill>
            </a:endParaRPr>
          </a:p>
        </p:txBody>
      </p:sp>
      <p:sp>
        <p:nvSpPr>
          <p:cNvPr id="46" name="TextBox 45"/>
          <p:cNvSpPr txBox="1"/>
          <p:nvPr/>
        </p:nvSpPr>
        <p:spPr>
          <a:xfrm>
            <a:off x="9753611" y="4567576"/>
            <a:ext cx="630621" cy="369332"/>
          </a:xfrm>
          <a:prstGeom prst="rect">
            <a:avLst/>
          </a:prstGeom>
          <a:noFill/>
        </p:spPr>
        <p:txBody>
          <a:bodyPr wrap="square" rtlCol="0">
            <a:spAutoFit/>
          </a:bodyPr>
          <a:lstStyle/>
          <a:p>
            <a:pPr algn="ctr"/>
            <a:r>
              <a:rPr lang="en-US" i="1" dirty="0" smtClean="0">
                <a:solidFill>
                  <a:schemeClr val="bg1">
                    <a:lumMod val="50000"/>
                  </a:schemeClr>
                </a:solidFill>
              </a:rPr>
              <a:t>Jul.</a:t>
            </a:r>
            <a:endParaRPr lang="en-US" i="1" dirty="0">
              <a:solidFill>
                <a:schemeClr val="bg1">
                  <a:lumMod val="50000"/>
                </a:schemeClr>
              </a:solidFill>
            </a:endParaRPr>
          </a:p>
        </p:txBody>
      </p:sp>
      <p:sp>
        <p:nvSpPr>
          <p:cNvPr id="47" name="TextBox 46"/>
          <p:cNvSpPr txBox="1"/>
          <p:nvPr/>
        </p:nvSpPr>
        <p:spPr>
          <a:xfrm>
            <a:off x="9122990" y="4569578"/>
            <a:ext cx="630621" cy="369332"/>
          </a:xfrm>
          <a:prstGeom prst="rect">
            <a:avLst/>
          </a:prstGeom>
          <a:noFill/>
        </p:spPr>
        <p:txBody>
          <a:bodyPr wrap="square" rtlCol="0">
            <a:spAutoFit/>
          </a:bodyPr>
          <a:lstStyle/>
          <a:p>
            <a:pPr algn="ctr"/>
            <a:r>
              <a:rPr lang="en-US" i="1" dirty="0" smtClean="0">
                <a:solidFill>
                  <a:schemeClr val="bg1">
                    <a:lumMod val="50000"/>
                  </a:schemeClr>
                </a:solidFill>
              </a:rPr>
              <a:t>Jun.</a:t>
            </a:r>
            <a:endParaRPr lang="en-US" i="1" dirty="0">
              <a:solidFill>
                <a:schemeClr val="bg1">
                  <a:lumMod val="50000"/>
                </a:schemeClr>
              </a:solidFill>
            </a:endParaRPr>
          </a:p>
        </p:txBody>
      </p:sp>
      <p:sp>
        <p:nvSpPr>
          <p:cNvPr id="48" name="TextBox 47"/>
          <p:cNvSpPr txBox="1"/>
          <p:nvPr/>
        </p:nvSpPr>
        <p:spPr>
          <a:xfrm>
            <a:off x="10384232" y="4567998"/>
            <a:ext cx="630621" cy="369332"/>
          </a:xfrm>
          <a:prstGeom prst="rect">
            <a:avLst/>
          </a:prstGeom>
          <a:noFill/>
        </p:spPr>
        <p:txBody>
          <a:bodyPr wrap="square" rtlCol="0">
            <a:spAutoFit/>
          </a:bodyPr>
          <a:lstStyle/>
          <a:p>
            <a:pPr algn="ctr"/>
            <a:r>
              <a:rPr lang="en-US" i="1" dirty="0" smtClean="0">
                <a:solidFill>
                  <a:schemeClr val="bg1">
                    <a:lumMod val="50000"/>
                  </a:schemeClr>
                </a:solidFill>
              </a:rPr>
              <a:t>Aug.</a:t>
            </a:r>
            <a:endParaRPr lang="en-US" i="1" dirty="0">
              <a:solidFill>
                <a:schemeClr val="bg1">
                  <a:lumMod val="50000"/>
                </a:schemeClr>
              </a:solidFill>
            </a:endParaRPr>
          </a:p>
        </p:txBody>
      </p:sp>
      <p:cxnSp>
        <p:nvCxnSpPr>
          <p:cNvPr id="49" name="Straight Connector 48"/>
          <p:cNvCxnSpPr/>
          <p:nvPr/>
        </p:nvCxnSpPr>
        <p:spPr>
          <a:xfrm flipH="1" flipV="1">
            <a:off x="3715412" y="4434532"/>
            <a:ext cx="2070533" cy="115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192823" y="4290523"/>
            <a:ext cx="567559" cy="315310"/>
          </a:xfrm>
          <a:prstGeom prst="rect">
            <a:avLst/>
          </a:prstGeom>
          <a:noFill/>
        </p:spPr>
        <p:txBody>
          <a:bodyPr wrap="square" rtlCol="0">
            <a:spAutoFit/>
          </a:bodyPr>
          <a:lstStyle/>
          <a:p>
            <a:r>
              <a:rPr lang="en-US" sz="1400" i="1" dirty="0" smtClean="0">
                <a:solidFill>
                  <a:schemeClr val="bg1">
                    <a:lumMod val="50000"/>
                  </a:schemeClr>
                </a:solidFill>
              </a:rPr>
              <a:t>2019</a:t>
            </a:r>
            <a:endParaRPr lang="en-US" sz="1400" i="1" dirty="0">
              <a:solidFill>
                <a:schemeClr val="bg1">
                  <a:lumMod val="50000"/>
                </a:schemeClr>
              </a:solidFill>
            </a:endParaRPr>
          </a:p>
        </p:txBody>
      </p:sp>
      <p:sp>
        <p:nvSpPr>
          <p:cNvPr id="51" name="Line 64"/>
          <p:cNvSpPr>
            <a:spLocks noChangeShapeType="1"/>
          </p:cNvSpPr>
          <p:nvPr/>
        </p:nvSpPr>
        <p:spPr bwMode="auto">
          <a:xfrm flipV="1">
            <a:off x="9122993" y="4551810"/>
            <a:ext cx="0" cy="3850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sp>
        <p:nvSpPr>
          <p:cNvPr id="53" name="Line 64"/>
          <p:cNvSpPr>
            <a:spLocks noChangeShapeType="1"/>
          </p:cNvSpPr>
          <p:nvPr/>
        </p:nvSpPr>
        <p:spPr bwMode="auto">
          <a:xfrm flipV="1">
            <a:off x="9122993" y="4085477"/>
            <a:ext cx="0" cy="5476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cxnSp>
        <p:nvCxnSpPr>
          <p:cNvPr id="54" name="Straight Connector 53"/>
          <p:cNvCxnSpPr/>
          <p:nvPr/>
        </p:nvCxnSpPr>
        <p:spPr>
          <a:xfrm flipH="1">
            <a:off x="1014252" y="4431390"/>
            <a:ext cx="2212436" cy="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8704703" y="4439781"/>
            <a:ext cx="2070533" cy="115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246892" y="188406"/>
            <a:ext cx="1099335" cy="369332"/>
          </a:xfrm>
          <a:prstGeom prst="rect">
            <a:avLst/>
          </a:prstGeom>
          <a:noFill/>
          <a:ln>
            <a:solidFill>
              <a:schemeClr val="accent1">
                <a:shade val="50000"/>
              </a:schemeClr>
            </a:solidFill>
          </a:ln>
        </p:spPr>
        <p:txBody>
          <a:bodyPr wrap="square" rtlCol="0">
            <a:spAutoFit/>
          </a:bodyPr>
          <a:lstStyle/>
          <a:p>
            <a:r>
              <a:rPr lang="en-US" b="1" dirty="0" smtClean="0">
                <a:solidFill>
                  <a:srgbClr val="FF0000"/>
                </a:solidFill>
              </a:rPr>
              <a:t>Option 1</a:t>
            </a:r>
            <a:endParaRPr lang="en-US" b="1" dirty="0">
              <a:solidFill>
                <a:srgbClr val="FF0000"/>
              </a:solidFill>
            </a:endParaRPr>
          </a:p>
        </p:txBody>
      </p:sp>
      <p:sp>
        <p:nvSpPr>
          <p:cNvPr id="76" name="TextBox 75"/>
          <p:cNvSpPr txBox="1"/>
          <p:nvPr/>
        </p:nvSpPr>
        <p:spPr>
          <a:xfrm>
            <a:off x="8172961" y="5132872"/>
            <a:ext cx="3878305" cy="1615827"/>
          </a:xfrm>
          <a:prstGeom prst="rect">
            <a:avLst/>
          </a:prstGeom>
          <a:noFill/>
          <a:ln w="28575">
            <a:solidFill>
              <a:schemeClr val="tx1"/>
            </a:solidFill>
          </a:ln>
        </p:spPr>
        <p:txBody>
          <a:bodyPr wrap="square" rtlCol="0">
            <a:spAutoFit/>
          </a:bodyPr>
          <a:lstStyle/>
          <a:p>
            <a:r>
              <a:rPr lang="en-US" sz="1100" b="1" dirty="0" smtClean="0"/>
              <a:t>Categories: </a:t>
            </a:r>
            <a:r>
              <a:rPr lang="en-US" sz="1100" b="1" dirty="0"/>
              <a:t>Integrated Outcomes (tied to release of indicators)</a:t>
            </a:r>
          </a:p>
          <a:p>
            <a:pPr marL="342900" indent="-342900">
              <a:buAutoNum type="arabicPeriod"/>
            </a:pPr>
            <a:r>
              <a:rPr lang="en-US" sz="1100" dirty="0" smtClean="0"/>
              <a:t>Healthy Watersheds (GIT: 1, 2, 4, 5)</a:t>
            </a:r>
          </a:p>
          <a:p>
            <a:pPr marL="342900" indent="-342900">
              <a:buAutoNum type="arabicPeriod"/>
            </a:pPr>
            <a:r>
              <a:rPr lang="en-US" sz="1100" dirty="0" smtClean="0"/>
              <a:t>Water Quality (GIT: 3, 4)</a:t>
            </a:r>
          </a:p>
          <a:p>
            <a:pPr marL="342900" indent="-342900">
              <a:buAutoNum type="arabicPeriod"/>
            </a:pPr>
            <a:r>
              <a:rPr lang="en-US" sz="1100" dirty="0" smtClean="0"/>
              <a:t>Crabs as Ecosystem Snapshot </a:t>
            </a:r>
            <a:r>
              <a:rPr lang="en-US" sz="1100" dirty="0"/>
              <a:t> (</a:t>
            </a:r>
            <a:r>
              <a:rPr lang="en-US" sz="1100" dirty="0" smtClean="0"/>
              <a:t>GIT: 1, 2)</a:t>
            </a:r>
          </a:p>
          <a:p>
            <a:pPr marL="342900" indent="-342900">
              <a:buAutoNum type="arabicPeriod"/>
            </a:pPr>
            <a:r>
              <a:rPr lang="en-US" sz="1100" dirty="0" smtClean="0"/>
              <a:t>Connected </a:t>
            </a:r>
            <a:r>
              <a:rPr lang="en-US" sz="1100" dirty="0"/>
              <a:t>Bay System  (</a:t>
            </a:r>
            <a:r>
              <a:rPr lang="en-US" sz="1100" dirty="0" smtClean="0"/>
              <a:t>GIT: 1, 2, 4)</a:t>
            </a:r>
          </a:p>
          <a:p>
            <a:pPr marL="342900" indent="-342900">
              <a:buAutoNum type="arabicPeriod"/>
            </a:pPr>
            <a:r>
              <a:rPr lang="en-US" sz="1100" dirty="0" smtClean="0"/>
              <a:t>Change &amp; Resiliency </a:t>
            </a:r>
            <a:r>
              <a:rPr lang="en-US" sz="1100" dirty="0"/>
              <a:t> (</a:t>
            </a:r>
            <a:r>
              <a:rPr lang="en-US" sz="1100" dirty="0" smtClean="0"/>
              <a:t>GIT: 2, CRWG)</a:t>
            </a:r>
          </a:p>
          <a:p>
            <a:pPr marL="342900" indent="-342900">
              <a:buAutoNum type="arabicPeriod"/>
            </a:pPr>
            <a:r>
              <a:rPr lang="en-US" sz="1100" dirty="0" smtClean="0"/>
              <a:t>Culture of Stewardship (GIT: 5, 6)</a:t>
            </a:r>
          </a:p>
          <a:p>
            <a:pPr marL="342900" indent="-342900">
              <a:buAutoNum type="arabicPeriod"/>
            </a:pPr>
            <a:r>
              <a:rPr lang="en-US" sz="1100" dirty="0" smtClean="0"/>
              <a:t>Taking Action on Toxics </a:t>
            </a:r>
            <a:r>
              <a:rPr lang="en-US" sz="1100" dirty="0"/>
              <a:t> (</a:t>
            </a:r>
            <a:r>
              <a:rPr lang="en-US" sz="1100" dirty="0" smtClean="0"/>
              <a:t>GIT: 3, 4)</a:t>
            </a:r>
          </a:p>
          <a:p>
            <a:pPr marL="342900" indent="-342900">
              <a:buAutoNum type="arabicPeriod"/>
            </a:pPr>
            <a:r>
              <a:rPr lang="en-US" sz="1100" dirty="0" smtClean="0"/>
              <a:t>Next Generation </a:t>
            </a:r>
            <a:r>
              <a:rPr lang="en-US" sz="1100" dirty="0"/>
              <a:t>of Stewards  (</a:t>
            </a:r>
            <a:r>
              <a:rPr lang="en-US" sz="1100" dirty="0" smtClean="0"/>
              <a:t>GIT: </a:t>
            </a:r>
            <a:r>
              <a:rPr lang="en-US" sz="1100" dirty="0"/>
              <a:t>5</a:t>
            </a:r>
            <a:r>
              <a:rPr lang="en-US" sz="1100" dirty="0" smtClean="0"/>
              <a:t>)</a:t>
            </a:r>
          </a:p>
        </p:txBody>
      </p:sp>
      <p:sp>
        <p:nvSpPr>
          <p:cNvPr id="105" name="Text Box 65"/>
          <p:cNvSpPr txBox="1">
            <a:spLocks noChangeArrowheads="1"/>
          </p:cNvSpPr>
          <p:nvPr/>
        </p:nvSpPr>
        <p:spPr bwMode="auto">
          <a:xfrm>
            <a:off x="5577151" y="3749351"/>
            <a:ext cx="1613341" cy="584775"/>
          </a:xfrm>
          <a:prstGeom prst="rect">
            <a:avLst/>
          </a:prstGeom>
          <a:solidFill>
            <a:schemeClr val="bg1">
              <a:lumMod val="85000"/>
            </a:schemeClr>
          </a:solidFill>
          <a:ln w="9525">
            <a:solidFill>
              <a:schemeClr val="tx1"/>
            </a:solidFill>
            <a:miter lim="800000"/>
            <a:headEnd/>
            <a:tailEnd/>
          </a:ln>
          <a:effectLst/>
        </p:spPr>
        <p:txBody>
          <a:bodyPr wrap="square">
            <a:spAutoFit/>
          </a:bodyPr>
          <a:lstStyle/>
          <a:p>
            <a:pPr algn="ctr" fontAlgn="base">
              <a:spcBef>
                <a:spcPct val="50000"/>
              </a:spcBef>
              <a:spcAft>
                <a:spcPct val="0"/>
              </a:spcAft>
            </a:pPr>
            <a:r>
              <a:rPr lang="en-US" altLang="en-US" sz="1600" i="1" dirty="0" smtClean="0">
                <a:solidFill>
                  <a:schemeClr val="bg1">
                    <a:lumMod val="50000"/>
                  </a:schemeClr>
                </a:solidFill>
              </a:rPr>
              <a:t>2-day Biennial Review</a:t>
            </a:r>
            <a:endParaRPr lang="en-US" altLang="en-US" sz="1600" i="1" dirty="0">
              <a:solidFill>
                <a:schemeClr val="bg1">
                  <a:lumMod val="50000"/>
                </a:schemeClr>
              </a:solidFill>
            </a:endParaRPr>
          </a:p>
        </p:txBody>
      </p:sp>
      <p:sp>
        <p:nvSpPr>
          <p:cNvPr id="107" name="Text Box 65"/>
          <p:cNvSpPr txBox="1">
            <a:spLocks noChangeArrowheads="1"/>
          </p:cNvSpPr>
          <p:nvPr/>
        </p:nvSpPr>
        <p:spPr bwMode="auto">
          <a:xfrm>
            <a:off x="423076" y="547315"/>
            <a:ext cx="1613341" cy="584775"/>
          </a:xfrm>
          <a:prstGeom prst="rect">
            <a:avLst/>
          </a:prstGeom>
          <a:solidFill>
            <a:schemeClr val="bg1">
              <a:lumMod val="85000"/>
            </a:schemeClr>
          </a:solidFill>
          <a:ln w="9525">
            <a:solidFill>
              <a:schemeClr val="tx1"/>
            </a:solidFill>
            <a:miter lim="800000"/>
            <a:headEnd/>
            <a:tailEnd/>
          </a:ln>
          <a:effectLst/>
        </p:spPr>
        <p:txBody>
          <a:bodyPr wrap="square">
            <a:spAutoFit/>
          </a:bodyPr>
          <a:lstStyle/>
          <a:p>
            <a:pPr algn="ctr" fontAlgn="base">
              <a:spcBef>
                <a:spcPct val="50000"/>
              </a:spcBef>
              <a:spcAft>
                <a:spcPct val="0"/>
              </a:spcAft>
            </a:pPr>
            <a:r>
              <a:rPr lang="en-US" altLang="en-US" sz="1600" i="1" dirty="0">
                <a:solidFill>
                  <a:schemeClr val="bg1">
                    <a:lumMod val="50000"/>
                  </a:schemeClr>
                </a:solidFill>
              </a:rPr>
              <a:t>2</a:t>
            </a:r>
            <a:r>
              <a:rPr lang="en-US" altLang="en-US" sz="1600" i="1" dirty="0" smtClean="0">
                <a:solidFill>
                  <a:schemeClr val="bg1">
                    <a:lumMod val="50000"/>
                  </a:schemeClr>
                </a:solidFill>
              </a:rPr>
              <a:t>-day Biennial Review</a:t>
            </a:r>
            <a:endParaRPr lang="en-US" altLang="en-US" sz="1600" i="1" dirty="0">
              <a:solidFill>
                <a:schemeClr val="bg1">
                  <a:lumMod val="50000"/>
                </a:schemeClr>
              </a:solidFill>
            </a:endParaRPr>
          </a:p>
        </p:txBody>
      </p:sp>
      <p:sp>
        <p:nvSpPr>
          <p:cNvPr id="98" name="Line 64"/>
          <p:cNvSpPr>
            <a:spLocks noChangeShapeType="1"/>
          </p:cNvSpPr>
          <p:nvPr/>
        </p:nvSpPr>
        <p:spPr bwMode="auto">
          <a:xfrm flipV="1">
            <a:off x="1581807" y="4564434"/>
            <a:ext cx="0" cy="3850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sp>
        <p:nvSpPr>
          <p:cNvPr id="101" name="Line 64"/>
          <p:cNvSpPr>
            <a:spLocks noChangeShapeType="1"/>
          </p:cNvSpPr>
          <p:nvPr/>
        </p:nvSpPr>
        <p:spPr bwMode="auto">
          <a:xfrm flipV="1">
            <a:off x="1581807" y="4084453"/>
            <a:ext cx="0" cy="5476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sp>
        <p:nvSpPr>
          <p:cNvPr id="108" name="Line 13"/>
          <p:cNvSpPr>
            <a:spLocks noChangeShapeType="1"/>
          </p:cNvSpPr>
          <p:nvPr/>
        </p:nvSpPr>
        <p:spPr bwMode="auto">
          <a:xfrm>
            <a:off x="1207035" y="11308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p>
        </p:txBody>
      </p:sp>
      <p:sp>
        <p:nvSpPr>
          <p:cNvPr id="4" name="Oval 3"/>
          <p:cNvSpPr/>
          <p:nvPr/>
        </p:nvSpPr>
        <p:spPr>
          <a:xfrm>
            <a:off x="3725615" y="443411"/>
            <a:ext cx="736343" cy="386844"/>
          </a:xfrm>
          <a:prstGeom prst="ellipse">
            <a:avLst/>
          </a:prstGeom>
          <a:solidFill>
            <a:srgbClr val="F5F1B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r>
              <a:rPr lang="en-US" altLang="en-US" i="1" dirty="0">
                <a:solidFill>
                  <a:schemeClr val="bg1">
                    <a:lumMod val="50000"/>
                  </a:schemeClr>
                </a:solidFill>
              </a:rPr>
              <a:t>EC</a:t>
            </a:r>
          </a:p>
        </p:txBody>
      </p:sp>
      <p:cxnSp>
        <p:nvCxnSpPr>
          <p:cNvPr id="58" name="Straight Connector 57"/>
          <p:cNvCxnSpPr>
            <a:stCxn id="29" idx="2"/>
          </p:cNvCxnSpPr>
          <p:nvPr/>
        </p:nvCxnSpPr>
        <p:spPr>
          <a:xfrm flipH="1">
            <a:off x="2832544" y="1121937"/>
            <a:ext cx="1" cy="620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 Box 65"/>
          <p:cNvSpPr txBox="1">
            <a:spLocks noChangeArrowheads="1"/>
          </p:cNvSpPr>
          <p:nvPr/>
        </p:nvSpPr>
        <p:spPr bwMode="auto">
          <a:xfrm>
            <a:off x="10051504" y="761977"/>
            <a:ext cx="670693" cy="338554"/>
          </a:xfrm>
          <a:prstGeom prst="rect">
            <a:avLst/>
          </a:prstGeom>
          <a:solidFill>
            <a:srgbClr val="CC99FF"/>
          </a:solidFill>
          <a:ln w="9525">
            <a:solidFill>
              <a:schemeClr val="tx1"/>
            </a:solidFill>
            <a:miter lim="800000"/>
            <a:headEnd/>
            <a:tailEnd/>
          </a:ln>
          <a:effectLst/>
        </p:spPr>
        <p:txBody>
          <a:bodyPr wrap="square">
            <a:spAutoFit/>
          </a:bodyPr>
          <a:lstStyle/>
          <a:p>
            <a:pPr algn="ctr" fontAlgn="base">
              <a:spcBef>
                <a:spcPct val="50000"/>
              </a:spcBef>
              <a:spcAft>
                <a:spcPct val="0"/>
              </a:spcAft>
            </a:pPr>
            <a:r>
              <a:rPr lang="en-US" altLang="en-US" sz="1600" i="1" dirty="0" smtClean="0">
                <a:solidFill>
                  <a:schemeClr val="bg1">
                    <a:lumMod val="50000"/>
                  </a:schemeClr>
                </a:solidFill>
              </a:rPr>
              <a:t>PSC</a:t>
            </a:r>
            <a:endParaRPr lang="en-US" altLang="en-US" sz="1600" i="1" dirty="0">
              <a:solidFill>
                <a:schemeClr val="bg1">
                  <a:lumMod val="50000"/>
                </a:schemeClr>
              </a:solidFill>
            </a:endParaRPr>
          </a:p>
        </p:txBody>
      </p:sp>
      <p:cxnSp>
        <p:nvCxnSpPr>
          <p:cNvPr id="174" name="Straight Connector 173"/>
          <p:cNvCxnSpPr>
            <a:stCxn id="173" idx="2"/>
          </p:cNvCxnSpPr>
          <p:nvPr/>
        </p:nvCxnSpPr>
        <p:spPr>
          <a:xfrm flipH="1">
            <a:off x="10386850" y="1100531"/>
            <a:ext cx="1" cy="620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Text Box 65"/>
          <p:cNvSpPr txBox="1">
            <a:spLocks noChangeArrowheads="1"/>
          </p:cNvSpPr>
          <p:nvPr/>
        </p:nvSpPr>
        <p:spPr bwMode="auto">
          <a:xfrm>
            <a:off x="7542162" y="3992157"/>
            <a:ext cx="670693" cy="338554"/>
          </a:xfrm>
          <a:prstGeom prst="rect">
            <a:avLst/>
          </a:prstGeom>
          <a:solidFill>
            <a:srgbClr val="CC99FF"/>
          </a:solidFill>
          <a:ln w="9525">
            <a:solidFill>
              <a:schemeClr val="tx1"/>
            </a:solidFill>
            <a:miter lim="800000"/>
            <a:headEnd/>
            <a:tailEnd/>
          </a:ln>
          <a:effectLst/>
        </p:spPr>
        <p:txBody>
          <a:bodyPr wrap="square">
            <a:spAutoFit/>
          </a:bodyPr>
          <a:lstStyle/>
          <a:p>
            <a:pPr algn="ctr" fontAlgn="base">
              <a:spcBef>
                <a:spcPct val="50000"/>
              </a:spcBef>
              <a:spcAft>
                <a:spcPct val="0"/>
              </a:spcAft>
            </a:pPr>
            <a:r>
              <a:rPr lang="en-US" altLang="en-US" sz="1600" i="1" dirty="0" smtClean="0">
                <a:solidFill>
                  <a:schemeClr val="bg1">
                    <a:lumMod val="50000"/>
                  </a:schemeClr>
                </a:solidFill>
              </a:rPr>
              <a:t>PSC</a:t>
            </a:r>
            <a:endParaRPr lang="en-US" altLang="en-US" sz="1600" i="1" dirty="0">
              <a:solidFill>
                <a:schemeClr val="bg1">
                  <a:lumMod val="50000"/>
                </a:schemeClr>
              </a:solidFill>
            </a:endParaRPr>
          </a:p>
        </p:txBody>
      </p:sp>
      <p:cxnSp>
        <p:nvCxnSpPr>
          <p:cNvPr id="176" name="Straight Connector 175"/>
          <p:cNvCxnSpPr>
            <a:stCxn id="175" idx="2"/>
          </p:cNvCxnSpPr>
          <p:nvPr/>
        </p:nvCxnSpPr>
        <p:spPr>
          <a:xfrm flipH="1">
            <a:off x="7877508" y="4330711"/>
            <a:ext cx="1" cy="620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Oval 176"/>
          <p:cNvSpPr/>
          <p:nvPr/>
        </p:nvSpPr>
        <p:spPr>
          <a:xfrm>
            <a:off x="8751575" y="3706242"/>
            <a:ext cx="736343" cy="386844"/>
          </a:xfrm>
          <a:prstGeom prst="ellipse">
            <a:avLst/>
          </a:prstGeom>
          <a:solidFill>
            <a:srgbClr val="F5F1B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r>
              <a:rPr lang="en-US" altLang="en-US" i="1" dirty="0">
                <a:solidFill>
                  <a:schemeClr val="bg1">
                    <a:lumMod val="50000"/>
                  </a:schemeClr>
                </a:solidFill>
              </a:rPr>
              <a:t>EC</a:t>
            </a:r>
          </a:p>
        </p:txBody>
      </p:sp>
      <p:sp>
        <p:nvSpPr>
          <p:cNvPr id="178" name="Oval 177"/>
          <p:cNvSpPr/>
          <p:nvPr/>
        </p:nvSpPr>
        <p:spPr>
          <a:xfrm>
            <a:off x="1237280" y="3689423"/>
            <a:ext cx="736343" cy="386844"/>
          </a:xfrm>
          <a:prstGeom prst="ellipse">
            <a:avLst/>
          </a:prstGeom>
          <a:solidFill>
            <a:srgbClr val="F5F1B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r>
              <a:rPr lang="en-US" altLang="en-US" i="1" dirty="0">
                <a:solidFill>
                  <a:schemeClr val="bg1">
                    <a:lumMod val="50000"/>
                  </a:schemeClr>
                </a:solidFill>
              </a:rPr>
              <a:t>EC</a:t>
            </a:r>
          </a:p>
        </p:txBody>
      </p:sp>
      <p:grpSp>
        <p:nvGrpSpPr>
          <p:cNvPr id="52" name="Group 51"/>
          <p:cNvGrpSpPr/>
          <p:nvPr/>
        </p:nvGrpSpPr>
        <p:grpSpPr>
          <a:xfrm>
            <a:off x="993936" y="1748841"/>
            <a:ext cx="1736551" cy="1907584"/>
            <a:chOff x="993936" y="1748841"/>
            <a:chExt cx="1736551" cy="1907584"/>
          </a:xfrm>
        </p:grpSpPr>
        <p:cxnSp>
          <p:nvCxnSpPr>
            <p:cNvPr id="78" name="Straight Connector 77"/>
            <p:cNvCxnSpPr/>
            <p:nvPr/>
          </p:nvCxnSpPr>
          <p:spPr>
            <a:xfrm>
              <a:off x="1865237" y="1748841"/>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9" name="Group 178"/>
            <p:cNvGrpSpPr/>
            <p:nvPr/>
          </p:nvGrpSpPr>
          <p:grpSpPr>
            <a:xfrm>
              <a:off x="993936" y="2211262"/>
              <a:ext cx="1736551" cy="1445163"/>
              <a:chOff x="5245908" y="2213951"/>
              <a:chExt cx="2102156" cy="1288944"/>
            </a:xfrm>
          </p:grpSpPr>
          <p:sp>
            <p:nvSpPr>
              <p:cNvPr id="180" name="Round Same Side Corner Rectangle 179"/>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1" name="Rectangle 180"/>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27"/>
          <p:cNvSpPr txBox="1"/>
          <p:nvPr/>
        </p:nvSpPr>
        <p:spPr>
          <a:xfrm>
            <a:off x="1044593" y="2533015"/>
            <a:ext cx="1815075" cy="1277273"/>
          </a:xfrm>
          <a:prstGeom prst="rect">
            <a:avLst/>
          </a:prstGeom>
          <a:noFill/>
        </p:spPr>
        <p:txBody>
          <a:bodyPr wrap="square" rtlCol="0">
            <a:spAutoFit/>
          </a:bodyPr>
          <a:lstStyle/>
          <a:p>
            <a:pPr algn="ctr"/>
            <a:r>
              <a:rPr lang="en-US" sz="1100" b="1" u="sng" dirty="0">
                <a:solidFill>
                  <a:schemeClr val="tx1">
                    <a:lumMod val="95000"/>
                    <a:lumOff val="5000"/>
                  </a:schemeClr>
                </a:solidFill>
              </a:rPr>
              <a:t>Healthy Watersheds</a:t>
            </a:r>
          </a:p>
          <a:p>
            <a:r>
              <a:rPr lang="en-US" sz="1100" dirty="0">
                <a:solidFill>
                  <a:schemeClr val="tx1">
                    <a:lumMod val="95000"/>
                    <a:lumOff val="5000"/>
                  </a:schemeClr>
                </a:solidFill>
              </a:rPr>
              <a:t>- Healthy Watersheds</a:t>
            </a:r>
          </a:p>
          <a:p>
            <a:r>
              <a:rPr lang="en-US" sz="1100" dirty="0">
                <a:solidFill>
                  <a:schemeClr val="tx1">
                    <a:lumMod val="95000"/>
                    <a:lumOff val="5000"/>
                  </a:schemeClr>
                </a:solidFill>
              </a:rPr>
              <a:t>- Protected Lands</a:t>
            </a:r>
          </a:p>
          <a:p>
            <a:r>
              <a:rPr lang="en-US" sz="1100" dirty="0">
                <a:solidFill>
                  <a:schemeClr val="tx1">
                    <a:lumMod val="95000"/>
                    <a:lumOff val="5000"/>
                  </a:schemeClr>
                </a:solidFill>
              </a:rPr>
              <a:t>- Stream Health/Brook Tr.</a:t>
            </a:r>
          </a:p>
          <a:p>
            <a:r>
              <a:rPr lang="en-US" sz="1100" dirty="0">
                <a:solidFill>
                  <a:schemeClr val="tx1">
                    <a:lumMod val="95000"/>
                    <a:lumOff val="5000"/>
                  </a:schemeClr>
                </a:solidFill>
              </a:rPr>
              <a:t>- Tree Canopy</a:t>
            </a:r>
          </a:p>
          <a:p>
            <a:r>
              <a:rPr lang="en-US" sz="1100" dirty="0">
                <a:solidFill>
                  <a:schemeClr val="tx1">
                    <a:lumMod val="95000"/>
                    <a:lumOff val="5000"/>
                  </a:schemeClr>
                </a:solidFill>
              </a:rPr>
              <a:t>- Fish Habitat</a:t>
            </a:r>
          </a:p>
          <a:p>
            <a:endParaRPr lang="en-US" sz="1100" dirty="0"/>
          </a:p>
        </p:txBody>
      </p:sp>
      <p:grpSp>
        <p:nvGrpSpPr>
          <p:cNvPr id="193" name="Group 192"/>
          <p:cNvGrpSpPr/>
          <p:nvPr/>
        </p:nvGrpSpPr>
        <p:grpSpPr>
          <a:xfrm>
            <a:off x="8579826" y="1744529"/>
            <a:ext cx="1736551" cy="1907584"/>
            <a:chOff x="993936" y="1748841"/>
            <a:chExt cx="1736551" cy="1907584"/>
          </a:xfrm>
        </p:grpSpPr>
        <p:cxnSp>
          <p:nvCxnSpPr>
            <p:cNvPr id="194" name="Straight Connector 193"/>
            <p:cNvCxnSpPr/>
            <p:nvPr/>
          </p:nvCxnSpPr>
          <p:spPr>
            <a:xfrm>
              <a:off x="1865237" y="1748841"/>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a:off x="993936" y="2211262"/>
              <a:ext cx="1736551" cy="1445163"/>
              <a:chOff x="5245908" y="2213951"/>
              <a:chExt cx="2102156" cy="1288944"/>
            </a:xfrm>
          </p:grpSpPr>
          <p:sp>
            <p:nvSpPr>
              <p:cNvPr id="196" name="Round Same Side Corner Rectangle 195"/>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97" name="Rectangle 196"/>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 name="Group 202"/>
          <p:cNvGrpSpPr/>
          <p:nvPr/>
        </p:nvGrpSpPr>
        <p:grpSpPr>
          <a:xfrm>
            <a:off x="399650" y="4950925"/>
            <a:ext cx="1736551" cy="1878088"/>
            <a:chOff x="993936" y="1778337"/>
            <a:chExt cx="1736551" cy="1878088"/>
          </a:xfrm>
        </p:grpSpPr>
        <p:cxnSp>
          <p:nvCxnSpPr>
            <p:cNvPr id="204" name="Straight Connector 203"/>
            <p:cNvCxnSpPr/>
            <p:nvPr/>
          </p:nvCxnSpPr>
          <p:spPr>
            <a:xfrm>
              <a:off x="1865237" y="1778337"/>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 name="Group 204"/>
            <p:cNvGrpSpPr/>
            <p:nvPr/>
          </p:nvGrpSpPr>
          <p:grpSpPr>
            <a:xfrm>
              <a:off x="993936" y="2211262"/>
              <a:ext cx="1736551" cy="1445163"/>
              <a:chOff x="5245908" y="2213951"/>
              <a:chExt cx="2102156" cy="1288944"/>
            </a:xfrm>
          </p:grpSpPr>
          <p:sp>
            <p:nvSpPr>
              <p:cNvPr id="206" name="Round Same Side Corner Rectangle 205"/>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07" name="Rectangle 206"/>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8" name="Group 207"/>
          <p:cNvGrpSpPr/>
          <p:nvPr/>
        </p:nvGrpSpPr>
        <p:grpSpPr>
          <a:xfrm>
            <a:off x="6687222" y="1750818"/>
            <a:ext cx="1736551" cy="1907584"/>
            <a:chOff x="993936" y="1748841"/>
            <a:chExt cx="1736551" cy="1907584"/>
          </a:xfrm>
        </p:grpSpPr>
        <p:cxnSp>
          <p:nvCxnSpPr>
            <p:cNvPr id="209" name="Straight Connector 208"/>
            <p:cNvCxnSpPr/>
            <p:nvPr/>
          </p:nvCxnSpPr>
          <p:spPr>
            <a:xfrm>
              <a:off x="1865237" y="1748841"/>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0" name="Group 209"/>
            <p:cNvGrpSpPr/>
            <p:nvPr/>
          </p:nvGrpSpPr>
          <p:grpSpPr>
            <a:xfrm>
              <a:off x="993936" y="2211262"/>
              <a:ext cx="1736551" cy="1445163"/>
              <a:chOff x="5245908" y="2213951"/>
              <a:chExt cx="2102156" cy="1288944"/>
            </a:xfrm>
          </p:grpSpPr>
          <p:sp>
            <p:nvSpPr>
              <p:cNvPr id="211" name="Round Same Side Corner Rectangle 210"/>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12" name="Rectangle 211"/>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212"/>
          <p:cNvGrpSpPr/>
          <p:nvPr/>
        </p:nvGrpSpPr>
        <p:grpSpPr>
          <a:xfrm>
            <a:off x="4780754" y="1753108"/>
            <a:ext cx="1736551" cy="1907584"/>
            <a:chOff x="993936" y="1748841"/>
            <a:chExt cx="1736551" cy="1907584"/>
          </a:xfrm>
        </p:grpSpPr>
        <p:cxnSp>
          <p:nvCxnSpPr>
            <p:cNvPr id="214" name="Straight Connector 213"/>
            <p:cNvCxnSpPr/>
            <p:nvPr/>
          </p:nvCxnSpPr>
          <p:spPr>
            <a:xfrm>
              <a:off x="1865237" y="1748841"/>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5" name="Group 214"/>
            <p:cNvGrpSpPr/>
            <p:nvPr/>
          </p:nvGrpSpPr>
          <p:grpSpPr>
            <a:xfrm>
              <a:off x="993936" y="2211262"/>
              <a:ext cx="1736551" cy="1445163"/>
              <a:chOff x="5245908" y="2213951"/>
              <a:chExt cx="2102156" cy="1288944"/>
            </a:xfrm>
          </p:grpSpPr>
          <p:sp>
            <p:nvSpPr>
              <p:cNvPr id="216" name="Round Same Side Corner Rectangle 215"/>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17" name="Rectangle 216"/>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 name="Group 217"/>
          <p:cNvGrpSpPr/>
          <p:nvPr/>
        </p:nvGrpSpPr>
        <p:grpSpPr>
          <a:xfrm>
            <a:off x="2912426" y="1748841"/>
            <a:ext cx="1736551" cy="1907584"/>
            <a:chOff x="993936" y="1748841"/>
            <a:chExt cx="1736551" cy="1907584"/>
          </a:xfrm>
        </p:grpSpPr>
        <p:cxnSp>
          <p:nvCxnSpPr>
            <p:cNvPr id="219" name="Straight Connector 218"/>
            <p:cNvCxnSpPr/>
            <p:nvPr/>
          </p:nvCxnSpPr>
          <p:spPr>
            <a:xfrm>
              <a:off x="1865237" y="1748841"/>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0" name="Group 219"/>
            <p:cNvGrpSpPr/>
            <p:nvPr/>
          </p:nvGrpSpPr>
          <p:grpSpPr>
            <a:xfrm>
              <a:off x="993936" y="2211262"/>
              <a:ext cx="1736551" cy="1445163"/>
              <a:chOff x="5245908" y="2213951"/>
              <a:chExt cx="2102156" cy="1288944"/>
            </a:xfrm>
          </p:grpSpPr>
          <p:sp>
            <p:nvSpPr>
              <p:cNvPr id="221" name="Round Same Side Corner Rectangle 220"/>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2" name="Rectangle 221"/>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2" name="TextBox 181"/>
          <p:cNvSpPr txBox="1"/>
          <p:nvPr/>
        </p:nvSpPr>
        <p:spPr>
          <a:xfrm>
            <a:off x="469858" y="5793681"/>
            <a:ext cx="1815075" cy="1123384"/>
          </a:xfrm>
          <a:prstGeom prst="rect">
            <a:avLst/>
          </a:prstGeom>
          <a:noFill/>
        </p:spPr>
        <p:txBody>
          <a:bodyPr wrap="square" rtlCol="0">
            <a:spAutoFit/>
          </a:bodyPr>
          <a:lstStyle/>
          <a:p>
            <a:pPr algn="ctr"/>
            <a:r>
              <a:rPr lang="en-US" sz="1100" b="1" u="sng" dirty="0" smtClean="0">
                <a:solidFill>
                  <a:schemeClr val="tx1">
                    <a:lumMod val="95000"/>
                    <a:lumOff val="5000"/>
                  </a:schemeClr>
                </a:solidFill>
              </a:rPr>
              <a:t>Water </a:t>
            </a:r>
            <a:r>
              <a:rPr lang="en-US" sz="1100" b="1" u="sng" dirty="0">
                <a:solidFill>
                  <a:schemeClr val="tx1">
                    <a:lumMod val="95000"/>
                    <a:lumOff val="5000"/>
                  </a:schemeClr>
                </a:solidFill>
              </a:rPr>
              <a:t>Quality</a:t>
            </a:r>
          </a:p>
          <a:p>
            <a:r>
              <a:rPr lang="en-US" sz="1100" dirty="0">
                <a:solidFill>
                  <a:schemeClr val="tx1">
                    <a:lumMod val="95000"/>
                    <a:lumOff val="5000"/>
                  </a:schemeClr>
                </a:solidFill>
              </a:rPr>
              <a:t>- 2017/25 WIPs</a:t>
            </a:r>
          </a:p>
          <a:p>
            <a:r>
              <a:rPr lang="en-US" sz="1100" dirty="0">
                <a:solidFill>
                  <a:schemeClr val="tx1">
                    <a:lumMod val="95000"/>
                    <a:lumOff val="5000"/>
                  </a:schemeClr>
                </a:solidFill>
              </a:rPr>
              <a:t>- Standards Attain.</a:t>
            </a:r>
          </a:p>
          <a:p>
            <a:r>
              <a:rPr lang="en-US" sz="1100" dirty="0">
                <a:solidFill>
                  <a:schemeClr val="tx1">
                    <a:lumMod val="95000"/>
                    <a:lumOff val="5000"/>
                  </a:schemeClr>
                </a:solidFill>
              </a:rPr>
              <a:t>- Land Use Methods</a:t>
            </a:r>
          </a:p>
          <a:p>
            <a:r>
              <a:rPr lang="en-US" sz="1100" dirty="0">
                <a:solidFill>
                  <a:schemeClr val="tx1">
                    <a:lumMod val="95000"/>
                    <a:lumOff val="5000"/>
                  </a:schemeClr>
                </a:solidFill>
              </a:rPr>
              <a:t>- Forest Buffers</a:t>
            </a:r>
          </a:p>
          <a:p>
            <a:endParaRPr lang="en-US" sz="1100" dirty="0"/>
          </a:p>
        </p:txBody>
      </p:sp>
      <p:sp>
        <p:nvSpPr>
          <p:cNvPr id="57" name="TextBox 56"/>
          <p:cNvSpPr txBox="1"/>
          <p:nvPr/>
        </p:nvSpPr>
        <p:spPr>
          <a:xfrm>
            <a:off x="4914938" y="2579357"/>
            <a:ext cx="1508596" cy="954107"/>
          </a:xfrm>
          <a:prstGeom prst="rect">
            <a:avLst/>
          </a:prstGeom>
          <a:noFill/>
        </p:spPr>
        <p:txBody>
          <a:bodyPr wrap="square" rtlCol="0">
            <a:spAutoFit/>
          </a:bodyPr>
          <a:lstStyle/>
          <a:p>
            <a:pPr algn="ctr"/>
            <a:r>
              <a:rPr lang="en-US" sz="1200" b="1" u="sng" dirty="0" smtClean="0">
                <a:solidFill>
                  <a:schemeClr val="tx1">
                    <a:lumMod val="95000"/>
                    <a:lumOff val="5000"/>
                  </a:schemeClr>
                </a:solidFill>
              </a:rPr>
              <a:t>Crabs/Eco </a:t>
            </a:r>
            <a:r>
              <a:rPr lang="en-US" sz="1200" b="1" u="sng" dirty="0">
                <a:solidFill>
                  <a:schemeClr val="tx1">
                    <a:lumMod val="95000"/>
                    <a:lumOff val="5000"/>
                  </a:schemeClr>
                </a:solidFill>
              </a:rPr>
              <a:t>Snapshot</a:t>
            </a:r>
          </a:p>
          <a:p>
            <a:r>
              <a:rPr lang="en-US" sz="1100" dirty="0">
                <a:solidFill>
                  <a:schemeClr val="tx1">
                    <a:lumMod val="95000"/>
                    <a:lumOff val="5000"/>
                  </a:schemeClr>
                </a:solidFill>
              </a:rPr>
              <a:t>- Bl. Crab Abundance</a:t>
            </a:r>
          </a:p>
          <a:p>
            <a:r>
              <a:rPr lang="en-US" sz="1100" dirty="0">
                <a:solidFill>
                  <a:schemeClr val="tx1">
                    <a:lumMod val="95000"/>
                    <a:lumOff val="5000"/>
                  </a:schemeClr>
                </a:solidFill>
              </a:rPr>
              <a:t>- Bl. Crab Mgmt.</a:t>
            </a:r>
          </a:p>
          <a:p>
            <a:r>
              <a:rPr lang="en-US" sz="1100" dirty="0">
                <a:solidFill>
                  <a:schemeClr val="tx1">
                    <a:lumMod val="95000"/>
                    <a:lumOff val="5000"/>
                  </a:schemeClr>
                </a:solidFill>
              </a:rPr>
              <a:t>- SAV</a:t>
            </a:r>
          </a:p>
          <a:p>
            <a:endParaRPr lang="en-US" sz="1100" dirty="0"/>
          </a:p>
        </p:txBody>
      </p:sp>
      <p:sp>
        <p:nvSpPr>
          <p:cNvPr id="59" name="TextBox 58"/>
          <p:cNvSpPr txBox="1"/>
          <p:nvPr/>
        </p:nvSpPr>
        <p:spPr>
          <a:xfrm>
            <a:off x="6767659" y="2558677"/>
            <a:ext cx="1622892" cy="1123384"/>
          </a:xfrm>
          <a:prstGeom prst="rect">
            <a:avLst/>
          </a:prstGeom>
          <a:noFill/>
        </p:spPr>
        <p:txBody>
          <a:bodyPr wrap="square" rtlCol="0">
            <a:spAutoFit/>
          </a:bodyPr>
          <a:lstStyle/>
          <a:p>
            <a:pPr algn="ctr"/>
            <a:r>
              <a:rPr lang="en-US" sz="1200" b="1" u="sng" dirty="0">
                <a:solidFill>
                  <a:schemeClr val="tx1">
                    <a:lumMod val="95000"/>
                    <a:lumOff val="5000"/>
                  </a:schemeClr>
                </a:solidFill>
              </a:rPr>
              <a:t>Connected Bay System</a:t>
            </a:r>
          </a:p>
          <a:p>
            <a:r>
              <a:rPr lang="en-US" sz="1100" dirty="0">
                <a:solidFill>
                  <a:schemeClr val="tx1">
                    <a:lumMod val="95000"/>
                    <a:lumOff val="5000"/>
                  </a:schemeClr>
                </a:solidFill>
              </a:rPr>
              <a:t>- Forage Fish</a:t>
            </a:r>
          </a:p>
          <a:p>
            <a:r>
              <a:rPr lang="en-US" sz="1100" dirty="0">
                <a:solidFill>
                  <a:schemeClr val="tx1">
                    <a:lumMod val="95000"/>
                    <a:lumOff val="5000"/>
                  </a:schemeClr>
                </a:solidFill>
              </a:rPr>
              <a:t>- Fish Passage</a:t>
            </a:r>
          </a:p>
          <a:p>
            <a:r>
              <a:rPr lang="en-US" sz="1100" dirty="0">
                <a:solidFill>
                  <a:schemeClr val="tx1">
                    <a:lumMod val="95000"/>
                    <a:lumOff val="5000"/>
                  </a:schemeClr>
                </a:solidFill>
              </a:rPr>
              <a:t>- Oysters</a:t>
            </a:r>
          </a:p>
          <a:p>
            <a:r>
              <a:rPr lang="en-US" sz="1100" dirty="0">
                <a:solidFill>
                  <a:schemeClr val="tx1">
                    <a:lumMod val="95000"/>
                    <a:lumOff val="5000"/>
                  </a:schemeClr>
                </a:solidFill>
              </a:rPr>
              <a:t>- Land Use Options</a:t>
            </a:r>
          </a:p>
          <a:p>
            <a:endParaRPr lang="en-US" sz="1100" dirty="0"/>
          </a:p>
        </p:txBody>
      </p:sp>
      <p:sp>
        <p:nvSpPr>
          <p:cNvPr id="60" name="TextBox 59"/>
          <p:cNvSpPr txBox="1"/>
          <p:nvPr/>
        </p:nvSpPr>
        <p:spPr>
          <a:xfrm>
            <a:off x="8720360" y="2551572"/>
            <a:ext cx="1495344" cy="954107"/>
          </a:xfrm>
          <a:prstGeom prst="rect">
            <a:avLst/>
          </a:prstGeom>
          <a:noFill/>
        </p:spPr>
        <p:txBody>
          <a:bodyPr wrap="square" rtlCol="0">
            <a:spAutoFit/>
          </a:bodyPr>
          <a:lstStyle/>
          <a:p>
            <a:pPr algn="ctr"/>
            <a:r>
              <a:rPr lang="en-US" sz="1200" b="1" u="sng" dirty="0">
                <a:solidFill>
                  <a:schemeClr val="tx1">
                    <a:lumMod val="95000"/>
                    <a:lumOff val="5000"/>
                  </a:schemeClr>
                </a:solidFill>
              </a:rPr>
              <a:t>Change &amp; Resiliency</a:t>
            </a:r>
          </a:p>
          <a:p>
            <a:r>
              <a:rPr lang="en-US" sz="1100" dirty="0">
                <a:solidFill>
                  <a:schemeClr val="tx1">
                    <a:lumMod val="95000"/>
                    <a:lumOff val="5000"/>
                  </a:schemeClr>
                </a:solidFill>
              </a:rPr>
              <a:t>- Wetlands</a:t>
            </a:r>
          </a:p>
          <a:p>
            <a:r>
              <a:rPr lang="en-US" sz="1100" dirty="0">
                <a:solidFill>
                  <a:schemeClr val="tx1">
                    <a:lumMod val="95000"/>
                    <a:lumOff val="5000"/>
                  </a:schemeClr>
                </a:solidFill>
              </a:rPr>
              <a:t>- Black Duck</a:t>
            </a:r>
          </a:p>
          <a:p>
            <a:r>
              <a:rPr lang="en-US" sz="1100" dirty="0">
                <a:solidFill>
                  <a:schemeClr val="tx1">
                    <a:lumMod val="95000"/>
                    <a:lumOff val="5000"/>
                  </a:schemeClr>
                </a:solidFill>
              </a:rPr>
              <a:t>- Climate Resiliency</a:t>
            </a:r>
          </a:p>
          <a:p>
            <a:endParaRPr lang="en-US" sz="1100" dirty="0"/>
          </a:p>
        </p:txBody>
      </p:sp>
      <p:sp>
        <p:nvSpPr>
          <p:cNvPr id="61" name="TextBox 60"/>
          <p:cNvSpPr txBox="1"/>
          <p:nvPr/>
        </p:nvSpPr>
        <p:spPr>
          <a:xfrm>
            <a:off x="3061265" y="2583096"/>
            <a:ext cx="1457194" cy="1107996"/>
          </a:xfrm>
          <a:prstGeom prst="rect">
            <a:avLst/>
          </a:prstGeom>
          <a:noFill/>
        </p:spPr>
        <p:txBody>
          <a:bodyPr wrap="square" rtlCol="0">
            <a:spAutoFit/>
          </a:bodyPr>
          <a:lstStyle/>
          <a:p>
            <a:pPr algn="ctr"/>
            <a:r>
              <a:rPr lang="en-US" sz="1100" b="1" u="sng" dirty="0">
                <a:solidFill>
                  <a:schemeClr val="tx1">
                    <a:lumMod val="95000"/>
                    <a:lumOff val="5000"/>
                  </a:schemeClr>
                </a:solidFill>
              </a:rPr>
              <a:t>Stewardship</a:t>
            </a:r>
          </a:p>
          <a:p>
            <a:r>
              <a:rPr lang="en-US" sz="1100" dirty="0">
                <a:solidFill>
                  <a:schemeClr val="tx1">
                    <a:lumMod val="95000"/>
                    <a:lumOff val="5000"/>
                  </a:schemeClr>
                </a:solidFill>
              </a:rPr>
              <a:t>- Citizen Stewardship</a:t>
            </a:r>
          </a:p>
          <a:p>
            <a:r>
              <a:rPr lang="en-US" sz="1100" dirty="0">
                <a:solidFill>
                  <a:schemeClr val="tx1">
                    <a:lumMod val="95000"/>
                    <a:lumOff val="5000"/>
                  </a:schemeClr>
                </a:solidFill>
              </a:rPr>
              <a:t>- Local Leadership</a:t>
            </a:r>
          </a:p>
          <a:p>
            <a:r>
              <a:rPr lang="en-US" sz="1100" dirty="0">
                <a:solidFill>
                  <a:schemeClr val="tx1">
                    <a:lumMod val="95000"/>
                    <a:lumOff val="5000"/>
                  </a:schemeClr>
                </a:solidFill>
              </a:rPr>
              <a:t>- Public Access</a:t>
            </a:r>
          </a:p>
          <a:p>
            <a:r>
              <a:rPr lang="en-US" sz="1100" dirty="0">
                <a:solidFill>
                  <a:schemeClr val="tx1">
                    <a:lumMod val="95000"/>
                    <a:lumOff val="5000"/>
                  </a:schemeClr>
                </a:solidFill>
              </a:rPr>
              <a:t>- Diversity</a:t>
            </a:r>
          </a:p>
          <a:p>
            <a:endParaRPr lang="en-US" sz="1100" dirty="0"/>
          </a:p>
        </p:txBody>
      </p:sp>
      <p:grpSp>
        <p:nvGrpSpPr>
          <p:cNvPr id="223" name="Group 222"/>
          <p:cNvGrpSpPr/>
          <p:nvPr/>
        </p:nvGrpSpPr>
        <p:grpSpPr>
          <a:xfrm>
            <a:off x="6078126" y="4936904"/>
            <a:ext cx="1736551" cy="1878088"/>
            <a:chOff x="993936" y="1778337"/>
            <a:chExt cx="1736551" cy="1878088"/>
          </a:xfrm>
        </p:grpSpPr>
        <p:cxnSp>
          <p:nvCxnSpPr>
            <p:cNvPr id="224" name="Straight Connector 223"/>
            <p:cNvCxnSpPr/>
            <p:nvPr/>
          </p:nvCxnSpPr>
          <p:spPr>
            <a:xfrm>
              <a:off x="1865237" y="1778337"/>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5" name="Group 224"/>
            <p:cNvGrpSpPr/>
            <p:nvPr/>
          </p:nvGrpSpPr>
          <p:grpSpPr>
            <a:xfrm>
              <a:off x="993936" y="2211262"/>
              <a:ext cx="1736551" cy="1445163"/>
              <a:chOff x="5245908" y="2213951"/>
              <a:chExt cx="2102156" cy="1288944"/>
            </a:xfrm>
          </p:grpSpPr>
          <p:sp>
            <p:nvSpPr>
              <p:cNvPr id="226" name="Round Same Side Corner Rectangle 225"/>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7" name="Rectangle 226"/>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8" name="Group 227"/>
          <p:cNvGrpSpPr/>
          <p:nvPr/>
        </p:nvGrpSpPr>
        <p:grpSpPr>
          <a:xfrm>
            <a:off x="4195407" y="4940163"/>
            <a:ext cx="1736551" cy="1878088"/>
            <a:chOff x="993936" y="1778337"/>
            <a:chExt cx="1736551" cy="1878088"/>
          </a:xfrm>
        </p:grpSpPr>
        <p:cxnSp>
          <p:nvCxnSpPr>
            <p:cNvPr id="229" name="Straight Connector 228"/>
            <p:cNvCxnSpPr/>
            <p:nvPr/>
          </p:nvCxnSpPr>
          <p:spPr>
            <a:xfrm>
              <a:off x="1865237" y="1778337"/>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993936" y="2211262"/>
              <a:ext cx="1736551" cy="1445163"/>
              <a:chOff x="5245908" y="2213951"/>
              <a:chExt cx="2102156" cy="1288944"/>
            </a:xfrm>
          </p:grpSpPr>
          <p:sp>
            <p:nvSpPr>
              <p:cNvPr id="231" name="Round Same Side Corner Rectangle 230"/>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2" name="Rectangle 231"/>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3" name="Group 232"/>
          <p:cNvGrpSpPr/>
          <p:nvPr/>
        </p:nvGrpSpPr>
        <p:grpSpPr>
          <a:xfrm>
            <a:off x="2261834" y="4947768"/>
            <a:ext cx="1736551" cy="1878088"/>
            <a:chOff x="993936" y="1778337"/>
            <a:chExt cx="1736551" cy="1878088"/>
          </a:xfrm>
        </p:grpSpPr>
        <p:cxnSp>
          <p:nvCxnSpPr>
            <p:cNvPr id="234" name="Straight Connector 233"/>
            <p:cNvCxnSpPr/>
            <p:nvPr/>
          </p:nvCxnSpPr>
          <p:spPr>
            <a:xfrm>
              <a:off x="1865237" y="1778337"/>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5" name="Group 234"/>
            <p:cNvGrpSpPr/>
            <p:nvPr/>
          </p:nvGrpSpPr>
          <p:grpSpPr>
            <a:xfrm>
              <a:off x="993936" y="2211262"/>
              <a:ext cx="1736551" cy="1445163"/>
              <a:chOff x="5245908" y="2213951"/>
              <a:chExt cx="2102156" cy="1288944"/>
            </a:xfrm>
          </p:grpSpPr>
          <p:sp>
            <p:nvSpPr>
              <p:cNvPr id="236" name="Round Same Side Corner Rectangle 235"/>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7" name="Rectangle 236"/>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 name="TextBox 61"/>
          <p:cNvSpPr txBox="1"/>
          <p:nvPr/>
        </p:nvSpPr>
        <p:spPr>
          <a:xfrm>
            <a:off x="2286676" y="5793681"/>
            <a:ext cx="1818466" cy="615553"/>
          </a:xfrm>
          <a:prstGeom prst="rect">
            <a:avLst/>
          </a:prstGeom>
          <a:noFill/>
        </p:spPr>
        <p:txBody>
          <a:bodyPr wrap="square" rtlCol="0">
            <a:spAutoFit/>
          </a:bodyPr>
          <a:lstStyle/>
          <a:p>
            <a:pPr algn="ctr"/>
            <a:r>
              <a:rPr lang="en-US" sz="1200" b="1" u="sng" dirty="0">
                <a:solidFill>
                  <a:schemeClr val="tx1">
                    <a:lumMod val="95000"/>
                    <a:lumOff val="5000"/>
                  </a:schemeClr>
                </a:solidFill>
              </a:rPr>
              <a:t>Action on Toxics</a:t>
            </a:r>
          </a:p>
          <a:p>
            <a:r>
              <a:rPr lang="en-US" sz="1100" dirty="0">
                <a:solidFill>
                  <a:schemeClr val="tx1">
                    <a:lumMod val="95000"/>
                    <a:lumOff val="5000"/>
                  </a:schemeClr>
                </a:solidFill>
              </a:rPr>
              <a:t>- Toxics Policy/</a:t>
            </a:r>
            <a:r>
              <a:rPr lang="en-US" sz="1100" dirty="0" err="1">
                <a:solidFill>
                  <a:schemeClr val="tx1">
                    <a:lumMod val="95000"/>
                    <a:lumOff val="5000"/>
                  </a:schemeClr>
                </a:solidFill>
              </a:rPr>
              <a:t>Prevnt</a:t>
            </a:r>
            <a:r>
              <a:rPr lang="en-US" sz="1100" dirty="0">
                <a:solidFill>
                  <a:schemeClr val="tx1">
                    <a:lumMod val="95000"/>
                    <a:lumOff val="5000"/>
                  </a:schemeClr>
                </a:solidFill>
              </a:rPr>
              <a:t>.</a:t>
            </a:r>
          </a:p>
          <a:p>
            <a:r>
              <a:rPr lang="en-US" sz="1100" dirty="0">
                <a:solidFill>
                  <a:schemeClr val="tx1">
                    <a:lumMod val="95000"/>
                    <a:lumOff val="5000"/>
                  </a:schemeClr>
                </a:solidFill>
              </a:rPr>
              <a:t>- Toxics </a:t>
            </a:r>
            <a:r>
              <a:rPr lang="en-US" sz="1100" dirty="0" smtClean="0">
                <a:solidFill>
                  <a:schemeClr val="tx1">
                    <a:lumMod val="95000"/>
                    <a:lumOff val="5000"/>
                  </a:schemeClr>
                </a:solidFill>
              </a:rPr>
              <a:t>Research</a:t>
            </a:r>
            <a:endParaRPr lang="en-US" sz="1100" dirty="0">
              <a:solidFill>
                <a:schemeClr val="tx1">
                  <a:lumMod val="95000"/>
                  <a:lumOff val="5000"/>
                </a:schemeClr>
              </a:solidFill>
            </a:endParaRPr>
          </a:p>
        </p:txBody>
      </p:sp>
      <p:sp>
        <p:nvSpPr>
          <p:cNvPr id="238" name="TextBox 237"/>
          <p:cNvSpPr txBox="1"/>
          <p:nvPr/>
        </p:nvSpPr>
        <p:spPr>
          <a:xfrm>
            <a:off x="4355299" y="5793681"/>
            <a:ext cx="1385519" cy="954107"/>
          </a:xfrm>
          <a:prstGeom prst="rect">
            <a:avLst/>
          </a:prstGeom>
          <a:noFill/>
        </p:spPr>
        <p:txBody>
          <a:bodyPr wrap="square" rtlCol="0">
            <a:spAutoFit/>
          </a:bodyPr>
          <a:lstStyle/>
          <a:p>
            <a:pPr algn="ctr"/>
            <a:r>
              <a:rPr lang="en-US" sz="1200" b="1" u="sng" dirty="0">
                <a:solidFill>
                  <a:schemeClr val="tx1">
                    <a:lumMod val="95000"/>
                    <a:lumOff val="5000"/>
                  </a:schemeClr>
                </a:solidFill>
              </a:rPr>
              <a:t>Next Gen Stewards</a:t>
            </a:r>
          </a:p>
          <a:p>
            <a:r>
              <a:rPr lang="en-US" sz="1100" dirty="0">
                <a:solidFill>
                  <a:schemeClr val="tx1">
                    <a:lumMod val="95000"/>
                    <a:lumOff val="5000"/>
                  </a:schemeClr>
                </a:solidFill>
              </a:rPr>
              <a:t>- Stud. </a:t>
            </a:r>
            <a:r>
              <a:rPr lang="en-US" sz="1100" dirty="0" err="1">
                <a:solidFill>
                  <a:schemeClr val="tx1">
                    <a:lumMod val="95000"/>
                    <a:lumOff val="5000"/>
                  </a:schemeClr>
                </a:solidFill>
              </a:rPr>
              <a:t>Env</a:t>
            </a:r>
            <a:r>
              <a:rPr lang="en-US" sz="1100" dirty="0">
                <a:solidFill>
                  <a:schemeClr val="tx1">
                    <a:lumMod val="95000"/>
                    <a:lumOff val="5000"/>
                  </a:schemeClr>
                </a:solidFill>
              </a:rPr>
              <a:t>. Literacy</a:t>
            </a:r>
          </a:p>
          <a:p>
            <a:r>
              <a:rPr lang="en-US" sz="1100" dirty="0">
                <a:solidFill>
                  <a:schemeClr val="tx1">
                    <a:lumMod val="95000"/>
                    <a:lumOff val="5000"/>
                  </a:schemeClr>
                </a:solidFill>
              </a:rPr>
              <a:t>- </a:t>
            </a:r>
            <a:r>
              <a:rPr lang="en-US" sz="1100" dirty="0" err="1">
                <a:solidFill>
                  <a:schemeClr val="tx1">
                    <a:lumMod val="95000"/>
                    <a:lumOff val="5000"/>
                  </a:schemeClr>
                </a:solidFill>
              </a:rPr>
              <a:t>Env</a:t>
            </a:r>
            <a:r>
              <a:rPr lang="en-US" sz="1100" dirty="0">
                <a:solidFill>
                  <a:schemeClr val="tx1">
                    <a:lumMod val="95000"/>
                    <a:lumOff val="5000"/>
                  </a:schemeClr>
                </a:solidFill>
              </a:rPr>
              <a:t>. Lit. Planning</a:t>
            </a:r>
          </a:p>
          <a:p>
            <a:r>
              <a:rPr lang="en-US" sz="1100" dirty="0">
                <a:solidFill>
                  <a:schemeClr val="tx1">
                    <a:lumMod val="95000"/>
                    <a:lumOff val="5000"/>
                  </a:schemeClr>
                </a:solidFill>
              </a:rPr>
              <a:t>- </a:t>
            </a:r>
            <a:r>
              <a:rPr lang="en-US" sz="1100" dirty="0" err="1">
                <a:solidFill>
                  <a:schemeClr val="tx1">
                    <a:lumMod val="95000"/>
                    <a:lumOff val="5000"/>
                  </a:schemeClr>
                </a:solidFill>
              </a:rPr>
              <a:t>Sust</a:t>
            </a:r>
            <a:r>
              <a:rPr lang="en-US" sz="1100" dirty="0">
                <a:solidFill>
                  <a:schemeClr val="tx1">
                    <a:lumMod val="95000"/>
                    <a:lumOff val="5000"/>
                  </a:schemeClr>
                </a:solidFill>
              </a:rPr>
              <a:t>. Schools </a:t>
            </a:r>
          </a:p>
          <a:p>
            <a:endParaRPr lang="en-US" sz="1100" dirty="0"/>
          </a:p>
        </p:txBody>
      </p:sp>
      <p:sp>
        <p:nvSpPr>
          <p:cNvPr id="239" name="TextBox 238"/>
          <p:cNvSpPr txBox="1"/>
          <p:nvPr/>
        </p:nvSpPr>
        <p:spPr>
          <a:xfrm>
            <a:off x="6232609" y="5730737"/>
            <a:ext cx="1620181" cy="1292662"/>
          </a:xfrm>
          <a:prstGeom prst="rect">
            <a:avLst/>
          </a:prstGeom>
          <a:noFill/>
        </p:spPr>
        <p:txBody>
          <a:bodyPr wrap="square" rtlCol="0">
            <a:spAutoFit/>
          </a:bodyPr>
          <a:lstStyle/>
          <a:p>
            <a:pPr algn="ctr"/>
            <a:r>
              <a:rPr lang="en-US" sz="1100" b="1" u="sng" dirty="0">
                <a:solidFill>
                  <a:schemeClr val="bg1">
                    <a:lumMod val="50000"/>
                  </a:schemeClr>
                </a:solidFill>
              </a:rPr>
              <a:t>Healthy Watersheds</a:t>
            </a:r>
          </a:p>
          <a:p>
            <a:r>
              <a:rPr lang="en-US" sz="1100" dirty="0">
                <a:solidFill>
                  <a:schemeClr val="bg1">
                    <a:lumMod val="50000"/>
                  </a:schemeClr>
                </a:solidFill>
              </a:rPr>
              <a:t>- Healthy Watersheds</a:t>
            </a:r>
          </a:p>
          <a:p>
            <a:r>
              <a:rPr lang="en-US" sz="1100" dirty="0">
                <a:solidFill>
                  <a:schemeClr val="bg1">
                    <a:lumMod val="50000"/>
                  </a:schemeClr>
                </a:solidFill>
              </a:rPr>
              <a:t>- Protected Lands</a:t>
            </a:r>
          </a:p>
          <a:p>
            <a:r>
              <a:rPr lang="en-US" sz="1100" dirty="0">
                <a:solidFill>
                  <a:schemeClr val="bg1">
                    <a:lumMod val="50000"/>
                  </a:schemeClr>
                </a:solidFill>
              </a:rPr>
              <a:t>- Stream Health</a:t>
            </a:r>
          </a:p>
          <a:p>
            <a:r>
              <a:rPr lang="en-US" sz="1100" dirty="0">
                <a:solidFill>
                  <a:schemeClr val="bg1">
                    <a:lumMod val="50000"/>
                  </a:schemeClr>
                </a:solidFill>
              </a:rPr>
              <a:t>- Tree Canopy</a:t>
            </a:r>
          </a:p>
          <a:p>
            <a:r>
              <a:rPr lang="en-US" sz="1100" dirty="0">
                <a:solidFill>
                  <a:schemeClr val="bg1">
                    <a:lumMod val="50000"/>
                  </a:schemeClr>
                </a:solidFill>
              </a:rPr>
              <a:t>- Fish Habitat</a:t>
            </a:r>
          </a:p>
          <a:p>
            <a:endParaRPr lang="en-US" sz="1100" dirty="0"/>
          </a:p>
        </p:txBody>
      </p:sp>
      <p:grpSp>
        <p:nvGrpSpPr>
          <p:cNvPr id="240" name="Group 239"/>
          <p:cNvGrpSpPr/>
          <p:nvPr/>
        </p:nvGrpSpPr>
        <p:grpSpPr>
          <a:xfrm>
            <a:off x="3554630" y="4950863"/>
            <a:ext cx="345637" cy="399058"/>
            <a:chOff x="2955970" y="1756266"/>
            <a:chExt cx="345637" cy="399058"/>
          </a:xfrm>
        </p:grpSpPr>
        <p:sp>
          <p:nvSpPr>
            <p:cNvPr id="241"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42"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3" name="Group 242"/>
          <p:cNvGrpSpPr/>
          <p:nvPr/>
        </p:nvGrpSpPr>
        <p:grpSpPr>
          <a:xfrm>
            <a:off x="2330987" y="4953233"/>
            <a:ext cx="345637" cy="399058"/>
            <a:chOff x="2955970" y="1756266"/>
            <a:chExt cx="345637" cy="399058"/>
          </a:xfrm>
        </p:grpSpPr>
        <p:sp>
          <p:nvSpPr>
            <p:cNvPr id="244"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45"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 name="Group 245"/>
          <p:cNvGrpSpPr/>
          <p:nvPr/>
        </p:nvGrpSpPr>
        <p:grpSpPr>
          <a:xfrm>
            <a:off x="1668493" y="4945929"/>
            <a:ext cx="345637" cy="399058"/>
            <a:chOff x="2955970" y="1756266"/>
            <a:chExt cx="345637" cy="399058"/>
          </a:xfrm>
        </p:grpSpPr>
        <p:sp>
          <p:nvSpPr>
            <p:cNvPr id="247"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48"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9" name="Group 248"/>
          <p:cNvGrpSpPr/>
          <p:nvPr/>
        </p:nvGrpSpPr>
        <p:grpSpPr>
          <a:xfrm>
            <a:off x="2330987" y="1738397"/>
            <a:ext cx="345637" cy="399058"/>
            <a:chOff x="2955970" y="1756266"/>
            <a:chExt cx="345637" cy="399058"/>
          </a:xfrm>
        </p:grpSpPr>
        <p:sp>
          <p:nvSpPr>
            <p:cNvPr id="250"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51"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2" name="Group 251"/>
          <p:cNvGrpSpPr/>
          <p:nvPr/>
        </p:nvGrpSpPr>
        <p:grpSpPr>
          <a:xfrm>
            <a:off x="2965405" y="1744809"/>
            <a:ext cx="345637" cy="399058"/>
            <a:chOff x="2955970" y="1756266"/>
            <a:chExt cx="345637" cy="399058"/>
          </a:xfrm>
        </p:grpSpPr>
        <p:sp>
          <p:nvSpPr>
            <p:cNvPr id="253"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54"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5" name="Group 254"/>
          <p:cNvGrpSpPr/>
          <p:nvPr/>
        </p:nvGrpSpPr>
        <p:grpSpPr>
          <a:xfrm>
            <a:off x="4218776" y="1748364"/>
            <a:ext cx="345637" cy="399058"/>
            <a:chOff x="2955970" y="1756266"/>
            <a:chExt cx="345637" cy="399058"/>
          </a:xfrm>
        </p:grpSpPr>
        <p:sp>
          <p:nvSpPr>
            <p:cNvPr id="256"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57"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8" name="Group 257"/>
          <p:cNvGrpSpPr/>
          <p:nvPr/>
        </p:nvGrpSpPr>
        <p:grpSpPr>
          <a:xfrm>
            <a:off x="4852296" y="1742373"/>
            <a:ext cx="345637" cy="399058"/>
            <a:chOff x="2955970" y="1756266"/>
            <a:chExt cx="345637" cy="399058"/>
          </a:xfrm>
        </p:grpSpPr>
        <p:sp>
          <p:nvSpPr>
            <p:cNvPr id="259"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60"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1" name="Group 260"/>
          <p:cNvGrpSpPr/>
          <p:nvPr/>
        </p:nvGrpSpPr>
        <p:grpSpPr>
          <a:xfrm>
            <a:off x="6097400" y="1738853"/>
            <a:ext cx="345637" cy="399058"/>
            <a:chOff x="2955970" y="1756266"/>
            <a:chExt cx="345637" cy="399058"/>
          </a:xfrm>
        </p:grpSpPr>
        <p:sp>
          <p:nvSpPr>
            <p:cNvPr id="262"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63"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4" name="Group 263"/>
          <p:cNvGrpSpPr/>
          <p:nvPr/>
        </p:nvGrpSpPr>
        <p:grpSpPr>
          <a:xfrm>
            <a:off x="6758764" y="1744039"/>
            <a:ext cx="345637" cy="399058"/>
            <a:chOff x="2955970" y="1756266"/>
            <a:chExt cx="345637" cy="399058"/>
          </a:xfrm>
        </p:grpSpPr>
        <p:sp>
          <p:nvSpPr>
            <p:cNvPr id="265"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66"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7" name="Group 266"/>
          <p:cNvGrpSpPr/>
          <p:nvPr/>
        </p:nvGrpSpPr>
        <p:grpSpPr>
          <a:xfrm>
            <a:off x="7983767" y="1739204"/>
            <a:ext cx="345637" cy="399058"/>
            <a:chOff x="2955970" y="1756266"/>
            <a:chExt cx="345637" cy="399058"/>
          </a:xfrm>
        </p:grpSpPr>
        <p:sp>
          <p:nvSpPr>
            <p:cNvPr id="268"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69"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0" name="Group 269"/>
          <p:cNvGrpSpPr/>
          <p:nvPr/>
        </p:nvGrpSpPr>
        <p:grpSpPr>
          <a:xfrm>
            <a:off x="8638232" y="1742373"/>
            <a:ext cx="345637" cy="399058"/>
            <a:chOff x="2955970" y="1756266"/>
            <a:chExt cx="345637" cy="399058"/>
          </a:xfrm>
        </p:grpSpPr>
        <p:sp>
          <p:nvSpPr>
            <p:cNvPr id="271"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72"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3" name="Group 272"/>
          <p:cNvGrpSpPr/>
          <p:nvPr/>
        </p:nvGrpSpPr>
        <p:grpSpPr>
          <a:xfrm>
            <a:off x="9927084" y="1739946"/>
            <a:ext cx="345637" cy="399058"/>
            <a:chOff x="2955970" y="1756266"/>
            <a:chExt cx="345637" cy="399058"/>
          </a:xfrm>
        </p:grpSpPr>
        <p:sp>
          <p:nvSpPr>
            <p:cNvPr id="274"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75"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 name="Group 275"/>
          <p:cNvGrpSpPr/>
          <p:nvPr/>
        </p:nvGrpSpPr>
        <p:grpSpPr>
          <a:xfrm>
            <a:off x="10539550" y="1744809"/>
            <a:ext cx="345637" cy="399058"/>
            <a:chOff x="2955970" y="1756266"/>
            <a:chExt cx="345637" cy="399058"/>
          </a:xfrm>
        </p:grpSpPr>
        <p:sp>
          <p:nvSpPr>
            <p:cNvPr id="277"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78"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9" name="Group 278"/>
          <p:cNvGrpSpPr/>
          <p:nvPr/>
        </p:nvGrpSpPr>
        <p:grpSpPr>
          <a:xfrm>
            <a:off x="5466872" y="4946268"/>
            <a:ext cx="345637" cy="399058"/>
            <a:chOff x="2955970" y="1756266"/>
            <a:chExt cx="345637" cy="399058"/>
          </a:xfrm>
        </p:grpSpPr>
        <p:sp>
          <p:nvSpPr>
            <p:cNvPr id="280"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81"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2" name="Group 281"/>
          <p:cNvGrpSpPr/>
          <p:nvPr/>
        </p:nvGrpSpPr>
        <p:grpSpPr>
          <a:xfrm>
            <a:off x="4222850" y="4941568"/>
            <a:ext cx="345637" cy="399058"/>
            <a:chOff x="2955970" y="1756266"/>
            <a:chExt cx="345637" cy="399058"/>
          </a:xfrm>
        </p:grpSpPr>
        <p:sp>
          <p:nvSpPr>
            <p:cNvPr id="283"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84"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Slide Number Placeholder 62"/>
          <p:cNvSpPr>
            <a:spLocks noGrp="1"/>
          </p:cNvSpPr>
          <p:nvPr>
            <p:ph type="sldNum" sz="quarter" idx="12"/>
          </p:nvPr>
        </p:nvSpPr>
        <p:spPr/>
        <p:txBody>
          <a:bodyPr/>
          <a:lstStyle/>
          <a:p>
            <a:fld id="{98441D81-EC08-4D09-9E34-F440F86FF683}" type="slidenum">
              <a:rPr lang="en-US" smtClean="0"/>
              <a:t>8</a:t>
            </a:fld>
            <a:endParaRPr lang="en-US"/>
          </a:p>
        </p:txBody>
      </p:sp>
    </p:spTree>
    <p:extLst>
      <p:ext uri="{BB962C8B-B14F-4D97-AF65-F5344CB8AC3E}">
        <p14:creationId xmlns:p14="http://schemas.microsoft.com/office/powerpoint/2010/main" val="2655223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Box 168"/>
          <p:cNvSpPr txBox="1"/>
          <p:nvPr/>
        </p:nvSpPr>
        <p:spPr>
          <a:xfrm>
            <a:off x="7233964" y="195578"/>
            <a:ext cx="1099335" cy="369332"/>
          </a:xfrm>
          <a:prstGeom prst="rect">
            <a:avLst/>
          </a:prstGeom>
          <a:noFill/>
          <a:ln>
            <a:solidFill>
              <a:schemeClr val="accent1">
                <a:shade val="50000"/>
              </a:schemeClr>
            </a:solidFill>
          </a:ln>
        </p:spPr>
        <p:txBody>
          <a:bodyPr wrap="square" rtlCol="0">
            <a:spAutoFit/>
          </a:bodyPr>
          <a:lstStyle/>
          <a:p>
            <a:r>
              <a:rPr lang="en-US" b="1" dirty="0" smtClean="0">
                <a:solidFill>
                  <a:srgbClr val="FF0000"/>
                </a:solidFill>
              </a:rPr>
              <a:t>Option 2</a:t>
            </a:r>
            <a:endParaRPr lang="en-US" b="1" dirty="0">
              <a:solidFill>
                <a:srgbClr val="FF0000"/>
              </a:solidFill>
            </a:endParaRPr>
          </a:p>
        </p:txBody>
      </p:sp>
      <p:grpSp>
        <p:nvGrpSpPr>
          <p:cNvPr id="255" name="Group 254"/>
          <p:cNvGrpSpPr/>
          <p:nvPr/>
        </p:nvGrpSpPr>
        <p:grpSpPr>
          <a:xfrm>
            <a:off x="3614354" y="1748364"/>
            <a:ext cx="345637" cy="399058"/>
            <a:chOff x="2955970" y="1756266"/>
            <a:chExt cx="345637" cy="399058"/>
          </a:xfrm>
        </p:grpSpPr>
        <p:sp>
          <p:nvSpPr>
            <p:cNvPr id="256"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57"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TextBox 41"/>
          <p:cNvSpPr txBox="1"/>
          <p:nvPr/>
        </p:nvSpPr>
        <p:spPr>
          <a:xfrm>
            <a:off x="5985650" y="4575459"/>
            <a:ext cx="630621" cy="369332"/>
          </a:xfrm>
          <a:prstGeom prst="rect">
            <a:avLst/>
          </a:prstGeom>
          <a:noFill/>
        </p:spPr>
        <p:txBody>
          <a:bodyPr wrap="square" rtlCol="0">
            <a:spAutoFit/>
          </a:bodyPr>
          <a:lstStyle/>
          <a:p>
            <a:pPr algn="ctr"/>
            <a:r>
              <a:rPr lang="en-US" i="1" dirty="0" smtClean="0">
                <a:solidFill>
                  <a:prstClr val="white">
                    <a:lumMod val="50000"/>
                  </a:prstClr>
                </a:solidFill>
              </a:rPr>
              <a:t>Jan.</a:t>
            </a:r>
            <a:endParaRPr lang="en-US" i="1" dirty="0">
              <a:solidFill>
                <a:prstClr val="white">
                  <a:lumMod val="50000"/>
                </a:prstClr>
              </a:solidFill>
            </a:endParaRPr>
          </a:p>
        </p:txBody>
      </p:sp>
      <p:cxnSp>
        <p:nvCxnSpPr>
          <p:cNvPr id="55" name="Straight Connector 54"/>
          <p:cNvCxnSpPr/>
          <p:nvPr/>
        </p:nvCxnSpPr>
        <p:spPr>
          <a:xfrm flipH="1" flipV="1">
            <a:off x="6138057" y="4431393"/>
            <a:ext cx="2070533" cy="115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6" name="Line 64"/>
          <p:cNvSpPr>
            <a:spLocks noChangeShapeType="1"/>
          </p:cNvSpPr>
          <p:nvPr/>
        </p:nvSpPr>
        <p:spPr bwMode="auto">
          <a:xfrm flipV="1">
            <a:off x="6278568" y="4326468"/>
            <a:ext cx="0" cy="2662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sp>
        <p:nvSpPr>
          <p:cNvPr id="5" name="TextBox 4"/>
          <p:cNvSpPr txBox="1"/>
          <p:nvPr/>
        </p:nvSpPr>
        <p:spPr>
          <a:xfrm>
            <a:off x="4430117" y="1088980"/>
            <a:ext cx="567559" cy="315310"/>
          </a:xfrm>
          <a:prstGeom prst="rect">
            <a:avLst/>
          </a:prstGeom>
          <a:noFill/>
        </p:spPr>
        <p:txBody>
          <a:bodyPr wrap="square" rtlCol="0">
            <a:spAutoFit/>
          </a:bodyPr>
          <a:lstStyle/>
          <a:p>
            <a:r>
              <a:rPr lang="en-US" sz="1400" dirty="0" smtClean="0">
                <a:solidFill>
                  <a:prstClr val="black">
                    <a:lumMod val="65000"/>
                    <a:lumOff val="35000"/>
                  </a:prstClr>
                </a:solidFill>
              </a:rPr>
              <a:t>2017</a:t>
            </a:r>
            <a:endParaRPr lang="en-US" sz="1400" dirty="0">
              <a:solidFill>
                <a:prstClr val="black">
                  <a:lumMod val="65000"/>
                  <a:lumOff val="35000"/>
                </a:prstClr>
              </a:solidFill>
            </a:endParaRPr>
          </a:p>
        </p:txBody>
      </p:sp>
      <p:cxnSp>
        <p:nvCxnSpPr>
          <p:cNvPr id="6" name="Straight Connector 5"/>
          <p:cNvCxnSpPr/>
          <p:nvPr/>
        </p:nvCxnSpPr>
        <p:spPr>
          <a:xfrm flipV="1">
            <a:off x="457200" y="1726535"/>
            <a:ext cx="10893972" cy="23438"/>
          </a:xfrm>
          <a:prstGeom prst="line">
            <a:avLst/>
          </a:prstGeom>
          <a:ln w="6350"/>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945936" y="1380641"/>
            <a:ext cx="630621" cy="369332"/>
          </a:xfrm>
          <a:prstGeom prst="rect">
            <a:avLst/>
          </a:prstGeom>
          <a:noFill/>
        </p:spPr>
        <p:txBody>
          <a:bodyPr wrap="square" rtlCol="0">
            <a:spAutoFit/>
          </a:bodyPr>
          <a:lstStyle/>
          <a:p>
            <a:pPr algn="ctr"/>
            <a:r>
              <a:rPr lang="en-US" dirty="0" smtClean="0">
                <a:solidFill>
                  <a:prstClr val="black"/>
                </a:solidFill>
              </a:rPr>
              <a:t>Jan.</a:t>
            </a:r>
            <a:endParaRPr lang="en-US" dirty="0">
              <a:solidFill>
                <a:prstClr val="black"/>
              </a:solidFill>
            </a:endParaRPr>
          </a:p>
        </p:txBody>
      </p:sp>
      <p:sp>
        <p:nvSpPr>
          <p:cNvPr id="8" name="TextBox 7"/>
          <p:cNvSpPr txBox="1"/>
          <p:nvPr/>
        </p:nvSpPr>
        <p:spPr>
          <a:xfrm>
            <a:off x="2207178" y="1372758"/>
            <a:ext cx="630621" cy="369332"/>
          </a:xfrm>
          <a:prstGeom prst="rect">
            <a:avLst/>
          </a:prstGeom>
          <a:noFill/>
        </p:spPr>
        <p:txBody>
          <a:bodyPr wrap="square" rtlCol="0">
            <a:spAutoFit/>
          </a:bodyPr>
          <a:lstStyle/>
          <a:p>
            <a:pPr algn="ctr"/>
            <a:r>
              <a:rPr lang="en-US" dirty="0" smtClean="0">
                <a:solidFill>
                  <a:prstClr val="black"/>
                </a:solidFill>
              </a:rPr>
              <a:t>Mar.</a:t>
            </a:r>
            <a:endParaRPr lang="en-US" dirty="0">
              <a:solidFill>
                <a:prstClr val="black"/>
              </a:solidFill>
            </a:endParaRPr>
          </a:p>
        </p:txBody>
      </p:sp>
      <p:sp>
        <p:nvSpPr>
          <p:cNvPr id="9" name="TextBox 8"/>
          <p:cNvSpPr txBox="1"/>
          <p:nvPr/>
        </p:nvSpPr>
        <p:spPr>
          <a:xfrm>
            <a:off x="1576557" y="1374760"/>
            <a:ext cx="630621" cy="369332"/>
          </a:xfrm>
          <a:prstGeom prst="rect">
            <a:avLst/>
          </a:prstGeom>
          <a:noFill/>
        </p:spPr>
        <p:txBody>
          <a:bodyPr wrap="square" rtlCol="0">
            <a:spAutoFit/>
          </a:bodyPr>
          <a:lstStyle/>
          <a:p>
            <a:pPr algn="ctr"/>
            <a:r>
              <a:rPr lang="en-US" dirty="0" smtClean="0">
                <a:solidFill>
                  <a:prstClr val="black"/>
                </a:solidFill>
              </a:rPr>
              <a:t>Feb.</a:t>
            </a:r>
            <a:endParaRPr lang="en-US" dirty="0">
              <a:solidFill>
                <a:prstClr val="black"/>
              </a:solidFill>
            </a:endParaRPr>
          </a:p>
        </p:txBody>
      </p:sp>
      <p:sp>
        <p:nvSpPr>
          <p:cNvPr id="10" name="TextBox 9"/>
          <p:cNvSpPr txBox="1"/>
          <p:nvPr/>
        </p:nvSpPr>
        <p:spPr>
          <a:xfrm>
            <a:off x="3468420" y="1372758"/>
            <a:ext cx="630621" cy="369332"/>
          </a:xfrm>
          <a:prstGeom prst="rect">
            <a:avLst/>
          </a:prstGeom>
          <a:noFill/>
        </p:spPr>
        <p:txBody>
          <a:bodyPr wrap="square" rtlCol="0">
            <a:spAutoFit/>
          </a:bodyPr>
          <a:lstStyle/>
          <a:p>
            <a:pPr algn="ctr"/>
            <a:r>
              <a:rPr lang="en-US" dirty="0" smtClean="0">
                <a:solidFill>
                  <a:prstClr val="black"/>
                </a:solidFill>
              </a:rPr>
              <a:t>May</a:t>
            </a:r>
            <a:endParaRPr lang="en-US" dirty="0">
              <a:solidFill>
                <a:prstClr val="black"/>
              </a:solidFill>
            </a:endParaRPr>
          </a:p>
        </p:txBody>
      </p:sp>
      <p:sp>
        <p:nvSpPr>
          <p:cNvPr id="11" name="TextBox 10"/>
          <p:cNvSpPr txBox="1"/>
          <p:nvPr/>
        </p:nvSpPr>
        <p:spPr>
          <a:xfrm>
            <a:off x="2837799" y="1373180"/>
            <a:ext cx="630621" cy="369332"/>
          </a:xfrm>
          <a:prstGeom prst="rect">
            <a:avLst/>
          </a:prstGeom>
          <a:noFill/>
        </p:spPr>
        <p:txBody>
          <a:bodyPr wrap="square" rtlCol="0">
            <a:spAutoFit/>
          </a:bodyPr>
          <a:lstStyle/>
          <a:p>
            <a:pPr algn="ctr"/>
            <a:r>
              <a:rPr lang="en-US" dirty="0" smtClean="0">
                <a:solidFill>
                  <a:prstClr val="black"/>
                </a:solidFill>
              </a:rPr>
              <a:t>Apr.</a:t>
            </a:r>
            <a:endParaRPr lang="en-US" dirty="0">
              <a:solidFill>
                <a:prstClr val="black"/>
              </a:solidFill>
            </a:endParaRPr>
          </a:p>
        </p:txBody>
      </p:sp>
      <p:sp>
        <p:nvSpPr>
          <p:cNvPr id="12" name="TextBox 11"/>
          <p:cNvSpPr txBox="1"/>
          <p:nvPr/>
        </p:nvSpPr>
        <p:spPr>
          <a:xfrm>
            <a:off x="4099041" y="1373180"/>
            <a:ext cx="630621" cy="369332"/>
          </a:xfrm>
          <a:prstGeom prst="rect">
            <a:avLst/>
          </a:prstGeom>
          <a:noFill/>
        </p:spPr>
        <p:txBody>
          <a:bodyPr wrap="square" rtlCol="0">
            <a:spAutoFit/>
          </a:bodyPr>
          <a:lstStyle/>
          <a:p>
            <a:pPr algn="ctr"/>
            <a:r>
              <a:rPr lang="en-US" dirty="0" smtClean="0">
                <a:solidFill>
                  <a:prstClr val="black"/>
                </a:solidFill>
              </a:rPr>
              <a:t>Jun.</a:t>
            </a:r>
            <a:endParaRPr lang="en-US" dirty="0">
              <a:solidFill>
                <a:prstClr val="black"/>
              </a:solidFill>
            </a:endParaRPr>
          </a:p>
        </p:txBody>
      </p:sp>
      <p:sp>
        <p:nvSpPr>
          <p:cNvPr id="13" name="TextBox 12"/>
          <p:cNvSpPr txBox="1"/>
          <p:nvPr/>
        </p:nvSpPr>
        <p:spPr>
          <a:xfrm>
            <a:off x="4729662" y="1380641"/>
            <a:ext cx="630621" cy="369332"/>
          </a:xfrm>
          <a:prstGeom prst="rect">
            <a:avLst/>
          </a:prstGeom>
          <a:noFill/>
        </p:spPr>
        <p:txBody>
          <a:bodyPr wrap="square" rtlCol="0">
            <a:spAutoFit/>
          </a:bodyPr>
          <a:lstStyle/>
          <a:p>
            <a:pPr algn="ctr"/>
            <a:r>
              <a:rPr lang="en-US" dirty="0" smtClean="0">
                <a:solidFill>
                  <a:prstClr val="black"/>
                </a:solidFill>
              </a:rPr>
              <a:t>Jul.</a:t>
            </a:r>
            <a:endParaRPr lang="en-US" dirty="0">
              <a:solidFill>
                <a:prstClr val="black"/>
              </a:solidFill>
            </a:endParaRPr>
          </a:p>
        </p:txBody>
      </p:sp>
      <p:sp>
        <p:nvSpPr>
          <p:cNvPr id="14" name="TextBox 13"/>
          <p:cNvSpPr txBox="1"/>
          <p:nvPr/>
        </p:nvSpPr>
        <p:spPr>
          <a:xfrm>
            <a:off x="5360283" y="1372758"/>
            <a:ext cx="630621" cy="369332"/>
          </a:xfrm>
          <a:prstGeom prst="rect">
            <a:avLst/>
          </a:prstGeom>
          <a:noFill/>
        </p:spPr>
        <p:txBody>
          <a:bodyPr wrap="square" rtlCol="0">
            <a:spAutoFit/>
          </a:bodyPr>
          <a:lstStyle/>
          <a:p>
            <a:pPr algn="ctr"/>
            <a:r>
              <a:rPr lang="en-US" dirty="0" smtClean="0">
                <a:solidFill>
                  <a:prstClr val="black"/>
                </a:solidFill>
              </a:rPr>
              <a:t>Aug.</a:t>
            </a:r>
            <a:endParaRPr lang="en-US" dirty="0">
              <a:solidFill>
                <a:prstClr val="black"/>
              </a:solidFill>
            </a:endParaRPr>
          </a:p>
        </p:txBody>
      </p:sp>
      <p:sp>
        <p:nvSpPr>
          <p:cNvPr id="15" name="TextBox 14"/>
          <p:cNvSpPr txBox="1"/>
          <p:nvPr/>
        </p:nvSpPr>
        <p:spPr>
          <a:xfrm>
            <a:off x="6621525" y="1372758"/>
            <a:ext cx="630621" cy="369332"/>
          </a:xfrm>
          <a:prstGeom prst="rect">
            <a:avLst/>
          </a:prstGeom>
          <a:noFill/>
        </p:spPr>
        <p:txBody>
          <a:bodyPr wrap="square" rtlCol="0">
            <a:spAutoFit/>
          </a:bodyPr>
          <a:lstStyle/>
          <a:p>
            <a:pPr algn="ctr"/>
            <a:r>
              <a:rPr lang="en-US" dirty="0" smtClean="0">
                <a:solidFill>
                  <a:prstClr val="black"/>
                </a:solidFill>
              </a:rPr>
              <a:t>Oct.</a:t>
            </a:r>
            <a:endParaRPr lang="en-US" dirty="0">
              <a:solidFill>
                <a:prstClr val="black"/>
              </a:solidFill>
            </a:endParaRPr>
          </a:p>
        </p:txBody>
      </p:sp>
      <p:sp>
        <p:nvSpPr>
          <p:cNvPr id="16" name="TextBox 15"/>
          <p:cNvSpPr txBox="1"/>
          <p:nvPr/>
        </p:nvSpPr>
        <p:spPr>
          <a:xfrm>
            <a:off x="5990904" y="1372758"/>
            <a:ext cx="630621" cy="369332"/>
          </a:xfrm>
          <a:prstGeom prst="rect">
            <a:avLst/>
          </a:prstGeom>
          <a:noFill/>
        </p:spPr>
        <p:txBody>
          <a:bodyPr wrap="square" rtlCol="0">
            <a:spAutoFit/>
          </a:bodyPr>
          <a:lstStyle/>
          <a:p>
            <a:pPr algn="ctr"/>
            <a:r>
              <a:rPr lang="en-US" dirty="0" smtClean="0">
                <a:solidFill>
                  <a:prstClr val="black"/>
                </a:solidFill>
              </a:rPr>
              <a:t>Sep.</a:t>
            </a:r>
            <a:endParaRPr lang="en-US" dirty="0">
              <a:solidFill>
                <a:prstClr val="black"/>
              </a:solidFill>
            </a:endParaRPr>
          </a:p>
        </p:txBody>
      </p:sp>
      <p:sp>
        <p:nvSpPr>
          <p:cNvPr id="17" name="TextBox 16"/>
          <p:cNvSpPr txBox="1"/>
          <p:nvPr/>
        </p:nvSpPr>
        <p:spPr>
          <a:xfrm>
            <a:off x="7252146" y="1364875"/>
            <a:ext cx="630621" cy="369332"/>
          </a:xfrm>
          <a:prstGeom prst="rect">
            <a:avLst/>
          </a:prstGeom>
          <a:noFill/>
        </p:spPr>
        <p:txBody>
          <a:bodyPr wrap="square" rtlCol="0">
            <a:spAutoFit/>
          </a:bodyPr>
          <a:lstStyle/>
          <a:p>
            <a:pPr algn="ctr"/>
            <a:r>
              <a:rPr lang="en-US" dirty="0" smtClean="0">
                <a:solidFill>
                  <a:prstClr val="black"/>
                </a:solidFill>
              </a:rPr>
              <a:t>Nov.</a:t>
            </a:r>
            <a:endParaRPr lang="en-US" dirty="0">
              <a:solidFill>
                <a:prstClr val="black"/>
              </a:solidFill>
            </a:endParaRPr>
          </a:p>
        </p:txBody>
      </p:sp>
      <p:sp>
        <p:nvSpPr>
          <p:cNvPr id="18" name="TextBox 17"/>
          <p:cNvSpPr txBox="1"/>
          <p:nvPr/>
        </p:nvSpPr>
        <p:spPr>
          <a:xfrm>
            <a:off x="7882767" y="1364875"/>
            <a:ext cx="630621" cy="369332"/>
          </a:xfrm>
          <a:prstGeom prst="rect">
            <a:avLst/>
          </a:prstGeom>
          <a:noFill/>
        </p:spPr>
        <p:txBody>
          <a:bodyPr wrap="square" rtlCol="0">
            <a:spAutoFit/>
          </a:bodyPr>
          <a:lstStyle/>
          <a:p>
            <a:pPr algn="ctr"/>
            <a:r>
              <a:rPr lang="en-US" dirty="0" smtClean="0">
                <a:solidFill>
                  <a:prstClr val="black"/>
                </a:solidFill>
              </a:rPr>
              <a:t>Dec.</a:t>
            </a:r>
            <a:endParaRPr lang="en-US" dirty="0">
              <a:solidFill>
                <a:prstClr val="black"/>
              </a:solidFill>
            </a:endParaRPr>
          </a:p>
        </p:txBody>
      </p:sp>
      <p:sp>
        <p:nvSpPr>
          <p:cNvPr id="19" name="TextBox 18"/>
          <p:cNvSpPr txBox="1"/>
          <p:nvPr/>
        </p:nvSpPr>
        <p:spPr>
          <a:xfrm>
            <a:off x="8497623" y="1372758"/>
            <a:ext cx="630621" cy="369332"/>
          </a:xfrm>
          <a:prstGeom prst="rect">
            <a:avLst/>
          </a:prstGeom>
          <a:noFill/>
        </p:spPr>
        <p:txBody>
          <a:bodyPr wrap="square" rtlCol="0">
            <a:spAutoFit/>
          </a:bodyPr>
          <a:lstStyle/>
          <a:p>
            <a:pPr algn="ctr"/>
            <a:r>
              <a:rPr lang="en-US" dirty="0" smtClean="0">
                <a:solidFill>
                  <a:prstClr val="black"/>
                </a:solidFill>
              </a:rPr>
              <a:t>Jan.</a:t>
            </a:r>
            <a:endParaRPr lang="en-US" dirty="0">
              <a:solidFill>
                <a:prstClr val="black"/>
              </a:solidFill>
            </a:endParaRPr>
          </a:p>
        </p:txBody>
      </p:sp>
      <p:sp>
        <p:nvSpPr>
          <p:cNvPr id="20" name="TextBox 19"/>
          <p:cNvSpPr txBox="1"/>
          <p:nvPr/>
        </p:nvSpPr>
        <p:spPr>
          <a:xfrm>
            <a:off x="9758865" y="1364875"/>
            <a:ext cx="630621" cy="369332"/>
          </a:xfrm>
          <a:prstGeom prst="rect">
            <a:avLst/>
          </a:prstGeom>
          <a:noFill/>
        </p:spPr>
        <p:txBody>
          <a:bodyPr wrap="square" rtlCol="0">
            <a:spAutoFit/>
          </a:bodyPr>
          <a:lstStyle/>
          <a:p>
            <a:pPr algn="ctr"/>
            <a:r>
              <a:rPr lang="en-US" dirty="0" smtClean="0">
                <a:solidFill>
                  <a:prstClr val="black"/>
                </a:solidFill>
              </a:rPr>
              <a:t>Mar.</a:t>
            </a:r>
            <a:endParaRPr lang="en-US" dirty="0">
              <a:solidFill>
                <a:prstClr val="black"/>
              </a:solidFill>
            </a:endParaRPr>
          </a:p>
        </p:txBody>
      </p:sp>
      <p:sp>
        <p:nvSpPr>
          <p:cNvPr id="21" name="TextBox 20"/>
          <p:cNvSpPr txBox="1"/>
          <p:nvPr/>
        </p:nvSpPr>
        <p:spPr>
          <a:xfrm>
            <a:off x="9128244" y="1366877"/>
            <a:ext cx="630621" cy="369332"/>
          </a:xfrm>
          <a:prstGeom prst="rect">
            <a:avLst/>
          </a:prstGeom>
          <a:noFill/>
        </p:spPr>
        <p:txBody>
          <a:bodyPr wrap="square" rtlCol="0">
            <a:spAutoFit/>
          </a:bodyPr>
          <a:lstStyle/>
          <a:p>
            <a:pPr algn="ctr"/>
            <a:r>
              <a:rPr lang="en-US" dirty="0" smtClean="0">
                <a:solidFill>
                  <a:prstClr val="black"/>
                </a:solidFill>
              </a:rPr>
              <a:t>Feb.</a:t>
            </a:r>
            <a:endParaRPr lang="en-US" dirty="0">
              <a:solidFill>
                <a:prstClr val="black"/>
              </a:solidFill>
            </a:endParaRPr>
          </a:p>
        </p:txBody>
      </p:sp>
      <p:sp>
        <p:nvSpPr>
          <p:cNvPr id="22" name="TextBox 21"/>
          <p:cNvSpPr txBox="1"/>
          <p:nvPr/>
        </p:nvSpPr>
        <p:spPr>
          <a:xfrm>
            <a:off x="10389486" y="1365297"/>
            <a:ext cx="630621" cy="369332"/>
          </a:xfrm>
          <a:prstGeom prst="rect">
            <a:avLst/>
          </a:prstGeom>
          <a:noFill/>
        </p:spPr>
        <p:txBody>
          <a:bodyPr wrap="square" rtlCol="0">
            <a:spAutoFit/>
          </a:bodyPr>
          <a:lstStyle/>
          <a:p>
            <a:pPr algn="ctr"/>
            <a:r>
              <a:rPr lang="en-US" dirty="0" smtClean="0">
                <a:solidFill>
                  <a:prstClr val="black"/>
                </a:solidFill>
              </a:rPr>
              <a:t>Apr.</a:t>
            </a:r>
            <a:endParaRPr lang="en-US" dirty="0">
              <a:solidFill>
                <a:prstClr val="black"/>
              </a:solidFill>
            </a:endParaRPr>
          </a:p>
        </p:txBody>
      </p:sp>
      <p:cxnSp>
        <p:nvCxnSpPr>
          <p:cNvPr id="23" name="Straight Connector 22"/>
          <p:cNvCxnSpPr>
            <a:stCxn id="5" idx="1"/>
          </p:cNvCxnSpPr>
          <p:nvPr/>
        </p:nvCxnSpPr>
        <p:spPr>
          <a:xfrm flipH="1" flipV="1">
            <a:off x="1103586" y="1245477"/>
            <a:ext cx="3326531" cy="115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950383" y="1245477"/>
            <a:ext cx="338957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459320" y="1088980"/>
            <a:ext cx="567559" cy="315310"/>
          </a:xfrm>
          <a:prstGeom prst="rect">
            <a:avLst/>
          </a:prstGeom>
          <a:noFill/>
        </p:spPr>
        <p:txBody>
          <a:bodyPr wrap="square" rtlCol="0">
            <a:spAutoFit/>
          </a:bodyPr>
          <a:lstStyle/>
          <a:p>
            <a:r>
              <a:rPr lang="en-US" sz="1400" dirty="0" smtClean="0">
                <a:solidFill>
                  <a:prstClr val="black">
                    <a:lumMod val="65000"/>
                    <a:lumOff val="35000"/>
                  </a:prstClr>
                </a:solidFill>
              </a:rPr>
              <a:t>2018</a:t>
            </a:r>
            <a:endParaRPr lang="en-US" sz="1400" dirty="0">
              <a:solidFill>
                <a:prstClr val="black">
                  <a:lumMod val="65000"/>
                  <a:lumOff val="35000"/>
                </a:prstClr>
              </a:solidFill>
            </a:endParaRPr>
          </a:p>
        </p:txBody>
      </p:sp>
      <p:cxnSp>
        <p:nvCxnSpPr>
          <p:cNvPr id="26" name="Straight Connector 25"/>
          <p:cNvCxnSpPr/>
          <p:nvPr/>
        </p:nvCxnSpPr>
        <p:spPr>
          <a:xfrm flipH="1" flipV="1">
            <a:off x="8671035" y="1241170"/>
            <a:ext cx="788287" cy="44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971694" y="1245477"/>
            <a:ext cx="1001117" cy="478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Text Box 65"/>
          <p:cNvSpPr txBox="1">
            <a:spLocks noChangeArrowheads="1"/>
          </p:cNvSpPr>
          <p:nvPr/>
        </p:nvSpPr>
        <p:spPr bwMode="auto">
          <a:xfrm>
            <a:off x="2497198" y="783383"/>
            <a:ext cx="670693" cy="338554"/>
          </a:xfrm>
          <a:prstGeom prst="rect">
            <a:avLst/>
          </a:prstGeom>
          <a:solidFill>
            <a:srgbClr val="CC99FF"/>
          </a:solidFill>
          <a:ln w="9525">
            <a:solidFill>
              <a:schemeClr val="tx1"/>
            </a:solidFill>
            <a:miter lim="800000"/>
            <a:headEnd/>
            <a:tailEnd/>
          </a:ln>
          <a:effectLst/>
        </p:spPr>
        <p:txBody>
          <a:bodyPr wrap="square">
            <a:spAutoFit/>
          </a:bodyPr>
          <a:lstStyle/>
          <a:p>
            <a:pPr algn="ctr" fontAlgn="base">
              <a:spcBef>
                <a:spcPct val="50000"/>
              </a:spcBef>
              <a:spcAft>
                <a:spcPct val="0"/>
              </a:spcAft>
            </a:pPr>
            <a:r>
              <a:rPr lang="en-US" altLang="en-US" sz="1600" i="1" dirty="0" smtClean="0">
                <a:solidFill>
                  <a:prstClr val="white">
                    <a:lumMod val="50000"/>
                  </a:prstClr>
                </a:solidFill>
              </a:rPr>
              <a:t>PSC</a:t>
            </a:r>
            <a:endParaRPr lang="en-US" altLang="en-US" sz="1600" i="1" dirty="0">
              <a:solidFill>
                <a:prstClr val="white">
                  <a:lumMod val="50000"/>
                </a:prstClr>
              </a:solidFill>
            </a:endParaRPr>
          </a:p>
        </p:txBody>
      </p:sp>
      <p:sp>
        <p:nvSpPr>
          <p:cNvPr id="30" name="Line 64"/>
          <p:cNvSpPr>
            <a:spLocks noChangeShapeType="1"/>
          </p:cNvSpPr>
          <p:nvPr/>
        </p:nvSpPr>
        <p:spPr bwMode="auto">
          <a:xfrm flipH="1" flipV="1">
            <a:off x="4099038" y="839714"/>
            <a:ext cx="1912" cy="902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sp>
        <p:nvSpPr>
          <p:cNvPr id="31" name="TextBox 30"/>
          <p:cNvSpPr txBox="1"/>
          <p:nvPr/>
        </p:nvSpPr>
        <p:spPr>
          <a:xfrm>
            <a:off x="3210917" y="4275441"/>
            <a:ext cx="567559" cy="315310"/>
          </a:xfrm>
          <a:prstGeom prst="rect">
            <a:avLst/>
          </a:prstGeom>
          <a:noFill/>
        </p:spPr>
        <p:txBody>
          <a:bodyPr wrap="square" rtlCol="0">
            <a:spAutoFit/>
          </a:bodyPr>
          <a:lstStyle/>
          <a:p>
            <a:r>
              <a:rPr lang="en-US" sz="1400" dirty="0" smtClean="0">
                <a:solidFill>
                  <a:prstClr val="black">
                    <a:lumMod val="65000"/>
                    <a:lumOff val="35000"/>
                  </a:prstClr>
                </a:solidFill>
              </a:rPr>
              <a:t>2018</a:t>
            </a:r>
            <a:endParaRPr lang="en-US" sz="1400" dirty="0">
              <a:solidFill>
                <a:prstClr val="black">
                  <a:lumMod val="65000"/>
                  <a:lumOff val="35000"/>
                </a:prstClr>
              </a:solidFill>
            </a:endParaRPr>
          </a:p>
        </p:txBody>
      </p:sp>
      <p:cxnSp>
        <p:nvCxnSpPr>
          <p:cNvPr id="32" name="Straight Connector 31"/>
          <p:cNvCxnSpPr/>
          <p:nvPr/>
        </p:nvCxnSpPr>
        <p:spPr>
          <a:xfrm flipV="1">
            <a:off x="467712" y="4929236"/>
            <a:ext cx="10893972" cy="23438"/>
          </a:xfrm>
          <a:prstGeom prst="line">
            <a:avLst/>
          </a:prstGeom>
          <a:ln w="6350"/>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940682" y="4583342"/>
            <a:ext cx="630621" cy="369332"/>
          </a:xfrm>
          <a:prstGeom prst="rect">
            <a:avLst/>
          </a:prstGeom>
          <a:noFill/>
        </p:spPr>
        <p:txBody>
          <a:bodyPr wrap="square" rtlCol="0">
            <a:spAutoFit/>
          </a:bodyPr>
          <a:lstStyle/>
          <a:p>
            <a:pPr algn="ctr"/>
            <a:r>
              <a:rPr lang="en-US" dirty="0" smtClean="0">
                <a:solidFill>
                  <a:prstClr val="black"/>
                </a:solidFill>
              </a:rPr>
              <a:t>May</a:t>
            </a:r>
            <a:endParaRPr lang="en-US" dirty="0">
              <a:solidFill>
                <a:prstClr val="black"/>
              </a:solidFill>
            </a:endParaRPr>
          </a:p>
        </p:txBody>
      </p:sp>
      <p:sp>
        <p:nvSpPr>
          <p:cNvPr id="34" name="TextBox 33"/>
          <p:cNvSpPr txBox="1"/>
          <p:nvPr/>
        </p:nvSpPr>
        <p:spPr>
          <a:xfrm>
            <a:off x="2201924" y="4575459"/>
            <a:ext cx="630621" cy="369332"/>
          </a:xfrm>
          <a:prstGeom prst="rect">
            <a:avLst/>
          </a:prstGeom>
          <a:noFill/>
        </p:spPr>
        <p:txBody>
          <a:bodyPr wrap="square" rtlCol="0">
            <a:spAutoFit/>
          </a:bodyPr>
          <a:lstStyle/>
          <a:p>
            <a:pPr algn="ctr"/>
            <a:r>
              <a:rPr lang="en-US" dirty="0" smtClean="0">
                <a:solidFill>
                  <a:prstClr val="black"/>
                </a:solidFill>
              </a:rPr>
              <a:t>Jul.</a:t>
            </a:r>
            <a:endParaRPr lang="en-US" dirty="0">
              <a:solidFill>
                <a:prstClr val="black"/>
              </a:solidFill>
            </a:endParaRPr>
          </a:p>
        </p:txBody>
      </p:sp>
      <p:sp>
        <p:nvSpPr>
          <p:cNvPr id="35" name="TextBox 34"/>
          <p:cNvSpPr txBox="1"/>
          <p:nvPr/>
        </p:nvSpPr>
        <p:spPr>
          <a:xfrm>
            <a:off x="1571303" y="4577461"/>
            <a:ext cx="630621" cy="369332"/>
          </a:xfrm>
          <a:prstGeom prst="rect">
            <a:avLst/>
          </a:prstGeom>
          <a:noFill/>
        </p:spPr>
        <p:txBody>
          <a:bodyPr wrap="square" rtlCol="0">
            <a:spAutoFit/>
          </a:bodyPr>
          <a:lstStyle/>
          <a:p>
            <a:pPr algn="ctr"/>
            <a:r>
              <a:rPr lang="en-US" dirty="0" smtClean="0">
                <a:solidFill>
                  <a:prstClr val="black"/>
                </a:solidFill>
              </a:rPr>
              <a:t>Jun.</a:t>
            </a:r>
            <a:endParaRPr lang="en-US" dirty="0">
              <a:solidFill>
                <a:prstClr val="black"/>
              </a:solidFill>
            </a:endParaRPr>
          </a:p>
        </p:txBody>
      </p:sp>
      <p:sp>
        <p:nvSpPr>
          <p:cNvPr id="36" name="TextBox 35"/>
          <p:cNvSpPr txBox="1"/>
          <p:nvPr/>
        </p:nvSpPr>
        <p:spPr>
          <a:xfrm>
            <a:off x="3463166" y="4575459"/>
            <a:ext cx="630621" cy="369332"/>
          </a:xfrm>
          <a:prstGeom prst="rect">
            <a:avLst/>
          </a:prstGeom>
          <a:noFill/>
        </p:spPr>
        <p:txBody>
          <a:bodyPr wrap="square" rtlCol="0">
            <a:spAutoFit/>
          </a:bodyPr>
          <a:lstStyle/>
          <a:p>
            <a:pPr algn="ctr"/>
            <a:r>
              <a:rPr lang="en-US" dirty="0" smtClean="0">
                <a:solidFill>
                  <a:prstClr val="black"/>
                </a:solidFill>
              </a:rPr>
              <a:t>Sep.</a:t>
            </a:r>
            <a:endParaRPr lang="en-US" dirty="0">
              <a:solidFill>
                <a:prstClr val="black"/>
              </a:solidFill>
            </a:endParaRPr>
          </a:p>
        </p:txBody>
      </p:sp>
      <p:sp>
        <p:nvSpPr>
          <p:cNvPr id="37" name="TextBox 36"/>
          <p:cNvSpPr txBox="1"/>
          <p:nvPr/>
        </p:nvSpPr>
        <p:spPr>
          <a:xfrm>
            <a:off x="2832545" y="4575881"/>
            <a:ext cx="630621" cy="369332"/>
          </a:xfrm>
          <a:prstGeom prst="rect">
            <a:avLst/>
          </a:prstGeom>
          <a:noFill/>
        </p:spPr>
        <p:txBody>
          <a:bodyPr wrap="square" rtlCol="0">
            <a:spAutoFit/>
          </a:bodyPr>
          <a:lstStyle/>
          <a:p>
            <a:pPr algn="ctr"/>
            <a:r>
              <a:rPr lang="en-US" dirty="0" smtClean="0">
                <a:solidFill>
                  <a:prstClr val="black"/>
                </a:solidFill>
              </a:rPr>
              <a:t>Aug.</a:t>
            </a:r>
            <a:endParaRPr lang="en-US" dirty="0">
              <a:solidFill>
                <a:prstClr val="black"/>
              </a:solidFill>
            </a:endParaRPr>
          </a:p>
        </p:txBody>
      </p:sp>
      <p:sp>
        <p:nvSpPr>
          <p:cNvPr id="38" name="TextBox 37"/>
          <p:cNvSpPr txBox="1"/>
          <p:nvPr/>
        </p:nvSpPr>
        <p:spPr>
          <a:xfrm>
            <a:off x="4093787" y="4575881"/>
            <a:ext cx="630621" cy="369332"/>
          </a:xfrm>
          <a:prstGeom prst="rect">
            <a:avLst/>
          </a:prstGeom>
          <a:noFill/>
        </p:spPr>
        <p:txBody>
          <a:bodyPr wrap="square" rtlCol="0">
            <a:spAutoFit/>
          </a:bodyPr>
          <a:lstStyle/>
          <a:p>
            <a:pPr algn="ctr"/>
            <a:r>
              <a:rPr lang="en-US" dirty="0" smtClean="0">
                <a:solidFill>
                  <a:prstClr val="black"/>
                </a:solidFill>
              </a:rPr>
              <a:t>Oct.</a:t>
            </a:r>
            <a:endParaRPr lang="en-US" dirty="0">
              <a:solidFill>
                <a:prstClr val="black"/>
              </a:solidFill>
            </a:endParaRPr>
          </a:p>
        </p:txBody>
      </p:sp>
      <p:sp>
        <p:nvSpPr>
          <p:cNvPr id="39" name="TextBox 38"/>
          <p:cNvSpPr txBox="1"/>
          <p:nvPr/>
        </p:nvSpPr>
        <p:spPr>
          <a:xfrm>
            <a:off x="4724408" y="4583342"/>
            <a:ext cx="630621" cy="369332"/>
          </a:xfrm>
          <a:prstGeom prst="rect">
            <a:avLst/>
          </a:prstGeom>
          <a:noFill/>
        </p:spPr>
        <p:txBody>
          <a:bodyPr wrap="square" rtlCol="0">
            <a:spAutoFit/>
          </a:bodyPr>
          <a:lstStyle/>
          <a:p>
            <a:pPr algn="ctr"/>
            <a:r>
              <a:rPr lang="en-US" dirty="0" smtClean="0">
                <a:solidFill>
                  <a:prstClr val="black"/>
                </a:solidFill>
              </a:rPr>
              <a:t>Nov.</a:t>
            </a:r>
            <a:endParaRPr lang="en-US" dirty="0">
              <a:solidFill>
                <a:prstClr val="black"/>
              </a:solidFill>
            </a:endParaRPr>
          </a:p>
        </p:txBody>
      </p:sp>
      <p:sp>
        <p:nvSpPr>
          <p:cNvPr id="40" name="TextBox 39"/>
          <p:cNvSpPr txBox="1"/>
          <p:nvPr/>
        </p:nvSpPr>
        <p:spPr>
          <a:xfrm>
            <a:off x="5355029" y="4575459"/>
            <a:ext cx="630621" cy="369332"/>
          </a:xfrm>
          <a:prstGeom prst="rect">
            <a:avLst/>
          </a:prstGeom>
          <a:noFill/>
        </p:spPr>
        <p:txBody>
          <a:bodyPr wrap="square" rtlCol="0">
            <a:spAutoFit/>
          </a:bodyPr>
          <a:lstStyle/>
          <a:p>
            <a:pPr algn="ctr"/>
            <a:r>
              <a:rPr lang="en-US" dirty="0" smtClean="0">
                <a:solidFill>
                  <a:prstClr val="black"/>
                </a:solidFill>
              </a:rPr>
              <a:t>Dec.</a:t>
            </a:r>
            <a:endParaRPr lang="en-US" dirty="0">
              <a:solidFill>
                <a:prstClr val="black"/>
              </a:solidFill>
            </a:endParaRPr>
          </a:p>
        </p:txBody>
      </p:sp>
      <p:sp>
        <p:nvSpPr>
          <p:cNvPr id="41" name="TextBox 40"/>
          <p:cNvSpPr txBox="1"/>
          <p:nvPr/>
        </p:nvSpPr>
        <p:spPr>
          <a:xfrm>
            <a:off x="6616271" y="4575459"/>
            <a:ext cx="630621" cy="369332"/>
          </a:xfrm>
          <a:prstGeom prst="rect">
            <a:avLst/>
          </a:prstGeom>
          <a:noFill/>
        </p:spPr>
        <p:txBody>
          <a:bodyPr wrap="square" rtlCol="0">
            <a:spAutoFit/>
          </a:bodyPr>
          <a:lstStyle/>
          <a:p>
            <a:pPr algn="ctr"/>
            <a:r>
              <a:rPr lang="en-US" i="1" dirty="0" smtClean="0">
                <a:solidFill>
                  <a:prstClr val="white">
                    <a:lumMod val="50000"/>
                  </a:prstClr>
                </a:solidFill>
              </a:rPr>
              <a:t>Feb.</a:t>
            </a:r>
            <a:endParaRPr lang="en-US" i="1" dirty="0">
              <a:solidFill>
                <a:prstClr val="white">
                  <a:lumMod val="50000"/>
                </a:prstClr>
              </a:solidFill>
            </a:endParaRPr>
          </a:p>
        </p:txBody>
      </p:sp>
      <p:sp>
        <p:nvSpPr>
          <p:cNvPr id="43" name="TextBox 42"/>
          <p:cNvSpPr txBox="1"/>
          <p:nvPr/>
        </p:nvSpPr>
        <p:spPr>
          <a:xfrm>
            <a:off x="7246892" y="4567576"/>
            <a:ext cx="630621" cy="369332"/>
          </a:xfrm>
          <a:prstGeom prst="rect">
            <a:avLst/>
          </a:prstGeom>
          <a:noFill/>
        </p:spPr>
        <p:txBody>
          <a:bodyPr wrap="square" rtlCol="0">
            <a:spAutoFit/>
          </a:bodyPr>
          <a:lstStyle/>
          <a:p>
            <a:pPr algn="ctr"/>
            <a:r>
              <a:rPr lang="en-US" i="1" dirty="0" smtClean="0">
                <a:solidFill>
                  <a:prstClr val="white">
                    <a:lumMod val="50000"/>
                  </a:prstClr>
                </a:solidFill>
              </a:rPr>
              <a:t>Mar.</a:t>
            </a:r>
            <a:endParaRPr lang="en-US" i="1" dirty="0">
              <a:solidFill>
                <a:prstClr val="white">
                  <a:lumMod val="50000"/>
                </a:prstClr>
              </a:solidFill>
            </a:endParaRPr>
          </a:p>
        </p:txBody>
      </p:sp>
      <p:sp>
        <p:nvSpPr>
          <p:cNvPr id="44" name="TextBox 43"/>
          <p:cNvSpPr txBox="1"/>
          <p:nvPr/>
        </p:nvSpPr>
        <p:spPr>
          <a:xfrm>
            <a:off x="7877513" y="4567576"/>
            <a:ext cx="630621" cy="369332"/>
          </a:xfrm>
          <a:prstGeom prst="rect">
            <a:avLst/>
          </a:prstGeom>
          <a:noFill/>
        </p:spPr>
        <p:txBody>
          <a:bodyPr wrap="square" rtlCol="0">
            <a:spAutoFit/>
          </a:bodyPr>
          <a:lstStyle/>
          <a:p>
            <a:pPr algn="ctr"/>
            <a:r>
              <a:rPr lang="en-US" i="1" dirty="0" smtClean="0">
                <a:solidFill>
                  <a:prstClr val="white">
                    <a:lumMod val="50000"/>
                  </a:prstClr>
                </a:solidFill>
              </a:rPr>
              <a:t>Apr.</a:t>
            </a:r>
            <a:endParaRPr lang="en-US" i="1" dirty="0">
              <a:solidFill>
                <a:prstClr val="white">
                  <a:lumMod val="50000"/>
                </a:prstClr>
              </a:solidFill>
            </a:endParaRPr>
          </a:p>
        </p:txBody>
      </p:sp>
      <p:sp>
        <p:nvSpPr>
          <p:cNvPr id="45" name="TextBox 44"/>
          <p:cNvSpPr txBox="1"/>
          <p:nvPr/>
        </p:nvSpPr>
        <p:spPr>
          <a:xfrm>
            <a:off x="8492369" y="4575459"/>
            <a:ext cx="630621" cy="369332"/>
          </a:xfrm>
          <a:prstGeom prst="rect">
            <a:avLst/>
          </a:prstGeom>
          <a:noFill/>
        </p:spPr>
        <p:txBody>
          <a:bodyPr wrap="square" rtlCol="0">
            <a:spAutoFit/>
          </a:bodyPr>
          <a:lstStyle/>
          <a:p>
            <a:pPr algn="ctr"/>
            <a:r>
              <a:rPr lang="en-US" i="1" dirty="0" smtClean="0">
                <a:solidFill>
                  <a:prstClr val="white">
                    <a:lumMod val="50000"/>
                  </a:prstClr>
                </a:solidFill>
              </a:rPr>
              <a:t>May</a:t>
            </a:r>
            <a:endParaRPr lang="en-US" i="1" dirty="0">
              <a:solidFill>
                <a:prstClr val="white">
                  <a:lumMod val="50000"/>
                </a:prstClr>
              </a:solidFill>
            </a:endParaRPr>
          </a:p>
        </p:txBody>
      </p:sp>
      <p:sp>
        <p:nvSpPr>
          <p:cNvPr id="46" name="TextBox 45"/>
          <p:cNvSpPr txBox="1"/>
          <p:nvPr/>
        </p:nvSpPr>
        <p:spPr>
          <a:xfrm>
            <a:off x="9753611" y="4567576"/>
            <a:ext cx="630621" cy="369332"/>
          </a:xfrm>
          <a:prstGeom prst="rect">
            <a:avLst/>
          </a:prstGeom>
          <a:noFill/>
        </p:spPr>
        <p:txBody>
          <a:bodyPr wrap="square" rtlCol="0">
            <a:spAutoFit/>
          </a:bodyPr>
          <a:lstStyle/>
          <a:p>
            <a:pPr algn="ctr"/>
            <a:r>
              <a:rPr lang="en-US" i="1" dirty="0" smtClean="0">
                <a:solidFill>
                  <a:prstClr val="white">
                    <a:lumMod val="50000"/>
                  </a:prstClr>
                </a:solidFill>
              </a:rPr>
              <a:t>Jul.</a:t>
            </a:r>
            <a:endParaRPr lang="en-US" i="1" dirty="0">
              <a:solidFill>
                <a:prstClr val="white">
                  <a:lumMod val="50000"/>
                </a:prstClr>
              </a:solidFill>
            </a:endParaRPr>
          </a:p>
        </p:txBody>
      </p:sp>
      <p:sp>
        <p:nvSpPr>
          <p:cNvPr id="47" name="TextBox 46"/>
          <p:cNvSpPr txBox="1"/>
          <p:nvPr/>
        </p:nvSpPr>
        <p:spPr>
          <a:xfrm>
            <a:off x="9122990" y="4569578"/>
            <a:ext cx="630621" cy="369332"/>
          </a:xfrm>
          <a:prstGeom prst="rect">
            <a:avLst/>
          </a:prstGeom>
          <a:noFill/>
        </p:spPr>
        <p:txBody>
          <a:bodyPr wrap="square" rtlCol="0">
            <a:spAutoFit/>
          </a:bodyPr>
          <a:lstStyle/>
          <a:p>
            <a:pPr algn="ctr"/>
            <a:r>
              <a:rPr lang="en-US" i="1" dirty="0" smtClean="0">
                <a:solidFill>
                  <a:prstClr val="white">
                    <a:lumMod val="50000"/>
                  </a:prstClr>
                </a:solidFill>
              </a:rPr>
              <a:t>Jun.</a:t>
            </a:r>
            <a:endParaRPr lang="en-US" i="1" dirty="0">
              <a:solidFill>
                <a:prstClr val="white">
                  <a:lumMod val="50000"/>
                </a:prstClr>
              </a:solidFill>
            </a:endParaRPr>
          </a:p>
        </p:txBody>
      </p:sp>
      <p:sp>
        <p:nvSpPr>
          <p:cNvPr id="48" name="TextBox 47"/>
          <p:cNvSpPr txBox="1"/>
          <p:nvPr/>
        </p:nvSpPr>
        <p:spPr>
          <a:xfrm>
            <a:off x="10384232" y="4567998"/>
            <a:ext cx="630621" cy="369332"/>
          </a:xfrm>
          <a:prstGeom prst="rect">
            <a:avLst/>
          </a:prstGeom>
          <a:noFill/>
        </p:spPr>
        <p:txBody>
          <a:bodyPr wrap="square" rtlCol="0">
            <a:spAutoFit/>
          </a:bodyPr>
          <a:lstStyle/>
          <a:p>
            <a:pPr algn="ctr"/>
            <a:r>
              <a:rPr lang="en-US" i="1" dirty="0" smtClean="0">
                <a:solidFill>
                  <a:prstClr val="white">
                    <a:lumMod val="50000"/>
                  </a:prstClr>
                </a:solidFill>
              </a:rPr>
              <a:t>Aug.</a:t>
            </a:r>
            <a:endParaRPr lang="en-US" i="1" dirty="0">
              <a:solidFill>
                <a:prstClr val="white">
                  <a:lumMod val="50000"/>
                </a:prstClr>
              </a:solidFill>
            </a:endParaRPr>
          </a:p>
        </p:txBody>
      </p:sp>
      <p:cxnSp>
        <p:nvCxnSpPr>
          <p:cNvPr id="49" name="Straight Connector 48"/>
          <p:cNvCxnSpPr/>
          <p:nvPr/>
        </p:nvCxnSpPr>
        <p:spPr>
          <a:xfrm flipH="1" flipV="1">
            <a:off x="3715412" y="4434532"/>
            <a:ext cx="2070533" cy="115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192823" y="4290523"/>
            <a:ext cx="567559" cy="315310"/>
          </a:xfrm>
          <a:prstGeom prst="rect">
            <a:avLst/>
          </a:prstGeom>
          <a:noFill/>
        </p:spPr>
        <p:txBody>
          <a:bodyPr wrap="square" rtlCol="0">
            <a:spAutoFit/>
          </a:bodyPr>
          <a:lstStyle/>
          <a:p>
            <a:r>
              <a:rPr lang="en-US" sz="1400" i="1" dirty="0" smtClean="0">
                <a:solidFill>
                  <a:prstClr val="white">
                    <a:lumMod val="50000"/>
                  </a:prstClr>
                </a:solidFill>
              </a:rPr>
              <a:t>2019</a:t>
            </a:r>
            <a:endParaRPr lang="en-US" sz="1400" i="1" dirty="0">
              <a:solidFill>
                <a:prstClr val="white">
                  <a:lumMod val="50000"/>
                </a:prstClr>
              </a:solidFill>
            </a:endParaRPr>
          </a:p>
        </p:txBody>
      </p:sp>
      <p:sp>
        <p:nvSpPr>
          <p:cNvPr id="51" name="Line 64"/>
          <p:cNvSpPr>
            <a:spLocks noChangeShapeType="1"/>
          </p:cNvSpPr>
          <p:nvPr/>
        </p:nvSpPr>
        <p:spPr bwMode="auto">
          <a:xfrm flipV="1">
            <a:off x="9122993" y="4551810"/>
            <a:ext cx="0" cy="3850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sp>
        <p:nvSpPr>
          <p:cNvPr id="53" name="Line 64"/>
          <p:cNvSpPr>
            <a:spLocks noChangeShapeType="1"/>
          </p:cNvSpPr>
          <p:nvPr/>
        </p:nvSpPr>
        <p:spPr bwMode="auto">
          <a:xfrm flipV="1">
            <a:off x="9122993" y="4085477"/>
            <a:ext cx="0" cy="5476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cxnSp>
        <p:nvCxnSpPr>
          <p:cNvPr id="54" name="Straight Connector 53"/>
          <p:cNvCxnSpPr/>
          <p:nvPr/>
        </p:nvCxnSpPr>
        <p:spPr>
          <a:xfrm flipH="1">
            <a:off x="1014252" y="4431390"/>
            <a:ext cx="2212436" cy="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8704703" y="4439781"/>
            <a:ext cx="2070533" cy="115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452178" y="5037336"/>
            <a:ext cx="3640032" cy="1785104"/>
          </a:xfrm>
          <a:prstGeom prst="rect">
            <a:avLst/>
          </a:prstGeom>
          <a:noFill/>
          <a:ln w="28575">
            <a:solidFill>
              <a:schemeClr val="tx1"/>
            </a:solidFill>
          </a:ln>
        </p:spPr>
        <p:txBody>
          <a:bodyPr wrap="square" rtlCol="0">
            <a:spAutoFit/>
          </a:bodyPr>
          <a:lstStyle/>
          <a:p>
            <a:r>
              <a:rPr lang="en-US" sz="1100" b="1" dirty="0" smtClean="0">
                <a:solidFill>
                  <a:prstClr val="black"/>
                </a:solidFill>
              </a:rPr>
              <a:t>Categories: </a:t>
            </a:r>
            <a:r>
              <a:rPr lang="en-US" sz="1100" b="1" dirty="0">
                <a:solidFill>
                  <a:prstClr val="black"/>
                </a:solidFill>
              </a:rPr>
              <a:t>Integrated Outcomes (tied to release of indicators)</a:t>
            </a:r>
          </a:p>
          <a:p>
            <a:pPr marL="342900" indent="-342900">
              <a:buFontTx/>
              <a:buAutoNum type="arabicPeriod"/>
            </a:pPr>
            <a:r>
              <a:rPr lang="en-US" sz="1100" dirty="0" smtClean="0">
                <a:solidFill>
                  <a:prstClr val="black"/>
                </a:solidFill>
              </a:rPr>
              <a:t>Water Quality (GIT: 3)</a:t>
            </a:r>
          </a:p>
          <a:p>
            <a:pPr marL="342900" indent="-342900">
              <a:buFontTx/>
              <a:buAutoNum type="arabicPeriod"/>
            </a:pPr>
            <a:r>
              <a:rPr lang="en-US" sz="1100" dirty="0" smtClean="0">
                <a:solidFill>
                  <a:prstClr val="black"/>
                </a:solidFill>
              </a:rPr>
              <a:t>Tidal Organisms (GIT: 1,2)</a:t>
            </a:r>
          </a:p>
          <a:p>
            <a:pPr marL="342900" indent="-342900">
              <a:buFontTx/>
              <a:buAutoNum type="arabicPeriod"/>
            </a:pPr>
            <a:r>
              <a:rPr lang="en-US" sz="1100" dirty="0" smtClean="0">
                <a:solidFill>
                  <a:prstClr val="black"/>
                </a:solidFill>
              </a:rPr>
              <a:t>Stewardship (GIT: 5)</a:t>
            </a:r>
          </a:p>
          <a:p>
            <a:pPr marL="342900" indent="-342900">
              <a:buFontTx/>
              <a:buAutoNum type="arabicPeriod"/>
            </a:pPr>
            <a:r>
              <a:rPr lang="en-US" sz="1100" dirty="0" smtClean="0">
                <a:solidFill>
                  <a:prstClr val="black"/>
                </a:solidFill>
              </a:rPr>
              <a:t>Local Action (GIT: 1, 4, 6)</a:t>
            </a:r>
          </a:p>
          <a:p>
            <a:pPr marL="342900" indent="-342900">
              <a:buFontTx/>
              <a:buAutoNum type="arabicPeriod"/>
            </a:pPr>
            <a:r>
              <a:rPr lang="en-US" sz="1100" dirty="0" smtClean="0">
                <a:solidFill>
                  <a:prstClr val="black"/>
                </a:solidFill>
              </a:rPr>
              <a:t>Change &amp; Resiliency (GIT: 2, CRWG)</a:t>
            </a:r>
          </a:p>
          <a:p>
            <a:pPr marL="342900" indent="-342900">
              <a:buFontTx/>
              <a:buAutoNum type="arabicPeriod"/>
            </a:pPr>
            <a:r>
              <a:rPr lang="en-US" sz="1100" dirty="0" smtClean="0">
                <a:solidFill>
                  <a:prstClr val="black"/>
                </a:solidFill>
              </a:rPr>
              <a:t>Action on Toxics (GIT: 1, 3)</a:t>
            </a:r>
          </a:p>
          <a:p>
            <a:pPr marL="342900" indent="-342900">
              <a:buFontTx/>
              <a:buAutoNum type="arabicPeriod"/>
            </a:pPr>
            <a:r>
              <a:rPr lang="en-US" sz="1100" dirty="0" smtClean="0">
                <a:solidFill>
                  <a:prstClr val="black"/>
                </a:solidFill>
              </a:rPr>
              <a:t>Next Generation Stewards (GIT: 5)</a:t>
            </a:r>
          </a:p>
          <a:p>
            <a:pPr marL="342900" indent="-342900">
              <a:buFontTx/>
              <a:buAutoNum type="arabicPeriod"/>
            </a:pPr>
            <a:r>
              <a:rPr lang="en-US" sz="1100" dirty="0" smtClean="0">
                <a:solidFill>
                  <a:prstClr val="black"/>
                </a:solidFill>
              </a:rPr>
              <a:t>Headwater Story (GIT: 2, 4, 5)</a:t>
            </a:r>
          </a:p>
        </p:txBody>
      </p:sp>
      <p:sp>
        <p:nvSpPr>
          <p:cNvPr id="105" name="Text Box 65"/>
          <p:cNvSpPr txBox="1">
            <a:spLocks noChangeArrowheads="1"/>
          </p:cNvSpPr>
          <p:nvPr/>
        </p:nvSpPr>
        <p:spPr bwMode="auto">
          <a:xfrm>
            <a:off x="5577151" y="3749351"/>
            <a:ext cx="1613341" cy="584775"/>
          </a:xfrm>
          <a:prstGeom prst="rect">
            <a:avLst/>
          </a:prstGeom>
          <a:solidFill>
            <a:schemeClr val="bg1">
              <a:lumMod val="85000"/>
            </a:schemeClr>
          </a:solidFill>
          <a:ln w="9525">
            <a:solidFill>
              <a:schemeClr val="tx1"/>
            </a:solidFill>
            <a:miter lim="800000"/>
            <a:headEnd/>
            <a:tailEnd/>
          </a:ln>
          <a:effectLst/>
        </p:spPr>
        <p:txBody>
          <a:bodyPr wrap="square">
            <a:spAutoFit/>
          </a:bodyPr>
          <a:lstStyle/>
          <a:p>
            <a:pPr algn="ctr" fontAlgn="base">
              <a:spcBef>
                <a:spcPct val="50000"/>
              </a:spcBef>
              <a:spcAft>
                <a:spcPct val="0"/>
              </a:spcAft>
            </a:pPr>
            <a:r>
              <a:rPr lang="en-US" altLang="en-US" sz="1600" i="1" dirty="0" smtClean="0">
                <a:solidFill>
                  <a:prstClr val="white">
                    <a:lumMod val="50000"/>
                  </a:prstClr>
                </a:solidFill>
              </a:rPr>
              <a:t>2-day Biennial Review</a:t>
            </a:r>
            <a:endParaRPr lang="en-US" altLang="en-US" sz="1600" i="1" dirty="0">
              <a:solidFill>
                <a:prstClr val="white">
                  <a:lumMod val="50000"/>
                </a:prstClr>
              </a:solidFill>
            </a:endParaRPr>
          </a:p>
        </p:txBody>
      </p:sp>
      <p:sp>
        <p:nvSpPr>
          <p:cNvPr id="107" name="Text Box 65"/>
          <p:cNvSpPr txBox="1">
            <a:spLocks noChangeArrowheads="1"/>
          </p:cNvSpPr>
          <p:nvPr/>
        </p:nvSpPr>
        <p:spPr bwMode="auto">
          <a:xfrm>
            <a:off x="423076" y="547315"/>
            <a:ext cx="1613341" cy="584775"/>
          </a:xfrm>
          <a:prstGeom prst="rect">
            <a:avLst/>
          </a:prstGeom>
          <a:solidFill>
            <a:schemeClr val="bg1">
              <a:lumMod val="85000"/>
            </a:schemeClr>
          </a:solidFill>
          <a:ln w="9525">
            <a:solidFill>
              <a:schemeClr val="tx1"/>
            </a:solidFill>
            <a:miter lim="800000"/>
            <a:headEnd/>
            <a:tailEnd/>
          </a:ln>
          <a:effectLst/>
        </p:spPr>
        <p:txBody>
          <a:bodyPr wrap="square">
            <a:spAutoFit/>
          </a:bodyPr>
          <a:lstStyle/>
          <a:p>
            <a:pPr algn="ctr" fontAlgn="base">
              <a:spcBef>
                <a:spcPct val="50000"/>
              </a:spcBef>
              <a:spcAft>
                <a:spcPct val="0"/>
              </a:spcAft>
            </a:pPr>
            <a:r>
              <a:rPr lang="en-US" altLang="en-US" sz="1600" i="1" dirty="0">
                <a:solidFill>
                  <a:prstClr val="white">
                    <a:lumMod val="50000"/>
                  </a:prstClr>
                </a:solidFill>
              </a:rPr>
              <a:t>2</a:t>
            </a:r>
            <a:r>
              <a:rPr lang="en-US" altLang="en-US" sz="1600" i="1" dirty="0" smtClean="0">
                <a:solidFill>
                  <a:prstClr val="white">
                    <a:lumMod val="50000"/>
                  </a:prstClr>
                </a:solidFill>
              </a:rPr>
              <a:t>-day Biennial Review</a:t>
            </a:r>
            <a:endParaRPr lang="en-US" altLang="en-US" sz="1600" i="1" dirty="0">
              <a:solidFill>
                <a:prstClr val="white">
                  <a:lumMod val="50000"/>
                </a:prstClr>
              </a:solidFill>
            </a:endParaRPr>
          </a:p>
        </p:txBody>
      </p:sp>
      <p:sp>
        <p:nvSpPr>
          <p:cNvPr id="98" name="Line 64"/>
          <p:cNvSpPr>
            <a:spLocks noChangeShapeType="1"/>
          </p:cNvSpPr>
          <p:nvPr/>
        </p:nvSpPr>
        <p:spPr bwMode="auto">
          <a:xfrm flipV="1">
            <a:off x="1581807" y="4564434"/>
            <a:ext cx="0" cy="3850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sp>
        <p:nvSpPr>
          <p:cNvPr id="101" name="Line 64"/>
          <p:cNvSpPr>
            <a:spLocks noChangeShapeType="1"/>
          </p:cNvSpPr>
          <p:nvPr/>
        </p:nvSpPr>
        <p:spPr bwMode="auto">
          <a:xfrm flipV="1">
            <a:off x="1581807" y="4084453"/>
            <a:ext cx="0" cy="5476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sp>
        <p:nvSpPr>
          <p:cNvPr id="108" name="Line 13"/>
          <p:cNvSpPr>
            <a:spLocks noChangeShapeType="1"/>
          </p:cNvSpPr>
          <p:nvPr/>
        </p:nvSpPr>
        <p:spPr bwMode="auto">
          <a:xfrm>
            <a:off x="1207035" y="11308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endParaRPr>
          </a:p>
        </p:txBody>
      </p:sp>
      <p:sp>
        <p:nvSpPr>
          <p:cNvPr id="4" name="Oval 3"/>
          <p:cNvSpPr/>
          <p:nvPr/>
        </p:nvSpPr>
        <p:spPr>
          <a:xfrm>
            <a:off x="3725615" y="443411"/>
            <a:ext cx="736343" cy="386844"/>
          </a:xfrm>
          <a:prstGeom prst="ellipse">
            <a:avLst/>
          </a:prstGeom>
          <a:solidFill>
            <a:srgbClr val="F5F1B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r>
              <a:rPr lang="en-US" altLang="en-US" i="1" dirty="0">
                <a:solidFill>
                  <a:prstClr val="white">
                    <a:lumMod val="50000"/>
                  </a:prstClr>
                </a:solidFill>
              </a:rPr>
              <a:t>EC</a:t>
            </a:r>
          </a:p>
        </p:txBody>
      </p:sp>
      <p:cxnSp>
        <p:nvCxnSpPr>
          <p:cNvPr id="58" name="Straight Connector 57"/>
          <p:cNvCxnSpPr>
            <a:stCxn id="29" idx="2"/>
          </p:cNvCxnSpPr>
          <p:nvPr/>
        </p:nvCxnSpPr>
        <p:spPr>
          <a:xfrm flipH="1">
            <a:off x="2832544" y="1121937"/>
            <a:ext cx="1" cy="620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 Box 65"/>
          <p:cNvSpPr txBox="1">
            <a:spLocks noChangeArrowheads="1"/>
          </p:cNvSpPr>
          <p:nvPr/>
        </p:nvSpPr>
        <p:spPr bwMode="auto">
          <a:xfrm>
            <a:off x="10051504" y="761977"/>
            <a:ext cx="670693" cy="338554"/>
          </a:xfrm>
          <a:prstGeom prst="rect">
            <a:avLst/>
          </a:prstGeom>
          <a:solidFill>
            <a:srgbClr val="CC99FF"/>
          </a:solidFill>
          <a:ln w="9525">
            <a:solidFill>
              <a:schemeClr val="tx1"/>
            </a:solidFill>
            <a:miter lim="800000"/>
            <a:headEnd/>
            <a:tailEnd/>
          </a:ln>
          <a:effectLst/>
        </p:spPr>
        <p:txBody>
          <a:bodyPr wrap="square">
            <a:spAutoFit/>
          </a:bodyPr>
          <a:lstStyle/>
          <a:p>
            <a:pPr algn="ctr" fontAlgn="base">
              <a:spcBef>
                <a:spcPct val="50000"/>
              </a:spcBef>
              <a:spcAft>
                <a:spcPct val="0"/>
              </a:spcAft>
            </a:pPr>
            <a:r>
              <a:rPr lang="en-US" altLang="en-US" sz="1600" i="1" dirty="0" smtClean="0">
                <a:solidFill>
                  <a:prstClr val="white">
                    <a:lumMod val="50000"/>
                  </a:prstClr>
                </a:solidFill>
              </a:rPr>
              <a:t>PSC</a:t>
            </a:r>
            <a:endParaRPr lang="en-US" altLang="en-US" sz="1600" i="1" dirty="0">
              <a:solidFill>
                <a:prstClr val="white">
                  <a:lumMod val="50000"/>
                </a:prstClr>
              </a:solidFill>
            </a:endParaRPr>
          </a:p>
        </p:txBody>
      </p:sp>
      <p:cxnSp>
        <p:nvCxnSpPr>
          <p:cNvPr id="174" name="Straight Connector 173"/>
          <p:cNvCxnSpPr>
            <a:stCxn id="173" idx="2"/>
          </p:cNvCxnSpPr>
          <p:nvPr/>
        </p:nvCxnSpPr>
        <p:spPr>
          <a:xfrm flipH="1">
            <a:off x="10386850" y="1100531"/>
            <a:ext cx="1" cy="620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Text Box 65"/>
          <p:cNvSpPr txBox="1">
            <a:spLocks noChangeArrowheads="1"/>
          </p:cNvSpPr>
          <p:nvPr/>
        </p:nvSpPr>
        <p:spPr bwMode="auto">
          <a:xfrm>
            <a:off x="7542162" y="3992157"/>
            <a:ext cx="670693" cy="338554"/>
          </a:xfrm>
          <a:prstGeom prst="rect">
            <a:avLst/>
          </a:prstGeom>
          <a:solidFill>
            <a:srgbClr val="CC99FF"/>
          </a:solidFill>
          <a:ln w="9525">
            <a:solidFill>
              <a:schemeClr val="tx1"/>
            </a:solidFill>
            <a:miter lim="800000"/>
            <a:headEnd/>
            <a:tailEnd/>
          </a:ln>
          <a:effectLst/>
        </p:spPr>
        <p:txBody>
          <a:bodyPr wrap="square">
            <a:spAutoFit/>
          </a:bodyPr>
          <a:lstStyle/>
          <a:p>
            <a:pPr algn="ctr" fontAlgn="base">
              <a:spcBef>
                <a:spcPct val="50000"/>
              </a:spcBef>
              <a:spcAft>
                <a:spcPct val="0"/>
              </a:spcAft>
            </a:pPr>
            <a:r>
              <a:rPr lang="en-US" altLang="en-US" sz="1600" i="1" dirty="0" smtClean="0">
                <a:solidFill>
                  <a:prstClr val="white">
                    <a:lumMod val="50000"/>
                  </a:prstClr>
                </a:solidFill>
              </a:rPr>
              <a:t>PSC</a:t>
            </a:r>
            <a:endParaRPr lang="en-US" altLang="en-US" sz="1600" i="1" dirty="0">
              <a:solidFill>
                <a:prstClr val="white">
                  <a:lumMod val="50000"/>
                </a:prstClr>
              </a:solidFill>
            </a:endParaRPr>
          </a:p>
        </p:txBody>
      </p:sp>
      <p:cxnSp>
        <p:nvCxnSpPr>
          <p:cNvPr id="176" name="Straight Connector 175"/>
          <p:cNvCxnSpPr>
            <a:stCxn id="175" idx="2"/>
          </p:cNvCxnSpPr>
          <p:nvPr/>
        </p:nvCxnSpPr>
        <p:spPr>
          <a:xfrm flipH="1">
            <a:off x="7877508" y="4330711"/>
            <a:ext cx="1" cy="620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Oval 176"/>
          <p:cNvSpPr/>
          <p:nvPr/>
        </p:nvSpPr>
        <p:spPr>
          <a:xfrm>
            <a:off x="8751575" y="3706242"/>
            <a:ext cx="736343" cy="386844"/>
          </a:xfrm>
          <a:prstGeom prst="ellipse">
            <a:avLst/>
          </a:prstGeom>
          <a:solidFill>
            <a:srgbClr val="F5F1B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r>
              <a:rPr lang="en-US" altLang="en-US" i="1" dirty="0">
                <a:solidFill>
                  <a:prstClr val="white">
                    <a:lumMod val="50000"/>
                  </a:prstClr>
                </a:solidFill>
              </a:rPr>
              <a:t>EC</a:t>
            </a:r>
          </a:p>
        </p:txBody>
      </p:sp>
      <p:sp>
        <p:nvSpPr>
          <p:cNvPr id="178" name="Oval 177"/>
          <p:cNvSpPr/>
          <p:nvPr/>
        </p:nvSpPr>
        <p:spPr>
          <a:xfrm>
            <a:off x="1237280" y="3689423"/>
            <a:ext cx="736343" cy="386844"/>
          </a:xfrm>
          <a:prstGeom prst="ellipse">
            <a:avLst/>
          </a:prstGeom>
          <a:solidFill>
            <a:srgbClr val="F5F1B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r>
              <a:rPr lang="en-US" altLang="en-US" i="1" dirty="0">
                <a:solidFill>
                  <a:prstClr val="white">
                    <a:lumMod val="50000"/>
                  </a:prstClr>
                </a:solidFill>
              </a:rPr>
              <a:t>EC</a:t>
            </a:r>
          </a:p>
        </p:txBody>
      </p:sp>
      <p:grpSp>
        <p:nvGrpSpPr>
          <p:cNvPr id="52" name="Group 51"/>
          <p:cNvGrpSpPr/>
          <p:nvPr/>
        </p:nvGrpSpPr>
        <p:grpSpPr>
          <a:xfrm>
            <a:off x="993936" y="1748841"/>
            <a:ext cx="1736551" cy="1907584"/>
            <a:chOff x="993936" y="1748841"/>
            <a:chExt cx="1736551" cy="1907584"/>
          </a:xfrm>
        </p:grpSpPr>
        <p:cxnSp>
          <p:nvCxnSpPr>
            <p:cNvPr id="78" name="Straight Connector 77"/>
            <p:cNvCxnSpPr/>
            <p:nvPr/>
          </p:nvCxnSpPr>
          <p:spPr>
            <a:xfrm>
              <a:off x="1865237" y="1748841"/>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9" name="Group 178"/>
            <p:cNvGrpSpPr/>
            <p:nvPr/>
          </p:nvGrpSpPr>
          <p:grpSpPr>
            <a:xfrm>
              <a:off x="993936" y="2211262"/>
              <a:ext cx="1736551" cy="1445163"/>
              <a:chOff x="5245908" y="2213951"/>
              <a:chExt cx="2102156" cy="1288944"/>
            </a:xfrm>
          </p:grpSpPr>
          <p:sp>
            <p:nvSpPr>
              <p:cNvPr id="180" name="Round Same Side Corner Rectangle 179"/>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prstClr val="white"/>
                  </a:solidFill>
                </a:endParaRPr>
              </a:p>
            </p:txBody>
          </p:sp>
          <p:sp>
            <p:nvSpPr>
              <p:cNvPr id="181" name="Rectangle 180"/>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28" name="TextBox 27"/>
          <p:cNvSpPr txBox="1"/>
          <p:nvPr/>
        </p:nvSpPr>
        <p:spPr>
          <a:xfrm>
            <a:off x="935409" y="2595007"/>
            <a:ext cx="1815075" cy="769441"/>
          </a:xfrm>
          <a:prstGeom prst="rect">
            <a:avLst/>
          </a:prstGeom>
          <a:noFill/>
        </p:spPr>
        <p:txBody>
          <a:bodyPr wrap="square" rtlCol="0">
            <a:spAutoFit/>
          </a:bodyPr>
          <a:lstStyle/>
          <a:p>
            <a:pPr algn="ctr"/>
            <a:r>
              <a:rPr lang="en-US" sz="1100" b="1" u="sng" dirty="0">
                <a:solidFill>
                  <a:schemeClr val="tx1">
                    <a:lumMod val="95000"/>
                    <a:lumOff val="5000"/>
                  </a:schemeClr>
                </a:solidFill>
              </a:rPr>
              <a:t>Water Quality</a:t>
            </a:r>
          </a:p>
          <a:p>
            <a:r>
              <a:rPr lang="en-US" sz="1100" dirty="0" smtClean="0">
                <a:solidFill>
                  <a:schemeClr val="tx1">
                    <a:lumMod val="95000"/>
                    <a:lumOff val="5000"/>
                  </a:schemeClr>
                </a:solidFill>
              </a:rPr>
              <a:t>            - </a:t>
            </a:r>
            <a:r>
              <a:rPr lang="en-US" sz="1100" dirty="0">
                <a:solidFill>
                  <a:schemeClr val="tx1">
                    <a:lumMod val="95000"/>
                    <a:lumOff val="5000"/>
                  </a:schemeClr>
                </a:solidFill>
              </a:rPr>
              <a:t>2017/25 WIPs</a:t>
            </a:r>
          </a:p>
          <a:p>
            <a:r>
              <a:rPr lang="en-US" sz="1100" dirty="0" smtClean="0">
                <a:solidFill>
                  <a:schemeClr val="tx1">
                    <a:lumMod val="95000"/>
                    <a:lumOff val="5000"/>
                  </a:schemeClr>
                </a:solidFill>
              </a:rPr>
              <a:t>            - </a:t>
            </a:r>
            <a:r>
              <a:rPr lang="en-US" sz="1100" dirty="0">
                <a:solidFill>
                  <a:schemeClr val="tx1">
                    <a:lumMod val="95000"/>
                    <a:lumOff val="5000"/>
                  </a:schemeClr>
                </a:solidFill>
              </a:rPr>
              <a:t>Standards Attain.</a:t>
            </a:r>
          </a:p>
          <a:p>
            <a:endParaRPr lang="en-US" sz="1100" dirty="0">
              <a:solidFill>
                <a:prstClr val="black"/>
              </a:solidFill>
            </a:endParaRPr>
          </a:p>
        </p:txBody>
      </p:sp>
      <p:grpSp>
        <p:nvGrpSpPr>
          <p:cNvPr id="193" name="Group 192"/>
          <p:cNvGrpSpPr/>
          <p:nvPr/>
        </p:nvGrpSpPr>
        <p:grpSpPr>
          <a:xfrm>
            <a:off x="9230754" y="1760027"/>
            <a:ext cx="1736551" cy="1907584"/>
            <a:chOff x="1644864" y="1748841"/>
            <a:chExt cx="1736551" cy="1907584"/>
          </a:xfrm>
        </p:grpSpPr>
        <p:cxnSp>
          <p:nvCxnSpPr>
            <p:cNvPr id="194" name="Straight Connector 193"/>
            <p:cNvCxnSpPr/>
            <p:nvPr/>
          </p:nvCxnSpPr>
          <p:spPr>
            <a:xfrm>
              <a:off x="2516162" y="1748841"/>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a:off x="1644864" y="2211262"/>
              <a:ext cx="1736551" cy="1445163"/>
              <a:chOff x="6033879" y="2213951"/>
              <a:chExt cx="2102156" cy="1288944"/>
            </a:xfrm>
          </p:grpSpPr>
          <p:sp>
            <p:nvSpPr>
              <p:cNvPr id="196" name="Round Same Side Corner Rectangle 195"/>
              <p:cNvSpPr/>
              <p:nvPr/>
            </p:nvSpPr>
            <p:spPr>
              <a:xfrm>
                <a:off x="6033880"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prstClr val="white"/>
                  </a:solidFill>
                </a:endParaRPr>
              </a:p>
            </p:txBody>
          </p:sp>
          <p:sp>
            <p:nvSpPr>
              <p:cNvPr id="197" name="Rectangle 196"/>
              <p:cNvSpPr/>
              <p:nvPr/>
            </p:nvSpPr>
            <p:spPr>
              <a:xfrm>
                <a:off x="6033879"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203" name="Group 202"/>
          <p:cNvGrpSpPr/>
          <p:nvPr/>
        </p:nvGrpSpPr>
        <p:grpSpPr>
          <a:xfrm>
            <a:off x="972861" y="4950925"/>
            <a:ext cx="1736551" cy="1878088"/>
            <a:chOff x="993936" y="1778337"/>
            <a:chExt cx="1736551" cy="1878088"/>
          </a:xfrm>
        </p:grpSpPr>
        <p:cxnSp>
          <p:nvCxnSpPr>
            <p:cNvPr id="204" name="Straight Connector 203"/>
            <p:cNvCxnSpPr/>
            <p:nvPr/>
          </p:nvCxnSpPr>
          <p:spPr>
            <a:xfrm>
              <a:off x="1865237" y="1778337"/>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 name="Group 204"/>
            <p:cNvGrpSpPr/>
            <p:nvPr/>
          </p:nvGrpSpPr>
          <p:grpSpPr>
            <a:xfrm>
              <a:off x="993936" y="2211262"/>
              <a:ext cx="1736551" cy="1445163"/>
              <a:chOff x="5245908" y="2213951"/>
              <a:chExt cx="2102156" cy="1288944"/>
            </a:xfrm>
          </p:grpSpPr>
          <p:sp>
            <p:nvSpPr>
              <p:cNvPr id="206" name="Round Same Side Corner Rectangle 205"/>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prstClr val="white"/>
                  </a:solidFill>
                </a:endParaRPr>
              </a:p>
            </p:txBody>
          </p:sp>
          <p:sp>
            <p:nvSpPr>
              <p:cNvPr id="207" name="Rectangle 206"/>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208" name="Group 207"/>
          <p:cNvGrpSpPr/>
          <p:nvPr/>
        </p:nvGrpSpPr>
        <p:grpSpPr>
          <a:xfrm>
            <a:off x="7315021" y="1764466"/>
            <a:ext cx="1736551" cy="1907584"/>
            <a:chOff x="993936" y="1748841"/>
            <a:chExt cx="1736551" cy="1907584"/>
          </a:xfrm>
        </p:grpSpPr>
        <p:cxnSp>
          <p:nvCxnSpPr>
            <p:cNvPr id="209" name="Straight Connector 208"/>
            <p:cNvCxnSpPr/>
            <p:nvPr/>
          </p:nvCxnSpPr>
          <p:spPr>
            <a:xfrm>
              <a:off x="1865237" y="1748841"/>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0" name="Group 209"/>
            <p:cNvGrpSpPr/>
            <p:nvPr/>
          </p:nvGrpSpPr>
          <p:grpSpPr>
            <a:xfrm>
              <a:off x="993936" y="2211262"/>
              <a:ext cx="1736551" cy="1445163"/>
              <a:chOff x="5245908" y="2213951"/>
              <a:chExt cx="2102156" cy="1288944"/>
            </a:xfrm>
          </p:grpSpPr>
          <p:sp>
            <p:nvSpPr>
              <p:cNvPr id="211" name="Round Same Side Corner Rectangle 210"/>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prstClr val="white"/>
                  </a:solidFill>
                </a:endParaRPr>
              </a:p>
            </p:txBody>
          </p:sp>
          <p:sp>
            <p:nvSpPr>
              <p:cNvPr id="212" name="Rectangle 211"/>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213" name="Group 212"/>
          <p:cNvGrpSpPr/>
          <p:nvPr/>
        </p:nvGrpSpPr>
        <p:grpSpPr>
          <a:xfrm>
            <a:off x="5394914" y="1766756"/>
            <a:ext cx="1736551" cy="1907584"/>
            <a:chOff x="993936" y="1748841"/>
            <a:chExt cx="1736551" cy="1907584"/>
          </a:xfrm>
        </p:grpSpPr>
        <p:cxnSp>
          <p:nvCxnSpPr>
            <p:cNvPr id="214" name="Straight Connector 213"/>
            <p:cNvCxnSpPr/>
            <p:nvPr/>
          </p:nvCxnSpPr>
          <p:spPr>
            <a:xfrm>
              <a:off x="1865237" y="1748841"/>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5" name="Group 214"/>
            <p:cNvGrpSpPr/>
            <p:nvPr/>
          </p:nvGrpSpPr>
          <p:grpSpPr>
            <a:xfrm>
              <a:off x="993936" y="2211262"/>
              <a:ext cx="1736551" cy="1445163"/>
              <a:chOff x="5245908" y="2213951"/>
              <a:chExt cx="2102156" cy="1288944"/>
            </a:xfrm>
          </p:grpSpPr>
          <p:sp>
            <p:nvSpPr>
              <p:cNvPr id="216" name="Round Same Side Corner Rectangle 215"/>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prstClr val="white"/>
                  </a:solidFill>
                </a:endParaRPr>
              </a:p>
            </p:txBody>
          </p:sp>
          <p:sp>
            <p:nvSpPr>
              <p:cNvPr id="217" name="Rectangle 216"/>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218" name="Group 217"/>
          <p:cNvGrpSpPr/>
          <p:nvPr/>
        </p:nvGrpSpPr>
        <p:grpSpPr>
          <a:xfrm>
            <a:off x="3458341" y="1776137"/>
            <a:ext cx="1736551" cy="1907584"/>
            <a:chOff x="993936" y="1748841"/>
            <a:chExt cx="1736551" cy="1907584"/>
          </a:xfrm>
        </p:grpSpPr>
        <p:cxnSp>
          <p:nvCxnSpPr>
            <p:cNvPr id="219" name="Straight Connector 218"/>
            <p:cNvCxnSpPr/>
            <p:nvPr/>
          </p:nvCxnSpPr>
          <p:spPr>
            <a:xfrm>
              <a:off x="1905243" y="1748841"/>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0" name="Group 219"/>
            <p:cNvGrpSpPr/>
            <p:nvPr/>
          </p:nvGrpSpPr>
          <p:grpSpPr>
            <a:xfrm>
              <a:off x="993936" y="2211262"/>
              <a:ext cx="1736551" cy="1445163"/>
              <a:chOff x="5245908" y="2213951"/>
              <a:chExt cx="2102156" cy="1288944"/>
            </a:xfrm>
          </p:grpSpPr>
          <p:sp>
            <p:nvSpPr>
              <p:cNvPr id="221" name="Round Same Side Corner Rectangle 220"/>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prstClr val="white"/>
                  </a:solidFill>
                </a:endParaRPr>
              </a:p>
            </p:txBody>
          </p:sp>
          <p:sp>
            <p:nvSpPr>
              <p:cNvPr id="222" name="Rectangle 221"/>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182" name="TextBox 181"/>
          <p:cNvSpPr txBox="1"/>
          <p:nvPr/>
        </p:nvSpPr>
        <p:spPr>
          <a:xfrm>
            <a:off x="1043069" y="5793681"/>
            <a:ext cx="1815075" cy="954107"/>
          </a:xfrm>
          <a:prstGeom prst="rect">
            <a:avLst/>
          </a:prstGeom>
          <a:noFill/>
        </p:spPr>
        <p:txBody>
          <a:bodyPr wrap="square" rtlCol="0">
            <a:spAutoFit/>
          </a:bodyPr>
          <a:lstStyle/>
          <a:p>
            <a:pPr algn="ctr"/>
            <a:r>
              <a:rPr lang="en-US" sz="1200" b="1" u="sng" dirty="0">
                <a:solidFill>
                  <a:schemeClr val="tx1">
                    <a:lumMod val="95000"/>
                    <a:lumOff val="5000"/>
                  </a:schemeClr>
                </a:solidFill>
              </a:rPr>
              <a:t>Action on Toxics</a:t>
            </a:r>
          </a:p>
          <a:p>
            <a:r>
              <a:rPr lang="en-US" sz="1100" dirty="0">
                <a:solidFill>
                  <a:schemeClr val="tx1">
                    <a:lumMod val="95000"/>
                    <a:lumOff val="5000"/>
                  </a:schemeClr>
                </a:solidFill>
              </a:rPr>
              <a:t>- </a:t>
            </a:r>
            <a:r>
              <a:rPr lang="en-US" sz="1100" dirty="0" smtClean="0">
                <a:solidFill>
                  <a:schemeClr val="tx1">
                    <a:lumMod val="95000"/>
                    <a:lumOff val="5000"/>
                  </a:schemeClr>
                </a:solidFill>
              </a:rPr>
              <a:t>   Toxics </a:t>
            </a:r>
            <a:r>
              <a:rPr lang="en-US" sz="1100" dirty="0">
                <a:solidFill>
                  <a:schemeClr val="tx1">
                    <a:lumMod val="95000"/>
                    <a:lumOff val="5000"/>
                  </a:schemeClr>
                </a:solidFill>
              </a:rPr>
              <a:t>Policy/</a:t>
            </a:r>
            <a:r>
              <a:rPr lang="en-US" sz="1100" dirty="0" err="1">
                <a:solidFill>
                  <a:schemeClr val="tx1">
                    <a:lumMod val="95000"/>
                    <a:lumOff val="5000"/>
                  </a:schemeClr>
                </a:solidFill>
              </a:rPr>
              <a:t>Prevnt</a:t>
            </a:r>
            <a:r>
              <a:rPr lang="en-US" sz="1100" dirty="0">
                <a:solidFill>
                  <a:schemeClr val="tx1">
                    <a:lumMod val="95000"/>
                    <a:lumOff val="5000"/>
                  </a:schemeClr>
                </a:solidFill>
              </a:rPr>
              <a:t>.</a:t>
            </a:r>
          </a:p>
          <a:p>
            <a:pPr marL="171450" indent="-171450">
              <a:buFontTx/>
              <a:buChar char="-"/>
            </a:pPr>
            <a:r>
              <a:rPr lang="en-US" sz="1100" dirty="0">
                <a:solidFill>
                  <a:schemeClr val="tx1">
                    <a:lumMod val="95000"/>
                    <a:lumOff val="5000"/>
                  </a:schemeClr>
                </a:solidFill>
              </a:rPr>
              <a:t>Toxics Research</a:t>
            </a:r>
          </a:p>
          <a:p>
            <a:pPr marL="171450" indent="-171450">
              <a:buFontTx/>
              <a:buChar char="-"/>
            </a:pPr>
            <a:r>
              <a:rPr lang="en-US" sz="1100" dirty="0">
                <a:solidFill>
                  <a:schemeClr val="tx1">
                    <a:lumMod val="95000"/>
                    <a:lumOff val="5000"/>
                  </a:schemeClr>
                </a:solidFill>
              </a:rPr>
              <a:t>Forage Fish</a:t>
            </a:r>
          </a:p>
          <a:p>
            <a:endParaRPr lang="en-US" sz="1100" dirty="0">
              <a:solidFill>
                <a:prstClr val="black"/>
              </a:solidFill>
            </a:endParaRPr>
          </a:p>
        </p:txBody>
      </p:sp>
      <p:sp>
        <p:nvSpPr>
          <p:cNvPr id="57" name="TextBox 56"/>
          <p:cNvSpPr txBox="1"/>
          <p:nvPr/>
        </p:nvSpPr>
        <p:spPr>
          <a:xfrm>
            <a:off x="5394915" y="2593005"/>
            <a:ext cx="1740924" cy="830997"/>
          </a:xfrm>
          <a:prstGeom prst="rect">
            <a:avLst/>
          </a:prstGeom>
          <a:noFill/>
        </p:spPr>
        <p:txBody>
          <a:bodyPr wrap="square" rtlCol="0">
            <a:spAutoFit/>
          </a:bodyPr>
          <a:lstStyle/>
          <a:p>
            <a:pPr algn="ctr"/>
            <a:r>
              <a:rPr lang="en-US" sz="1200" b="1" u="sng" dirty="0">
                <a:solidFill>
                  <a:schemeClr val="tx1">
                    <a:lumMod val="95000"/>
                    <a:lumOff val="5000"/>
                  </a:schemeClr>
                </a:solidFill>
              </a:rPr>
              <a:t>Stewardship</a:t>
            </a:r>
          </a:p>
          <a:p>
            <a:r>
              <a:rPr lang="en-US" sz="1200" dirty="0" smtClean="0">
                <a:solidFill>
                  <a:schemeClr val="tx1">
                    <a:lumMod val="95000"/>
                    <a:lumOff val="5000"/>
                  </a:schemeClr>
                </a:solidFill>
              </a:rPr>
              <a:t>    - </a:t>
            </a:r>
            <a:r>
              <a:rPr lang="en-US" sz="1200" dirty="0">
                <a:solidFill>
                  <a:schemeClr val="tx1">
                    <a:lumMod val="95000"/>
                    <a:lumOff val="5000"/>
                  </a:schemeClr>
                </a:solidFill>
              </a:rPr>
              <a:t>Citizen Stewardship</a:t>
            </a:r>
          </a:p>
          <a:p>
            <a:r>
              <a:rPr lang="en-US" sz="1200" dirty="0" smtClean="0">
                <a:solidFill>
                  <a:schemeClr val="tx1">
                    <a:lumMod val="95000"/>
                    <a:lumOff val="5000"/>
                  </a:schemeClr>
                </a:solidFill>
              </a:rPr>
              <a:t>    - </a:t>
            </a:r>
            <a:r>
              <a:rPr lang="en-US" sz="1200" dirty="0">
                <a:solidFill>
                  <a:schemeClr val="tx1">
                    <a:lumMod val="95000"/>
                    <a:lumOff val="5000"/>
                  </a:schemeClr>
                </a:solidFill>
              </a:rPr>
              <a:t>Public Access</a:t>
            </a:r>
          </a:p>
          <a:p>
            <a:r>
              <a:rPr lang="en-US" sz="1200" dirty="0" smtClean="0">
                <a:solidFill>
                  <a:schemeClr val="tx1">
                    <a:lumMod val="95000"/>
                    <a:lumOff val="5000"/>
                  </a:schemeClr>
                </a:solidFill>
              </a:rPr>
              <a:t>    - Diversity</a:t>
            </a:r>
            <a:endParaRPr lang="en-US" sz="1200" dirty="0">
              <a:solidFill>
                <a:schemeClr val="tx1">
                  <a:lumMod val="95000"/>
                  <a:lumOff val="5000"/>
                </a:schemeClr>
              </a:solidFill>
            </a:endParaRPr>
          </a:p>
        </p:txBody>
      </p:sp>
      <p:sp>
        <p:nvSpPr>
          <p:cNvPr id="59" name="TextBox 58"/>
          <p:cNvSpPr txBox="1"/>
          <p:nvPr/>
        </p:nvSpPr>
        <p:spPr>
          <a:xfrm>
            <a:off x="7395458" y="2572325"/>
            <a:ext cx="1622892" cy="1277273"/>
          </a:xfrm>
          <a:prstGeom prst="rect">
            <a:avLst/>
          </a:prstGeom>
          <a:noFill/>
        </p:spPr>
        <p:txBody>
          <a:bodyPr wrap="square" rtlCol="0">
            <a:spAutoFit/>
          </a:bodyPr>
          <a:lstStyle/>
          <a:p>
            <a:r>
              <a:rPr lang="en-US" sz="1100" b="1" u="sng" dirty="0">
                <a:solidFill>
                  <a:schemeClr val="tx1">
                    <a:lumMod val="95000"/>
                    <a:lumOff val="5000"/>
                  </a:schemeClr>
                </a:solidFill>
              </a:rPr>
              <a:t>Local Action</a:t>
            </a:r>
          </a:p>
          <a:p>
            <a:pPr marL="171450" indent="-171450">
              <a:buFontTx/>
              <a:buChar char="-"/>
            </a:pPr>
            <a:r>
              <a:rPr lang="en-US" sz="1100" dirty="0">
                <a:solidFill>
                  <a:schemeClr val="tx1">
                    <a:lumMod val="95000"/>
                    <a:lumOff val="5000"/>
                  </a:schemeClr>
                </a:solidFill>
              </a:rPr>
              <a:t>Local Leadership</a:t>
            </a:r>
          </a:p>
          <a:p>
            <a:pPr marL="171450" indent="-171450">
              <a:buFontTx/>
              <a:buChar char="-"/>
            </a:pPr>
            <a:r>
              <a:rPr lang="en-US" sz="1100" dirty="0">
                <a:solidFill>
                  <a:schemeClr val="tx1">
                    <a:lumMod val="95000"/>
                    <a:lumOff val="5000"/>
                  </a:schemeClr>
                </a:solidFill>
              </a:rPr>
              <a:t>Land Use Options</a:t>
            </a:r>
          </a:p>
          <a:p>
            <a:pPr marL="171450" indent="-171450">
              <a:buFontTx/>
              <a:buChar char="-"/>
            </a:pPr>
            <a:r>
              <a:rPr lang="en-US" sz="1100" dirty="0">
                <a:solidFill>
                  <a:schemeClr val="tx1">
                    <a:lumMod val="95000"/>
                    <a:lumOff val="5000"/>
                  </a:schemeClr>
                </a:solidFill>
              </a:rPr>
              <a:t>Land Use Meth./Metrics</a:t>
            </a:r>
          </a:p>
          <a:p>
            <a:pPr marL="171450" indent="-171450">
              <a:buFontTx/>
              <a:buChar char="-"/>
            </a:pPr>
            <a:r>
              <a:rPr lang="en-US" sz="1100" dirty="0">
                <a:solidFill>
                  <a:schemeClr val="tx1">
                    <a:lumMod val="95000"/>
                    <a:lumOff val="5000"/>
                  </a:schemeClr>
                </a:solidFill>
              </a:rPr>
              <a:t>Fish Habitat</a:t>
            </a:r>
          </a:p>
          <a:p>
            <a:endParaRPr lang="en-US" sz="1100" dirty="0">
              <a:solidFill>
                <a:prstClr val="black"/>
              </a:solidFill>
            </a:endParaRPr>
          </a:p>
        </p:txBody>
      </p:sp>
      <p:sp>
        <p:nvSpPr>
          <p:cNvPr id="60" name="TextBox 59"/>
          <p:cNvSpPr txBox="1"/>
          <p:nvPr/>
        </p:nvSpPr>
        <p:spPr>
          <a:xfrm>
            <a:off x="9100948" y="2552848"/>
            <a:ext cx="2071136" cy="1323439"/>
          </a:xfrm>
          <a:prstGeom prst="rect">
            <a:avLst/>
          </a:prstGeom>
          <a:noFill/>
        </p:spPr>
        <p:txBody>
          <a:bodyPr wrap="square" rtlCol="0">
            <a:spAutoFit/>
          </a:bodyPr>
          <a:lstStyle/>
          <a:p>
            <a:pPr algn="ctr"/>
            <a:r>
              <a:rPr lang="en-US" sz="1100" b="1" u="sng" dirty="0">
                <a:solidFill>
                  <a:schemeClr val="tx1">
                    <a:lumMod val="95000"/>
                    <a:lumOff val="5000"/>
                  </a:schemeClr>
                </a:solidFill>
              </a:rPr>
              <a:t>Change &amp; </a:t>
            </a:r>
            <a:r>
              <a:rPr lang="en-US" sz="1100" b="1" u="sng" dirty="0" smtClean="0">
                <a:solidFill>
                  <a:schemeClr val="tx1">
                    <a:lumMod val="95000"/>
                    <a:lumOff val="5000"/>
                  </a:schemeClr>
                </a:solidFill>
              </a:rPr>
              <a:t>Resiliency</a:t>
            </a:r>
          </a:p>
          <a:p>
            <a:r>
              <a:rPr lang="en-US" sz="1100" dirty="0" smtClean="0">
                <a:solidFill>
                  <a:schemeClr val="tx1">
                    <a:lumMod val="95000"/>
                    <a:lumOff val="5000"/>
                  </a:schemeClr>
                </a:solidFill>
              </a:rPr>
              <a:t>           - </a:t>
            </a:r>
            <a:r>
              <a:rPr lang="en-US" sz="1100" dirty="0">
                <a:solidFill>
                  <a:schemeClr val="tx1">
                    <a:lumMod val="95000"/>
                    <a:lumOff val="5000"/>
                  </a:schemeClr>
                </a:solidFill>
              </a:rPr>
              <a:t>Wetlands</a:t>
            </a:r>
          </a:p>
          <a:p>
            <a:r>
              <a:rPr lang="en-US" sz="1100" dirty="0" smtClean="0">
                <a:solidFill>
                  <a:schemeClr val="tx1">
                    <a:lumMod val="95000"/>
                    <a:lumOff val="5000"/>
                  </a:schemeClr>
                </a:solidFill>
              </a:rPr>
              <a:t>           - Black </a:t>
            </a:r>
            <a:r>
              <a:rPr lang="en-US" sz="1100" dirty="0">
                <a:solidFill>
                  <a:schemeClr val="tx1">
                    <a:lumMod val="95000"/>
                    <a:lumOff val="5000"/>
                  </a:schemeClr>
                </a:solidFill>
              </a:rPr>
              <a:t>Duck</a:t>
            </a:r>
          </a:p>
          <a:p>
            <a:r>
              <a:rPr lang="en-US" sz="1100" dirty="0" smtClean="0">
                <a:solidFill>
                  <a:schemeClr val="tx1">
                    <a:lumMod val="95000"/>
                    <a:lumOff val="5000"/>
                  </a:schemeClr>
                </a:solidFill>
              </a:rPr>
              <a:t>           - Climate </a:t>
            </a:r>
            <a:r>
              <a:rPr lang="en-US" sz="1100" dirty="0">
                <a:solidFill>
                  <a:schemeClr val="tx1">
                    <a:lumMod val="95000"/>
                    <a:lumOff val="5000"/>
                  </a:schemeClr>
                </a:solidFill>
              </a:rPr>
              <a:t>Monitoring</a:t>
            </a:r>
          </a:p>
          <a:p>
            <a:r>
              <a:rPr lang="en-US" sz="1100" dirty="0" smtClean="0">
                <a:solidFill>
                  <a:schemeClr val="tx1">
                    <a:lumMod val="95000"/>
                    <a:lumOff val="5000"/>
                  </a:schemeClr>
                </a:solidFill>
              </a:rPr>
              <a:t>           - Climate </a:t>
            </a:r>
            <a:r>
              <a:rPr lang="en-US" sz="1100" dirty="0">
                <a:solidFill>
                  <a:schemeClr val="tx1">
                    <a:lumMod val="95000"/>
                    <a:lumOff val="5000"/>
                  </a:schemeClr>
                </a:solidFill>
              </a:rPr>
              <a:t>Adaptation</a:t>
            </a:r>
          </a:p>
          <a:p>
            <a:r>
              <a:rPr lang="en-US" sz="1100" dirty="0" smtClean="0">
                <a:solidFill>
                  <a:schemeClr val="tx1">
                    <a:lumMod val="95000"/>
                    <a:lumOff val="5000"/>
                  </a:schemeClr>
                </a:solidFill>
              </a:rPr>
              <a:t>           - </a:t>
            </a:r>
            <a:r>
              <a:rPr lang="en-US" sz="1100" dirty="0">
                <a:solidFill>
                  <a:schemeClr val="tx1">
                    <a:lumMod val="95000"/>
                    <a:lumOff val="5000"/>
                  </a:schemeClr>
                </a:solidFill>
              </a:rPr>
              <a:t>Tree Canopy</a:t>
            </a:r>
          </a:p>
          <a:p>
            <a:endParaRPr lang="en-US" sz="1100" dirty="0">
              <a:solidFill>
                <a:prstClr val="black"/>
              </a:solidFill>
            </a:endParaRPr>
          </a:p>
        </p:txBody>
      </p:sp>
      <p:sp>
        <p:nvSpPr>
          <p:cNvPr id="61" name="TextBox 60"/>
          <p:cNvSpPr txBox="1"/>
          <p:nvPr/>
        </p:nvSpPr>
        <p:spPr>
          <a:xfrm>
            <a:off x="3467604" y="2583096"/>
            <a:ext cx="1748129" cy="1123384"/>
          </a:xfrm>
          <a:prstGeom prst="rect">
            <a:avLst/>
          </a:prstGeom>
          <a:noFill/>
        </p:spPr>
        <p:txBody>
          <a:bodyPr wrap="square" rtlCol="0">
            <a:spAutoFit/>
          </a:bodyPr>
          <a:lstStyle/>
          <a:p>
            <a:pPr algn="ctr"/>
            <a:r>
              <a:rPr lang="en-US" sz="1200" b="1" u="sng" dirty="0">
                <a:solidFill>
                  <a:schemeClr val="tx1">
                    <a:lumMod val="95000"/>
                    <a:lumOff val="5000"/>
                  </a:schemeClr>
                </a:solidFill>
              </a:rPr>
              <a:t>Tidal Organisms</a:t>
            </a:r>
          </a:p>
          <a:p>
            <a:r>
              <a:rPr lang="en-US" sz="1100" dirty="0" smtClean="0">
                <a:solidFill>
                  <a:schemeClr val="tx1">
                    <a:lumMod val="95000"/>
                    <a:lumOff val="5000"/>
                  </a:schemeClr>
                </a:solidFill>
              </a:rPr>
              <a:t>        - </a:t>
            </a:r>
            <a:r>
              <a:rPr lang="en-US" sz="1100" dirty="0">
                <a:solidFill>
                  <a:schemeClr val="tx1">
                    <a:lumMod val="95000"/>
                    <a:lumOff val="5000"/>
                  </a:schemeClr>
                </a:solidFill>
              </a:rPr>
              <a:t>Bl. Crab Abundance</a:t>
            </a:r>
          </a:p>
          <a:p>
            <a:r>
              <a:rPr lang="en-US" sz="1100" dirty="0" smtClean="0">
                <a:solidFill>
                  <a:schemeClr val="tx1">
                    <a:lumMod val="95000"/>
                    <a:lumOff val="5000"/>
                  </a:schemeClr>
                </a:solidFill>
              </a:rPr>
              <a:t>        - </a:t>
            </a:r>
            <a:r>
              <a:rPr lang="en-US" sz="1100" dirty="0">
                <a:solidFill>
                  <a:schemeClr val="tx1">
                    <a:lumMod val="95000"/>
                    <a:lumOff val="5000"/>
                  </a:schemeClr>
                </a:solidFill>
              </a:rPr>
              <a:t>Bl. Crab Mgmt.</a:t>
            </a:r>
          </a:p>
          <a:p>
            <a:r>
              <a:rPr lang="en-US" sz="1100" dirty="0" smtClean="0">
                <a:solidFill>
                  <a:schemeClr val="tx1">
                    <a:lumMod val="95000"/>
                    <a:lumOff val="5000"/>
                  </a:schemeClr>
                </a:solidFill>
              </a:rPr>
              <a:t>        - SAV</a:t>
            </a:r>
            <a:endParaRPr lang="en-US" sz="1100" dirty="0">
              <a:solidFill>
                <a:schemeClr val="tx1">
                  <a:lumMod val="95000"/>
                  <a:lumOff val="5000"/>
                </a:schemeClr>
              </a:solidFill>
            </a:endParaRPr>
          </a:p>
          <a:p>
            <a:r>
              <a:rPr lang="en-US" sz="1100" dirty="0" smtClean="0">
                <a:solidFill>
                  <a:schemeClr val="tx1">
                    <a:lumMod val="95000"/>
                    <a:lumOff val="5000"/>
                  </a:schemeClr>
                </a:solidFill>
              </a:rPr>
              <a:t>        - Oysters</a:t>
            </a:r>
            <a:endParaRPr lang="en-US" sz="1100" dirty="0">
              <a:solidFill>
                <a:schemeClr val="tx1">
                  <a:lumMod val="95000"/>
                  <a:lumOff val="5000"/>
                </a:schemeClr>
              </a:solidFill>
            </a:endParaRPr>
          </a:p>
          <a:p>
            <a:endParaRPr lang="en-US" sz="1100" dirty="0">
              <a:solidFill>
                <a:prstClr val="black"/>
              </a:solidFill>
            </a:endParaRPr>
          </a:p>
        </p:txBody>
      </p:sp>
      <p:grpSp>
        <p:nvGrpSpPr>
          <p:cNvPr id="223" name="Group 222"/>
          <p:cNvGrpSpPr/>
          <p:nvPr/>
        </p:nvGrpSpPr>
        <p:grpSpPr>
          <a:xfrm>
            <a:off x="6596749" y="4938218"/>
            <a:ext cx="1736551" cy="1890422"/>
            <a:chOff x="993936" y="1766003"/>
            <a:chExt cx="1736551" cy="1890422"/>
          </a:xfrm>
        </p:grpSpPr>
        <p:cxnSp>
          <p:nvCxnSpPr>
            <p:cNvPr id="224" name="Straight Connector 223"/>
            <p:cNvCxnSpPr/>
            <p:nvPr/>
          </p:nvCxnSpPr>
          <p:spPr>
            <a:xfrm>
              <a:off x="1290547" y="1766003"/>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5" name="Group 224"/>
            <p:cNvGrpSpPr/>
            <p:nvPr/>
          </p:nvGrpSpPr>
          <p:grpSpPr>
            <a:xfrm>
              <a:off x="993936" y="2211262"/>
              <a:ext cx="1736551" cy="1445163"/>
              <a:chOff x="5245908" y="2213951"/>
              <a:chExt cx="2102156" cy="1288944"/>
            </a:xfrm>
          </p:grpSpPr>
          <p:sp>
            <p:nvSpPr>
              <p:cNvPr id="226" name="Round Same Side Corner Rectangle 225"/>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prstClr val="white"/>
                  </a:solidFill>
                </a:endParaRPr>
              </a:p>
            </p:txBody>
          </p:sp>
          <p:sp>
            <p:nvSpPr>
              <p:cNvPr id="227" name="Rectangle 226"/>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228" name="Group 227"/>
          <p:cNvGrpSpPr/>
          <p:nvPr/>
        </p:nvGrpSpPr>
        <p:grpSpPr>
          <a:xfrm>
            <a:off x="4768615" y="4940163"/>
            <a:ext cx="1736551" cy="1878088"/>
            <a:chOff x="993936" y="1778337"/>
            <a:chExt cx="1736551" cy="1878088"/>
          </a:xfrm>
        </p:grpSpPr>
        <p:cxnSp>
          <p:nvCxnSpPr>
            <p:cNvPr id="229" name="Straight Connector 228"/>
            <p:cNvCxnSpPr/>
            <p:nvPr/>
          </p:nvCxnSpPr>
          <p:spPr>
            <a:xfrm>
              <a:off x="1865237" y="1778337"/>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993936" y="2211262"/>
              <a:ext cx="1736551" cy="1445163"/>
              <a:chOff x="5245908" y="2213951"/>
              <a:chExt cx="2102156" cy="1288944"/>
            </a:xfrm>
          </p:grpSpPr>
          <p:sp>
            <p:nvSpPr>
              <p:cNvPr id="231" name="Round Same Side Corner Rectangle 230"/>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prstClr val="white"/>
                  </a:solidFill>
                </a:endParaRPr>
              </a:p>
            </p:txBody>
          </p:sp>
          <p:sp>
            <p:nvSpPr>
              <p:cNvPr id="232" name="Rectangle 231"/>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233" name="Group 232"/>
          <p:cNvGrpSpPr/>
          <p:nvPr/>
        </p:nvGrpSpPr>
        <p:grpSpPr>
          <a:xfrm>
            <a:off x="2848694" y="4947768"/>
            <a:ext cx="1736551" cy="1878088"/>
            <a:chOff x="993936" y="1778337"/>
            <a:chExt cx="1736551" cy="1878088"/>
          </a:xfrm>
        </p:grpSpPr>
        <p:cxnSp>
          <p:nvCxnSpPr>
            <p:cNvPr id="234" name="Straight Connector 233"/>
            <p:cNvCxnSpPr/>
            <p:nvPr/>
          </p:nvCxnSpPr>
          <p:spPr>
            <a:xfrm>
              <a:off x="1865237" y="1778337"/>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5" name="Group 234"/>
            <p:cNvGrpSpPr/>
            <p:nvPr/>
          </p:nvGrpSpPr>
          <p:grpSpPr>
            <a:xfrm>
              <a:off x="993936" y="2211262"/>
              <a:ext cx="1736551" cy="1445163"/>
              <a:chOff x="5245908" y="2213951"/>
              <a:chExt cx="2102156" cy="1288944"/>
            </a:xfrm>
          </p:grpSpPr>
          <p:sp>
            <p:nvSpPr>
              <p:cNvPr id="236" name="Round Same Side Corner Rectangle 235"/>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prstClr val="white"/>
                  </a:solidFill>
                </a:endParaRPr>
              </a:p>
            </p:txBody>
          </p:sp>
          <p:sp>
            <p:nvSpPr>
              <p:cNvPr id="237" name="Rectangle 236"/>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62" name="TextBox 61"/>
          <p:cNvSpPr txBox="1"/>
          <p:nvPr/>
        </p:nvSpPr>
        <p:spPr>
          <a:xfrm>
            <a:off x="2873536" y="5793681"/>
            <a:ext cx="1818466" cy="769441"/>
          </a:xfrm>
          <a:prstGeom prst="rect">
            <a:avLst/>
          </a:prstGeom>
          <a:noFill/>
        </p:spPr>
        <p:txBody>
          <a:bodyPr wrap="square" rtlCol="0">
            <a:spAutoFit/>
          </a:bodyPr>
          <a:lstStyle/>
          <a:p>
            <a:pPr algn="ctr"/>
            <a:r>
              <a:rPr lang="en-US" sz="1100" b="1" u="sng" dirty="0">
                <a:solidFill>
                  <a:schemeClr val="tx1">
                    <a:lumMod val="95000"/>
                    <a:lumOff val="5000"/>
                  </a:schemeClr>
                </a:solidFill>
              </a:rPr>
              <a:t>Next Gen Stewards</a:t>
            </a:r>
          </a:p>
          <a:p>
            <a:r>
              <a:rPr lang="en-US" sz="1100" dirty="0">
                <a:solidFill>
                  <a:schemeClr val="tx1">
                    <a:lumMod val="95000"/>
                    <a:lumOff val="5000"/>
                  </a:schemeClr>
                </a:solidFill>
              </a:rPr>
              <a:t>- </a:t>
            </a:r>
            <a:r>
              <a:rPr lang="en-US" sz="1100" dirty="0" smtClean="0">
                <a:solidFill>
                  <a:schemeClr val="tx1">
                    <a:lumMod val="95000"/>
                    <a:lumOff val="5000"/>
                  </a:schemeClr>
                </a:solidFill>
              </a:rPr>
              <a:t>  Stud</a:t>
            </a:r>
            <a:r>
              <a:rPr lang="en-US" sz="1100" dirty="0">
                <a:solidFill>
                  <a:schemeClr val="tx1">
                    <a:lumMod val="95000"/>
                    <a:lumOff val="5000"/>
                  </a:schemeClr>
                </a:solidFill>
              </a:rPr>
              <a:t>. </a:t>
            </a:r>
            <a:r>
              <a:rPr lang="en-US" sz="1100" dirty="0" err="1">
                <a:solidFill>
                  <a:schemeClr val="tx1">
                    <a:lumMod val="95000"/>
                    <a:lumOff val="5000"/>
                  </a:schemeClr>
                </a:solidFill>
              </a:rPr>
              <a:t>Env</a:t>
            </a:r>
            <a:r>
              <a:rPr lang="en-US" sz="1100" dirty="0">
                <a:solidFill>
                  <a:schemeClr val="tx1">
                    <a:lumMod val="95000"/>
                    <a:lumOff val="5000"/>
                  </a:schemeClr>
                </a:solidFill>
              </a:rPr>
              <a:t>. Literacy</a:t>
            </a:r>
          </a:p>
          <a:p>
            <a:r>
              <a:rPr lang="en-US" sz="1100" dirty="0" smtClean="0">
                <a:solidFill>
                  <a:schemeClr val="tx1">
                    <a:lumMod val="95000"/>
                    <a:lumOff val="5000"/>
                  </a:schemeClr>
                </a:solidFill>
              </a:rPr>
              <a:t>-   </a:t>
            </a:r>
            <a:r>
              <a:rPr lang="en-US" sz="1100" dirty="0" err="1">
                <a:solidFill>
                  <a:schemeClr val="tx1">
                    <a:lumMod val="95000"/>
                    <a:lumOff val="5000"/>
                  </a:schemeClr>
                </a:solidFill>
              </a:rPr>
              <a:t>Env</a:t>
            </a:r>
            <a:r>
              <a:rPr lang="en-US" sz="1100" dirty="0">
                <a:solidFill>
                  <a:schemeClr val="tx1">
                    <a:lumMod val="95000"/>
                    <a:lumOff val="5000"/>
                  </a:schemeClr>
                </a:solidFill>
              </a:rPr>
              <a:t>. Lit. Planning</a:t>
            </a:r>
          </a:p>
          <a:p>
            <a:r>
              <a:rPr lang="en-US" sz="1100" dirty="0">
                <a:solidFill>
                  <a:schemeClr val="tx1">
                    <a:lumMod val="95000"/>
                    <a:lumOff val="5000"/>
                  </a:schemeClr>
                </a:solidFill>
              </a:rPr>
              <a:t>- </a:t>
            </a:r>
            <a:r>
              <a:rPr lang="en-US" sz="1100" dirty="0" smtClean="0">
                <a:solidFill>
                  <a:schemeClr val="tx1">
                    <a:lumMod val="95000"/>
                    <a:lumOff val="5000"/>
                  </a:schemeClr>
                </a:solidFill>
              </a:rPr>
              <a:t>  Sustainable </a:t>
            </a:r>
            <a:r>
              <a:rPr lang="en-US" sz="1100" dirty="0">
                <a:solidFill>
                  <a:schemeClr val="tx1">
                    <a:lumMod val="95000"/>
                    <a:lumOff val="5000"/>
                  </a:schemeClr>
                </a:solidFill>
              </a:rPr>
              <a:t>Schools </a:t>
            </a:r>
          </a:p>
        </p:txBody>
      </p:sp>
      <p:sp>
        <p:nvSpPr>
          <p:cNvPr id="238" name="TextBox 237"/>
          <p:cNvSpPr txBox="1"/>
          <p:nvPr/>
        </p:nvSpPr>
        <p:spPr>
          <a:xfrm>
            <a:off x="4805675" y="5657201"/>
            <a:ext cx="1775000" cy="1446550"/>
          </a:xfrm>
          <a:prstGeom prst="rect">
            <a:avLst/>
          </a:prstGeom>
          <a:noFill/>
        </p:spPr>
        <p:txBody>
          <a:bodyPr wrap="square" rtlCol="0">
            <a:spAutoFit/>
          </a:bodyPr>
          <a:lstStyle/>
          <a:p>
            <a:pPr algn="ctr"/>
            <a:r>
              <a:rPr lang="en-US" sz="1100" b="1" u="sng" dirty="0">
                <a:solidFill>
                  <a:schemeClr val="tx1">
                    <a:lumMod val="95000"/>
                    <a:lumOff val="5000"/>
                  </a:schemeClr>
                </a:solidFill>
              </a:rPr>
              <a:t>Headwater Story</a:t>
            </a:r>
          </a:p>
          <a:p>
            <a:r>
              <a:rPr lang="en-US" sz="1050" dirty="0">
                <a:solidFill>
                  <a:schemeClr val="tx1">
                    <a:lumMod val="95000"/>
                    <a:lumOff val="5000"/>
                  </a:schemeClr>
                </a:solidFill>
              </a:rPr>
              <a:t>- </a:t>
            </a:r>
            <a:r>
              <a:rPr lang="en-US" sz="1050" dirty="0" smtClean="0">
                <a:solidFill>
                  <a:schemeClr val="tx1">
                    <a:lumMod val="95000"/>
                    <a:lumOff val="5000"/>
                  </a:schemeClr>
                </a:solidFill>
              </a:rPr>
              <a:t>   Healthy </a:t>
            </a:r>
            <a:r>
              <a:rPr lang="en-US" sz="1050" dirty="0">
                <a:solidFill>
                  <a:schemeClr val="tx1">
                    <a:lumMod val="95000"/>
                    <a:lumOff val="5000"/>
                  </a:schemeClr>
                </a:solidFill>
              </a:rPr>
              <a:t>Watersheds</a:t>
            </a:r>
          </a:p>
          <a:p>
            <a:pPr marL="171450" indent="-171450">
              <a:buFontTx/>
              <a:buChar char="-"/>
            </a:pPr>
            <a:r>
              <a:rPr lang="en-US" sz="1050" dirty="0">
                <a:solidFill>
                  <a:schemeClr val="tx1">
                    <a:lumMod val="95000"/>
                    <a:lumOff val="5000"/>
                  </a:schemeClr>
                </a:solidFill>
              </a:rPr>
              <a:t>Protected Lands</a:t>
            </a:r>
          </a:p>
          <a:p>
            <a:pPr marL="171450" indent="-171450">
              <a:buFontTx/>
              <a:buChar char="-"/>
            </a:pPr>
            <a:r>
              <a:rPr lang="en-US" sz="1050" dirty="0">
                <a:solidFill>
                  <a:schemeClr val="tx1">
                    <a:lumMod val="95000"/>
                    <a:lumOff val="5000"/>
                  </a:schemeClr>
                </a:solidFill>
              </a:rPr>
              <a:t>Stream Health</a:t>
            </a:r>
          </a:p>
          <a:p>
            <a:pPr marL="171450" indent="-171450">
              <a:buFontTx/>
              <a:buChar char="-"/>
            </a:pPr>
            <a:r>
              <a:rPr lang="en-US" sz="1050" dirty="0">
                <a:solidFill>
                  <a:schemeClr val="tx1">
                    <a:lumMod val="95000"/>
                    <a:lumOff val="5000"/>
                  </a:schemeClr>
                </a:solidFill>
              </a:rPr>
              <a:t>Brook Trout</a:t>
            </a:r>
          </a:p>
          <a:p>
            <a:pPr marL="171450" indent="-171450">
              <a:buFontTx/>
              <a:buChar char="-"/>
            </a:pPr>
            <a:r>
              <a:rPr lang="en-US" sz="1050" dirty="0">
                <a:solidFill>
                  <a:schemeClr val="tx1">
                    <a:lumMod val="95000"/>
                    <a:lumOff val="5000"/>
                  </a:schemeClr>
                </a:solidFill>
              </a:rPr>
              <a:t>Fish Passage</a:t>
            </a:r>
          </a:p>
          <a:p>
            <a:pPr marL="171450" indent="-171450">
              <a:buFontTx/>
              <a:buChar char="-"/>
            </a:pPr>
            <a:r>
              <a:rPr lang="en-US" sz="1050" dirty="0">
                <a:solidFill>
                  <a:schemeClr val="tx1">
                    <a:lumMod val="95000"/>
                    <a:lumOff val="5000"/>
                  </a:schemeClr>
                </a:solidFill>
              </a:rPr>
              <a:t>Forest Buffers</a:t>
            </a:r>
          </a:p>
          <a:p>
            <a:endParaRPr lang="en-US" sz="1100" dirty="0">
              <a:solidFill>
                <a:prstClr val="black"/>
              </a:solidFill>
            </a:endParaRPr>
          </a:p>
        </p:txBody>
      </p:sp>
      <p:sp>
        <p:nvSpPr>
          <p:cNvPr id="239" name="TextBox 238"/>
          <p:cNvSpPr txBox="1"/>
          <p:nvPr/>
        </p:nvSpPr>
        <p:spPr>
          <a:xfrm>
            <a:off x="6614752" y="5744385"/>
            <a:ext cx="1620181" cy="769441"/>
          </a:xfrm>
          <a:prstGeom prst="rect">
            <a:avLst/>
          </a:prstGeom>
          <a:noFill/>
        </p:spPr>
        <p:txBody>
          <a:bodyPr wrap="square" rtlCol="0">
            <a:spAutoFit/>
          </a:bodyPr>
          <a:lstStyle/>
          <a:p>
            <a:pPr algn="ctr"/>
            <a:r>
              <a:rPr lang="en-US" sz="1100" b="1" u="sng" dirty="0" smtClean="0">
                <a:solidFill>
                  <a:prstClr val="white">
                    <a:lumMod val="50000"/>
                  </a:prstClr>
                </a:solidFill>
              </a:rPr>
              <a:t>Water Quality</a:t>
            </a:r>
          </a:p>
          <a:p>
            <a:r>
              <a:rPr lang="en-US" sz="1100" dirty="0" smtClean="0">
                <a:solidFill>
                  <a:prstClr val="white">
                    <a:lumMod val="50000"/>
                  </a:prstClr>
                </a:solidFill>
              </a:rPr>
              <a:t>         - 2017/25 WIPs</a:t>
            </a:r>
          </a:p>
          <a:p>
            <a:r>
              <a:rPr lang="en-US" sz="1100" dirty="0" smtClean="0">
                <a:solidFill>
                  <a:prstClr val="white">
                    <a:lumMod val="50000"/>
                  </a:prstClr>
                </a:solidFill>
              </a:rPr>
              <a:t>         - Standards Attain.</a:t>
            </a:r>
          </a:p>
          <a:p>
            <a:endParaRPr lang="en-US" sz="1100" dirty="0">
              <a:solidFill>
                <a:prstClr val="black"/>
              </a:solidFill>
            </a:endParaRPr>
          </a:p>
        </p:txBody>
      </p:sp>
      <p:grpSp>
        <p:nvGrpSpPr>
          <p:cNvPr id="240" name="Group 239"/>
          <p:cNvGrpSpPr/>
          <p:nvPr/>
        </p:nvGrpSpPr>
        <p:grpSpPr>
          <a:xfrm>
            <a:off x="2967772" y="4950863"/>
            <a:ext cx="345637" cy="399058"/>
            <a:chOff x="2955970" y="1756266"/>
            <a:chExt cx="345637" cy="399058"/>
          </a:xfrm>
        </p:grpSpPr>
        <p:sp>
          <p:nvSpPr>
            <p:cNvPr id="241"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42"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3" name="Group 242"/>
          <p:cNvGrpSpPr/>
          <p:nvPr/>
        </p:nvGrpSpPr>
        <p:grpSpPr>
          <a:xfrm>
            <a:off x="2330987" y="4953233"/>
            <a:ext cx="345637" cy="399058"/>
            <a:chOff x="2955970" y="1756266"/>
            <a:chExt cx="345637" cy="399058"/>
          </a:xfrm>
        </p:grpSpPr>
        <p:sp>
          <p:nvSpPr>
            <p:cNvPr id="244"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45"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 name="Group 245"/>
          <p:cNvGrpSpPr/>
          <p:nvPr/>
        </p:nvGrpSpPr>
        <p:grpSpPr>
          <a:xfrm>
            <a:off x="1108931" y="4945929"/>
            <a:ext cx="345637" cy="399058"/>
            <a:chOff x="2955970" y="1756266"/>
            <a:chExt cx="345637" cy="399058"/>
          </a:xfrm>
        </p:grpSpPr>
        <p:sp>
          <p:nvSpPr>
            <p:cNvPr id="247"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48"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9" name="Group 248"/>
          <p:cNvGrpSpPr/>
          <p:nvPr/>
        </p:nvGrpSpPr>
        <p:grpSpPr>
          <a:xfrm>
            <a:off x="2330987" y="1738397"/>
            <a:ext cx="345637" cy="399058"/>
            <a:chOff x="2955970" y="1756266"/>
            <a:chExt cx="345637" cy="399058"/>
          </a:xfrm>
        </p:grpSpPr>
        <p:sp>
          <p:nvSpPr>
            <p:cNvPr id="250"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51"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2" name="Group 251"/>
          <p:cNvGrpSpPr/>
          <p:nvPr/>
        </p:nvGrpSpPr>
        <p:grpSpPr>
          <a:xfrm>
            <a:off x="2965405" y="1744809"/>
            <a:ext cx="345637" cy="399058"/>
            <a:chOff x="2955970" y="1756266"/>
            <a:chExt cx="345637" cy="399058"/>
          </a:xfrm>
        </p:grpSpPr>
        <p:sp>
          <p:nvSpPr>
            <p:cNvPr id="253"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54"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8" name="Group 257"/>
          <p:cNvGrpSpPr/>
          <p:nvPr/>
        </p:nvGrpSpPr>
        <p:grpSpPr>
          <a:xfrm>
            <a:off x="4852296" y="1742373"/>
            <a:ext cx="345637" cy="399058"/>
            <a:chOff x="2955970" y="1756266"/>
            <a:chExt cx="345637" cy="399058"/>
          </a:xfrm>
        </p:grpSpPr>
        <p:sp>
          <p:nvSpPr>
            <p:cNvPr id="259"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60"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1" name="Group 260"/>
          <p:cNvGrpSpPr/>
          <p:nvPr/>
        </p:nvGrpSpPr>
        <p:grpSpPr>
          <a:xfrm>
            <a:off x="5496893" y="1738853"/>
            <a:ext cx="345637" cy="399058"/>
            <a:chOff x="2955970" y="1756266"/>
            <a:chExt cx="345637" cy="399058"/>
          </a:xfrm>
        </p:grpSpPr>
        <p:sp>
          <p:nvSpPr>
            <p:cNvPr id="262"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63"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4" name="Group 263"/>
          <p:cNvGrpSpPr/>
          <p:nvPr/>
        </p:nvGrpSpPr>
        <p:grpSpPr>
          <a:xfrm>
            <a:off x="6758764" y="1744039"/>
            <a:ext cx="345637" cy="399058"/>
            <a:chOff x="2955970" y="1756266"/>
            <a:chExt cx="345637" cy="399058"/>
          </a:xfrm>
        </p:grpSpPr>
        <p:sp>
          <p:nvSpPr>
            <p:cNvPr id="265"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66"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7" name="Group 266"/>
          <p:cNvGrpSpPr/>
          <p:nvPr/>
        </p:nvGrpSpPr>
        <p:grpSpPr>
          <a:xfrm>
            <a:off x="7396905" y="1739204"/>
            <a:ext cx="345637" cy="399058"/>
            <a:chOff x="2955970" y="1756266"/>
            <a:chExt cx="345637" cy="399058"/>
          </a:xfrm>
        </p:grpSpPr>
        <p:sp>
          <p:nvSpPr>
            <p:cNvPr id="268"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69"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0" name="Group 269"/>
          <p:cNvGrpSpPr/>
          <p:nvPr/>
        </p:nvGrpSpPr>
        <p:grpSpPr>
          <a:xfrm>
            <a:off x="8638232" y="1742373"/>
            <a:ext cx="345637" cy="399058"/>
            <a:chOff x="2955970" y="1756266"/>
            <a:chExt cx="345637" cy="399058"/>
          </a:xfrm>
        </p:grpSpPr>
        <p:sp>
          <p:nvSpPr>
            <p:cNvPr id="271"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72"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3" name="Group 272"/>
          <p:cNvGrpSpPr/>
          <p:nvPr/>
        </p:nvGrpSpPr>
        <p:grpSpPr>
          <a:xfrm>
            <a:off x="9245161" y="1739946"/>
            <a:ext cx="345637" cy="399058"/>
            <a:chOff x="2955970" y="1756266"/>
            <a:chExt cx="345637" cy="399058"/>
          </a:xfrm>
        </p:grpSpPr>
        <p:sp>
          <p:nvSpPr>
            <p:cNvPr id="274"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75"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 name="Group 275"/>
          <p:cNvGrpSpPr/>
          <p:nvPr/>
        </p:nvGrpSpPr>
        <p:grpSpPr>
          <a:xfrm>
            <a:off x="10539550" y="1744809"/>
            <a:ext cx="345637" cy="399058"/>
            <a:chOff x="2955970" y="1756266"/>
            <a:chExt cx="345637" cy="399058"/>
          </a:xfrm>
        </p:grpSpPr>
        <p:sp>
          <p:nvSpPr>
            <p:cNvPr id="277"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78"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9" name="Group 278"/>
          <p:cNvGrpSpPr/>
          <p:nvPr/>
        </p:nvGrpSpPr>
        <p:grpSpPr>
          <a:xfrm>
            <a:off x="4880017" y="4946268"/>
            <a:ext cx="345637" cy="399058"/>
            <a:chOff x="2955970" y="1756266"/>
            <a:chExt cx="345637" cy="399058"/>
          </a:xfrm>
        </p:grpSpPr>
        <p:sp>
          <p:nvSpPr>
            <p:cNvPr id="280"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81"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2" name="Group 281"/>
          <p:cNvGrpSpPr/>
          <p:nvPr/>
        </p:nvGrpSpPr>
        <p:grpSpPr>
          <a:xfrm>
            <a:off x="4222850" y="4941568"/>
            <a:ext cx="345637" cy="399058"/>
            <a:chOff x="2955970" y="1756266"/>
            <a:chExt cx="345637" cy="399058"/>
          </a:xfrm>
        </p:grpSpPr>
        <p:sp>
          <p:nvSpPr>
            <p:cNvPr id="283"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84"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Slide Number Placeholder 62"/>
          <p:cNvSpPr>
            <a:spLocks noGrp="1"/>
          </p:cNvSpPr>
          <p:nvPr>
            <p:ph type="sldNum" sz="quarter" idx="12"/>
          </p:nvPr>
        </p:nvSpPr>
        <p:spPr/>
        <p:txBody>
          <a:bodyPr/>
          <a:lstStyle/>
          <a:p>
            <a:fld id="{98441D81-EC08-4D09-9E34-F440F86FF683}"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30292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84.xml.rels><?xml version="1.0" encoding="UTF-8" standalone="yes"?>
<Relationships xmlns="http://schemas.openxmlformats.org/package/2006/relationships"><Relationship Id="rId1" Type="http://schemas.openxmlformats.org/officeDocument/2006/relationships/customXmlProps" Target="itemProps284.xml"/></Relationships>
</file>

<file path=customXml/_rels/item285.xml.rels><?xml version="1.0" encoding="UTF-8" standalone="yes"?>
<Relationships xmlns="http://schemas.openxmlformats.org/package/2006/relationships"><Relationship Id="rId1" Type="http://schemas.openxmlformats.org/officeDocument/2006/relationships/customXmlProps" Target="itemProps285.xml"/></Relationships>
</file>

<file path=customXml/_rels/item286.xml.rels><?xml version="1.0" encoding="UTF-8" standalone="yes"?>
<Relationships xmlns="http://schemas.openxmlformats.org/package/2006/relationships"><Relationship Id="rId1" Type="http://schemas.openxmlformats.org/officeDocument/2006/relationships/customXmlProps" Target="itemProps286.xml"/></Relationships>
</file>

<file path=customXml/_rels/item287.xml.rels><?xml version="1.0" encoding="UTF-8" standalone="yes"?>
<Relationships xmlns="http://schemas.openxmlformats.org/package/2006/relationships"><Relationship Id="rId1" Type="http://schemas.openxmlformats.org/officeDocument/2006/relationships/customXmlProps" Target="itemProps287.xml"/></Relationships>
</file>

<file path=customXml/_rels/item288.xml.rels><?xml version="1.0" encoding="UTF-8" standalone="yes"?>
<Relationships xmlns="http://schemas.openxmlformats.org/package/2006/relationships"><Relationship Id="rId1" Type="http://schemas.openxmlformats.org/officeDocument/2006/relationships/customXmlProps" Target="itemProps288.xml"/></Relationships>
</file>

<file path=customXml/_rels/item289.xml.rels><?xml version="1.0" encoding="UTF-8" standalone="yes"?>
<Relationships xmlns="http://schemas.openxmlformats.org/package/2006/relationships"><Relationship Id="rId1" Type="http://schemas.openxmlformats.org/officeDocument/2006/relationships/customXmlProps" Target="itemProps289.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290.xml.rels><?xml version="1.0" encoding="UTF-8" standalone="yes"?>
<Relationships xmlns="http://schemas.openxmlformats.org/package/2006/relationships"><Relationship Id="rId1" Type="http://schemas.openxmlformats.org/officeDocument/2006/relationships/customXmlProps" Target="itemProps290.xml"/></Relationships>
</file>

<file path=customXml/_rels/item291.xml.rels><?xml version="1.0" encoding="UTF-8" standalone="yes"?>
<Relationships xmlns="http://schemas.openxmlformats.org/package/2006/relationships"><Relationship Id="rId1" Type="http://schemas.openxmlformats.org/officeDocument/2006/relationships/customXmlProps" Target="itemProps291.xml"/></Relationships>
</file>

<file path=customXml/_rels/item292.xml.rels><?xml version="1.0" encoding="UTF-8" standalone="yes"?>
<Relationships xmlns="http://schemas.openxmlformats.org/package/2006/relationships"><Relationship Id="rId1" Type="http://schemas.openxmlformats.org/officeDocument/2006/relationships/customXmlProps" Target="itemProps292.xml"/></Relationships>
</file>

<file path=customXml/_rels/item293.xml.rels><?xml version="1.0" encoding="UTF-8" standalone="yes"?>
<Relationships xmlns="http://schemas.openxmlformats.org/package/2006/relationships"><Relationship Id="rId1" Type="http://schemas.openxmlformats.org/officeDocument/2006/relationships/customXmlProps" Target="itemProps293.xml"/></Relationships>
</file>

<file path=customXml/_rels/item294.xml.rels><?xml version="1.0" encoding="UTF-8" standalone="yes"?>
<Relationships xmlns="http://schemas.openxmlformats.org/package/2006/relationships"><Relationship Id="rId1" Type="http://schemas.openxmlformats.org/officeDocument/2006/relationships/customXmlProps" Target="itemProps294.xml"/></Relationships>
</file>

<file path=customXml/_rels/item295.xml.rels><?xml version="1.0" encoding="UTF-8" standalone="yes"?>
<Relationships xmlns="http://schemas.openxmlformats.org/package/2006/relationships"><Relationship Id="rId1" Type="http://schemas.openxmlformats.org/officeDocument/2006/relationships/customXmlProps" Target="itemProps295.xml"/></Relationships>
</file>

<file path=customXml/_rels/item296.xml.rels><?xml version="1.0" encoding="UTF-8" standalone="yes"?>
<Relationships xmlns="http://schemas.openxmlformats.org/package/2006/relationships"><Relationship Id="rId1" Type="http://schemas.openxmlformats.org/officeDocument/2006/relationships/customXmlProps" Target="itemProps296.xml"/></Relationships>
</file>

<file path=customXml/_rels/item297.xml.rels><?xml version="1.0" encoding="UTF-8" standalone="yes"?>
<Relationships xmlns="http://schemas.openxmlformats.org/package/2006/relationships"><Relationship Id="rId1" Type="http://schemas.openxmlformats.org/officeDocument/2006/relationships/customXmlProps" Target="itemProps297.xml"/></Relationships>
</file>

<file path=customXml/_rels/item298.xml.rels><?xml version="1.0" encoding="UTF-8" standalone="yes"?>
<Relationships xmlns="http://schemas.openxmlformats.org/package/2006/relationships"><Relationship Id="rId1" Type="http://schemas.openxmlformats.org/officeDocument/2006/relationships/customXmlProps" Target="itemProps298.xml"/></Relationships>
</file>

<file path=customXml/_rels/item299.xml.rels><?xml version="1.0" encoding="UTF-8" standalone="yes"?>
<Relationships xmlns="http://schemas.openxmlformats.org/package/2006/relationships"><Relationship Id="rId1" Type="http://schemas.openxmlformats.org/officeDocument/2006/relationships/customXmlProps" Target="itemProps29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00.xml.rels><?xml version="1.0" encoding="UTF-8" standalone="yes"?>
<Relationships xmlns="http://schemas.openxmlformats.org/package/2006/relationships"><Relationship Id="rId1" Type="http://schemas.openxmlformats.org/officeDocument/2006/relationships/customXmlProps" Target="itemProps300.xml"/></Relationships>
</file>

<file path=customXml/_rels/item301.xml.rels><?xml version="1.0" encoding="UTF-8" standalone="yes"?>
<Relationships xmlns="http://schemas.openxmlformats.org/package/2006/relationships"><Relationship Id="rId1" Type="http://schemas.openxmlformats.org/officeDocument/2006/relationships/customXmlProps" Target="itemProps301.xml"/></Relationships>
</file>

<file path=customXml/_rels/item302.xml.rels><?xml version="1.0" encoding="UTF-8" standalone="yes"?>
<Relationships xmlns="http://schemas.openxmlformats.org/package/2006/relationships"><Relationship Id="rId1" Type="http://schemas.openxmlformats.org/officeDocument/2006/relationships/customXmlProps" Target="itemProps302.xml"/></Relationships>
</file>

<file path=customXml/_rels/item303.xml.rels><?xml version="1.0" encoding="UTF-8" standalone="yes"?>
<Relationships xmlns="http://schemas.openxmlformats.org/package/2006/relationships"><Relationship Id="rId1" Type="http://schemas.openxmlformats.org/officeDocument/2006/relationships/customXmlProps" Target="itemProps303.xml"/></Relationships>
</file>

<file path=customXml/_rels/item304.xml.rels><?xml version="1.0" encoding="UTF-8" standalone="yes"?>
<Relationships xmlns="http://schemas.openxmlformats.org/package/2006/relationships"><Relationship Id="rId1" Type="http://schemas.openxmlformats.org/officeDocument/2006/relationships/customXmlProps" Target="itemProps304.xml"/></Relationships>
</file>

<file path=customXml/_rels/item305.xml.rels><?xml version="1.0" encoding="UTF-8" standalone="yes"?>
<Relationships xmlns="http://schemas.openxmlformats.org/package/2006/relationships"><Relationship Id="rId1" Type="http://schemas.openxmlformats.org/officeDocument/2006/relationships/customXmlProps" Target="itemProps305.xml"/></Relationships>
</file>

<file path=customXml/_rels/item306.xml.rels><?xml version="1.0" encoding="UTF-8" standalone="yes"?>
<Relationships xmlns="http://schemas.openxmlformats.org/package/2006/relationships"><Relationship Id="rId1" Type="http://schemas.openxmlformats.org/officeDocument/2006/relationships/customXmlProps" Target="itemProps306.xml"/></Relationships>
</file>

<file path=customXml/_rels/item307.xml.rels><?xml version="1.0" encoding="UTF-8" standalone="yes"?>
<Relationships xmlns="http://schemas.openxmlformats.org/package/2006/relationships"><Relationship Id="rId1" Type="http://schemas.openxmlformats.org/officeDocument/2006/relationships/customXmlProps" Target="itemProps307.xml"/></Relationships>
</file>

<file path=customXml/_rels/item308.xml.rels><?xml version="1.0" encoding="UTF-8" standalone="yes"?>
<Relationships xmlns="http://schemas.openxmlformats.org/package/2006/relationships"><Relationship Id="rId1" Type="http://schemas.openxmlformats.org/officeDocument/2006/relationships/customXmlProps" Target="itemProps308.xml"/></Relationships>
</file>

<file path=customXml/_rels/item309.xml.rels><?xml version="1.0" encoding="UTF-8" standalone="yes"?>
<Relationships xmlns="http://schemas.openxmlformats.org/package/2006/relationships"><Relationship Id="rId1" Type="http://schemas.openxmlformats.org/officeDocument/2006/relationships/customXmlProps" Target="itemProps309.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10.xml.rels><?xml version="1.0" encoding="UTF-8" standalone="yes"?>
<Relationships xmlns="http://schemas.openxmlformats.org/package/2006/relationships"><Relationship Id="rId1" Type="http://schemas.openxmlformats.org/officeDocument/2006/relationships/customXmlProps" Target="itemProps310.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77.xml><?xml version="1.0" encoding="utf-8"?>
<EsriMapsInfo xmlns="ESRI.ArcGIS.Mapping.OfficeIntegration.PowerPointInfo">
  <Version>Version1</Version>
  <RequiresSignIn>False</RequiresSignIn>
</EsriMapsInfo>
</file>

<file path=customXml/item278.xml><?xml version="1.0" encoding="utf-8"?>
<EsriMapsInfo xmlns="ESRI.ArcGIS.Mapping.OfficeIntegration.PowerPointInfo">
  <Version>Version1</Version>
  <RequiresSignIn>False</RequiresSignIn>
</EsriMapsInfo>
</file>

<file path=customXml/item279.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80.xml><?xml version="1.0" encoding="utf-8"?>
<EsriMapsInfo xmlns="ESRI.ArcGIS.Mapping.OfficeIntegration.PowerPointInfo">
  <Version>Version1</Version>
  <RequiresSignIn>False</RequiresSignIn>
</EsriMapsInfo>
</file>

<file path=customXml/item281.xml><?xml version="1.0" encoding="utf-8"?>
<EsriMapsInfo xmlns="ESRI.ArcGIS.Mapping.OfficeIntegration.PowerPointInfo">
  <Version>Version1</Version>
  <RequiresSignIn>False</RequiresSignIn>
</EsriMapsInfo>
</file>

<file path=customXml/item282.xml><?xml version="1.0" encoding="utf-8"?>
<EsriMapsInfo xmlns="ESRI.ArcGIS.Mapping.OfficeIntegration.PowerPointInfo">
  <Version>Version1</Version>
  <RequiresSignIn>False</RequiresSignIn>
</EsriMapsInfo>
</file>

<file path=customXml/item283.xml><?xml version="1.0" encoding="utf-8"?>
<EsriMapsInfo xmlns="ESRI.ArcGIS.Mapping.OfficeIntegration.PowerPointInfo">
  <Version>Version1</Version>
  <RequiresSignIn>False</RequiresSignIn>
</EsriMapsInfo>
</file>

<file path=customXml/item284.xml><?xml version="1.0" encoding="utf-8"?>
<EsriMapsInfo xmlns="ESRI.ArcGIS.Mapping.OfficeIntegration.PowerPointInfo">
  <Version>Version1</Version>
  <RequiresSignIn>False</RequiresSignIn>
</EsriMapsInfo>
</file>

<file path=customXml/item285.xml><?xml version="1.0" encoding="utf-8"?>
<EsriMapsInfo xmlns="ESRI.ArcGIS.Mapping.OfficeIntegration.PowerPointInfo">
  <Version>Version1</Version>
  <RequiresSignIn>False</RequiresSignIn>
</EsriMapsInfo>
</file>

<file path=customXml/item286.xml><?xml version="1.0" encoding="utf-8"?>
<EsriMapsInfo xmlns="ESRI.ArcGIS.Mapping.OfficeIntegration.PowerPointInfo">
  <Version>Version1</Version>
  <RequiresSignIn>False</RequiresSignIn>
</EsriMapsInfo>
</file>

<file path=customXml/item287.xml><?xml version="1.0" encoding="utf-8"?>
<EsriMapsInfo xmlns="ESRI.ArcGIS.Mapping.OfficeIntegration.PowerPointInfo">
  <Version>Version1</Version>
  <RequiresSignIn>False</RequiresSignIn>
</EsriMapsInfo>
</file>

<file path=customXml/item288.xml><?xml version="1.0" encoding="utf-8"?>
<EsriMapsInfo xmlns="ESRI.ArcGIS.Mapping.OfficeIntegration.PowerPointInfo">
  <Version>Version1</Version>
  <RequiresSignIn>False</RequiresSignIn>
</EsriMapsInfo>
</file>

<file path=customXml/item289.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290.xml><?xml version="1.0" encoding="utf-8"?>
<EsriMapsInfo xmlns="ESRI.ArcGIS.Mapping.OfficeIntegration.PowerPointInfo">
  <Version>Version1</Version>
  <RequiresSignIn>False</RequiresSignIn>
</EsriMapsInfo>
</file>

<file path=customXml/item291.xml><?xml version="1.0" encoding="utf-8"?>
<EsriMapsInfo xmlns="ESRI.ArcGIS.Mapping.OfficeIntegration.PowerPointInfo">
  <Version>Version1</Version>
  <RequiresSignIn>False</RequiresSignIn>
</EsriMapsInfo>
</file>

<file path=customXml/item292.xml><?xml version="1.0" encoding="utf-8"?>
<EsriMapsInfo xmlns="ESRI.ArcGIS.Mapping.OfficeIntegration.PowerPointInfo">
  <Version>Version1</Version>
  <RequiresSignIn>False</RequiresSignIn>
</EsriMapsInfo>
</file>

<file path=customXml/item293.xml><?xml version="1.0" encoding="utf-8"?>
<EsriMapsInfo xmlns="ESRI.ArcGIS.Mapping.OfficeIntegration.PowerPointInfo">
  <Version>Version1</Version>
  <RequiresSignIn>False</RequiresSignIn>
</EsriMapsInfo>
</file>

<file path=customXml/item294.xml><?xml version="1.0" encoding="utf-8"?>
<EsriMapsInfo xmlns="ESRI.ArcGIS.Mapping.OfficeIntegration.PowerPointInfo">
  <Version>Version1</Version>
  <RequiresSignIn>False</RequiresSignIn>
</EsriMapsInfo>
</file>

<file path=customXml/item295.xml><?xml version="1.0" encoding="utf-8"?>
<EsriMapsInfo xmlns="ESRI.ArcGIS.Mapping.OfficeIntegration.PowerPointInfo">
  <Version>Version1</Version>
  <RequiresSignIn>False</RequiresSignIn>
</EsriMapsInfo>
</file>

<file path=customXml/item296.xml><?xml version="1.0" encoding="utf-8"?>
<EsriMapsInfo xmlns="ESRI.ArcGIS.Mapping.OfficeIntegration.PowerPointInfo">
  <Version>Version1</Version>
  <RequiresSignIn>False</RequiresSignIn>
</EsriMapsInfo>
</file>

<file path=customXml/item297.xml><?xml version="1.0" encoding="utf-8"?>
<EsriMapsInfo xmlns="ESRI.ArcGIS.Mapping.OfficeIntegration.PowerPointInfo">
  <Version>Version1</Version>
  <RequiresSignIn>False</RequiresSignIn>
</EsriMapsInfo>
</file>

<file path=customXml/item298.xml><?xml version="1.0" encoding="utf-8"?>
<EsriMapsInfo xmlns="ESRI.ArcGIS.Mapping.OfficeIntegration.PowerPointInfo">
  <Version>Version1</Version>
  <RequiresSignIn>False</RequiresSignIn>
</EsriMapsInfo>
</file>

<file path=customXml/item29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00.xml><?xml version="1.0" encoding="utf-8"?>
<EsriMapsInfo xmlns="ESRI.ArcGIS.Mapping.OfficeIntegration.PowerPointInfo">
  <Version>Version1</Version>
  <RequiresSignIn>False</RequiresSignIn>
</EsriMapsInfo>
</file>

<file path=customXml/item301.xml><?xml version="1.0" encoding="utf-8"?>
<EsriMapsInfo xmlns="ESRI.ArcGIS.Mapping.OfficeIntegration.PowerPointInfo">
  <Version>Version1</Version>
  <RequiresSignIn>False</RequiresSignIn>
</EsriMapsInfo>
</file>

<file path=customXml/item302.xml><?xml version="1.0" encoding="utf-8"?>
<EsriMapsInfo xmlns="ESRI.ArcGIS.Mapping.OfficeIntegration.PowerPointInfo">
  <Version>Version1</Version>
  <RequiresSignIn>False</RequiresSignIn>
</EsriMapsInfo>
</file>

<file path=customXml/item303.xml><?xml version="1.0" encoding="utf-8"?>
<EsriMapsInfo xmlns="ESRI.ArcGIS.Mapping.OfficeIntegration.PowerPointInfo">
  <Version>Version1</Version>
  <RequiresSignIn>False</RequiresSignIn>
</EsriMapsInfo>
</file>

<file path=customXml/item304.xml><?xml version="1.0" encoding="utf-8"?>
<EsriMapsInfo xmlns="ESRI.ArcGIS.Mapping.OfficeIntegration.PowerPointInfo">
  <Version>Version1</Version>
  <RequiresSignIn>False</RequiresSignIn>
</EsriMapsInfo>
</file>

<file path=customXml/item305.xml><?xml version="1.0" encoding="utf-8"?>
<EsriMapsInfo xmlns="ESRI.ArcGIS.Mapping.OfficeIntegration.PowerPointInfo">
  <Version>Version1</Version>
  <RequiresSignIn>False</RequiresSignIn>
</EsriMapsInfo>
</file>

<file path=customXml/item306.xml><?xml version="1.0" encoding="utf-8"?>
<EsriMapsInfo xmlns="ESRI.ArcGIS.Mapping.OfficeIntegration.PowerPointInfo">
  <Version>Version1</Version>
  <RequiresSignIn>False</RequiresSignIn>
</EsriMapsInfo>
</file>

<file path=customXml/item307.xml><?xml version="1.0" encoding="utf-8"?>
<EsriMapsInfo xmlns="ESRI.ArcGIS.Mapping.OfficeIntegration.PowerPointInfo">
  <Version>Version1</Version>
  <RequiresSignIn>False</RequiresSignIn>
</EsriMapsInfo>
</file>

<file path=customXml/item308.xml><?xml version="1.0" encoding="utf-8"?>
<EsriMapsInfo xmlns="ESRI.ArcGIS.Mapping.OfficeIntegration.PowerPointInfo">
  <Version>Version1</Version>
  <RequiresSignIn>False</RequiresSignIn>
</EsriMapsInfo>
</file>

<file path=customXml/item309.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10.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CA3C5F5-DE7A-4A1B-9571-0BAC0B137C18}">
  <ds:schemaRefs>
    <ds:schemaRef ds:uri="ESRI.ArcGIS.Mapping.OfficeIntegration.PowerPointInfo"/>
  </ds:schemaRefs>
</ds:datastoreItem>
</file>

<file path=customXml/itemProps10.xml><?xml version="1.0" encoding="utf-8"?>
<ds:datastoreItem xmlns:ds="http://schemas.openxmlformats.org/officeDocument/2006/customXml" ds:itemID="{90DA14AB-D7BD-490C-9CCB-F2C515B8D93C}">
  <ds:schemaRefs>
    <ds:schemaRef ds:uri="ESRI.ArcGIS.Mapping.OfficeIntegration.PowerPointInfo"/>
  </ds:schemaRefs>
</ds:datastoreItem>
</file>

<file path=customXml/itemProps100.xml><?xml version="1.0" encoding="utf-8"?>
<ds:datastoreItem xmlns:ds="http://schemas.openxmlformats.org/officeDocument/2006/customXml" ds:itemID="{EFDE12F2-F490-42F7-A3EF-64BCE123B60A}">
  <ds:schemaRefs>
    <ds:schemaRef ds:uri="ESRI.ArcGIS.Mapping.OfficeIntegration.PowerPointInfo"/>
  </ds:schemaRefs>
</ds:datastoreItem>
</file>

<file path=customXml/itemProps101.xml><?xml version="1.0" encoding="utf-8"?>
<ds:datastoreItem xmlns:ds="http://schemas.openxmlformats.org/officeDocument/2006/customXml" ds:itemID="{F0E9A1AB-9B47-44DB-8BAF-F21DF187C531}">
  <ds:schemaRefs>
    <ds:schemaRef ds:uri="ESRI.ArcGIS.Mapping.OfficeIntegration.PowerPointInfo"/>
  </ds:schemaRefs>
</ds:datastoreItem>
</file>

<file path=customXml/itemProps102.xml><?xml version="1.0" encoding="utf-8"?>
<ds:datastoreItem xmlns:ds="http://schemas.openxmlformats.org/officeDocument/2006/customXml" ds:itemID="{35F4D24B-34F1-4EF8-94A5-6C596915B67E}">
  <ds:schemaRefs>
    <ds:schemaRef ds:uri="ESRI.ArcGIS.Mapping.OfficeIntegration.PowerPointInfo"/>
  </ds:schemaRefs>
</ds:datastoreItem>
</file>

<file path=customXml/itemProps103.xml><?xml version="1.0" encoding="utf-8"?>
<ds:datastoreItem xmlns:ds="http://schemas.openxmlformats.org/officeDocument/2006/customXml" ds:itemID="{32CF8422-3973-465F-A87A-6216C0583C80}">
  <ds:schemaRefs>
    <ds:schemaRef ds:uri="ESRI.ArcGIS.Mapping.OfficeIntegration.PowerPointInfo"/>
  </ds:schemaRefs>
</ds:datastoreItem>
</file>

<file path=customXml/itemProps104.xml><?xml version="1.0" encoding="utf-8"?>
<ds:datastoreItem xmlns:ds="http://schemas.openxmlformats.org/officeDocument/2006/customXml" ds:itemID="{B036A33B-A412-49DF-90D5-78C3C78E4DB8}">
  <ds:schemaRefs>
    <ds:schemaRef ds:uri="ESRI.ArcGIS.Mapping.OfficeIntegration.PowerPointInfo"/>
  </ds:schemaRefs>
</ds:datastoreItem>
</file>

<file path=customXml/itemProps105.xml><?xml version="1.0" encoding="utf-8"?>
<ds:datastoreItem xmlns:ds="http://schemas.openxmlformats.org/officeDocument/2006/customXml" ds:itemID="{28959E14-1673-4C64-8302-F2D7882E8F61}">
  <ds:schemaRefs>
    <ds:schemaRef ds:uri="ESRI.ArcGIS.Mapping.OfficeIntegration.PowerPointInfo"/>
  </ds:schemaRefs>
</ds:datastoreItem>
</file>

<file path=customXml/itemProps106.xml><?xml version="1.0" encoding="utf-8"?>
<ds:datastoreItem xmlns:ds="http://schemas.openxmlformats.org/officeDocument/2006/customXml" ds:itemID="{73715BBE-71CF-4386-AD3F-700849820EE8}">
  <ds:schemaRefs>
    <ds:schemaRef ds:uri="ESRI.ArcGIS.Mapping.OfficeIntegration.PowerPointInfo"/>
  </ds:schemaRefs>
</ds:datastoreItem>
</file>

<file path=customXml/itemProps107.xml><?xml version="1.0" encoding="utf-8"?>
<ds:datastoreItem xmlns:ds="http://schemas.openxmlformats.org/officeDocument/2006/customXml" ds:itemID="{1F445BC7-D2D7-481C-B84D-C36463FBF4A7}">
  <ds:schemaRefs>
    <ds:schemaRef ds:uri="ESRI.ArcGIS.Mapping.OfficeIntegration.PowerPointInfo"/>
  </ds:schemaRefs>
</ds:datastoreItem>
</file>

<file path=customXml/itemProps108.xml><?xml version="1.0" encoding="utf-8"?>
<ds:datastoreItem xmlns:ds="http://schemas.openxmlformats.org/officeDocument/2006/customXml" ds:itemID="{E67EA619-37CA-4525-8FA7-4A8D7AC557A2}">
  <ds:schemaRefs>
    <ds:schemaRef ds:uri="ESRI.ArcGIS.Mapping.OfficeIntegration.PowerPointInfo"/>
  </ds:schemaRefs>
</ds:datastoreItem>
</file>

<file path=customXml/itemProps109.xml><?xml version="1.0" encoding="utf-8"?>
<ds:datastoreItem xmlns:ds="http://schemas.openxmlformats.org/officeDocument/2006/customXml" ds:itemID="{56130FD5-E715-4106-9CA8-D75FEB99ABEF}">
  <ds:schemaRefs>
    <ds:schemaRef ds:uri="ESRI.ArcGIS.Mapping.OfficeIntegration.PowerPointInfo"/>
  </ds:schemaRefs>
</ds:datastoreItem>
</file>

<file path=customXml/itemProps11.xml><?xml version="1.0" encoding="utf-8"?>
<ds:datastoreItem xmlns:ds="http://schemas.openxmlformats.org/officeDocument/2006/customXml" ds:itemID="{B44F7838-1ED2-4A9F-8EA8-AF3074545896}">
  <ds:schemaRefs>
    <ds:schemaRef ds:uri="ESRI.ArcGIS.Mapping.OfficeIntegration.PowerPointInfo"/>
  </ds:schemaRefs>
</ds:datastoreItem>
</file>

<file path=customXml/itemProps110.xml><?xml version="1.0" encoding="utf-8"?>
<ds:datastoreItem xmlns:ds="http://schemas.openxmlformats.org/officeDocument/2006/customXml" ds:itemID="{BEFA549D-6D49-4D52-9B52-F03D17DC33EB}">
  <ds:schemaRefs>
    <ds:schemaRef ds:uri="ESRI.ArcGIS.Mapping.OfficeIntegration.PowerPointInfo"/>
  </ds:schemaRefs>
</ds:datastoreItem>
</file>

<file path=customXml/itemProps111.xml><?xml version="1.0" encoding="utf-8"?>
<ds:datastoreItem xmlns:ds="http://schemas.openxmlformats.org/officeDocument/2006/customXml" ds:itemID="{2D7AB3FD-28C9-4DF9-A6EC-C70199388D20}">
  <ds:schemaRefs>
    <ds:schemaRef ds:uri="ESRI.ArcGIS.Mapping.OfficeIntegration.PowerPointInfo"/>
  </ds:schemaRefs>
</ds:datastoreItem>
</file>

<file path=customXml/itemProps112.xml><?xml version="1.0" encoding="utf-8"?>
<ds:datastoreItem xmlns:ds="http://schemas.openxmlformats.org/officeDocument/2006/customXml" ds:itemID="{9F018415-23F8-426C-BB5C-C37647C24D9F}">
  <ds:schemaRefs>
    <ds:schemaRef ds:uri="ESRI.ArcGIS.Mapping.OfficeIntegration.PowerPointInfo"/>
  </ds:schemaRefs>
</ds:datastoreItem>
</file>

<file path=customXml/itemProps113.xml><?xml version="1.0" encoding="utf-8"?>
<ds:datastoreItem xmlns:ds="http://schemas.openxmlformats.org/officeDocument/2006/customXml" ds:itemID="{A0859609-4D5F-4F02-B2A9-78DEEFAB54A5}">
  <ds:schemaRefs>
    <ds:schemaRef ds:uri="ESRI.ArcGIS.Mapping.OfficeIntegration.PowerPointInfo"/>
  </ds:schemaRefs>
</ds:datastoreItem>
</file>

<file path=customXml/itemProps114.xml><?xml version="1.0" encoding="utf-8"?>
<ds:datastoreItem xmlns:ds="http://schemas.openxmlformats.org/officeDocument/2006/customXml" ds:itemID="{52A2802B-20F9-4706-B12C-3064BEDD3153}">
  <ds:schemaRefs>
    <ds:schemaRef ds:uri="ESRI.ArcGIS.Mapping.OfficeIntegration.PowerPointInfo"/>
  </ds:schemaRefs>
</ds:datastoreItem>
</file>

<file path=customXml/itemProps115.xml><?xml version="1.0" encoding="utf-8"?>
<ds:datastoreItem xmlns:ds="http://schemas.openxmlformats.org/officeDocument/2006/customXml" ds:itemID="{CEF32A8E-5756-4BF5-B1E1-38A43C691AF8}">
  <ds:schemaRefs>
    <ds:schemaRef ds:uri="ESRI.ArcGIS.Mapping.OfficeIntegration.PowerPointInfo"/>
  </ds:schemaRefs>
</ds:datastoreItem>
</file>

<file path=customXml/itemProps116.xml><?xml version="1.0" encoding="utf-8"?>
<ds:datastoreItem xmlns:ds="http://schemas.openxmlformats.org/officeDocument/2006/customXml" ds:itemID="{2591FCA4-1165-4DAA-AE61-5818348F1F1D}">
  <ds:schemaRefs>
    <ds:schemaRef ds:uri="ESRI.ArcGIS.Mapping.OfficeIntegration.PowerPointInfo"/>
  </ds:schemaRefs>
</ds:datastoreItem>
</file>

<file path=customXml/itemProps117.xml><?xml version="1.0" encoding="utf-8"?>
<ds:datastoreItem xmlns:ds="http://schemas.openxmlformats.org/officeDocument/2006/customXml" ds:itemID="{584F9969-6788-44E6-B5C2-E49443F9F80E}">
  <ds:schemaRefs>
    <ds:schemaRef ds:uri="ESRI.ArcGIS.Mapping.OfficeIntegration.PowerPointInfo"/>
  </ds:schemaRefs>
</ds:datastoreItem>
</file>

<file path=customXml/itemProps118.xml><?xml version="1.0" encoding="utf-8"?>
<ds:datastoreItem xmlns:ds="http://schemas.openxmlformats.org/officeDocument/2006/customXml" ds:itemID="{FB4BA4B7-6EC5-468F-A175-9AACE3018497}">
  <ds:schemaRefs>
    <ds:schemaRef ds:uri="ESRI.ArcGIS.Mapping.OfficeIntegration.PowerPointInfo"/>
  </ds:schemaRefs>
</ds:datastoreItem>
</file>

<file path=customXml/itemProps119.xml><?xml version="1.0" encoding="utf-8"?>
<ds:datastoreItem xmlns:ds="http://schemas.openxmlformats.org/officeDocument/2006/customXml" ds:itemID="{ED4A2975-ED33-4572-8314-9C6FC8020599}">
  <ds:schemaRefs>
    <ds:schemaRef ds:uri="ESRI.ArcGIS.Mapping.OfficeIntegration.PowerPointInfo"/>
  </ds:schemaRefs>
</ds:datastoreItem>
</file>

<file path=customXml/itemProps12.xml><?xml version="1.0" encoding="utf-8"?>
<ds:datastoreItem xmlns:ds="http://schemas.openxmlformats.org/officeDocument/2006/customXml" ds:itemID="{89222502-D28E-4F2D-B36B-45A3645FF7D0}">
  <ds:schemaRefs>
    <ds:schemaRef ds:uri="ESRI.ArcGIS.Mapping.OfficeIntegration.PowerPointInfo"/>
  </ds:schemaRefs>
</ds:datastoreItem>
</file>

<file path=customXml/itemProps120.xml><?xml version="1.0" encoding="utf-8"?>
<ds:datastoreItem xmlns:ds="http://schemas.openxmlformats.org/officeDocument/2006/customXml" ds:itemID="{644C6E54-BA00-4D5D-8EA3-6D7651D868F8}">
  <ds:schemaRefs>
    <ds:schemaRef ds:uri="ESRI.ArcGIS.Mapping.OfficeIntegration.PowerPointInfo"/>
  </ds:schemaRefs>
</ds:datastoreItem>
</file>

<file path=customXml/itemProps121.xml><?xml version="1.0" encoding="utf-8"?>
<ds:datastoreItem xmlns:ds="http://schemas.openxmlformats.org/officeDocument/2006/customXml" ds:itemID="{B1C48163-98C7-4A76-93E4-CD77117B4103}">
  <ds:schemaRefs>
    <ds:schemaRef ds:uri="ESRI.ArcGIS.Mapping.OfficeIntegration.PowerPointInfo"/>
  </ds:schemaRefs>
</ds:datastoreItem>
</file>

<file path=customXml/itemProps122.xml><?xml version="1.0" encoding="utf-8"?>
<ds:datastoreItem xmlns:ds="http://schemas.openxmlformats.org/officeDocument/2006/customXml" ds:itemID="{62714E2B-0BC8-42C0-BD97-408992A347B6}">
  <ds:schemaRefs>
    <ds:schemaRef ds:uri="ESRI.ArcGIS.Mapping.OfficeIntegration.PowerPointInfo"/>
  </ds:schemaRefs>
</ds:datastoreItem>
</file>

<file path=customXml/itemProps123.xml><?xml version="1.0" encoding="utf-8"?>
<ds:datastoreItem xmlns:ds="http://schemas.openxmlformats.org/officeDocument/2006/customXml" ds:itemID="{B2B530A2-CC9E-4F19-9960-0282480E1F6E}">
  <ds:schemaRefs>
    <ds:schemaRef ds:uri="ESRI.ArcGIS.Mapping.OfficeIntegration.PowerPointInfo"/>
  </ds:schemaRefs>
</ds:datastoreItem>
</file>

<file path=customXml/itemProps124.xml><?xml version="1.0" encoding="utf-8"?>
<ds:datastoreItem xmlns:ds="http://schemas.openxmlformats.org/officeDocument/2006/customXml" ds:itemID="{CE8104CA-3541-4903-B8D4-902618B598AE}">
  <ds:schemaRefs>
    <ds:schemaRef ds:uri="ESRI.ArcGIS.Mapping.OfficeIntegration.PowerPointInfo"/>
  </ds:schemaRefs>
</ds:datastoreItem>
</file>

<file path=customXml/itemProps125.xml><?xml version="1.0" encoding="utf-8"?>
<ds:datastoreItem xmlns:ds="http://schemas.openxmlformats.org/officeDocument/2006/customXml" ds:itemID="{48A54437-1A9E-4ABB-B9CA-878EF3D70B98}">
  <ds:schemaRefs>
    <ds:schemaRef ds:uri="ESRI.ArcGIS.Mapping.OfficeIntegration.PowerPointInfo"/>
  </ds:schemaRefs>
</ds:datastoreItem>
</file>

<file path=customXml/itemProps126.xml><?xml version="1.0" encoding="utf-8"?>
<ds:datastoreItem xmlns:ds="http://schemas.openxmlformats.org/officeDocument/2006/customXml" ds:itemID="{2397EF73-22FF-4AEB-AD15-6864B9A30C85}">
  <ds:schemaRefs>
    <ds:schemaRef ds:uri="ESRI.ArcGIS.Mapping.OfficeIntegration.PowerPointInfo"/>
  </ds:schemaRefs>
</ds:datastoreItem>
</file>

<file path=customXml/itemProps127.xml><?xml version="1.0" encoding="utf-8"?>
<ds:datastoreItem xmlns:ds="http://schemas.openxmlformats.org/officeDocument/2006/customXml" ds:itemID="{696D255B-1213-4170-9653-0EC67EEF42E3}">
  <ds:schemaRefs>
    <ds:schemaRef ds:uri="ESRI.ArcGIS.Mapping.OfficeIntegration.PowerPointInfo"/>
  </ds:schemaRefs>
</ds:datastoreItem>
</file>

<file path=customXml/itemProps128.xml><?xml version="1.0" encoding="utf-8"?>
<ds:datastoreItem xmlns:ds="http://schemas.openxmlformats.org/officeDocument/2006/customXml" ds:itemID="{124755AC-9C8F-461B-AFCA-32F1E0DF742D}">
  <ds:schemaRefs>
    <ds:schemaRef ds:uri="ESRI.ArcGIS.Mapping.OfficeIntegration.PowerPointInfo"/>
  </ds:schemaRefs>
</ds:datastoreItem>
</file>

<file path=customXml/itemProps129.xml><?xml version="1.0" encoding="utf-8"?>
<ds:datastoreItem xmlns:ds="http://schemas.openxmlformats.org/officeDocument/2006/customXml" ds:itemID="{FB5340EF-FFB5-49A9-A3D9-814BA8E62905}">
  <ds:schemaRefs>
    <ds:schemaRef ds:uri="ESRI.ArcGIS.Mapping.OfficeIntegration.PowerPointInfo"/>
  </ds:schemaRefs>
</ds:datastoreItem>
</file>

<file path=customXml/itemProps13.xml><?xml version="1.0" encoding="utf-8"?>
<ds:datastoreItem xmlns:ds="http://schemas.openxmlformats.org/officeDocument/2006/customXml" ds:itemID="{667183CD-5AF8-4215-9DE2-56563270D041}">
  <ds:schemaRefs>
    <ds:schemaRef ds:uri="ESRI.ArcGIS.Mapping.OfficeIntegration.PowerPointInfo"/>
  </ds:schemaRefs>
</ds:datastoreItem>
</file>

<file path=customXml/itemProps130.xml><?xml version="1.0" encoding="utf-8"?>
<ds:datastoreItem xmlns:ds="http://schemas.openxmlformats.org/officeDocument/2006/customXml" ds:itemID="{A505AE81-9E72-403D-829C-8D82D8DA685F}">
  <ds:schemaRefs>
    <ds:schemaRef ds:uri="ESRI.ArcGIS.Mapping.OfficeIntegration.PowerPointInfo"/>
  </ds:schemaRefs>
</ds:datastoreItem>
</file>

<file path=customXml/itemProps131.xml><?xml version="1.0" encoding="utf-8"?>
<ds:datastoreItem xmlns:ds="http://schemas.openxmlformats.org/officeDocument/2006/customXml" ds:itemID="{D4482D75-FFCC-4242-B604-0745F89AD29B}">
  <ds:schemaRefs>
    <ds:schemaRef ds:uri="ESRI.ArcGIS.Mapping.OfficeIntegration.PowerPointInfo"/>
  </ds:schemaRefs>
</ds:datastoreItem>
</file>

<file path=customXml/itemProps132.xml><?xml version="1.0" encoding="utf-8"?>
<ds:datastoreItem xmlns:ds="http://schemas.openxmlformats.org/officeDocument/2006/customXml" ds:itemID="{8161AC74-216D-4FE2-9C47-0A6B2A0FBFD2}">
  <ds:schemaRefs>
    <ds:schemaRef ds:uri="ESRI.ArcGIS.Mapping.OfficeIntegration.PowerPointInfo"/>
  </ds:schemaRefs>
</ds:datastoreItem>
</file>

<file path=customXml/itemProps133.xml><?xml version="1.0" encoding="utf-8"?>
<ds:datastoreItem xmlns:ds="http://schemas.openxmlformats.org/officeDocument/2006/customXml" ds:itemID="{3973FB3C-BA58-4B4B-A640-7F2C542054AE}">
  <ds:schemaRefs>
    <ds:schemaRef ds:uri="ESRI.ArcGIS.Mapping.OfficeIntegration.PowerPointInfo"/>
  </ds:schemaRefs>
</ds:datastoreItem>
</file>

<file path=customXml/itemProps134.xml><?xml version="1.0" encoding="utf-8"?>
<ds:datastoreItem xmlns:ds="http://schemas.openxmlformats.org/officeDocument/2006/customXml" ds:itemID="{CAF3AE61-712E-4F23-A942-D217CCB7A2FC}">
  <ds:schemaRefs>
    <ds:schemaRef ds:uri="ESRI.ArcGIS.Mapping.OfficeIntegration.PowerPointInfo"/>
  </ds:schemaRefs>
</ds:datastoreItem>
</file>

<file path=customXml/itemProps135.xml><?xml version="1.0" encoding="utf-8"?>
<ds:datastoreItem xmlns:ds="http://schemas.openxmlformats.org/officeDocument/2006/customXml" ds:itemID="{629BE120-9B29-4071-9B74-BC14D64E2EB1}">
  <ds:schemaRefs>
    <ds:schemaRef ds:uri="ESRI.ArcGIS.Mapping.OfficeIntegration.PowerPointInfo"/>
  </ds:schemaRefs>
</ds:datastoreItem>
</file>

<file path=customXml/itemProps136.xml><?xml version="1.0" encoding="utf-8"?>
<ds:datastoreItem xmlns:ds="http://schemas.openxmlformats.org/officeDocument/2006/customXml" ds:itemID="{062C4D05-C52D-44FB-998B-9917E8629CB8}">
  <ds:schemaRefs>
    <ds:schemaRef ds:uri="ESRI.ArcGIS.Mapping.OfficeIntegration.PowerPointInfo"/>
  </ds:schemaRefs>
</ds:datastoreItem>
</file>

<file path=customXml/itemProps137.xml><?xml version="1.0" encoding="utf-8"?>
<ds:datastoreItem xmlns:ds="http://schemas.openxmlformats.org/officeDocument/2006/customXml" ds:itemID="{7B3A403B-FE1A-4DE2-B7FD-831C67E83D50}">
  <ds:schemaRefs>
    <ds:schemaRef ds:uri="ESRI.ArcGIS.Mapping.OfficeIntegration.PowerPointInfo"/>
  </ds:schemaRefs>
</ds:datastoreItem>
</file>

<file path=customXml/itemProps138.xml><?xml version="1.0" encoding="utf-8"?>
<ds:datastoreItem xmlns:ds="http://schemas.openxmlformats.org/officeDocument/2006/customXml" ds:itemID="{95DF2F9C-7F53-435C-972D-537C5B286F00}">
  <ds:schemaRefs>
    <ds:schemaRef ds:uri="ESRI.ArcGIS.Mapping.OfficeIntegration.PowerPointInfo"/>
  </ds:schemaRefs>
</ds:datastoreItem>
</file>

<file path=customXml/itemProps139.xml><?xml version="1.0" encoding="utf-8"?>
<ds:datastoreItem xmlns:ds="http://schemas.openxmlformats.org/officeDocument/2006/customXml" ds:itemID="{1125B7D4-BF90-4418-A116-8496014E0F34}">
  <ds:schemaRefs>
    <ds:schemaRef ds:uri="ESRI.ArcGIS.Mapping.OfficeIntegration.PowerPointInfo"/>
  </ds:schemaRefs>
</ds:datastoreItem>
</file>

<file path=customXml/itemProps14.xml><?xml version="1.0" encoding="utf-8"?>
<ds:datastoreItem xmlns:ds="http://schemas.openxmlformats.org/officeDocument/2006/customXml" ds:itemID="{83FFDAD8-2593-42C3-8DE2-0A21A8A27FC4}">
  <ds:schemaRefs>
    <ds:schemaRef ds:uri="ESRI.ArcGIS.Mapping.OfficeIntegration.PowerPointInfo"/>
  </ds:schemaRefs>
</ds:datastoreItem>
</file>

<file path=customXml/itemProps140.xml><?xml version="1.0" encoding="utf-8"?>
<ds:datastoreItem xmlns:ds="http://schemas.openxmlformats.org/officeDocument/2006/customXml" ds:itemID="{716EAA40-2395-494E-A0DA-DB4DACC7EDF6}">
  <ds:schemaRefs>
    <ds:schemaRef ds:uri="ESRI.ArcGIS.Mapping.OfficeIntegration.PowerPointInfo"/>
  </ds:schemaRefs>
</ds:datastoreItem>
</file>

<file path=customXml/itemProps141.xml><?xml version="1.0" encoding="utf-8"?>
<ds:datastoreItem xmlns:ds="http://schemas.openxmlformats.org/officeDocument/2006/customXml" ds:itemID="{A859EB97-EADB-49AB-8481-5084D2425A7B}">
  <ds:schemaRefs>
    <ds:schemaRef ds:uri="ESRI.ArcGIS.Mapping.OfficeIntegration.PowerPointInfo"/>
  </ds:schemaRefs>
</ds:datastoreItem>
</file>

<file path=customXml/itemProps142.xml><?xml version="1.0" encoding="utf-8"?>
<ds:datastoreItem xmlns:ds="http://schemas.openxmlformats.org/officeDocument/2006/customXml" ds:itemID="{45D41322-9191-4BDF-945D-A23613C9EC83}">
  <ds:schemaRefs>
    <ds:schemaRef ds:uri="ESRI.ArcGIS.Mapping.OfficeIntegration.PowerPointInfo"/>
  </ds:schemaRefs>
</ds:datastoreItem>
</file>

<file path=customXml/itemProps143.xml><?xml version="1.0" encoding="utf-8"?>
<ds:datastoreItem xmlns:ds="http://schemas.openxmlformats.org/officeDocument/2006/customXml" ds:itemID="{FB6AA82C-7389-4898-A3EA-7CF4D818E215}">
  <ds:schemaRefs>
    <ds:schemaRef ds:uri="ESRI.ArcGIS.Mapping.OfficeIntegration.PowerPointInfo"/>
  </ds:schemaRefs>
</ds:datastoreItem>
</file>

<file path=customXml/itemProps144.xml><?xml version="1.0" encoding="utf-8"?>
<ds:datastoreItem xmlns:ds="http://schemas.openxmlformats.org/officeDocument/2006/customXml" ds:itemID="{B942047B-3112-4447-96EB-8765432CB545}">
  <ds:schemaRefs>
    <ds:schemaRef ds:uri="ESRI.ArcGIS.Mapping.OfficeIntegration.PowerPointInfo"/>
  </ds:schemaRefs>
</ds:datastoreItem>
</file>

<file path=customXml/itemProps145.xml><?xml version="1.0" encoding="utf-8"?>
<ds:datastoreItem xmlns:ds="http://schemas.openxmlformats.org/officeDocument/2006/customXml" ds:itemID="{95BC8B85-E0B7-4814-991B-C49F762B7E04}">
  <ds:schemaRefs>
    <ds:schemaRef ds:uri="ESRI.ArcGIS.Mapping.OfficeIntegration.PowerPointInfo"/>
  </ds:schemaRefs>
</ds:datastoreItem>
</file>

<file path=customXml/itemProps146.xml><?xml version="1.0" encoding="utf-8"?>
<ds:datastoreItem xmlns:ds="http://schemas.openxmlformats.org/officeDocument/2006/customXml" ds:itemID="{08397D8A-2AF0-4D49-8104-8E8799512465}">
  <ds:schemaRefs>
    <ds:schemaRef ds:uri="ESRI.ArcGIS.Mapping.OfficeIntegration.PowerPointInfo"/>
  </ds:schemaRefs>
</ds:datastoreItem>
</file>

<file path=customXml/itemProps147.xml><?xml version="1.0" encoding="utf-8"?>
<ds:datastoreItem xmlns:ds="http://schemas.openxmlformats.org/officeDocument/2006/customXml" ds:itemID="{8F23A020-DCB5-4E06-8BFA-BBD380546C64}">
  <ds:schemaRefs>
    <ds:schemaRef ds:uri="ESRI.ArcGIS.Mapping.OfficeIntegration.PowerPointInfo"/>
  </ds:schemaRefs>
</ds:datastoreItem>
</file>

<file path=customXml/itemProps148.xml><?xml version="1.0" encoding="utf-8"?>
<ds:datastoreItem xmlns:ds="http://schemas.openxmlformats.org/officeDocument/2006/customXml" ds:itemID="{A885F37C-22B8-4B05-99C1-DEA326281812}">
  <ds:schemaRefs>
    <ds:schemaRef ds:uri="ESRI.ArcGIS.Mapping.OfficeIntegration.PowerPointInfo"/>
  </ds:schemaRefs>
</ds:datastoreItem>
</file>

<file path=customXml/itemProps149.xml><?xml version="1.0" encoding="utf-8"?>
<ds:datastoreItem xmlns:ds="http://schemas.openxmlformats.org/officeDocument/2006/customXml" ds:itemID="{083ED6B7-6113-4E55-ACF5-628D9BAF5EEB}">
  <ds:schemaRefs>
    <ds:schemaRef ds:uri="ESRI.ArcGIS.Mapping.OfficeIntegration.PowerPointInfo"/>
  </ds:schemaRefs>
</ds:datastoreItem>
</file>

<file path=customXml/itemProps15.xml><?xml version="1.0" encoding="utf-8"?>
<ds:datastoreItem xmlns:ds="http://schemas.openxmlformats.org/officeDocument/2006/customXml" ds:itemID="{5D7FE704-5553-4D45-8D7E-856C985F57D5}">
  <ds:schemaRefs>
    <ds:schemaRef ds:uri="ESRI.ArcGIS.Mapping.OfficeIntegration.PowerPointInfo"/>
  </ds:schemaRefs>
</ds:datastoreItem>
</file>

<file path=customXml/itemProps150.xml><?xml version="1.0" encoding="utf-8"?>
<ds:datastoreItem xmlns:ds="http://schemas.openxmlformats.org/officeDocument/2006/customXml" ds:itemID="{7B12DB96-AB81-4844-A8AE-C5574CD6E55F}">
  <ds:schemaRefs>
    <ds:schemaRef ds:uri="ESRI.ArcGIS.Mapping.OfficeIntegration.PowerPointInfo"/>
  </ds:schemaRefs>
</ds:datastoreItem>
</file>

<file path=customXml/itemProps151.xml><?xml version="1.0" encoding="utf-8"?>
<ds:datastoreItem xmlns:ds="http://schemas.openxmlformats.org/officeDocument/2006/customXml" ds:itemID="{784DEF2B-657D-4F93-BC20-ED531C34260E}">
  <ds:schemaRefs>
    <ds:schemaRef ds:uri="ESRI.ArcGIS.Mapping.OfficeIntegration.PowerPointInfo"/>
  </ds:schemaRefs>
</ds:datastoreItem>
</file>

<file path=customXml/itemProps152.xml><?xml version="1.0" encoding="utf-8"?>
<ds:datastoreItem xmlns:ds="http://schemas.openxmlformats.org/officeDocument/2006/customXml" ds:itemID="{38E5427C-D676-484F-AEF1-CE265DFC6E02}">
  <ds:schemaRefs>
    <ds:schemaRef ds:uri="ESRI.ArcGIS.Mapping.OfficeIntegration.PowerPointInfo"/>
  </ds:schemaRefs>
</ds:datastoreItem>
</file>

<file path=customXml/itemProps153.xml><?xml version="1.0" encoding="utf-8"?>
<ds:datastoreItem xmlns:ds="http://schemas.openxmlformats.org/officeDocument/2006/customXml" ds:itemID="{AEEEFE12-835C-46B0-8093-965E75902D95}">
  <ds:schemaRefs>
    <ds:schemaRef ds:uri="ESRI.ArcGIS.Mapping.OfficeIntegration.PowerPointInfo"/>
  </ds:schemaRefs>
</ds:datastoreItem>
</file>

<file path=customXml/itemProps154.xml><?xml version="1.0" encoding="utf-8"?>
<ds:datastoreItem xmlns:ds="http://schemas.openxmlformats.org/officeDocument/2006/customXml" ds:itemID="{58B34728-1EFB-46F4-A268-8A59ABD0FCC5}">
  <ds:schemaRefs>
    <ds:schemaRef ds:uri="ESRI.ArcGIS.Mapping.OfficeIntegration.PowerPointInfo"/>
  </ds:schemaRefs>
</ds:datastoreItem>
</file>

<file path=customXml/itemProps155.xml><?xml version="1.0" encoding="utf-8"?>
<ds:datastoreItem xmlns:ds="http://schemas.openxmlformats.org/officeDocument/2006/customXml" ds:itemID="{6692DB87-4132-42A6-9498-B20328BC9D1B}">
  <ds:schemaRefs>
    <ds:schemaRef ds:uri="ESRI.ArcGIS.Mapping.OfficeIntegration.PowerPointInfo"/>
  </ds:schemaRefs>
</ds:datastoreItem>
</file>

<file path=customXml/itemProps156.xml><?xml version="1.0" encoding="utf-8"?>
<ds:datastoreItem xmlns:ds="http://schemas.openxmlformats.org/officeDocument/2006/customXml" ds:itemID="{955C25C4-0095-4049-BA6B-15D54EEDF404}">
  <ds:schemaRefs>
    <ds:schemaRef ds:uri="ESRI.ArcGIS.Mapping.OfficeIntegration.PowerPointInfo"/>
  </ds:schemaRefs>
</ds:datastoreItem>
</file>

<file path=customXml/itemProps157.xml><?xml version="1.0" encoding="utf-8"?>
<ds:datastoreItem xmlns:ds="http://schemas.openxmlformats.org/officeDocument/2006/customXml" ds:itemID="{EACCE089-B241-42B1-91B4-D134A4DB9C7F}">
  <ds:schemaRefs>
    <ds:schemaRef ds:uri="ESRI.ArcGIS.Mapping.OfficeIntegration.PowerPointInfo"/>
  </ds:schemaRefs>
</ds:datastoreItem>
</file>

<file path=customXml/itemProps158.xml><?xml version="1.0" encoding="utf-8"?>
<ds:datastoreItem xmlns:ds="http://schemas.openxmlformats.org/officeDocument/2006/customXml" ds:itemID="{51D98729-FA52-49DB-AECC-9861B2A1DCA7}">
  <ds:schemaRefs>
    <ds:schemaRef ds:uri="ESRI.ArcGIS.Mapping.OfficeIntegration.PowerPointInfo"/>
  </ds:schemaRefs>
</ds:datastoreItem>
</file>

<file path=customXml/itemProps159.xml><?xml version="1.0" encoding="utf-8"?>
<ds:datastoreItem xmlns:ds="http://schemas.openxmlformats.org/officeDocument/2006/customXml" ds:itemID="{24079122-F586-468C-A528-C4A0FD3ACCD3}">
  <ds:schemaRefs>
    <ds:schemaRef ds:uri="ESRI.ArcGIS.Mapping.OfficeIntegration.PowerPointInfo"/>
  </ds:schemaRefs>
</ds:datastoreItem>
</file>

<file path=customXml/itemProps16.xml><?xml version="1.0" encoding="utf-8"?>
<ds:datastoreItem xmlns:ds="http://schemas.openxmlformats.org/officeDocument/2006/customXml" ds:itemID="{5A0D3425-852A-4975-A154-63D6FF602915}">
  <ds:schemaRefs>
    <ds:schemaRef ds:uri="ESRI.ArcGIS.Mapping.OfficeIntegration.PowerPointInfo"/>
  </ds:schemaRefs>
</ds:datastoreItem>
</file>

<file path=customXml/itemProps160.xml><?xml version="1.0" encoding="utf-8"?>
<ds:datastoreItem xmlns:ds="http://schemas.openxmlformats.org/officeDocument/2006/customXml" ds:itemID="{8B75173B-1B56-4640-BEE4-0186382E03E3}">
  <ds:schemaRefs>
    <ds:schemaRef ds:uri="ESRI.ArcGIS.Mapping.OfficeIntegration.PowerPointInfo"/>
  </ds:schemaRefs>
</ds:datastoreItem>
</file>

<file path=customXml/itemProps161.xml><?xml version="1.0" encoding="utf-8"?>
<ds:datastoreItem xmlns:ds="http://schemas.openxmlformats.org/officeDocument/2006/customXml" ds:itemID="{0475FFBB-4A4E-49A2-83CE-2EBCB01E132A}">
  <ds:schemaRefs>
    <ds:schemaRef ds:uri="ESRI.ArcGIS.Mapping.OfficeIntegration.PowerPointInfo"/>
  </ds:schemaRefs>
</ds:datastoreItem>
</file>

<file path=customXml/itemProps162.xml><?xml version="1.0" encoding="utf-8"?>
<ds:datastoreItem xmlns:ds="http://schemas.openxmlformats.org/officeDocument/2006/customXml" ds:itemID="{32346DED-4625-483D-BF55-156C30959DF8}">
  <ds:schemaRefs>
    <ds:schemaRef ds:uri="ESRI.ArcGIS.Mapping.OfficeIntegration.PowerPointInfo"/>
  </ds:schemaRefs>
</ds:datastoreItem>
</file>

<file path=customXml/itemProps163.xml><?xml version="1.0" encoding="utf-8"?>
<ds:datastoreItem xmlns:ds="http://schemas.openxmlformats.org/officeDocument/2006/customXml" ds:itemID="{D58866A8-9B1E-472A-926F-F0DFAB43A12B}">
  <ds:schemaRefs>
    <ds:schemaRef ds:uri="ESRI.ArcGIS.Mapping.OfficeIntegration.PowerPointInfo"/>
  </ds:schemaRefs>
</ds:datastoreItem>
</file>

<file path=customXml/itemProps164.xml><?xml version="1.0" encoding="utf-8"?>
<ds:datastoreItem xmlns:ds="http://schemas.openxmlformats.org/officeDocument/2006/customXml" ds:itemID="{C18FC060-A91B-4F2E-ABBF-5C117B740890}">
  <ds:schemaRefs>
    <ds:schemaRef ds:uri="ESRI.ArcGIS.Mapping.OfficeIntegration.PowerPointInfo"/>
  </ds:schemaRefs>
</ds:datastoreItem>
</file>

<file path=customXml/itemProps165.xml><?xml version="1.0" encoding="utf-8"?>
<ds:datastoreItem xmlns:ds="http://schemas.openxmlformats.org/officeDocument/2006/customXml" ds:itemID="{94B8EBCA-11C3-416D-889F-29DF1926D74E}">
  <ds:schemaRefs>
    <ds:schemaRef ds:uri="ESRI.ArcGIS.Mapping.OfficeIntegration.PowerPointInfo"/>
  </ds:schemaRefs>
</ds:datastoreItem>
</file>

<file path=customXml/itemProps166.xml><?xml version="1.0" encoding="utf-8"?>
<ds:datastoreItem xmlns:ds="http://schemas.openxmlformats.org/officeDocument/2006/customXml" ds:itemID="{7E1C15AB-0999-41CB-8513-2EA5E510E662}">
  <ds:schemaRefs>
    <ds:schemaRef ds:uri="ESRI.ArcGIS.Mapping.OfficeIntegration.PowerPointInfo"/>
  </ds:schemaRefs>
</ds:datastoreItem>
</file>

<file path=customXml/itemProps167.xml><?xml version="1.0" encoding="utf-8"?>
<ds:datastoreItem xmlns:ds="http://schemas.openxmlformats.org/officeDocument/2006/customXml" ds:itemID="{07C0146B-17AC-4AEB-989C-74613F61B7D4}">
  <ds:schemaRefs>
    <ds:schemaRef ds:uri="ESRI.ArcGIS.Mapping.OfficeIntegration.PowerPointInfo"/>
  </ds:schemaRefs>
</ds:datastoreItem>
</file>

<file path=customXml/itemProps168.xml><?xml version="1.0" encoding="utf-8"?>
<ds:datastoreItem xmlns:ds="http://schemas.openxmlformats.org/officeDocument/2006/customXml" ds:itemID="{82453245-397E-445C-B307-A51709B2F463}">
  <ds:schemaRefs>
    <ds:schemaRef ds:uri="ESRI.ArcGIS.Mapping.OfficeIntegration.PowerPointInfo"/>
  </ds:schemaRefs>
</ds:datastoreItem>
</file>

<file path=customXml/itemProps169.xml><?xml version="1.0" encoding="utf-8"?>
<ds:datastoreItem xmlns:ds="http://schemas.openxmlformats.org/officeDocument/2006/customXml" ds:itemID="{824EEB39-D9A7-4588-A07C-F7C43F89576D}">
  <ds:schemaRefs>
    <ds:schemaRef ds:uri="ESRI.ArcGIS.Mapping.OfficeIntegration.PowerPointInfo"/>
  </ds:schemaRefs>
</ds:datastoreItem>
</file>

<file path=customXml/itemProps17.xml><?xml version="1.0" encoding="utf-8"?>
<ds:datastoreItem xmlns:ds="http://schemas.openxmlformats.org/officeDocument/2006/customXml" ds:itemID="{8A298AB4-AC8B-4232-852D-EEA227B1049D}">
  <ds:schemaRefs>
    <ds:schemaRef ds:uri="ESRI.ArcGIS.Mapping.OfficeIntegration.PowerPointInfo"/>
  </ds:schemaRefs>
</ds:datastoreItem>
</file>

<file path=customXml/itemProps170.xml><?xml version="1.0" encoding="utf-8"?>
<ds:datastoreItem xmlns:ds="http://schemas.openxmlformats.org/officeDocument/2006/customXml" ds:itemID="{9EAEA719-D3D9-4365-A586-6005F8FE8D69}">
  <ds:schemaRefs>
    <ds:schemaRef ds:uri="ESRI.ArcGIS.Mapping.OfficeIntegration.PowerPointInfo"/>
  </ds:schemaRefs>
</ds:datastoreItem>
</file>

<file path=customXml/itemProps171.xml><?xml version="1.0" encoding="utf-8"?>
<ds:datastoreItem xmlns:ds="http://schemas.openxmlformats.org/officeDocument/2006/customXml" ds:itemID="{E1575BE4-FE5C-4FE2-B0F2-C2685882CFD6}">
  <ds:schemaRefs>
    <ds:schemaRef ds:uri="ESRI.ArcGIS.Mapping.OfficeIntegration.PowerPointInfo"/>
  </ds:schemaRefs>
</ds:datastoreItem>
</file>

<file path=customXml/itemProps172.xml><?xml version="1.0" encoding="utf-8"?>
<ds:datastoreItem xmlns:ds="http://schemas.openxmlformats.org/officeDocument/2006/customXml" ds:itemID="{4B7FB07E-C174-41A8-8A7A-1410F37F77A2}">
  <ds:schemaRefs>
    <ds:schemaRef ds:uri="ESRI.ArcGIS.Mapping.OfficeIntegration.PowerPointInfo"/>
  </ds:schemaRefs>
</ds:datastoreItem>
</file>

<file path=customXml/itemProps173.xml><?xml version="1.0" encoding="utf-8"?>
<ds:datastoreItem xmlns:ds="http://schemas.openxmlformats.org/officeDocument/2006/customXml" ds:itemID="{7FBA7ED9-387D-4930-95FC-B401DBAE1B59}">
  <ds:schemaRefs>
    <ds:schemaRef ds:uri="ESRI.ArcGIS.Mapping.OfficeIntegration.PowerPointInfo"/>
  </ds:schemaRefs>
</ds:datastoreItem>
</file>

<file path=customXml/itemProps174.xml><?xml version="1.0" encoding="utf-8"?>
<ds:datastoreItem xmlns:ds="http://schemas.openxmlformats.org/officeDocument/2006/customXml" ds:itemID="{27B23582-885A-46C7-B8D6-94B8FF48FA31}">
  <ds:schemaRefs>
    <ds:schemaRef ds:uri="ESRI.ArcGIS.Mapping.OfficeIntegration.PowerPointInfo"/>
  </ds:schemaRefs>
</ds:datastoreItem>
</file>

<file path=customXml/itemProps175.xml><?xml version="1.0" encoding="utf-8"?>
<ds:datastoreItem xmlns:ds="http://schemas.openxmlformats.org/officeDocument/2006/customXml" ds:itemID="{554D211E-C375-4C90-AB3A-E9B2BFF5A779}">
  <ds:schemaRefs>
    <ds:schemaRef ds:uri="ESRI.ArcGIS.Mapping.OfficeIntegration.PowerPointInfo"/>
  </ds:schemaRefs>
</ds:datastoreItem>
</file>

<file path=customXml/itemProps176.xml><?xml version="1.0" encoding="utf-8"?>
<ds:datastoreItem xmlns:ds="http://schemas.openxmlformats.org/officeDocument/2006/customXml" ds:itemID="{94EEFAFC-8317-4026-9B9C-5B470297BAA2}">
  <ds:schemaRefs>
    <ds:schemaRef ds:uri="ESRI.ArcGIS.Mapping.OfficeIntegration.PowerPointInfo"/>
  </ds:schemaRefs>
</ds:datastoreItem>
</file>

<file path=customXml/itemProps177.xml><?xml version="1.0" encoding="utf-8"?>
<ds:datastoreItem xmlns:ds="http://schemas.openxmlformats.org/officeDocument/2006/customXml" ds:itemID="{A310F9FD-B4F7-4B13-9E62-4D52DC0F35FB}">
  <ds:schemaRefs>
    <ds:schemaRef ds:uri="ESRI.ArcGIS.Mapping.OfficeIntegration.PowerPointInfo"/>
  </ds:schemaRefs>
</ds:datastoreItem>
</file>

<file path=customXml/itemProps178.xml><?xml version="1.0" encoding="utf-8"?>
<ds:datastoreItem xmlns:ds="http://schemas.openxmlformats.org/officeDocument/2006/customXml" ds:itemID="{F7EB5960-9B9C-4303-B132-5B3C5CC5D83D}">
  <ds:schemaRefs>
    <ds:schemaRef ds:uri="ESRI.ArcGIS.Mapping.OfficeIntegration.PowerPointInfo"/>
  </ds:schemaRefs>
</ds:datastoreItem>
</file>

<file path=customXml/itemProps179.xml><?xml version="1.0" encoding="utf-8"?>
<ds:datastoreItem xmlns:ds="http://schemas.openxmlformats.org/officeDocument/2006/customXml" ds:itemID="{0DEED53A-C216-4C30-914C-38479D714F82}">
  <ds:schemaRefs>
    <ds:schemaRef ds:uri="ESRI.ArcGIS.Mapping.OfficeIntegration.PowerPointInfo"/>
  </ds:schemaRefs>
</ds:datastoreItem>
</file>

<file path=customXml/itemProps18.xml><?xml version="1.0" encoding="utf-8"?>
<ds:datastoreItem xmlns:ds="http://schemas.openxmlformats.org/officeDocument/2006/customXml" ds:itemID="{3BA3A6B7-848C-4B2D-B598-4F43E39CB2DE}">
  <ds:schemaRefs>
    <ds:schemaRef ds:uri="ESRI.ArcGIS.Mapping.OfficeIntegration.PowerPointInfo"/>
  </ds:schemaRefs>
</ds:datastoreItem>
</file>

<file path=customXml/itemProps180.xml><?xml version="1.0" encoding="utf-8"?>
<ds:datastoreItem xmlns:ds="http://schemas.openxmlformats.org/officeDocument/2006/customXml" ds:itemID="{591B8244-4E87-406E-A991-9B57AF2D1E01}">
  <ds:schemaRefs>
    <ds:schemaRef ds:uri="ESRI.ArcGIS.Mapping.OfficeIntegration.PowerPointInfo"/>
  </ds:schemaRefs>
</ds:datastoreItem>
</file>

<file path=customXml/itemProps181.xml><?xml version="1.0" encoding="utf-8"?>
<ds:datastoreItem xmlns:ds="http://schemas.openxmlformats.org/officeDocument/2006/customXml" ds:itemID="{6DF39C0F-4409-48CE-940E-1A3D91EB3546}">
  <ds:schemaRefs>
    <ds:schemaRef ds:uri="ESRI.ArcGIS.Mapping.OfficeIntegration.PowerPointInfo"/>
  </ds:schemaRefs>
</ds:datastoreItem>
</file>

<file path=customXml/itemProps182.xml><?xml version="1.0" encoding="utf-8"?>
<ds:datastoreItem xmlns:ds="http://schemas.openxmlformats.org/officeDocument/2006/customXml" ds:itemID="{F271B4A8-E308-435F-8FA4-0B57D50D7E9E}">
  <ds:schemaRefs>
    <ds:schemaRef ds:uri="ESRI.ArcGIS.Mapping.OfficeIntegration.PowerPointInfo"/>
  </ds:schemaRefs>
</ds:datastoreItem>
</file>

<file path=customXml/itemProps183.xml><?xml version="1.0" encoding="utf-8"?>
<ds:datastoreItem xmlns:ds="http://schemas.openxmlformats.org/officeDocument/2006/customXml" ds:itemID="{59463597-382B-4A41-8292-D1E95661E9CB}">
  <ds:schemaRefs>
    <ds:schemaRef ds:uri="ESRI.ArcGIS.Mapping.OfficeIntegration.PowerPointInfo"/>
  </ds:schemaRefs>
</ds:datastoreItem>
</file>

<file path=customXml/itemProps184.xml><?xml version="1.0" encoding="utf-8"?>
<ds:datastoreItem xmlns:ds="http://schemas.openxmlformats.org/officeDocument/2006/customXml" ds:itemID="{87180389-F45B-4EAF-BBC3-7C698868A160}">
  <ds:schemaRefs>
    <ds:schemaRef ds:uri="ESRI.ArcGIS.Mapping.OfficeIntegration.PowerPointInfo"/>
  </ds:schemaRefs>
</ds:datastoreItem>
</file>

<file path=customXml/itemProps185.xml><?xml version="1.0" encoding="utf-8"?>
<ds:datastoreItem xmlns:ds="http://schemas.openxmlformats.org/officeDocument/2006/customXml" ds:itemID="{9C592E08-6801-4E58-B4AC-5AE98EF3412A}">
  <ds:schemaRefs>
    <ds:schemaRef ds:uri="ESRI.ArcGIS.Mapping.OfficeIntegration.PowerPointInfo"/>
  </ds:schemaRefs>
</ds:datastoreItem>
</file>

<file path=customXml/itemProps186.xml><?xml version="1.0" encoding="utf-8"?>
<ds:datastoreItem xmlns:ds="http://schemas.openxmlformats.org/officeDocument/2006/customXml" ds:itemID="{C7FFDB3C-168A-4220-8574-08C3C36950C0}">
  <ds:schemaRefs>
    <ds:schemaRef ds:uri="ESRI.ArcGIS.Mapping.OfficeIntegration.PowerPointInfo"/>
  </ds:schemaRefs>
</ds:datastoreItem>
</file>

<file path=customXml/itemProps187.xml><?xml version="1.0" encoding="utf-8"?>
<ds:datastoreItem xmlns:ds="http://schemas.openxmlformats.org/officeDocument/2006/customXml" ds:itemID="{3F04F0FC-7597-4F2D-B939-51CFEA7A00F0}">
  <ds:schemaRefs>
    <ds:schemaRef ds:uri="ESRI.ArcGIS.Mapping.OfficeIntegration.PowerPointInfo"/>
  </ds:schemaRefs>
</ds:datastoreItem>
</file>

<file path=customXml/itemProps188.xml><?xml version="1.0" encoding="utf-8"?>
<ds:datastoreItem xmlns:ds="http://schemas.openxmlformats.org/officeDocument/2006/customXml" ds:itemID="{343A91AF-4C5C-46A8-AC5B-D8D71D715FF5}">
  <ds:schemaRefs>
    <ds:schemaRef ds:uri="ESRI.ArcGIS.Mapping.OfficeIntegration.PowerPointInfo"/>
  </ds:schemaRefs>
</ds:datastoreItem>
</file>

<file path=customXml/itemProps189.xml><?xml version="1.0" encoding="utf-8"?>
<ds:datastoreItem xmlns:ds="http://schemas.openxmlformats.org/officeDocument/2006/customXml" ds:itemID="{170B1B9B-D1E0-4850-92E7-F0D8ADFCE251}">
  <ds:schemaRefs>
    <ds:schemaRef ds:uri="ESRI.ArcGIS.Mapping.OfficeIntegration.PowerPointInfo"/>
  </ds:schemaRefs>
</ds:datastoreItem>
</file>

<file path=customXml/itemProps19.xml><?xml version="1.0" encoding="utf-8"?>
<ds:datastoreItem xmlns:ds="http://schemas.openxmlformats.org/officeDocument/2006/customXml" ds:itemID="{2FFD33BB-68D1-4AB3-A599-0987A2F6FA4E}">
  <ds:schemaRefs>
    <ds:schemaRef ds:uri="ESRI.ArcGIS.Mapping.OfficeIntegration.PowerPointInfo"/>
  </ds:schemaRefs>
</ds:datastoreItem>
</file>

<file path=customXml/itemProps190.xml><?xml version="1.0" encoding="utf-8"?>
<ds:datastoreItem xmlns:ds="http://schemas.openxmlformats.org/officeDocument/2006/customXml" ds:itemID="{6DE63742-31C9-421C-B421-84AE60A64862}">
  <ds:schemaRefs>
    <ds:schemaRef ds:uri="ESRI.ArcGIS.Mapping.OfficeIntegration.PowerPointInfo"/>
  </ds:schemaRefs>
</ds:datastoreItem>
</file>

<file path=customXml/itemProps191.xml><?xml version="1.0" encoding="utf-8"?>
<ds:datastoreItem xmlns:ds="http://schemas.openxmlformats.org/officeDocument/2006/customXml" ds:itemID="{D073CFCE-96AA-4856-8383-412EF17D9F88}">
  <ds:schemaRefs>
    <ds:schemaRef ds:uri="ESRI.ArcGIS.Mapping.OfficeIntegration.PowerPointInfo"/>
  </ds:schemaRefs>
</ds:datastoreItem>
</file>

<file path=customXml/itemProps192.xml><?xml version="1.0" encoding="utf-8"?>
<ds:datastoreItem xmlns:ds="http://schemas.openxmlformats.org/officeDocument/2006/customXml" ds:itemID="{722E0D84-AF49-4948-93CF-72B932E9421E}">
  <ds:schemaRefs>
    <ds:schemaRef ds:uri="ESRI.ArcGIS.Mapping.OfficeIntegration.PowerPointInfo"/>
  </ds:schemaRefs>
</ds:datastoreItem>
</file>

<file path=customXml/itemProps193.xml><?xml version="1.0" encoding="utf-8"?>
<ds:datastoreItem xmlns:ds="http://schemas.openxmlformats.org/officeDocument/2006/customXml" ds:itemID="{2BDD6BEA-C16A-46AB-A976-89BEC4EFF8DF}">
  <ds:schemaRefs>
    <ds:schemaRef ds:uri="ESRI.ArcGIS.Mapping.OfficeIntegration.PowerPointInfo"/>
  </ds:schemaRefs>
</ds:datastoreItem>
</file>

<file path=customXml/itemProps194.xml><?xml version="1.0" encoding="utf-8"?>
<ds:datastoreItem xmlns:ds="http://schemas.openxmlformats.org/officeDocument/2006/customXml" ds:itemID="{490B0004-2FA9-4BAD-949B-2EC57BD977BC}">
  <ds:schemaRefs>
    <ds:schemaRef ds:uri="ESRI.ArcGIS.Mapping.OfficeIntegration.PowerPointInfo"/>
  </ds:schemaRefs>
</ds:datastoreItem>
</file>

<file path=customXml/itemProps195.xml><?xml version="1.0" encoding="utf-8"?>
<ds:datastoreItem xmlns:ds="http://schemas.openxmlformats.org/officeDocument/2006/customXml" ds:itemID="{B287B14A-FC6F-483C-AC66-A674DF751C9F}">
  <ds:schemaRefs>
    <ds:schemaRef ds:uri="ESRI.ArcGIS.Mapping.OfficeIntegration.PowerPointInfo"/>
  </ds:schemaRefs>
</ds:datastoreItem>
</file>

<file path=customXml/itemProps196.xml><?xml version="1.0" encoding="utf-8"?>
<ds:datastoreItem xmlns:ds="http://schemas.openxmlformats.org/officeDocument/2006/customXml" ds:itemID="{6E1E6CF4-8EA7-4F72-AB3E-ACB458D0341F}">
  <ds:schemaRefs>
    <ds:schemaRef ds:uri="ESRI.ArcGIS.Mapping.OfficeIntegration.PowerPointInfo"/>
  </ds:schemaRefs>
</ds:datastoreItem>
</file>

<file path=customXml/itemProps197.xml><?xml version="1.0" encoding="utf-8"?>
<ds:datastoreItem xmlns:ds="http://schemas.openxmlformats.org/officeDocument/2006/customXml" ds:itemID="{81226899-C1DD-4C7E-9623-087C4793CDBF}">
  <ds:schemaRefs>
    <ds:schemaRef ds:uri="ESRI.ArcGIS.Mapping.OfficeIntegration.PowerPointInfo"/>
  </ds:schemaRefs>
</ds:datastoreItem>
</file>

<file path=customXml/itemProps198.xml><?xml version="1.0" encoding="utf-8"?>
<ds:datastoreItem xmlns:ds="http://schemas.openxmlformats.org/officeDocument/2006/customXml" ds:itemID="{1E6335FC-C2E1-4B2C-AC77-6509BF7CE56A}">
  <ds:schemaRefs>
    <ds:schemaRef ds:uri="ESRI.ArcGIS.Mapping.OfficeIntegration.PowerPointInfo"/>
  </ds:schemaRefs>
</ds:datastoreItem>
</file>

<file path=customXml/itemProps199.xml><?xml version="1.0" encoding="utf-8"?>
<ds:datastoreItem xmlns:ds="http://schemas.openxmlformats.org/officeDocument/2006/customXml" ds:itemID="{E41F5F26-98B6-4B40-90C1-377553D2F1BB}">
  <ds:schemaRefs>
    <ds:schemaRef ds:uri="ESRI.ArcGIS.Mapping.OfficeIntegration.PowerPointInfo"/>
  </ds:schemaRefs>
</ds:datastoreItem>
</file>

<file path=customXml/itemProps2.xml><?xml version="1.0" encoding="utf-8"?>
<ds:datastoreItem xmlns:ds="http://schemas.openxmlformats.org/officeDocument/2006/customXml" ds:itemID="{22010AA9-2F8D-49D6-A8B7-E58359AECA0D}">
  <ds:schemaRefs>
    <ds:schemaRef ds:uri="ESRI.ArcGIS.Mapping.OfficeIntegration.PowerPointInfo"/>
  </ds:schemaRefs>
</ds:datastoreItem>
</file>

<file path=customXml/itemProps20.xml><?xml version="1.0" encoding="utf-8"?>
<ds:datastoreItem xmlns:ds="http://schemas.openxmlformats.org/officeDocument/2006/customXml" ds:itemID="{8EF7B443-16D1-4B2B-A6D2-DBFB779230E5}">
  <ds:schemaRefs>
    <ds:schemaRef ds:uri="ESRI.ArcGIS.Mapping.OfficeIntegration.PowerPointInfo"/>
  </ds:schemaRefs>
</ds:datastoreItem>
</file>

<file path=customXml/itemProps200.xml><?xml version="1.0" encoding="utf-8"?>
<ds:datastoreItem xmlns:ds="http://schemas.openxmlformats.org/officeDocument/2006/customXml" ds:itemID="{2BC5BCD0-0F9A-42A2-97E2-6D679A35E8BD}">
  <ds:schemaRefs>
    <ds:schemaRef ds:uri="ESRI.ArcGIS.Mapping.OfficeIntegration.PowerPointInfo"/>
  </ds:schemaRefs>
</ds:datastoreItem>
</file>

<file path=customXml/itemProps201.xml><?xml version="1.0" encoding="utf-8"?>
<ds:datastoreItem xmlns:ds="http://schemas.openxmlformats.org/officeDocument/2006/customXml" ds:itemID="{345227B9-44BC-4F77-A995-D6CA5DA737C9}">
  <ds:schemaRefs>
    <ds:schemaRef ds:uri="ESRI.ArcGIS.Mapping.OfficeIntegration.PowerPointInfo"/>
  </ds:schemaRefs>
</ds:datastoreItem>
</file>

<file path=customXml/itemProps202.xml><?xml version="1.0" encoding="utf-8"?>
<ds:datastoreItem xmlns:ds="http://schemas.openxmlformats.org/officeDocument/2006/customXml" ds:itemID="{1AACCD7E-4B0F-43E4-BA18-74C7A382112C}">
  <ds:schemaRefs>
    <ds:schemaRef ds:uri="ESRI.ArcGIS.Mapping.OfficeIntegration.PowerPointInfo"/>
  </ds:schemaRefs>
</ds:datastoreItem>
</file>

<file path=customXml/itemProps203.xml><?xml version="1.0" encoding="utf-8"?>
<ds:datastoreItem xmlns:ds="http://schemas.openxmlformats.org/officeDocument/2006/customXml" ds:itemID="{44A9D80D-F257-4C31-BE88-F755C2EA208D}">
  <ds:schemaRefs>
    <ds:schemaRef ds:uri="ESRI.ArcGIS.Mapping.OfficeIntegration.PowerPointInfo"/>
  </ds:schemaRefs>
</ds:datastoreItem>
</file>

<file path=customXml/itemProps204.xml><?xml version="1.0" encoding="utf-8"?>
<ds:datastoreItem xmlns:ds="http://schemas.openxmlformats.org/officeDocument/2006/customXml" ds:itemID="{4CB2C05E-6BDB-439C-8673-283F536A133B}">
  <ds:schemaRefs>
    <ds:schemaRef ds:uri="ESRI.ArcGIS.Mapping.OfficeIntegration.PowerPointInfo"/>
  </ds:schemaRefs>
</ds:datastoreItem>
</file>

<file path=customXml/itemProps205.xml><?xml version="1.0" encoding="utf-8"?>
<ds:datastoreItem xmlns:ds="http://schemas.openxmlformats.org/officeDocument/2006/customXml" ds:itemID="{54E040D7-CEF6-4F7F-827D-18DE5539C862}">
  <ds:schemaRefs>
    <ds:schemaRef ds:uri="ESRI.ArcGIS.Mapping.OfficeIntegration.PowerPointInfo"/>
  </ds:schemaRefs>
</ds:datastoreItem>
</file>

<file path=customXml/itemProps206.xml><?xml version="1.0" encoding="utf-8"?>
<ds:datastoreItem xmlns:ds="http://schemas.openxmlformats.org/officeDocument/2006/customXml" ds:itemID="{05E06F59-6F1F-4F59-BCA6-31E51C8298B9}">
  <ds:schemaRefs>
    <ds:schemaRef ds:uri="ESRI.ArcGIS.Mapping.OfficeIntegration.PowerPointInfo"/>
  </ds:schemaRefs>
</ds:datastoreItem>
</file>

<file path=customXml/itemProps207.xml><?xml version="1.0" encoding="utf-8"?>
<ds:datastoreItem xmlns:ds="http://schemas.openxmlformats.org/officeDocument/2006/customXml" ds:itemID="{6790B479-D149-45EF-AB52-81D5749F386B}">
  <ds:schemaRefs>
    <ds:schemaRef ds:uri="ESRI.ArcGIS.Mapping.OfficeIntegration.PowerPointInfo"/>
  </ds:schemaRefs>
</ds:datastoreItem>
</file>

<file path=customXml/itemProps208.xml><?xml version="1.0" encoding="utf-8"?>
<ds:datastoreItem xmlns:ds="http://schemas.openxmlformats.org/officeDocument/2006/customXml" ds:itemID="{1297A1FB-3416-4299-B5A0-39660E1EB7A7}">
  <ds:schemaRefs>
    <ds:schemaRef ds:uri="ESRI.ArcGIS.Mapping.OfficeIntegration.PowerPointInfo"/>
  </ds:schemaRefs>
</ds:datastoreItem>
</file>

<file path=customXml/itemProps209.xml><?xml version="1.0" encoding="utf-8"?>
<ds:datastoreItem xmlns:ds="http://schemas.openxmlformats.org/officeDocument/2006/customXml" ds:itemID="{C7321794-C648-4D8B-8FB6-CE8EE645F81D}">
  <ds:schemaRefs>
    <ds:schemaRef ds:uri="ESRI.ArcGIS.Mapping.OfficeIntegration.PowerPointInfo"/>
  </ds:schemaRefs>
</ds:datastoreItem>
</file>

<file path=customXml/itemProps21.xml><?xml version="1.0" encoding="utf-8"?>
<ds:datastoreItem xmlns:ds="http://schemas.openxmlformats.org/officeDocument/2006/customXml" ds:itemID="{F87550AD-5F3D-42ED-966C-7EAA5B3251B5}">
  <ds:schemaRefs>
    <ds:schemaRef ds:uri="ESRI.ArcGIS.Mapping.OfficeIntegration.PowerPointInfo"/>
  </ds:schemaRefs>
</ds:datastoreItem>
</file>

<file path=customXml/itemProps210.xml><?xml version="1.0" encoding="utf-8"?>
<ds:datastoreItem xmlns:ds="http://schemas.openxmlformats.org/officeDocument/2006/customXml" ds:itemID="{190EF056-A3D4-4133-8C6C-C12650F78604}">
  <ds:schemaRefs>
    <ds:schemaRef ds:uri="ESRI.ArcGIS.Mapping.OfficeIntegration.PowerPointInfo"/>
  </ds:schemaRefs>
</ds:datastoreItem>
</file>

<file path=customXml/itemProps211.xml><?xml version="1.0" encoding="utf-8"?>
<ds:datastoreItem xmlns:ds="http://schemas.openxmlformats.org/officeDocument/2006/customXml" ds:itemID="{D09ECBC4-CB22-4BC5-91AA-6B5EBE6228DE}">
  <ds:schemaRefs>
    <ds:schemaRef ds:uri="ESRI.ArcGIS.Mapping.OfficeIntegration.PowerPointInfo"/>
  </ds:schemaRefs>
</ds:datastoreItem>
</file>

<file path=customXml/itemProps212.xml><?xml version="1.0" encoding="utf-8"?>
<ds:datastoreItem xmlns:ds="http://schemas.openxmlformats.org/officeDocument/2006/customXml" ds:itemID="{22C2EC77-E441-4B56-8369-ED4AC2B86DEA}">
  <ds:schemaRefs>
    <ds:schemaRef ds:uri="ESRI.ArcGIS.Mapping.OfficeIntegration.PowerPointInfo"/>
  </ds:schemaRefs>
</ds:datastoreItem>
</file>

<file path=customXml/itemProps213.xml><?xml version="1.0" encoding="utf-8"?>
<ds:datastoreItem xmlns:ds="http://schemas.openxmlformats.org/officeDocument/2006/customXml" ds:itemID="{0B21D4B9-4242-4611-A4C9-6F68F9509CB5}">
  <ds:schemaRefs>
    <ds:schemaRef ds:uri="ESRI.ArcGIS.Mapping.OfficeIntegration.PowerPointInfo"/>
  </ds:schemaRefs>
</ds:datastoreItem>
</file>

<file path=customXml/itemProps214.xml><?xml version="1.0" encoding="utf-8"?>
<ds:datastoreItem xmlns:ds="http://schemas.openxmlformats.org/officeDocument/2006/customXml" ds:itemID="{C68029E9-776E-46B5-9394-466B03A05AAF}">
  <ds:schemaRefs>
    <ds:schemaRef ds:uri="ESRI.ArcGIS.Mapping.OfficeIntegration.PowerPointInfo"/>
  </ds:schemaRefs>
</ds:datastoreItem>
</file>

<file path=customXml/itemProps215.xml><?xml version="1.0" encoding="utf-8"?>
<ds:datastoreItem xmlns:ds="http://schemas.openxmlformats.org/officeDocument/2006/customXml" ds:itemID="{6721FE62-AD6C-4EA4-9319-0E5C987B99D2}">
  <ds:schemaRefs>
    <ds:schemaRef ds:uri="ESRI.ArcGIS.Mapping.OfficeIntegration.PowerPointInfo"/>
  </ds:schemaRefs>
</ds:datastoreItem>
</file>

<file path=customXml/itemProps216.xml><?xml version="1.0" encoding="utf-8"?>
<ds:datastoreItem xmlns:ds="http://schemas.openxmlformats.org/officeDocument/2006/customXml" ds:itemID="{53B7078D-20F4-430D-BFBE-EAA53C2FE633}">
  <ds:schemaRefs>
    <ds:schemaRef ds:uri="ESRI.ArcGIS.Mapping.OfficeIntegration.PowerPointInfo"/>
  </ds:schemaRefs>
</ds:datastoreItem>
</file>

<file path=customXml/itemProps217.xml><?xml version="1.0" encoding="utf-8"?>
<ds:datastoreItem xmlns:ds="http://schemas.openxmlformats.org/officeDocument/2006/customXml" ds:itemID="{72B382C4-48FE-45C0-B5C5-72E2A58718A7}">
  <ds:schemaRefs>
    <ds:schemaRef ds:uri="ESRI.ArcGIS.Mapping.OfficeIntegration.PowerPointInfo"/>
  </ds:schemaRefs>
</ds:datastoreItem>
</file>

<file path=customXml/itemProps218.xml><?xml version="1.0" encoding="utf-8"?>
<ds:datastoreItem xmlns:ds="http://schemas.openxmlformats.org/officeDocument/2006/customXml" ds:itemID="{377F1BF2-41AC-46CE-A601-FF1D9C359143}">
  <ds:schemaRefs>
    <ds:schemaRef ds:uri="ESRI.ArcGIS.Mapping.OfficeIntegration.PowerPointInfo"/>
  </ds:schemaRefs>
</ds:datastoreItem>
</file>

<file path=customXml/itemProps219.xml><?xml version="1.0" encoding="utf-8"?>
<ds:datastoreItem xmlns:ds="http://schemas.openxmlformats.org/officeDocument/2006/customXml" ds:itemID="{01996E48-29E5-4892-AEB6-EC416CFA1759}">
  <ds:schemaRefs>
    <ds:schemaRef ds:uri="ESRI.ArcGIS.Mapping.OfficeIntegration.PowerPointInfo"/>
  </ds:schemaRefs>
</ds:datastoreItem>
</file>

<file path=customXml/itemProps22.xml><?xml version="1.0" encoding="utf-8"?>
<ds:datastoreItem xmlns:ds="http://schemas.openxmlformats.org/officeDocument/2006/customXml" ds:itemID="{1CF0B366-F4E6-4329-AE38-9F412928E7C6}">
  <ds:schemaRefs>
    <ds:schemaRef ds:uri="ESRI.ArcGIS.Mapping.OfficeIntegration.PowerPointInfo"/>
  </ds:schemaRefs>
</ds:datastoreItem>
</file>

<file path=customXml/itemProps220.xml><?xml version="1.0" encoding="utf-8"?>
<ds:datastoreItem xmlns:ds="http://schemas.openxmlformats.org/officeDocument/2006/customXml" ds:itemID="{8CCB1031-261A-4D1C-B883-DDC3EEC4B057}">
  <ds:schemaRefs>
    <ds:schemaRef ds:uri="ESRI.ArcGIS.Mapping.OfficeIntegration.PowerPointInfo"/>
  </ds:schemaRefs>
</ds:datastoreItem>
</file>

<file path=customXml/itemProps221.xml><?xml version="1.0" encoding="utf-8"?>
<ds:datastoreItem xmlns:ds="http://schemas.openxmlformats.org/officeDocument/2006/customXml" ds:itemID="{779DD44A-2832-451C-A90E-95A94213B3E5}">
  <ds:schemaRefs>
    <ds:schemaRef ds:uri="ESRI.ArcGIS.Mapping.OfficeIntegration.PowerPointInfo"/>
  </ds:schemaRefs>
</ds:datastoreItem>
</file>

<file path=customXml/itemProps222.xml><?xml version="1.0" encoding="utf-8"?>
<ds:datastoreItem xmlns:ds="http://schemas.openxmlformats.org/officeDocument/2006/customXml" ds:itemID="{A44BBDF6-C09F-4308-AFAD-21E6903A47A9}">
  <ds:schemaRefs>
    <ds:schemaRef ds:uri="ESRI.ArcGIS.Mapping.OfficeIntegration.PowerPointInfo"/>
  </ds:schemaRefs>
</ds:datastoreItem>
</file>

<file path=customXml/itemProps223.xml><?xml version="1.0" encoding="utf-8"?>
<ds:datastoreItem xmlns:ds="http://schemas.openxmlformats.org/officeDocument/2006/customXml" ds:itemID="{960C2BE2-1E6B-4F97-B602-2ED499CE53CE}">
  <ds:schemaRefs>
    <ds:schemaRef ds:uri="ESRI.ArcGIS.Mapping.OfficeIntegration.PowerPointInfo"/>
  </ds:schemaRefs>
</ds:datastoreItem>
</file>

<file path=customXml/itemProps224.xml><?xml version="1.0" encoding="utf-8"?>
<ds:datastoreItem xmlns:ds="http://schemas.openxmlformats.org/officeDocument/2006/customXml" ds:itemID="{9F34FF97-1497-4C63-8555-71B7D860AFBB}">
  <ds:schemaRefs>
    <ds:schemaRef ds:uri="ESRI.ArcGIS.Mapping.OfficeIntegration.PowerPointInfo"/>
  </ds:schemaRefs>
</ds:datastoreItem>
</file>

<file path=customXml/itemProps225.xml><?xml version="1.0" encoding="utf-8"?>
<ds:datastoreItem xmlns:ds="http://schemas.openxmlformats.org/officeDocument/2006/customXml" ds:itemID="{C7485886-B3F2-4330-87E4-5A65CC6870A8}">
  <ds:schemaRefs>
    <ds:schemaRef ds:uri="ESRI.ArcGIS.Mapping.OfficeIntegration.PowerPointInfo"/>
  </ds:schemaRefs>
</ds:datastoreItem>
</file>

<file path=customXml/itemProps226.xml><?xml version="1.0" encoding="utf-8"?>
<ds:datastoreItem xmlns:ds="http://schemas.openxmlformats.org/officeDocument/2006/customXml" ds:itemID="{76D964A4-541A-4FF5-94F0-FF5D32E56045}">
  <ds:schemaRefs>
    <ds:schemaRef ds:uri="ESRI.ArcGIS.Mapping.OfficeIntegration.PowerPointInfo"/>
  </ds:schemaRefs>
</ds:datastoreItem>
</file>

<file path=customXml/itemProps227.xml><?xml version="1.0" encoding="utf-8"?>
<ds:datastoreItem xmlns:ds="http://schemas.openxmlformats.org/officeDocument/2006/customXml" ds:itemID="{067240D9-BCEF-4F86-8139-107726099C9C}">
  <ds:schemaRefs>
    <ds:schemaRef ds:uri="ESRI.ArcGIS.Mapping.OfficeIntegration.PowerPointInfo"/>
  </ds:schemaRefs>
</ds:datastoreItem>
</file>

<file path=customXml/itemProps228.xml><?xml version="1.0" encoding="utf-8"?>
<ds:datastoreItem xmlns:ds="http://schemas.openxmlformats.org/officeDocument/2006/customXml" ds:itemID="{6965848C-5F11-47EF-A354-2C1918849E6A}">
  <ds:schemaRefs>
    <ds:schemaRef ds:uri="ESRI.ArcGIS.Mapping.OfficeIntegration.PowerPointInfo"/>
  </ds:schemaRefs>
</ds:datastoreItem>
</file>

<file path=customXml/itemProps229.xml><?xml version="1.0" encoding="utf-8"?>
<ds:datastoreItem xmlns:ds="http://schemas.openxmlformats.org/officeDocument/2006/customXml" ds:itemID="{C584B186-C220-4C63-A05C-7AA46086D79D}">
  <ds:schemaRefs>
    <ds:schemaRef ds:uri="ESRI.ArcGIS.Mapping.OfficeIntegration.PowerPointInfo"/>
  </ds:schemaRefs>
</ds:datastoreItem>
</file>

<file path=customXml/itemProps23.xml><?xml version="1.0" encoding="utf-8"?>
<ds:datastoreItem xmlns:ds="http://schemas.openxmlformats.org/officeDocument/2006/customXml" ds:itemID="{FA036D05-384D-4F29-BB22-CA379FE5A22B}">
  <ds:schemaRefs>
    <ds:schemaRef ds:uri="ESRI.ArcGIS.Mapping.OfficeIntegration.PowerPointInfo"/>
  </ds:schemaRefs>
</ds:datastoreItem>
</file>

<file path=customXml/itemProps230.xml><?xml version="1.0" encoding="utf-8"?>
<ds:datastoreItem xmlns:ds="http://schemas.openxmlformats.org/officeDocument/2006/customXml" ds:itemID="{BE676EEE-93D0-46BE-AC74-C11FFCDADA68}">
  <ds:schemaRefs>
    <ds:schemaRef ds:uri="ESRI.ArcGIS.Mapping.OfficeIntegration.PowerPointInfo"/>
  </ds:schemaRefs>
</ds:datastoreItem>
</file>

<file path=customXml/itemProps231.xml><?xml version="1.0" encoding="utf-8"?>
<ds:datastoreItem xmlns:ds="http://schemas.openxmlformats.org/officeDocument/2006/customXml" ds:itemID="{50D61D77-F96F-4BD0-97FF-2597AF38FF67}">
  <ds:schemaRefs>
    <ds:schemaRef ds:uri="ESRI.ArcGIS.Mapping.OfficeIntegration.PowerPointInfo"/>
  </ds:schemaRefs>
</ds:datastoreItem>
</file>

<file path=customXml/itemProps232.xml><?xml version="1.0" encoding="utf-8"?>
<ds:datastoreItem xmlns:ds="http://schemas.openxmlformats.org/officeDocument/2006/customXml" ds:itemID="{24143E90-FC09-4157-9B52-AF87C44568E0}">
  <ds:schemaRefs>
    <ds:schemaRef ds:uri="ESRI.ArcGIS.Mapping.OfficeIntegration.PowerPointInfo"/>
  </ds:schemaRefs>
</ds:datastoreItem>
</file>

<file path=customXml/itemProps233.xml><?xml version="1.0" encoding="utf-8"?>
<ds:datastoreItem xmlns:ds="http://schemas.openxmlformats.org/officeDocument/2006/customXml" ds:itemID="{94694F9F-BF20-4C54-87D0-43A8F2CCBB74}">
  <ds:schemaRefs>
    <ds:schemaRef ds:uri="ESRI.ArcGIS.Mapping.OfficeIntegration.PowerPointInfo"/>
  </ds:schemaRefs>
</ds:datastoreItem>
</file>

<file path=customXml/itemProps234.xml><?xml version="1.0" encoding="utf-8"?>
<ds:datastoreItem xmlns:ds="http://schemas.openxmlformats.org/officeDocument/2006/customXml" ds:itemID="{498B37C1-AD0C-497D-A687-AFB5641B33B0}">
  <ds:schemaRefs>
    <ds:schemaRef ds:uri="ESRI.ArcGIS.Mapping.OfficeIntegration.PowerPointInfo"/>
  </ds:schemaRefs>
</ds:datastoreItem>
</file>

<file path=customXml/itemProps235.xml><?xml version="1.0" encoding="utf-8"?>
<ds:datastoreItem xmlns:ds="http://schemas.openxmlformats.org/officeDocument/2006/customXml" ds:itemID="{D70FB52E-D4DF-4838-B0E6-314E672B4662}">
  <ds:schemaRefs>
    <ds:schemaRef ds:uri="ESRI.ArcGIS.Mapping.OfficeIntegration.PowerPointInfo"/>
  </ds:schemaRefs>
</ds:datastoreItem>
</file>

<file path=customXml/itemProps236.xml><?xml version="1.0" encoding="utf-8"?>
<ds:datastoreItem xmlns:ds="http://schemas.openxmlformats.org/officeDocument/2006/customXml" ds:itemID="{22BA13B6-3875-4763-99FE-967BF9D1DF82}">
  <ds:schemaRefs>
    <ds:schemaRef ds:uri="ESRI.ArcGIS.Mapping.OfficeIntegration.PowerPointInfo"/>
  </ds:schemaRefs>
</ds:datastoreItem>
</file>

<file path=customXml/itemProps237.xml><?xml version="1.0" encoding="utf-8"?>
<ds:datastoreItem xmlns:ds="http://schemas.openxmlformats.org/officeDocument/2006/customXml" ds:itemID="{F6629F3F-B08E-40DA-99F8-59666F9BBA7D}">
  <ds:schemaRefs>
    <ds:schemaRef ds:uri="ESRI.ArcGIS.Mapping.OfficeIntegration.PowerPointInfo"/>
  </ds:schemaRefs>
</ds:datastoreItem>
</file>

<file path=customXml/itemProps238.xml><?xml version="1.0" encoding="utf-8"?>
<ds:datastoreItem xmlns:ds="http://schemas.openxmlformats.org/officeDocument/2006/customXml" ds:itemID="{C9845AD1-BBB5-4840-A9C6-8F51A6D6578E}">
  <ds:schemaRefs>
    <ds:schemaRef ds:uri="ESRI.ArcGIS.Mapping.OfficeIntegration.PowerPointInfo"/>
  </ds:schemaRefs>
</ds:datastoreItem>
</file>

<file path=customXml/itemProps239.xml><?xml version="1.0" encoding="utf-8"?>
<ds:datastoreItem xmlns:ds="http://schemas.openxmlformats.org/officeDocument/2006/customXml" ds:itemID="{3E64C7B3-56F5-4A7E-9813-76ECBB7D8679}">
  <ds:schemaRefs>
    <ds:schemaRef ds:uri="ESRI.ArcGIS.Mapping.OfficeIntegration.PowerPointInfo"/>
  </ds:schemaRefs>
</ds:datastoreItem>
</file>

<file path=customXml/itemProps24.xml><?xml version="1.0" encoding="utf-8"?>
<ds:datastoreItem xmlns:ds="http://schemas.openxmlformats.org/officeDocument/2006/customXml" ds:itemID="{177D9CA5-A4F8-40D3-AA77-4F9C01479882}">
  <ds:schemaRefs>
    <ds:schemaRef ds:uri="ESRI.ArcGIS.Mapping.OfficeIntegration.PowerPointInfo"/>
  </ds:schemaRefs>
</ds:datastoreItem>
</file>

<file path=customXml/itemProps240.xml><?xml version="1.0" encoding="utf-8"?>
<ds:datastoreItem xmlns:ds="http://schemas.openxmlformats.org/officeDocument/2006/customXml" ds:itemID="{12623618-20B4-4AAE-B5B4-46D26FC64B60}">
  <ds:schemaRefs>
    <ds:schemaRef ds:uri="ESRI.ArcGIS.Mapping.OfficeIntegration.PowerPointInfo"/>
  </ds:schemaRefs>
</ds:datastoreItem>
</file>

<file path=customXml/itemProps241.xml><?xml version="1.0" encoding="utf-8"?>
<ds:datastoreItem xmlns:ds="http://schemas.openxmlformats.org/officeDocument/2006/customXml" ds:itemID="{F0407A20-A7FC-41FF-9EF8-355EB1E31722}">
  <ds:schemaRefs>
    <ds:schemaRef ds:uri="ESRI.ArcGIS.Mapping.OfficeIntegration.PowerPointInfo"/>
  </ds:schemaRefs>
</ds:datastoreItem>
</file>

<file path=customXml/itemProps242.xml><?xml version="1.0" encoding="utf-8"?>
<ds:datastoreItem xmlns:ds="http://schemas.openxmlformats.org/officeDocument/2006/customXml" ds:itemID="{62618683-7E7D-439C-B580-74E3BC3C7611}">
  <ds:schemaRefs>
    <ds:schemaRef ds:uri="ESRI.ArcGIS.Mapping.OfficeIntegration.PowerPointInfo"/>
  </ds:schemaRefs>
</ds:datastoreItem>
</file>

<file path=customXml/itemProps243.xml><?xml version="1.0" encoding="utf-8"?>
<ds:datastoreItem xmlns:ds="http://schemas.openxmlformats.org/officeDocument/2006/customXml" ds:itemID="{1162231C-7022-4A73-B89A-D818EBE57F2C}">
  <ds:schemaRefs>
    <ds:schemaRef ds:uri="ESRI.ArcGIS.Mapping.OfficeIntegration.PowerPointInfo"/>
  </ds:schemaRefs>
</ds:datastoreItem>
</file>

<file path=customXml/itemProps244.xml><?xml version="1.0" encoding="utf-8"?>
<ds:datastoreItem xmlns:ds="http://schemas.openxmlformats.org/officeDocument/2006/customXml" ds:itemID="{35553697-4174-4865-A2F5-E3FB7C6A0510}">
  <ds:schemaRefs>
    <ds:schemaRef ds:uri="ESRI.ArcGIS.Mapping.OfficeIntegration.PowerPointInfo"/>
  </ds:schemaRefs>
</ds:datastoreItem>
</file>

<file path=customXml/itemProps245.xml><?xml version="1.0" encoding="utf-8"?>
<ds:datastoreItem xmlns:ds="http://schemas.openxmlformats.org/officeDocument/2006/customXml" ds:itemID="{3561B3D5-A8D3-449F-B065-20190322D247}">
  <ds:schemaRefs>
    <ds:schemaRef ds:uri="ESRI.ArcGIS.Mapping.OfficeIntegration.PowerPointInfo"/>
  </ds:schemaRefs>
</ds:datastoreItem>
</file>

<file path=customXml/itemProps246.xml><?xml version="1.0" encoding="utf-8"?>
<ds:datastoreItem xmlns:ds="http://schemas.openxmlformats.org/officeDocument/2006/customXml" ds:itemID="{8E8F9972-F3DF-40D5-A097-EBA127CFFAFF}">
  <ds:schemaRefs>
    <ds:schemaRef ds:uri="ESRI.ArcGIS.Mapping.OfficeIntegration.PowerPointInfo"/>
  </ds:schemaRefs>
</ds:datastoreItem>
</file>

<file path=customXml/itemProps247.xml><?xml version="1.0" encoding="utf-8"?>
<ds:datastoreItem xmlns:ds="http://schemas.openxmlformats.org/officeDocument/2006/customXml" ds:itemID="{2E5BD360-B318-4114-8415-FA943ABD9124}">
  <ds:schemaRefs>
    <ds:schemaRef ds:uri="ESRI.ArcGIS.Mapping.OfficeIntegration.PowerPointInfo"/>
  </ds:schemaRefs>
</ds:datastoreItem>
</file>

<file path=customXml/itemProps248.xml><?xml version="1.0" encoding="utf-8"?>
<ds:datastoreItem xmlns:ds="http://schemas.openxmlformats.org/officeDocument/2006/customXml" ds:itemID="{9E1BC036-FF18-4554-8CE9-502F0E3B9833}">
  <ds:schemaRefs>
    <ds:schemaRef ds:uri="ESRI.ArcGIS.Mapping.OfficeIntegration.PowerPointInfo"/>
  </ds:schemaRefs>
</ds:datastoreItem>
</file>

<file path=customXml/itemProps249.xml><?xml version="1.0" encoding="utf-8"?>
<ds:datastoreItem xmlns:ds="http://schemas.openxmlformats.org/officeDocument/2006/customXml" ds:itemID="{F2EA386A-FAD4-4D62-8141-6515583B99FC}">
  <ds:schemaRefs>
    <ds:schemaRef ds:uri="ESRI.ArcGIS.Mapping.OfficeIntegration.PowerPointInfo"/>
  </ds:schemaRefs>
</ds:datastoreItem>
</file>

<file path=customXml/itemProps25.xml><?xml version="1.0" encoding="utf-8"?>
<ds:datastoreItem xmlns:ds="http://schemas.openxmlformats.org/officeDocument/2006/customXml" ds:itemID="{A7FAD790-B8AE-44BD-8148-A6C4A1CC4CDB}">
  <ds:schemaRefs>
    <ds:schemaRef ds:uri="ESRI.ArcGIS.Mapping.OfficeIntegration.PowerPointInfo"/>
  </ds:schemaRefs>
</ds:datastoreItem>
</file>

<file path=customXml/itemProps250.xml><?xml version="1.0" encoding="utf-8"?>
<ds:datastoreItem xmlns:ds="http://schemas.openxmlformats.org/officeDocument/2006/customXml" ds:itemID="{51B657FE-5FB0-4C03-BB6B-9F371F5EEEC4}">
  <ds:schemaRefs>
    <ds:schemaRef ds:uri="ESRI.ArcGIS.Mapping.OfficeIntegration.PowerPointInfo"/>
  </ds:schemaRefs>
</ds:datastoreItem>
</file>

<file path=customXml/itemProps251.xml><?xml version="1.0" encoding="utf-8"?>
<ds:datastoreItem xmlns:ds="http://schemas.openxmlformats.org/officeDocument/2006/customXml" ds:itemID="{2335CDC5-4A74-4909-901F-5B3F69A5CB31}">
  <ds:schemaRefs>
    <ds:schemaRef ds:uri="ESRI.ArcGIS.Mapping.OfficeIntegration.PowerPointInfo"/>
  </ds:schemaRefs>
</ds:datastoreItem>
</file>

<file path=customXml/itemProps252.xml><?xml version="1.0" encoding="utf-8"?>
<ds:datastoreItem xmlns:ds="http://schemas.openxmlformats.org/officeDocument/2006/customXml" ds:itemID="{6F7CFF0A-7AE3-4512-B9FC-9003BF880B36}">
  <ds:schemaRefs>
    <ds:schemaRef ds:uri="ESRI.ArcGIS.Mapping.OfficeIntegration.PowerPointInfo"/>
  </ds:schemaRefs>
</ds:datastoreItem>
</file>

<file path=customXml/itemProps253.xml><?xml version="1.0" encoding="utf-8"?>
<ds:datastoreItem xmlns:ds="http://schemas.openxmlformats.org/officeDocument/2006/customXml" ds:itemID="{BC30E34A-9553-4F49-A92C-AC312126F7C7}">
  <ds:schemaRefs>
    <ds:schemaRef ds:uri="ESRI.ArcGIS.Mapping.OfficeIntegration.PowerPointInfo"/>
  </ds:schemaRefs>
</ds:datastoreItem>
</file>

<file path=customXml/itemProps254.xml><?xml version="1.0" encoding="utf-8"?>
<ds:datastoreItem xmlns:ds="http://schemas.openxmlformats.org/officeDocument/2006/customXml" ds:itemID="{B7A961CC-5C8F-478E-9B24-CEF1B67F0C31}">
  <ds:schemaRefs>
    <ds:schemaRef ds:uri="ESRI.ArcGIS.Mapping.OfficeIntegration.PowerPointInfo"/>
  </ds:schemaRefs>
</ds:datastoreItem>
</file>

<file path=customXml/itemProps255.xml><?xml version="1.0" encoding="utf-8"?>
<ds:datastoreItem xmlns:ds="http://schemas.openxmlformats.org/officeDocument/2006/customXml" ds:itemID="{8BADDA23-8C74-4988-89E3-FB90387BA9AF}">
  <ds:schemaRefs>
    <ds:schemaRef ds:uri="ESRI.ArcGIS.Mapping.OfficeIntegration.PowerPointInfo"/>
  </ds:schemaRefs>
</ds:datastoreItem>
</file>

<file path=customXml/itemProps256.xml><?xml version="1.0" encoding="utf-8"?>
<ds:datastoreItem xmlns:ds="http://schemas.openxmlformats.org/officeDocument/2006/customXml" ds:itemID="{D0B1AB2B-4337-4B13-839B-A03497C3BE31}">
  <ds:schemaRefs>
    <ds:schemaRef ds:uri="ESRI.ArcGIS.Mapping.OfficeIntegration.PowerPointInfo"/>
  </ds:schemaRefs>
</ds:datastoreItem>
</file>

<file path=customXml/itemProps257.xml><?xml version="1.0" encoding="utf-8"?>
<ds:datastoreItem xmlns:ds="http://schemas.openxmlformats.org/officeDocument/2006/customXml" ds:itemID="{4248B5C6-3FF8-4F14-A5D4-054CB483A1F9}">
  <ds:schemaRefs>
    <ds:schemaRef ds:uri="ESRI.ArcGIS.Mapping.OfficeIntegration.PowerPointInfo"/>
  </ds:schemaRefs>
</ds:datastoreItem>
</file>

<file path=customXml/itemProps258.xml><?xml version="1.0" encoding="utf-8"?>
<ds:datastoreItem xmlns:ds="http://schemas.openxmlformats.org/officeDocument/2006/customXml" ds:itemID="{33FB070D-6115-400C-B258-4DE29B01249C}">
  <ds:schemaRefs>
    <ds:schemaRef ds:uri="ESRI.ArcGIS.Mapping.OfficeIntegration.PowerPointInfo"/>
  </ds:schemaRefs>
</ds:datastoreItem>
</file>

<file path=customXml/itemProps259.xml><?xml version="1.0" encoding="utf-8"?>
<ds:datastoreItem xmlns:ds="http://schemas.openxmlformats.org/officeDocument/2006/customXml" ds:itemID="{20BD51A1-8B9F-48A9-A33A-CBC7B9215412}">
  <ds:schemaRefs>
    <ds:schemaRef ds:uri="ESRI.ArcGIS.Mapping.OfficeIntegration.PowerPointInfo"/>
  </ds:schemaRefs>
</ds:datastoreItem>
</file>

<file path=customXml/itemProps26.xml><?xml version="1.0" encoding="utf-8"?>
<ds:datastoreItem xmlns:ds="http://schemas.openxmlformats.org/officeDocument/2006/customXml" ds:itemID="{FF223FB7-669D-49D2-A101-2B0C2D7F0F47}">
  <ds:schemaRefs>
    <ds:schemaRef ds:uri="ESRI.ArcGIS.Mapping.OfficeIntegration.PowerPointInfo"/>
  </ds:schemaRefs>
</ds:datastoreItem>
</file>

<file path=customXml/itemProps260.xml><?xml version="1.0" encoding="utf-8"?>
<ds:datastoreItem xmlns:ds="http://schemas.openxmlformats.org/officeDocument/2006/customXml" ds:itemID="{AD0DBDAE-05BF-460F-A88C-E4239D9EA8CD}">
  <ds:schemaRefs>
    <ds:schemaRef ds:uri="ESRI.ArcGIS.Mapping.OfficeIntegration.PowerPointInfo"/>
  </ds:schemaRefs>
</ds:datastoreItem>
</file>

<file path=customXml/itemProps261.xml><?xml version="1.0" encoding="utf-8"?>
<ds:datastoreItem xmlns:ds="http://schemas.openxmlformats.org/officeDocument/2006/customXml" ds:itemID="{EF77C849-AA3F-40E9-BF41-093A131A0473}">
  <ds:schemaRefs>
    <ds:schemaRef ds:uri="ESRI.ArcGIS.Mapping.OfficeIntegration.PowerPointInfo"/>
  </ds:schemaRefs>
</ds:datastoreItem>
</file>

<file path=customXml/itemProps262.xml><?xml version="1.0" encoding="utf-8"?>
<ds:datastoreItem xmlns:ds="http://schemas.openxmlformats.org/officeDocument/2006/customXml" ds:itemID="{2C44D054-4076-4D77-8EBD-43E097D27354}">
  <ds:schemaRefs>
    <ds:schemaRef ds:uri="ESRI.ArcGIS.Mapping.OfficeIntegration.PowerPointInfo"/>
  </ds:schemaRefs>
</ds:datastoreItem>
</file>

<file path=customXml/itemProps263.xml><?xml version="1.0" encoding="utf-8"?>
<ds:datastoreItem xmlns:ds="http://schemas.openxmlformats.org/officeDocument/2006/customXml" ds:itemID="{07CFC3AD-FA83-4A33-9A3E-EDCAC6EF0DB9}">
  <ds:schemaRefs>
    <ds:schemaRef ds:uri="ESRI.ArcGIS.Mapping.OfficeIntegration.PowerPointInfo"/>
  </ds:schemaRefs>
</ds:datastoreItem>
</file>

<file path=customXml/itemProps264.xml><?xml version="1.0" encoding="utf-8"?>
<ds:datastoreItem xmlns:ds="http://schemas.openxmlformats.org/officeDocument/2006/customXml" ds:itemID="{6930FC36-66BF-40B6-A233-535854437706}">
  <ds:schemaRefs>
    <ds:schemaRef ds:uri="ESRI.ArcGIS.Mapping.OfficeIntegration.PowerPointInfo"/>
  </ds:schemaRefs>
</ds:datastoreItem>
</file>

<file path=customXml/itemProps265.xml><?xml version="1.0" encoding="utf-8"?>
<ds:datastoreItem xmlns:ds="http://schemas.openxmlformats.org/officeDocument/2006/customXml" ds:itemID="{A0008510-BB5F-4D5E-B7B1-50263792CE54}">
  <ds:schemaRefs>
    <ds:schemaRef ds:uri="ESRI.ArcGIS.Mapping.OfficeIntegration.PowerPointInfo"/>
  </ds:schemaRefs>
</ds:datastoreItem>
</file>

<file path=customXml/itemProps266.xml><?xml version="1.0" encoding="utf-8"?>
<ds:datastoreItem xmlns:ds="http://schemas.openxmlformats.org/officeDocument/2006/customXml" ds:itemID="{38655D7B-3E6F-4EBE-A8BE-153AA4ACDEA1}">
  <ds:schemaRefs>
    <ds:schemaRef ds:uri="ESRI.ArcGIS.Mapping.OfficeIntegration.PowerPointInfo"/>
  </ds:schemaRefs>
</ds:datastoreItem>
</file>

<file path=customXml/itemProps267.xml><?xml version="1.0" encoding="utf-8"?>
<ds:datastoreItem xmlns:ds="http://schemas.openxmlformats.org/officeDocument/2006/customXml" ds:itemID="{AC5B2E22-25FC-4252-B438-3EF07C3CB418}">
  <ds:schemaRefs>
    <ds:schemaRef ds:uri="ESRI.ArcGIS.Mapping.OfficeIntegration.PowerPointInfo"/>
  </ds:schemaRefs>
</ds:datastoreItem>
</file>

<file path=customXml/itemProps268.xml><?xml version="1.0" encoding="utf-8"?>
<ds:datastoreItem xmlns:ds="http://schemas.openxmlformats.org/officeDocument/2006/customXml" ds:itemID="{DBD75BD8-A248-47A6-94FA-F750239C06FD}">
  <ds:schemaRefs>
    <ds:schemaRef ds:uri="ESRI.ArcGIS.Mapping.OfficeIntegration.PowerPointInfo"/>
  </ds:schemaRefs>
</ds:datastoreItem>
</file>

<file path=customXml/itemProps269.xml><?xml version="1.0" encoding="utf-8"?>
<ds:datastoreItem xmlns:ds="http://schemas.openxmlformats.org/officeDocument/2006/customXml" ds:itemID="{9C080751-113B-4496-A231-AFB512F76919}">
  <ds:schemaRefs>
    <ds:schemaRef ds:uri="ESRI.ArcGIS.Mapping.OfficeIntegration.PowerPointInfo"/>
  </ds:schemaRefs>
</ds:datastoreItem>
</file>

<file path=customXml/itemProps27.xml><?xml version="1.0" encoding="utf-8"?>
<ds:datastoreItem xmlns:ds="http://schemas.openxmlformats.org/officeDocument/2006/customXml" ds:itemID="{7D75E8BF-1283-4AD9-937D-331F5B7CA9F7}">
  <ds:schemaRefs>
    <ds:schemaRef ds:uri="ESRI.ArcGIS.Mapping.OfficeIntegration.PowerPointInfo"/>
  </ds:schemaRefs>
</ds:datastoreItem>
</file>

<file path=customXml/itemProps270.xml><?xml version="1.0" encoding="utf-8"?>
<ds:datastoreItem xmlns:ds="http://schemas.openxmlformats.org/officeDocument/2006/customXml" ds:itemID="{88ECFCB1-1AD7-4498-855E-E3D517BD7F46}">
  <ds:schemaRefs>
    <ds:schemaRef ds:uri="ESRI.ArcGIS.Mapping.OfficeIntegration.PowerPointInfo"/>
  </ds:schemaRefs>
</ds:datastoreItem>
</file>

<file path=customXml/itemProps271.xml><?xml version="1.0" encoding="utf-8"?>
<ds:datastoreItem xmlns:ds="http://schemas.openxmlformats.org/officeDocument/2006/customXml" ds:itemID="{8A4D9CD3-9800-4EEB-9672-E6B026ABA363}">
  <ds:schemaRefs>
    <ds:schemaRef ds:uri="ESRI.ArcGIS.Mapping.OfficeIntegration.PowerPointInfo"/>
  </ds:schemaRefs>
</ds:datastoreItem>
</file>

<file path=customXml/itemProps272.xml><?xml version="1.0" encoding="utf-8"?>
<ds:datastoreItem xmlns:ds="http://schemas.openxmlformats.org/officeDocument/2006/customXml" ds:itemID="{2CECCF16-093B-4264-8EA7-DF3DC2A48144}">
  <ds:schemaRefs>
    <ds:schemaRef ds:uri="ESRI.ArcGIS.Mapping.OfficeIntegration.PowerPointInfo"/>
  </ds:schemaRefs>
</ds:datastoreItem>
</file>

<file path=customXml/itemProps273.xml><?xml version="1.0" encoding="utf-8"?>
<ds:datastoreItem xmlns:ds="http://schemas.openxmlformats.org/officeDocument/2006/customXml" ds:itemID="{E97C7DDC-ACB8-4E32-B766-EEDEB96AFDE7}">
  <ds:schemaRefs>
    <ds:schemaRef ds:uri="ESRI.ArcGIS.Mapping.OfficeIntegration.PowerPointInfo"/>
  </ds:schemaRefs>
</ds:datastoreItem>
</file>

<file path=customXml/itemProps274.xml><?xml version="1.0" encoding="utf-8"?>
<ds:datastoreItem xmlns:ds="http://schemas.openxmlformats.org/officeDocument/2006/customXml" ds:itemID="{FE36AFFE-BF57-4E0D-87DF-4713FFC9EA68}">
  <ds:schemaRefs>
    <ds:schemaRef ds:uri="ESRI.ArcGIS.Mapping.OfficeIntegration.PowerPointInfo"/>
  </ds:schemaRefs>
</ds:datastoreItem>
</file>

<file path=customXml/itemProps275.xml><?xml version="1.0" encoding="utf-8"?>
<ds:datastoreItem xmlns:ds="http://schemas.openxmlformats.org/officeDocument/2006/customXml" ds:itemID="{79437631-B82F-4521-896D-81D031E9D069}">
  <ds:schemaRefs>
    <ds:schemaRef ds:uri="ESRI.ArcGIS.Mapping.OfficeIntegration.PowerPointInfo"/>
  </ds:schemaRefs>
</ds:datastoreItem>
</file>

<file path=customXml/itemProps276.xml><?xml version="1.0" encoding="utf-8"?>
<ds:datastoreItem xmlns:ds="http://schemas.openxmlformats.org/officeDocument/2006/customXml" ds:itemID="{1BB142DC-7901-45ED-816A-AD902423111C}">
  <ds:schemaRefs>
    <ds:schemaRef ds:uri="ESRI.ArcGIS.Mapping.OfficeIntegration.PowerPointInfo"/>
  </ds:schemaRefs>
</ds:datastoreItem>
</file>

<file path=customXml/itemProps277.xml><?xml version="1.0" encoding="utf-8"?>
<ds:datastoreItem xmlns:ds="http://schemas.openxmlformats.org/officeDocument/2006/customXml" ds:itemID="{1E8DDFFC-403C-4BFF-BB05-8DDBE9A4FE82}">
  <ds:schemaRefs>
    <ds:schemaRef ds:uri="ESRI.ArcGIS.Mapping.OfficeIntegration.PowerPointInfo"/>
  </ds:schemaRefs>
</ds:datastoreItem>
</file>

<file path=customXml/itemProps278.xml><?xml version="1.0" encoding="utf-8"?>
<ds:datastoreItem xmlns:ds="http://schemas.openxmlformats.org/officeDocument/2006/customXml" ds:itemID="{3CDBF6AF-F0FF-4FAC-B8F2-6C83129F09CC}">
  <ds:schemaRefs>
    <ds:schemaRef ds:uri="ESRI.ArcGIS.Mapping.OfficeIntegration.PowerPointInfo"/>
  </ds:schemaRefs>
</ds:datastoreItem>
</file>

<file path=customXml/itemProps279.xml><?xml version="1.0" encoding="utf-8"?>
<ds:datastoreItem xmlns:ds="http://schemas.openxmlformats.org/officeDocument/2006/customXml" ds:itemID="{B901F7C0-9CB9-4749-8604-5689BB432313}">
  <ds:schemaRefs>
    <ds:schemaRef ds:uri="ESRI.ArcGIS.Mapping.OfficeIntegration.PowerPointInfo"/>
  </ds:schemaRefs>
</ds:datastoreItem>
</file>

<file path=customXml/itemProps28.xml><?xml version="1.0" encoding="utf-8"?>
<ds:datastoreItem xmlns:ds="http://schemas.openxmlformats.org/officeDocument/2006/customXml" ds:itemID="{5E29F1FA-9541-49EE-9051-E84473DA2A46}">
  <ds:schemaRefs>
    <ds:schemaRef ds:uri="ESRI.ArcGIS.Mapping.OfficeIntegration.PowerPointInfo"/>
  </ds:schemaRefs>
</ds:datastoreItem>
</file>

<file path=customXml/itemProps280.xml><?xml version="1.0" encoding="utf-8"?>
<ds:datastoreItem xmlns:ds="http://schemas.openxmlformats.org/officeDocument/2006/customXml" ds:itemID="{B3FAD8DE-D445-42B9-B3C2-DC21D71BAF26}">
  <ds:schemaRefs>
    <ds:schemaRef ds:uri="ESRI.ArcGIS.Mapping.OfficeIntegration.PowerPointInfo"/>
  </ds:schemaRefs>
</ds:datastoreItem>
</file>

<file path=customXml/itemProps281.xml><?xml version="1.0" encoding="utf-8"?>
<ds:datastoreItem xmlns:ds="http://schemas.openxmlformats.org/officeDocument/2006/customXml" ds:itemID="{CF5F8ABA-C935-41C2-9D9D-DD0398D7A9CC}">
  <ds:schemaRefs>
    <ds:schemaRef ds:uri="ESRI.ArcGIS.Mapping.OfficeIntegration.PowerPointInfo"/>
  </ds:schemaRefs>
</ds:datastoreItem>
</file>

<file path=customXml/itemProps282.xml><?xml version="1.0" encoding="utf-8"?>
<ds:datastoreItem xmlns:ds="http://schemas.openxmlformats.org/officeDocument/2006/customXml" ds:itemID="{B6E143F0-ADCF-45C7-97A7-88C7EDA64CD7}">
  <ds:schemaRefs>
    <ds:schemaRef ds:uri="ESRI.ArcGIS.Mapping.OfficeIntegration.PowerPointInfo"/>
  </ds:schemaRefs>
</ds:datastoreItem>
</file>

<file path=customXml/itemProps283.xml><?xml version="1.0" encoding="utf-8"?>
<ds:datastoreItem xmlns:ds="http://schemas.openxmlformats.org/officeDocument/2006/customXml" ds:itemID="{2C5A6BCC-B46D-438D-9509-6096D7272C98}">
  <ds:schemaRefs>
    <ds:schemaRef ds:uri="ESRI.ArcGIS.Mapping.OfficeIntegration.PowerPointInfo"/>
  </ds:schemaRefs>
</ds:datastoreItem>
</file>

<file path=customXml/itemProps284.xml><?xml version="1.0" encoding="utf-8"?>
<ds:datastoreItem xmlns:ds="http://schemas.openxmlformats.org/officeDocument/2006/customXml" ds:itemID="{D0525FEF-145A-4E34-8B95-EDA9B57C12CD}">
  <ds:schemaRefs>
    <ds:schemaRef ds:uri="ESRI.ArcGIS.Mapping.OfficeIntegration.PowerPointInfo"/>
  </ds:schemaRefs>
</ds:datastoreItem>
</file>

<file path=customXml/itemProps285.xml><?xml version="1.0" encoding="utf-8"?>
<ds:datastoreItem xmlns:ds="http://schemas.openxmlformats.org/officeDocument/2006/customXml" ds:itemID="{07C47C72-FC3D-4C87-9A60-B1B84B404156}">
  <ds:schemaRefs>
    <ds:schemaRef ds:uri="ESRI.ArcGIS.Mapping.OfficeIntegration.PowerPointInfo"/>
  </ds:schemaRefs>
</ds:datastoreItem>
</file>

<file path=customXml/itemProps286.xml><?xml version="1.0" encoding="utf-8"?>
<ds:datastoreItem xmlns:ds="http://schemas.openxmlformats.org/officeDocument/2006/customXml" ds:itemID="{F7659807-87C4-4B53-A9B2-60CDFC2E0505}">
  <ds:schemaRefs>
    <ds:schemaRef ds:uri="ESRI.ArcGIS.Mapping.OfficeIntegration.PowerPointInfo"/>
  </ds:schemaRefs>
</ds:datastoreItem>
</file>

<file path=customXml/itemProps287.xml><?xml version="1.0" encoding="utf-8"?>
<ds:datastoreItem xmlns:ds="http://schemas.openxmlformats.org/officeDocument/2006/customXml" ds:itemID="{D89BA0C0-9666-492A-83A7-F6360B9F9D3F}">
  <ds:schemaRefs>
    <ds:schemaRef ds:uri="ESRI.ArcGIS.Mapping.OfficeIntegration.PowerPointInfo"/>
  </ds:schemaRefs>
</ds:datastoreItem>
</file>

<file path=customXml/itemProps288.xml><?xml version="1.0" encoding="utf-8"?>
<ds:datastoreItem xmlns:ds="http://schemas.openxmlformats.org/officeDocument/2006/customXml" ds:itemID="{5A43C600-26F0-4E6A-AE4A-54B9E2F56A26}">
  <ds:schemaRefs>
    <ds:schemaRef ds:uri="ESRI.ArcGIS.Mapping.OfficeIntegration.PowerPointInfo"/>
  </ds:schemaRefs>
</ds:datastoreItem>
</file>

<file path=customXml/itemProps289.xml><?xml version="1.0" encoding="utf-8"?>
<ds:datastoreItem xmlns:ds="http://schemas.openxmlformats.org/officeDocument/2006/customXml" ds:itemID="{E7C9DAB4-00DF-4013-9520-7BFFDD51D0E2}">
  <ds:schemaRefs>
    <ds:schemaRef ds:uri="ESRI.ArcGIS.Mapping.OfficeIntegration.PowerPointInfo"/>
  </ds:schemaRefs>
</ds:datastoreItem>
</file>

<file path=customXml/itemProps29.xml><?xml version="1.0" encoding="utf-8"?>
<ds:datastoreItem xmlns:ds="http://schemas.openxmlformats.org/officeDocument/2006/customXml" ds:itemID="{54290EAB-566B-4E6A-AD42-7B447B0DB0C0}">
  <ds:schemaRefs>
    <ds:schemaRef ds:uri="ESRI.ArcGIS.Mapping.OfficeIntegration.PowerPointInfo"/>
  </ds:schemaRefs>
</ds:datastoreItem>
</file>

<file path=customXml/itemProps290.xml><?xml version="1.0" encoding="utf-8"?>
<ds:datastoreItem xmlns:ds="http://schemas.openxmlformats.org/officeDocument/2006/customXml" ds:itemID="{282DFB6D-8A5F-4C9A-87EA-6AEA67BCA652}">
  <ds:schemaRefs>
    <ds:schemaRef ds:uri="ESRI.ArcGIS.Mapping.OfficeIntegration.PowerPointInfo"/>
  </ds:schemaRefs>
</ds:datastoreItem>
</file>

<file path=customXml/itemProps291.xml><?xml version="1.0" encoding="utf-8"?>
<ds:datastoreItem xmlns:ds="http://schemas.openxmlformats.org/officeDocument/2006/customXml" ds:itemID="{92083D63-9874-4343-8A03-E08BA86958C6}">
  <ds:schemaRefs>
    <ds:schemaRef ds:uri="ESRI.ArcGIS.Mapping.OfficeIntegration.PowerPointInfo"/>
  </ds:schemaRefs>
</ds:datastoreItem>
</file>

<file path=customXml/itemProps292.xml><?xml version="1.0" encoding="utf-8"?>
<ds:datastoreItem xmlns:ds="http://schemas.openxmlformats.org/officeDocument/2006/customXml" ds:itemID="{1930DDE6-5C3F-434A-9DCC-A1ED6313EE24}">
  <ds:schemaRefs>
    <ds:schemaRef ds:uri="ESRI.ArcGIS.Mapping.OfficeIntegration.PowerPointInfo"/>
  </ds:schemaRefs>
</ds:datastoreItem>
</file>

<file path=customXml/itemProps293.xml><?xml version="1.0" encoding="utf-8"?>
<ds:datastoreItem xmlns:ds="http://schemas.openxmlformats.org/officeDocument/2006/customXml" ds:itemID="{F6C1D77A-0AE1-475B-989E-745AF240DAD6}">
  <ds:schemaRefs>
    <ds:schemaRef ds:uri="ESRI.ArcGIS.Mapping.OfficeIntegration.PowerPointInfo"/>
  </ds:schemaRefs>
</ds:datastoreItem>
</file>

<file path=customXml/itemProps294.xml><?xml version="1.0" encoding="utf-8"?>
<ds:datastoreItem xmlns:ds="http://schemas.openxmlformats.org/officeDocument/2006/customXml" ds:itemID="{69AB50D1-A961-433D-87F5-957612A3231B}">
  <ds:schemaRefs>
    <ds:schemaRef ds:uri="ESRI.ArcGIS.Mapping.OfficeIntegration.PowerPointInfo"/>
  </ds:schemaRefs>
</ds:datastoreItem>
</file>

<file path=customXml/itemProps295.xml><?xml version="1.0" encoding="utf-8"?>
<ds:datastoreItem xmlns:ds="http://schemas.openxmlformats.org/officeDocument/2006/customXml" ds:itemID="{D8691D8C-4AE9-481C-A1ED-B621DB4E9800}">
  <ds:schemaRefs>
    <ds:schemaRef ds:uri="ESRI.ArcGIS.Mapping.OfficeIntegration.PowerPointInfo"/>
  </ds:schemaRefs>
</ds:datastoreItem>
</file>

<file path=customXml/itemProps296.xml><?xml version="1.0" encoding="utf-8"?>
<ds:datastoreItem xmlns:ds="http://schemas.openxmlformats.org/officeDocument/2006/customXml" ds:itemID="{3CA5072D-174B-49A1-877D-888FB6B709EB}">
  <ds:schemaRefs>
    <ds:schemaRef ds:uri="ESRI.ArcGIS.Mapping.OfficeIntegration.PowerPointInfo"/>
  </ds:schemaRefs>
</ds:datastoreItem>
</file>

<file path=customXml/itemProps297.xml><?xml version="1.0" encoding="utf-8"?>
<ds:datastoreItem xmlns:ds="http://schemas.openxmlformats.org/officeDocument/2006/customXml" ds:itemID="{D85E9022-A6B1-46A3-96CB-2A846E0E3363}">
  <ds:schemaRefs>
    <ds:schemaRef ds:uri="ESRI.ArcGIS.Mapping.OfficeIntegration.PowerPointInfo"/>
  </ds:schemaRefs>
</ds:datastoreItem>
</file>

<file path=customXml/itemProps298.xml><?xml version="1.0" encoding="utf-8"?>
<ds:datastoreItem xmlns:ds="http://schemas.openxmlformats.org/officeDocument/2006/customXml" ds:itemID="{64DD7954-FC29-49D1-9065-E6E1C4CD2502}">
  <ds:schemaRefs>
    <ds:schemaRef ds:uri="ESRI.ArcGIS.Mapping.OfficeIntegration.PowerPointInfo"/>
  </ds:schemaRefs>
</ds:datastoreItem>
</file>

<file path=customXml/itemProps299.xml><?xml version="1.0" encoding="utf-8"?>
<ds:datastoreItem xmlns:ds="http://schemas.openxmlformats.org/officeDocument/2006/customXml" ds:itemID="{1B138566-5854-4775-985A-7E8B3015FA72}">
  <ds:schemaRefs>
    <ds:schemaRef ds:uri="ESRI.ArcGIS.Mapping.OfficeIntegration.PowerPointInfo"/>
  </ds:schemaRefs>
</ds:datastoreItem>
</file>

<file path=customXml/itemProps3.xml><?xml version="1.0" encoding="utf-8"?>
<ds:datastoreItem xmlns:ds="http://schemas.openxmlformats.org/officeDocument/2006/customXml" ds:itemID="{42C9B028-450A-4AFB-8A74-D9A0A36C0070}">
  <ds:schemaRefs>
    <ds:schemaRef ds:uri="ESRI.ArcGIS.Mapping.OfficeIntegration.PowerPointInfo"/>
  </ds:schemaRefs>
</ds:datastoreItem>
</file>

<file path=customXml/itemProps30.xml><?xml version="1.0" encoding="utf-8"?>
<ds:datastoreItem xmlns:ds="http://schemas.openxmlformats.org/officeDocument/2006/customXml" ds:itemID="{A913751E-9026-444C-87C3-AB3B345E42C4}">
  <ds:schemaRefs>
    <ds:schemaRef ds:uri="ESRI.ArcGIS.Mapping.OfficeIntegration.PowerPointInfo"/>
  </ds:schemaRefs>
</ds:datastoreItem>
</file>

<file path=customXml/itemProps300.xml><?xml version="1.0" encoding="utf-8"?>
<ds:datastoreItem xmlns:ds="http://schemas.openxmlformats.org/officeDocument/2006/customXml" ds:itemID="{E3B5B42B-1F94-4D1B-B272-D997C6005F46}">
  <ds:schemaRefs>
    <ds:schemaRef ds:uri="ESRI.ArcGIS.Mapping.OfficeIntegration.PowerPointInfo"/>
  </ds:schemaRefs>
</ds:datastoreItem>
</file>

<file path=customXml/itemProps301.xml><?xml version="1.0" encoding="utf-8"?>
<ds:datastoreItem xmlns:ds="http://schemas.openxmlformats.org/officeDocument/2006/customXml" ds:itemID="{14EF354B-A188-4037-BF00-E007B0D436C4}">
  <ds:schemaRefs>
    <ds:schemaRef ds:uri="ESRI.ArcGIS.Mapping.OfficeIntegration.PowerPointInfo"/>
  </ds:schemaRefs>
</ds:datastoreItem>
</file>

<file path=customXml/itemProps302.xml><?xml version="1.0" encoding="utf-8"?>
<ds:datastoreItem xmlns:ds="http://schemas.openxmlformats.org/officeDocument/2006/customXml" ds:itemID="{D7E1E739-B825-45EE-9219-71243A3B31EB}">
  <ds:schemaRefs>
    <ds:schemaRef ds:uri="ESRI.ArcGIS.Mapping.OfficeIntegration.PowerPointInfo"/>
  </ds:schemaRefs>
</ds:datastoreItem>
</file>

<file path=customXml/itemProps303.xml><?xml version="1.0" encoding="utf-8"?>
<ds:datastoreItem xmlns:ds="http://schemas.openxmlformats.org/officeDocument/2006/customXml" ds:itemID="{566DB384-CB62-43C2-846E-71E7EE52C915}">
  <ds:schemaRefs>
    <ds:schemaRef ds:uri="ESRI.ArcGIS.Mapping.OfficeIntegration.PowerPointInfo"/>
  </ds:schemaRefs>
</ds:datastoreItem>
</file>

<file path=customXml/itemProps304.xml><?xml version="1.0" encoding="utf-8"?>
<ds:datastoreItem xmlns:ds="http://schemas.openxmlformats.org/officeDocument/2006/customXml" ds:itemID="{D9EE293F-D5A3-4724-9860-B51CF65E214A}">
  <ds:schemaRefs>
    <ds:schemaRef ds:uri="ESRI.ArcGIS.Mapping.OfficeIntegration.PowerPointInfo"/>
  </ds:schemaRefs>
</ds:datastoreItem>
</file>

<file path=customXml/itemProps305.xml><?xml version="1.0" encoding="utf-8"?>
<ds:datastoreItem xmlns:ds="http://schemas.openxmlformats.org/officeDocument/2006/customXml" ds:itemID="{DAF0A3E3-D3E9-4D7F-9A6F-C4A3A9CD2D82}">
  <ds:schemaRefs>
    <ds:schemaRef ds:uri="ESRI.ArcGIS.Mapping.OfficeIntegration.PowerPointInfo"/>
  </ds:schemaRefs>
</ds:datastoreItem>
</file>

<file path=customXml/itemProps306.xml><?xml version="1.0" encoding="utf-8"?>
<ds:datastoreItem xmlns:ds="http://schemas.openxmlformats.org/officeDocument/2006/customXml" ds:itemID="{801BEC39-96AE-4C94-9A27-9590C03F0552}">
  <ds:schemaRefs>
    <ds:schemaRef ds:uri="ESRI.ArcGIS.Mapping.OfficeIntegration.PowerPointInfo"/>
  </ds:schemaRefs>
</ds:datastoreItem>
</file>

<file path=customXml/itemProps307.xml><?xml version="1.0" encoding="utf-8"?>
<ds:datastoreItem xmlns:ds="http://schemas.openxmlformats.org/officeDocument/2006/customXml" ds:itemID="{92253802-6CE6-41F2-8367-D291508FC7A6}">
  <ds:schemaRefs>
    <ds:schemaRef ds:uri="ESRI.ArcGIS.Mapping.OfficeIntegration.PowerPointInfo"/>
  </ds:schemaRefs>
</ds:datastoreItem>
</file>

<file path=customXml/itemProps308.xml><?xml version="1.0" encoding="utf-8"?>
<ds:datastoreItem xmlns:ds="http://schemas.openxmlformats.org/officeDocument/2006/customXml" ds:itemID="{69272CDF-4AB4-40E5-8F00-5D68C65C4B80}">
  <ds:schemaRefs>
    <ds:schemaRef ds:uri="ESRI.ArcGIS.Mapping.OfficeIntegration.PowerPointInfo"/>
  </ds:schemaRefs>
</ds:datastoreItem>
</file>

<file path=customXml/itemProps309.xml><?xml version="1.0" encoding="utf-8"?>
<ds:datastoreItem xmlns:ds="http://schemas.openxmlformats.org/officeDocument/2006/customXml" ds:itemID="{E314EE36-E4BB-4A9D-A4B4-746CD3F4AB39}">
  <ds:schemaRefs>
    <ds:schemaRef ds:uri="ESRI.ArcGIS.Mapping.OfficeIntegration.PowerPointInfo"/>
  </ds:schemaRefs>
</ds:datastoreItem>
</file>

<file path=customXml/itemProps31.xml><?xml version="1.0" encoding="utf-8"?>
<ds:datastoreItem xmlns:ds="http://schemas.openxmlformats.org/officeDocument/2006/customXml" ds:itemID="{25E1564C-D1CC-433D-BA5F-7B1B037DD498}">
  <ds:schemaRefs>
    <ds:schemaRef ds:uri="ESRI.ArcGIS.Mapping.OfficeIntegration.PowerPointInfo"/>
  </ds:schemaRefs>
</ds:datastoreItem>
</file>

<file path=customXml/itemProps310.xml><?xml version="1.0" encoding="utf-8"?>
<ds:datastoreItem xmlns:ds="http://schemas.openxmlformats.org/officeDocument/2006/customXml" ds:itemID="{C9ECD1CF-B14C-48EB-AE8D-2AC7909A5421}">
  <ds:schemaRefs>
    <ds:schemaRef ds:uri="ESRI.ArcGIS.Mapping.OfficeIntegration.PowerPointInfo"/>
  </ds:schemaRefs>
</ds:datastoreItem>
</file>

<file path=customXml/itemProps32.xml><?xml version="1.0" encoding="utf-8"?>
<ds:datastoreItem xmlns:ds="http://schemas.openxmlformats.org/officeDocument/2006/customXml" ds:itemID="{C672BB4C-D91D-435D-9108-A5215A0D8BB2}">
  <ds:schemaRefs>
    <ds:schemaRef ds:uri="ESRI.ArcGIS.Mapping.OfficeIntegration.PowerPointInfo"/>
  </ds:schemaRefs>
</ds:datastoreItem>
</file>

<file path=customXml/itemProps33.xml><?xml version="1.0" encoding="utf-8"?>
<ds:datastoreItem xmlns:ds="http://schemas.openxmlformats.org/officeDocument/2006/customXml" ds:itemID="{4ABB7525-6BCA-4F7D-BA60-5C949EFE0341}">
  <ds:schemaRefs>
    <ds:schemaRef ds:uri="ESRI.ArcGIS.Mapping.OfficeIntegration.PowerPointInfo"/>
  </ds:schemaRefs>
</ds:datastoreItem>
</file>

<file path=customXml/itemProps34.xml><?xml version="1.0" encoding="utf-8"?>
<ds:datastoreItem xmlns:ds="http://schemas.openxmlformats.org/officeDocument/2006/customXml" ds:itemID="{02212BDF-5AAE-4C2B-B70E-83129C581071}">
  <ds:schemaRefs>
    <ds:schemaRef ds:uri="ESRI.ArcGIS.Mapping.OfficeIntegration.PowerPointInfo"/>
  </ds:schemaRefs>
</ds:datastoreItem>
</file>

<file path=customXml/itemProps35.xml><?xml version="1.0" encoding="utf-8"?>
<ds:datastoreItem xmlns:ds="http://schemas.openxmlformats.org/officeDocument/2006/customXml" ds:itemID="{A2A8617E-6F91-482E-B194-9EED10104E15}">
  <ds:schemaRefs>
    <ds:schemaRef ds:uri="ESRI.ArcGIS.Mapping.OfficeIntegration.PowerPointInfo"/>
  </ds:schemaRefs>
</ds:datastoreItem>
</file>

<file path=customXml/itemProps36.xml><?xml version="1.0" encoding="utf-8"?>
<ds:datastoreItem xmlns:ds="http://schemas.openxmlformats.org/officeDocument/2006/customXml" ds:itemID="{A18C1507-3671-4968-8DEE-6F884A8BB33A}">
  <ds:schemaRefs>
    <ds:schemaRef ds:uri="ESRI.ArcGIS.Mapping.OfficeIntegration.PowerPointInfo"/>
  </ds:schemaRefs>
</ds:datastoreItem>
</file>

<file path=customXml/itemProps37.xml><?xml version="1.0" encoding="utf-8"?>
<ds:datastoreItem xmlns:ds="http://schemas.openxmlformats.org/officeDocument/2006/customXml" ds:itemID="{B19B769B-1C34-4EBF-A6EA-FB2525934278}">
  <ds:schemaRefs>
    <ds:schemaRef ds:uri="ESRI.ArcGIS.Mapping.OfficeIntegration.PowerPointInfo"/>
  </ds:schemaRefs>
</ds:datastoreItem>
</file>

<file path=customXml/itemProps38.xml><?xml version="1.0" encoding="utf-8"?>
<ds:datastoreItem xmlns:ds="http://schemas.openxmlformats.org/officeDocument/2006/customXml" ds:itemID="{0101ACA7-E8DB-46A0-B858-5A9E66DEB801}">
  <ds:schemaRefs>
    <ds:schemaRef ds:uri="ESRI.ArcGIS.Mapping.OfficeIntegration.PowerPointInfo"/>
  </ds:schemaRefs>
</ds:datastoreItem>
</file>

<file path=customXml/itemProps39.xml><?xml version="1.0" encoding="utf-8"?>
<ds:datastoreItem xmlns:ds="http://schemas.openxmlformats.org/officeDocument/2006/customXml" ds:itemID="{2E7646D0-343D-4C0E-9AAA-2EA826CE9704}">
  <ds:schemaRefs>
    <ds:schemaRef ds:uri="ESRI.ArcGIS.Mapping.OfficeIntegration.PowerPointInfo"/>
  </ds:schemaRefs>
</ds:datastoreItem>
</file>

<file path=customXml/itemProps4.xml><?xml version="1.0" encoding="utf-8"?>
<ds:datastoreItem xmlns:ds="http://schemas.openxmlformats.org/officeDocument/2006/customXml" ds:itemID="{CEA984E6-6AD7-47C3-A2FC-E41094D6CB30}">
  <ds:schemaRefs>
    <ds:schemaRef ds:uri="ESRI.ArcGIS.Mapping.OfficeIntegration.PowerPointInfo"/>
  </ds:schemaRefs>
</ds:datastoreItem>
</file>

<file path=customXml/itemProps40.xml><?xml version="1.0" encoding="utf-8"?>
<ds:datastoreItem xmlns:ds="http://schemas.openxmlformats.org/officeDocument/2006/customXml" ds:itemID="{2FB51431-27B8-491E-AEE9-05B734C5A44C}">
  <ds:schemaRefs>
    <ds:schemaRef ds:uri="ESRI.ArcGIS.Mapping.OfficeIntegration.PowerPointInfo"/>
  </ds:schemaRefs>
</ds:datastoreItem>
</file>

<file path=customXml/itemProps41.xml><?xml version="1.0" encoding="utf-8"?>
<ds:datastoreItem xmlns:ds="http://schemas.openxmlformats.org/officeDocument/2006/customXml" ds:itemID="{14DA62F5-2A99-4C49-9A99-FDD7F769D336}">
  <ds:schemaRefs>
    <ds:schemaRef ds:uri="ESRI.ArcGIS.Mapping.OfficeIntegration.PowerPointInfo"/>
  </ds:schemaRefs>
</ds:datastoreItem>
</file>

<file path=customXml/itemProps42.xml><?xml version="1.0" encoding="utf-8"?>
<ds:datastoreItem xmlns:ds="http://schemas.openxmlformats.org/officeDocument/2006/customXml" ds:itemID="{6294FB90-C442-4569-B7BA-C4B1245D4F73}">
  <ds:schemaRefs>
    <ds:schemaRef ds:uri="ESRI.ArcGIS.Mapping.OfficeIntegration.PowerPointInfo"/>
  </ds:schemaRefs>
</ds:datastoreItem>
</file>

<file path=customXml/itemProps43.xml><?xml version="1.0" encoding="utf-8"?>
<ds:datastoreItem xmlns:ds="http://schemas.openxmlformats.org/officeDocument/2006/customXml" ds:itemID="{20F3CB11-1C4A-44CD-BC5B-A3ED88808F37}">
  <ds:schemaRefs>
    <ds:schemaRef ds:uri="ESRI.ArcGIS.Mapping.OfficeIntegration.PowerPointInfo"/>
  </ds:schemaRefs>
</ds:datastoreItem>
</file>

<file path=customXml/itemProps44.xml><?xml version="1.0" encoding="utf-8"?>
<ds:datastoreItem xmlns:ds="http://schemas.openxmlformats.org/officeDocument/2006/customXml" ds:itemID="{BF39CEFF-5621-4BE5-9F01-167FF6BCC18F}">
  <ds:schemaRefs>
    <ds:schemaRef ds:uri="ESRI.ArcGIS.Mapping.OfficeIntegration.PowerPointInfo"/>
  </ds:schemaRefs>
</ds:datastoreItem>
</file>

<file path=customXml/itemProps45.xml><?xml version="1.0" encoding="utf-8"?>
<ds:datastoreItem xmlns:ds="http://schemas.openxmlformats.org/officeDocument/2006/customXml" ds:itemID="{A660C221-5376-4808-9552-CFEECC4C1F6B}">
  <ds:schemaRefs>
    <ds:schemaRef ds:uri="ESRI.ArcGIS.Mapping.OfficeIntegration.PowerPointInfo"/>
  </ds:schemaRefs>
</ds:datastoreItem>
</file>

<file path=customXml/itemProps46.xml><?xml version="1.0" encoding="utf-8"?>
<ds:datastoreItem xmlns:ds="http://schemas.openxmlformats.org/officeDocument/2006/customXml" ds:itemID="{87572BB2-06A5-4B38-B5E9-8C6D84CF7A81}">
  <ds:schemaRefs>
    <ds:schemaRef ds:uri="ESRI.ArcGIS.Mapping.OfficeIntegration.PowerPointInfo"/>
  </ds:schemaRefs>
</ds:datastoreItem>
</file>

<file path=customXml/itemProps47.xml><?xml version="1.0" encoding="utf-8"?>
<ds:datastoreItem xmlns:ds="http://schemas.openxmlformats.org/officeDocument/2006/customXml" ds:itemID="{3541D82A-DE73-4D52-A608-CA6013FE6FCE}">
  <ds:schemaRefs>
    <ds:schemaRef ds:uri="ESRI.ArcGIS.Mapping.OfficeIntegration.PowerPointInfo"/>
  </ds:schemaRefs>
</ds:datastoreItem>
</file>

<file path=customXml/itemProps48.xml><?xml version="1.0" encoding="utf-8"?>
<ds:datastoreItem xmlns:ds="http://schemas.openxmlformats.org/officeDocument/2006/customXml" ds:itemID="{51D62099-CD36-49FA-9D2A-5876848A895E}">
  <ds:schemaRefs>
    <ds:schemaRef ds:uri="ESRI.ArcGIS.Mapping.OfficeIntegration.PowerPointInfo"/>
  </ds:schemaRefs>
</ds:datastoreItem>
</file>

<file path=customXml/itemProps49.xml><?xml version="1.0" encoding="utf-8"?>
<ds:datastoreItem xmlns:ds="http://schemas.openxmlformats.org/officeDocument/2006/customXml" ds:itemID="{AEFCB451-446E-4409-B338-5B77B9A36B1B}">
  <ds:schemaRefs>
    <ds:schemaRef ds:uri="ESRI.ArcGIS.Mapping.OfficeIntegration.PowerPointInfo"/>
  </ds:schemaRefs>
</ds:datastoreItem>
</file>

<file path=customXml/itemProps5.xml><?xml version="1.0" encoding="utf-8"?>
<ds:datastoreItem xmlns:ds="http://schemas.openxmlformats.org/officeDocument/2006/customXml" ds:itemID="{2DF73F71-672D-41C4-8708-AC5EEF23A428}">
  <ds:schemaRefs>
    <ds:schemaRef ds:uri="ESRI.ArcGIS.Mapping.OfficeIntegration.PowerPointInfo"/>
  </ds:schemaRefs>
</ds:datastoreItem>
</file>

<file path=customXml/itemProps50.xml><?xml version="1.0" encoding="utf-8"?>
<ds:datastoreItem xmlns:ds="http://schemas.openxmlformats.org/officeDocument/2006/customXml" ds:itemID="{CFBAB61C-2678-4268-80F9-EBDD3F0628EB}">
  <ds:schemaRefs>
    <ds:schemaRef ds:uri="ESRI.ArcGIS.Mapping.OfficeIntegration.PowerPointInfo"/>
  </ds:schemaRefs>
</ds:datastoreItem>
</file>

<file path=customXml/itemProps51.xml><?xml version="1.0" encoding="utf-8"?>
<ds:datastoreItem xmlns:ds="http://schemas.openxmlformats.org/officeDocument/2006/customXml" ds:itemID="{7BEC1058-802A-4DD4-96B6-C542240A67A3}">
  <ds:schemaRefs>
    <ds:schemaRef ds:uri="ESRI.ArcGIS.Mapping.OfficeIntegration.PowerPointInfo"/>
  </ds:schemaRefs>
</ds:datastoreItem>
</file>

<file path=customXml/itemProps52.xml><?xml version="1.0" encoding="utf-8"?>
<ds:datastoreItem xmlns:ds="http://schemas.openxmlformats.org/officeDocument/2006/customXml" ds:itemID="{5635FC71-4B30-4E63-83B0-9A4E0096FA38}">
  <ds:schemaRefs>
    <ds:schemaRef ds:uri="ESRI.ArcGIS.Mapping.OfficeIntegration.PowerPointInfo"/>
  </ds:schemaRefs>
</ds:datastoreItem>
</file>

<file path=customXml/itemProps53.xml><?xml version="1.0" encoding="utf-8"?>
<ds:datastoreItem xmlns:ds="http://schemas.openxmlformats.org/officeDocument/2006/customXml" ds:itemID="{6296B22E-AC4D-425A-AE01-B5FC00A307D2}">
  <ds:schemaRefs>
    <ds:schemaRef ds:uri="ESRI.ArcGIS.Mapping.OfficeIntegration.PowerPointInfo"/>
  </ds:schemaRefs>
</ds:datastoreItem>
</file>

<file path=customXml/itemProps54.xml><?xml version="1.0" encoding="utf-8"?>
<ds:datastoreItem xmlns:ds="http://schemas.openxmlformats.org/officeDocument/2006/customXml" ds:itemID="{C120E8A6-3682-4569-8925-FCBC51D590C1}">
  <ds:schemaRefs>
    <ds:schemaRef ds:uri="ESRI.ArcGIS.Mapping.OfficeIntegration.PowerPointInfo"/>
  </ds:schemaRefs>
</ds:datastoreItem>
</file>

<file path=customXml/itemProps55.xml><?xml version="1.0" encoding="utf-8"?>
<ds:datastoreItem xmlns:ds="http://schemas.openxmlformats.org/officeDocument/2006/customXml" ds:itemID="{1FDB5676-B2C6-44E9-BAE1-E9C9B8885772}">
  <ds:schemaRefs>
    <ds:schemaRef ds:uri="ESRI.ArcGIS.Mapping.OfficeIntegration.PowerPointInfo"/>
  </ds:schemaRefs>
</ds:datastoreItem>
</file>

<file path=customXml/itemProps56.xml><?xml version="1.0" encoding="utf-8"?>
<ds:datastoreItem xmlns:ds="http://schemas.openxmlformats.org/officeDocument/2006/customXml" ds:itemID="{B4E7CA97-C11F-40B4-B3CD-0F5CBCD11849}">
  <ds:schemaRefs>
    <ds:schemaRef ds:uri="ESRI.ArcGIS.Mapping.OfficeIntegration.PowerPointInfo"/>
  </ds:schemaRefs>
</ds:datastoreItem>
</file>

<file path=customXml/itemProps57.xml><?xml version="1.0" encoding="utf-8"?>
<ds:datastoreItem xmlns:ds="http://schemas.openxmlformats.org/officeDocument/2006/customXml" ds:itemID="{7C41F29C-5A39-4DDB-8CE8-F271D86B6FB4}">
  <ds:schemaRefs>
    <ds:schemaRef ds:uri="ESRI.ArcGIS.Mapping.OfficeIntegration.PowerPointInfo"/>
  </ds:schemaRefs>
</ds:datastoreItem>
</file>

<file path=customXml/itemProps58.xml><?xml version="1.0" encoding="utf-8"?>
<ds:datastoreItem xmlns:ds="http://schemas.openxmlformats.org/officeDocument/2006/customXml" ds:itemID="{E19BAA4F-593A-403C-9AAE-234732DA63B8}">
  <ds:schemaRefs>
    <ds:schemaRef ds:uri="ESRI.ArcGIS.Mapping.OfficeIntegration.PowerPointInfo"/>
  </ds:schemaRefs>
</ds:datastoreItem>
</file>

<file path=customXml/itemProps59.xml><?xml version="1.0" encoding="utf-8"?>
<ds:datastoreItem xmlns:ds="http://schemas.openxmlformats.org/officeDocument/2006/customXml" ds:itemID="{A9E3F56A-7C91-4984-8149-377213B9CF92}">
  <ds:schemaRefs>
    <ds:schemaRef ds:uri="ESRI.ArcGIS.Mapping.OfficeIntegration.PowerPointInfo"/>
  </ds:schemaRefs>
</ds:datastoreItem>
</file>

<file path=customXml/itemProps6.xml><?xml version="1.0" encoding="utf-8"?>
<ds:datastoreItem xmlns:ds="http://schemas.openxmlformats.org/officeDocument/2006/customXml" ds:itemID="{06877B22-A648-4895-947F-E5AABB1C81C2}">
  <ds:schemaRefs>
    <ds:schemaRef ds:uri="ESRI.ArcGIS.Mapping.OfficeIntegration.PowerPointInfo"/>
  </ds:schemaRefs>
</ds:datastoreItem>
</file>

<file path=customXml/itemProps60.xml><?xml version="1.0" encoding="utf-8"?>
<ds:datastoreItem xmlns:ds="http://schemas.openxmlformats.org/officeDocument/2006/customXml" ds:itemID="{7EE3FCF2-7086-453C-807F-8804ADFED6EF}">
  <ds:schemaRefs>
    <ds:schemaRef ds:uri="ESRI.ArcGIS.Mapping.OfficeIntegration.PowerPointInfo"/>
  </ds:schemaRefs>
</ds:datastoreItem>
</file>

<file path=customXml/itemProps61.xml><?xml version="1.0" encoding="utf-8"?>
<ds:datastoreItem xmlns:ds="http://schemas.openxmlformats.org/officeDocument/2006/customXml" ds:itemID="{087EDF8D-7AA6-49AF-AAAE-2508A826E39C}">
  <ds:schemaRefs>
    <ds:schemaRef ds:uri="ESRI.ArcGIS.Mapping.OfficeIntegration.PowerPointInfo"/>
  </ds:schemaRefs>
</ds:datastoreItem>
</file>

<file path=customXml/itemProps62.xml><?xml version="1.0" encoding="utf-8"?>
<ds:datastoreItem xmlns:ds="http://schemas.openxmlformats.org/officeDocument/2006/customXml" ds:itemID="{E3E607CC-4FA0-40AC-904C-FF6766E64ED5}">
  <ds:schemaRefs>
    <ds:schemaRef ds:uri="ESRI.ArcGIS.Mapping.OfficeIntegration.PowerPointInfo"/>
  </ds:schemaRefs>
</ds:datastoreItem>
</file>

<file path=customXml/itemProps63.xml><?xml version="1.0" encoding="utf-8"?>
<ds:datastoreItem xmlns:ds="http://schemas.openxmlformats.org/officeDocument/2006/customXml" ds:itemID="{7069A4F1-28EB-447D-92DA-BB3355FA0E71}">
  <ds:schemaRefs>
    <ds:schemaRef ds:uri="ESRI.ArcGIS.Mapping.OfficeIntegration.PowerPointInfo"/>
  </ds:schemaRefs>
</ds:datastoreItem>
</file>

<file path=customXml/itemProps64.xml><?xml version="1.0" encoding="utf-8"?>
<ds:datastoreItem xmlns:ds="http://schemas.openxmlformats.org/officeDocument/2006/customXml" ds:itemID="{25105FB7-50A2-42E7-B6B0-FC0BF51DAF8C}">
  <ds:schemaRefs>
    <ds:schemaRef ds:uri="ESRI.ArcGIS.Mapping.OfficeIntegration.PowerPointInfo"/>
  </ds:schemaRefs>
</ds:datastoreItem>
</file>

<file path=customXml/itemProps65.xml><?xml version="1.0" encoding="utf-8"?>
<ds:datastoreItem xmlns:ds="http://schemas.openxmlformats.org/officeDocument/2006/customXml" ds:itemID="{20AC2B04-D3A3-4E8C-BBB0-2190705DAA4C}">
  <ds:schemaRefs>
    <ds:schemaRef ds:uri="ESRI.ArcGIS.Mapping.OfficeIntegration.PowerPointInfo"/>
  </ds:schemaRefs>
</ds:datastoreItem>
</file>

<file path=customXml/itemProps66.xml><?xml version="1.0" encoding="utf-8"?>
<ds:datastoreItem xmlns:ds="http://schemas.openxmlformats.org/officeDocument/2006/customXml" ds:itemID="{DC8D743A-0FFA-4CF4-84BF-B8E10F6D6E5E}">
  <ds:schemaRefs>
    <ds:schemaRef ds:uri="ESRI.ArcGIS.Mapping.OfficeIntegration.PowerPointInfo"/>
  </ds:schemaRefs>
</ds:datastoreItem>
</file>

<file path=customXml/itemProps67.xml><?xml version="1.0" encoding="utf-8"?>
<ds:datastoreItem xmlns:ds="http://schemas.openxmlformats.org/officeDocument/2006/customXml" ds:itemID="{1F771210-F226-4533-8651-F43610B6A1EC}">
  <ds:schemaRefs>
    <ds:schemaRef ds:uri="ESRI.ArcGIS.Mapping.OfficeIntegration.PowerPointInfo"/>
  </ds:schemaRefs>
</ds:datastoreItem>
</file>

<file path=customXml/itemProps68.xml><?xml version="1.0" encoding="utf-8"?>
<ds:datastoreItem xmlns:ds="http://schemas.openxmlformats.org/officeDocument/2006/customXml" ds:itemID="{88D6F9CC-AE6A-43B5-B24D-413659F31A57}">
  <ds:schemaRefs>
    <ds:schemaRef ds:uri="ESRI.ArcGIS.Mapping.OfficeIntegration.PowerPointInfo"/>
  </ds:schemaRefs>
</ds:datastoreItem>
</file>

<file path=customXml/itemProps69.xml><?xml version="1.0" encoding="utf-8"?>
<ds:datastoreItem xmlns:ds="http://schemas.openxmlformats.org/officeDocument/2006/customXml" ds:itemID="{0FC71A30-380E-40A6-9DE2-9FD0C54D3F0F}">
  <ds:schemaRefs>
    <ds:schemaRef ds:uri="ESRI.ArcGIS.Mapping.OfficeIntegration.PowerPointInfo"/>
  </ds:schemaRefs>
</ds:datastoreItem>
</file>

<file path=customXml/itemProps7.xml><?xml version="1.0" encoding="utf-8"?>
<ds:datastoreItem xmlns:ds="http://schemas.openxmlformats.org/officeDocument/2006/customXml" ds:itemID="{7F657B89-2847-4AA5-9E17-4333724D69FB}">
  <ds:schemaRefs>
    <ds:schemaRef ds:uri="ESRI.ArcGIS.Mapping.OfficeIntegration.PowerPointInfo"/>
  </ds:schemaRefs>
</ds:datastoreItem>
</file>

<file path=customXml/itemProps70.xml><?xml version="1.0" encoding="utf-8"?>
<ds:datastoreItem xmlns:ds="http://schemas.openxmlformats.org/officeDocument/2006/customXml" ds:itemID="{6097803B-BC32-407E-B011-402F84BCFED0}">
  <ds:schemaRefs>
    <ds:schemaRef ds:uri="ESRI.ArcGIS.Mapping.OfficeIntegration.PowerPointInfo"/>
  </ds:schemaRefs>
</ds:datastoreItem>
</file>

<file path=customXml/itemProps71.xml><?xml version="1.0" encoding="utf-8"?>
<ds:datastoreItem xmlns:ds="http://schemas.openxmlformats.org/officeDocument/2006/customXml" ds:itemID="{3ED526E6-6713-4634-BF13-0D1F71470156}">
  <ds:schemaRefs>
    <ds:schemaRef ds:uri="ESRI.ArcGIS.Mapping.OfficeIntegration.PowerPointInfo"/>
  </ds:schemaRefs>
</ds:datastoreItem>
</file>

<file path=customXml/itemProps72.xml><?xml version="1.0" encoding="utf-8"?>
<ds:datastoreItem xmlns:ds="http://schemas.openxmlformats.org/officeDocument/2006/customXml" ds:itemID="{92159488-3509-4991-85CD-AFF3A2EC05F9}">
  <ds:schemaRefs>
    <ds:schemaRef ds:uri="ESRI.ArcGIS.Mapping.OfficeIntegration.PowerPointInfo"/>
  </ds:schemaRefs>
</ds:datastoreItem>
</file>

<file path=customXml/itemProps73.xml><?xml version="1.0" encoding="utf-8"?>
<ds:datastoreItem xmlns:ds="http://schemas.openxmlformats.org/officeDocument/2006/customXml" ds:itemID="{CD5921D5-5ACA-4E87-BFD5-811A7515BB9B}">
  <ds:schemaRefs>
    <ds:schemaRef ds:uri="ESRI.ArcGIS.Mapping.OfficeIntegration.PowerPointInfo"/>
  </ds:schemaRefs>
</ds:datastoreItem>
</file>

<file path=customXml/itemProps74.xml><?xml version="1.0" encoding="utf-8"?>
<ds:datastoreItem xmlns:ds="http://schemas.openxmlformats.org/officeDocument/2006/customXml" ds:itemID="{45663A0D-56CF-4B1D-AE2F-2E7A2F038C8A}">
  <ds:schemaRefs>
    <ds:schemaRef ds:uri="ESRI.ArcGIS.Mapping.OfficeIntegration.PowerPointInfo"/>
  </ds:schemaRefs>
</ds:datastoreItem>
</file>

<file path=customXml/itemProps75.xml><?xml version="1.0" encoding="utf-8"?>
<ds:datastoreItem xmlns:ds="http://schemas.openxmlformats.org/officeDocument/2006/customXml" ds:itemID="{3C65EA08-9E1D-486A-AB90-083B3E922B5B}">
  <ds:schemaRefs>
    <ds:schemaRef ds:uri="ESRI.ArcGIS.Mapping.OfficeIntegration.PowerPointInfo"/>
  </ds:schemaRefs>
</ds:datastoreItem>
</file>

<file path=customXml/itemProps76.xml><?xml version="1.0" encoding="utf-8"?>
<ds:datastoreItem xmlns:ds="http://schemas.openxmlformats.org/officeDocument/2006/customXml" ds:itemID="{883D73F2-863C-4855-95A9-718EC1623796}">
  <ds:schemaRefs>
    <ds:schemaRef ds:uri="ESRI.ArcGIS.Mapping.OfficeIntegration.PowerPointInfo"/>
  </ds:schemaRefs>
</ds:datastoreItem>
</file>

<file path=customXml/itemProps77.xml><?xml version="1.0" encoding="utf-8"?>
<ds:datastoreItem xmlns:ds="http://schemas.openxmlformats.org/officeDocument/2006/customXml" ds:itemID="{90991F5D-2B41-4DAE-8697-950D18066365}">
  <ds:schemaRefs>
    <ds:schemaRef ds:uri="ESRI.ArcGIS.Mapping.OfficeIntegration.PowerPointInfo"/>
  </ds:schemaRefs>
</ds:datastoreItem>
</file>

<file path=customXml/itemProps78.xml><?xml version="1.0" encoding="utf-8"?>
<ds:datastoreItem xmlns:ds="http://schemas.openxmlformats.org/officeDocument/2006/customXml" ds:itemID="{D0C5CE67-519E-4528-A6E8-6FC64A4C0186}">
  <ds:schemaRefs>
    <ds:schemaRef ds:uri="ESRI.ArcGIS.Mapping.OfficeIntegration.PowerPointInfo"/>
  </ds:schemaRefs>
</ds:datastoreItem>
</file>

<file path=customXml/itemProps79.xml><?xml version="1.0" encoding="utf-8"?>
<ds:datastoreItem xmlns:ds="http://schemas.openxmlformats.org/officeDocument/2006/customXml" ds:itemID="{8ED5C896-0B6C-47E6-BDD6-D77F9478C4DA}">
  <ds:schemaRefs>
    <ds:schemaRef ds:uri="ESRI.ArcGIS.Mapping.OfficeIntegration.PowerPointInfo"/>
  </ds:schemaRefs>
</ds:datastoreItem>
</file>

<file path=customXml/itemProps8.xml><?xml version="1.0" encoding="utf-8"?>
<ds:datastoreItem xmlns:ds="http://schemas.openxmlformats.org/officeDocument/2006/customXml" ds:itemID="{F2D35AE9-DBF5-4011-A938-FDB8A9CC9547}">
  <ds:schemaRefs>
    <ds:schemaRef ds:uri="ESRI.ArcGIS.Mapping.OfficeIntegration.PowerPointInfo"/>
  </ds:schemaRefs>
</ds:datastoreItem>
</file>

<file path=customXml/itemProps80.xml><?xml version="1.0" encoding="utf-8"?>
<ds:datastoreItem xmlns:ds="http://schemas.openxmlformats.org/officeDocument/2006/customXml" ds:itemID="{79195061-5DF1-41C6-8706-B57827D09CC3}">
  <ds:schemaRefs>
    <ds:schemaRef ds:uri="ESRI.ArcGIS.Mapping.OfficeIntegration.PowerPointInfo"/>
  </ds:schemaRefs>
</ds:datastoreItem>
</file>

<file path=customXml/itemProps81.xml><?xml version="1.0" encoding="utf-8"?>
<ds:datastoreItem xmlns:ds="http://schemas.openxmlformats.org/officeDocument/2006/customXml" ds:itemID="{E19375DF-2B1A-45AC-A2D7-4AB0F3579A94}">
  <ds:schemaRefs>
    <ds:schemaRef ds:uri="ESRI.ArcGIS.Mapping.OfficeIntegration.PowerPointInfo"/>
  </ds:schemaRefs>
</ds:datastoreItem>
</file>

<file path=customXml/itemProps82.xml><?xml version="1.0" encoding="utf-8"?>
<ds:datastoreItem xmlns:ds="http://schemas.openxmlformats.org/officeDocument/2006/customXml" ds:itemID="{C44AF1C9-3868-42FE-96E2-5E61350CE436}">
  <ds:schemaRefs>
    <ds:schemaRef ds:uri="ESRI.ArcGIS.Mapping.OfficeIntegration.PowerPointInfo"/>
  </ds:schemaRefs>
</ds:datastoreItem>
</file>

<file path=customXml/itemProps83.xml><?xml version="1.0" encoding="utf-8"?>
<ds:datastoreItem xmlns:ds="http://schemas.openxmlformats.org/officeDocument/2006/customXml" ds:itemID="{6CF0D2F6-6526-4B91-A6F4-1C43662CD2C3}">
  <ds:schemaRefs>
    <ds:schemaRef ds:uri="ESRI.ArcGIS.Mapping.OfficeIntegration.PowerPointInfo"/>
  </ds:schemaRefs>
</ds:datastoreItem>
</file>

<file path=customXml/itemProps84.xml><?xml version="1.0" encoding="utf-8"?>
<ds:datastoreItem xmlns:ds="http://schemas.openxmlformats.org/officeDocument/2006/customXml" ds:itemID="{BF52CAD1-E8AA-4504-8225-386A5CAACF8B}">
  <ds:schemaRefs>
    <ds:schemaRef ds:uri="ESRI.ArcGIS.Mapping.OfficeIntegration.PowerPointInfo"/>
  </ds:schemaRefs>
</ds:datastoreItem>
</file>

<file path=customXml/itemProps85.xml><?xml version="1.0" encoding="utf-8"?>
<ds:datastoreItem xmlns:ds="http://schemas.openxmlformats.org/officeDocument/2006/customXml" ds:itemID="{E276EAD3-DF9C-4EF5-8F92-59BDF0B5FC8D}">
  <ds:schemaRefs>
    <ds:schemaRef ds:uri="ESRI.ArcGIS.Mapping.OfficeIntegration.PowerPointInfo"/>
  </ds:schemaRefs>
</ds:datastoreItem>
</file>

<file path=customXml/itemProps86.xml><?xml version="1.0" encoding="utf-8"?>
<ds:datastoreItem xmlns:ds="http://schemas.openxmlformats.org/officeDocument/2006/customXml" ds:itemID="{A06198A3-71D8-43F8-AE3F-98095D853FF9}">
  <ds:schemaRefs>
    <ds:schemaRef ds:uri="ESRI.ArcGIS.Mapping.OfficeIntegration.PowerPointInfo"/>
  </ds:schemaRefs>
</ds:datastoreItem>
</file>

<file path=customXml/itemProps87.xml><?xml version="1.0" encoding="utf-8"?>
<ds:datastoreItem xmlns:ds="http://schemas.openxmlformats.org/officeDocument/2006/customXml" ds:itemID="{BA501874-1E10-4957-8495-8DE76CD3C4B4}">
  <ds:schemaRefs>
    <ds:schemaRef ds:uri="ESRI.ArcGIS.Mapping.OfficeIntegration.PowerPointInfo"/>
  </ds:schemaRefs>
</ds:datastoreItem>
</file>

<file path=customXml/itemProps88.xml><?xml version="1.0" encoding="utf-8"?>
<ds:datastoreItem xmlns:ds="http://schemas.openxmlformats.org/officeDocument/2006/customXml" ds:itemID="{F7679F32-A441-4FBF-9166-9F5AE3399DD6}">
  <ds:schemaRefs>
    <ds:schemaRef ds:uri="ESRI.ArcGIS.Mapping.OfficeIntegration.PowerPointInfo"/>
  </ds:schemaRefs>
</ds:datastoreItem>
</file>

<file path=customXml/itemProps89.xml><?xml version="1.0" encoding="utf-8"?>
<ds:datastoreItem xmlns:ds="http://schemas.openxmlformats.org/officeDocument/2006/customXml" ds:itemID="{FB8712D2-6ED8-4471-9DCF-D2C5075D9124}">
  <ds:schemaRefs>
    <ds:schemaRef ds:uri="ESRI.ArcGIS.Mapping.OfficeIntegration.PowerPointInfo"/>
  </ds:schemaRefs>
</ds:datastoreItem>
</file>

<file path=customXml/itemProps9.xml><?xml version="1.0" encoding="utf-8"?>
<ds:datastoreItem xmlns:ds="http://schemas.openxmlformats.org/officeDocument/2006/customXml" ds:itemID="{60FD8D96-D8FD-49F4-ABB1-9490958A639A}">
  <ds:schemaRefs>
    <ds:schemaRef ds:uri="ESRI.ArcGIS.Mapping.OfficeIntegration.PowerPointInfo"/>
  </ds:schemaRefs>
</ds:datastoreItem>
</file>

<file path=customXml/itemProps90.xml><?xml version="1.0" encoding="utf-8"?>
<ds:datastoreItem xmlns:ds="http://schemas.openxmlformats.org/officeDocument/2006/customXml" ds:itemID="{15CCBBEC-3D1E-4685-B153-C5B947539629}">
  <ds:schemaRefs>
    <ds:schemaRef ds:uri="ESRI.ArcGIS.Mapping.OfficeIntegration.PowerPointInfo"/>
  </ds:schemaRefs>
</ds:datastoreItem>
</file>

<file path=customXml/itemProps91.xml><?xml version="1.0" encoding="utf-8"?>
<ds:datastoreItem xmlns:ds="http://schemas.openxmlformats.org/officeDocument/2006/customXml" ds:itemID="{1A76AF51-AD76-4D41-A876-AA8B8253D944}">
  <ds:schemaRefs>
    <ds:schemaRef ds:uri="ESRI.ArcGIS.Mapping.OfficeIntegration.PowerPointInfo"/>
  </ds:schemaRefs>
</ds:datastoreItem>
</file>

<file path=customXml/itemProps92.xml><?xml version="1.0" encoding="utf-8"?>
<ds:datastoreItem xmlns:ds="http://schemas.openxmlformats.org/officeDocument/2006/customXml" ds:itemID="{7A729983-8D5D-4246-8357-9F6191882B31}">
  <ds:schemaRefs>
    <ds:schemaRef ds:uri="ESRI.ArcGIS.Mapping.OfficeIntegration.PowerPointInfo"/>
  </ds:schemaRefs>
</ds:datastoreItem>
</file>

<file path=customXml/itemProps93.xml><?xml version="1.0" encoding="utf-8"?>
<ds:datastoreItem xmlns:ds="http://schemas.openxmlformats.org/officeDocument/2006/customXml" ds:itemID="{A0815E94-9532-4F52-B661-C124988EA6F1}">
  <ds:schemaRefs>
    <ds:schemaRef ds:uri="ESRI.ArcGIS.Mapping.OfficeIntegration.PowerPointInfo"/>
  </ds:schemaRefs>
</ds:datastoreItem>
</file>

<file path=customXml/itemProps94.xml><?xml version="1.0" encoding="utf-8"?>
<ds:datastoreItem xmlns:ds="http://schemas.openxmlformats.org/officeDocument/2006/customXml" ds:itemID="{FB09834A-5F7B-4923-A9BE-AFBF057CE56F}">
  <ds:schemaRefs>
    <ds:schemaRef ds:uri="ESRI.ArcGIS.Mapping.OfficeIntegration.PowerPointInfo"/>
  </ds:schemaRefs>
</ds:datastoreItem>
</file>

<file path=customXml/itemProps95.xml><?xml version="1.0" encoding="utf-8"?>
<ds:datastoreItem xmlns:ds="http://schemas.openxmlformats.org/officeDocument/2006/customXml" ds:itemID="{17E84659-FD27-4A93-A621-5FDC06E0D983}">
  <ds:schemaRefs>
    <ds:schemaRef ds:uri="ESRI.ArcGIS.Mapping.OfficeIntegration.PowerPointInfo"/>
  </ds:schemaRefs>
</ds:datastoreItem>
</file>

<file path=customXml/itemProps96.xml><?xml version="1.0" encoding="utf-8"?>
<ds:datastoreItem xmlns:ds="http://schemas.openxmlformats.org/officeDocument/2006/customXml" ds:itemID="{6C480639-4E69-4C10-97BA-DCACABD89793}">
  <ds:schemaRefs>
    <ds:schemaRef ds:uri="ESRI.ArcGIS.Mapping.OfficeIntegration.PowerPointInfo"/>
  </ds:schemaRefs>
</ds:datastoreItem>
</file>

<file path=customXml/itemProps97.xml><?xml version="1.0" encoding="utf-8"?>
<ds:datastoreItem xmlns:ds="http://schemas.openxmlformats.org/officeDocument/2006/customXml" ds:itemID="{0B71DD8A-EB79-45C2-A4C1-CF02CBC4E843}">
  <ds:schemaRefs>
    <ds:schemaRef ds:uri="ESRI.ArcGIS.Mapping.OfficeIntegration.PowerPointInfo"/>
  </ds:schemaRefs>
</ds:datastoreItem>
</file>

<file path=customXml/itemProps98.xml><?xml version="1.0" encoding="utf-8"?>
<ds:datastoreItem xmlns:ds="http://schemas.openxmlformats.org/officeDocument/2006/customXml" ds:itemID="{DEFA4821-135C-4273-B36D-E17236DD37C1}">
  <ds:schemaRefs>
    <ds:schemaRef ds:uri="ESRI.ArcGIS.Mapping.OfficeIntegration.PowerPointInfo"/>
  </ds:schemaRefs>
</ds:datastoreItem>
</file>

<file path=customXml/itemProps99.xml><?xml version="1.0" encoding="utf-8"?>
<ds:datastoreItem xmlns:ds="http://schemas.openxmlformats.org/officeDocument/2006/customXml" ds:itemID="{6F92052E-740C-4EAE-9BB8-774111F8A60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2373</TotalTime>
  <Words>1588</Words>
  <Application>Microsoft Office PowerPoint</Application>
  <PresentationFormat>Widescreen</PresentationFormat>
  <Paragraphs>329</Paragraphs>
  <Slides>10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MS Mincho</vt:lpstr>
      <vt:lpstr>ＭＳ Ｐゴシック</vt:lpstr>
      <vt:lpstr>Arial</vt:lpstr>
      <vt:lpstr>Calibri</vt:lpstr>
      <vt:lpstr>Calibri Light</vt:lpstr>
      <vt:lpstr>Garamond</vt:lpstr>
      <vt:lpstr>Times New Roman</vt:lpstr>
      <vt:lpstr>Wingdings</vt:lpstr>
      <vt:lpstr>Office Theme</vt:lpstr>
      <vt:lpstr>1_Edge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Freeman, Emily</dc:creator>
  <cp:lastModifiedBy>Freeman, Emily</cp:lastModifiedBy>
  <cp:revision>432</cp:revision>
  <cp:lastPrinted>2016-09-15T12:33:29Z</cp:lastPrinted>
  <dcterms:created xsi:type="dcterms:W3CDTF">2016-07-21T13:05:29Z</dcterms:created>
  <dcterms:modified xsi:type="dcterms:W3CDTF">2016-10-31T20:12:03Z</dcterms:modified>
</cp:coreProperties>
</file>