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4025" r:id="rId2"/>
    <p:sldMasterId id="2147484145" r:id="rId3"/>
    <p:sldMasterId id="2147484157" r:id="rId4"/>
    <p:sldMasterId id="2147484993" r:id="rId5"/>
    <p:sldMasterId id="2147485017" r:id="rId6"/>
    <p:sldMasterId id="2147485030" r:id="rId7"/>
    <p:sldMasterId id="2147485042" r:id="rId8"/>
    <p:sldMasterId id="2147485138" r:id="rId9"/>
  </p:sldMasterIdLst>
  <p:notesMasterIdLst>
    <p:notesMasterId r:id="rId66"/>
  </p:notesMasterIdLst>
  <p:handoutMasterIdLst>
    <p:handoutMasterId r:id="rId67"/>
  </p:handoutMasterIdLst>
  <p:sldIdLst>
    <p:sldId id="548" r:id="rId10"/>
    <p:sldId id="729" r:id="rId11"/>
    <p:sldId id="730" r:id="rId12"/>
    <p:sldId id="807" r:id="rId13"/>
    <p:sldId id="772" r:id="rId14"/>
    <p:sldId id="735" r:id="rId15"/>
    <p:sldId id="736" r:id="rId16"/>
    <p:sldId id="737" r:id="rId17"/>
    <p:sldId id="739" r:id="rId18"/>
    <p:sldId id="740" r:id="rId19"/>
    <p:sldId id="742" r:id="rId20"/>
    <p:sldId id="743" r:id="rId21"/>
    <p:sldId id="744" r:id="rId22"/>
    <p:sldId id="800" r:id="rId23"/>
    <p:sldId id="647" r:id="rId24"/>
    <p:sldId id="783" r:id="rId25"/>
    <p:sldId id="785" r:id="rId26"/>
    <p:sldId id="797" r:id="rId27"/>
    <p:sldId id="798" r:id="rId28"/>
    <p:sldId id="537" r:id="rId29"/>
    <p:sldId id="611" r:id="rId30"/>
    <p:sldId id="789" r:id="rId31"/>
    <p:sldId id="648" r:id="rId32"/>
    <p:sldId id="613" r:id="rId33"/>
    <p:sldId id="746" r:id="rId34"/>
    <p:sldId id="747" r:id="rId35"/>
    <p:sldId id="748" r:id="rId36"/>
    <p:sldId id="749" r:id="rId37"/>
    <p:sldId id="750" r:id="rId38"/>
    <p:sldId id="745" r:id="rId39"/>
    <p:sldId id="498" r:id="rId40"/>
    <p:sldId id="769" r:id="rId41"/>
    <p:sldId id="675" r:id="rId42"/>
    <p:sldId id="753" r:id="rId43"/>
    <p:sldId id="754" r:id="rId44"/>
    <p:sldId id="755" r:id="rId45"/>
    <p:sldId id="756" r:id="rId46"/>
    <p:sldId id="757" r:id="rId47"/>
    <p:sldId id="751" r:id="rId48"/>
    <p:sldId id="799" r:id="rId49"/>
    <p:sldId id="796" r:id="rId50"/>
    <p:sldId id="738" r:id="rId51"/>
    <p:sldId id="795" r:id="rId52"/>
    <p:sldId id="759" r:id="rId53"/>
    <p:sldId id="808" r:id="rId54"/>
    <p:sldId id="804" r:id="rId55"/>
    <p:sldId id="801" r:id="rId56"/>
    <p:sldId id="802" r:id="rId57"/>
    <p:sldId id="805" r:id="rId58"/>
    <p:sldId id="809" r:id="rId59"/>
    <p:sldId id="806" r:id="rId60"/>
    <p:sldId id="776" r:id="rId61"/>
    <p:sldId id="777" r:id="rId62"/>
    <p:sldId id="778" r:id="rId63"/>
    <p:sldId id="775" r:id="rId64"/>
    <p:sldId id="728" r:id="rId65"/>
  </p:sldIdLst>
  <p:sldSz cx="9144000" cy="6858000" type="screen4x3"/>
  <p:notesSz cx="7102475" cy="93694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chemeClr val="bg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BDC"/>
    <a:srgbClr val="0E118C"/>
    <a:srgbClr val="FFFF66"/>
    <a:srgbClr val="DCDCD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85864" autoAdjust="0"/>
  </p:normalViewPr>
  <p:slideViewPr>
    <p:cSldViewPr>
      <p:cViewPr>
        <p:scale>
          <a:sx n="50" d="100"/>
          <a:sy n="50" d="100"/>
        </p:scale>
        <p:origin x="-186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l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9525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l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D11D5270-8B71-4CD8-A5F5-1359FD6EB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3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l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>
            <a:lvl1pPr algn="r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8088" y="701675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451350"/>
            <a:ext cx="568007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9525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l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18" tIns="47060" rIns="94118" bIns="47060" numCol="1" anchor="b" anchorCtr="0" compatLnSpc="1">
            <a:prstTxWarp prst="textNoShape">
              <a:avLst/>
            </a:prstTxWarp>
          </a:bodyPr>
          <a:lstStyle>
            <a:lvl1pPr algn="r" defTabSz="941275">
              <a:defRPr kumimoji="0"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50676E68-6BE0-4788-8A7F-E8F24DA80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Story from </a:t>
            </a:r>
            <a:r>
              <a:rPr lang="en-US" dirty="0" err="1" smtClean="0"/>
              <a:t>copresenting</a:t>
            </a:r>
            <a:r>
              <a:rPr lang="en-US" dirty="0" smtClean="0"/>
              <a:t> with Dr. Bob Munson (managing microbes in rumen), Steve Groff (managing microbes in soil),</a:t>
            </a:r>
          </a:p>
          <a:p>
            <a:pPr>
              <a:defRPr/>
            </a:pPr>
            <a:r>
              <a:rPr lang="en-US" dirty="0" smtClean="0"/>
              <a:t>I’m here to talk about managing microbes in streams.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 find farmers are interested in how things work – part of being a manager is knowing how things work.  Part of enjoying working with the land is figuring out how it works and how to work with it.  I hope you’ll enjoy the info.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Also introduced talk as how to diversify your farm to be paid for producing clean water vs. milk or grain or beef etc. – CREP = payment for services.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Stroud WRC 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~dozen PhD researchers, 25+ technicians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Study how streams work for ~ 4 decades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Research on 6 continents 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Located in Avondale, PA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I’m newbie – watershed restoration program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 marL="173182" indent="-173182"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15DFFB96-55BE-4323-BF59-1EADD6E8E442}" type="slidenum">
              <a:rPr kumimoji="0" lang="en-US" sz="1200" smtClean="0">
                <a:solidFill>
                  <a:schemeClr val="tx1"/>
                </a:solidFill>
              </a:rPr>
              <a:pPr/>
              <a:t>1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1pPr>
            <a:lvl2pPr marL="764718" indent="-294122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2pPr>
            <a:lvl3pPr marL="1176490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3pPr>
            <a:lvl4pPr marL="1647086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4pPr>
            <a:lvl5pPr marL="2117682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0109B7A-BE6D-4B1F-9DAD-F2EBD4B51AAE}" type="slidenum">
              <a:rPr lang="en-US" sz="1200">
                <a:solidFill>
                  <a:prstClr val="white"/>
                </a:solidFill>
              </a:rPr>
              <a:pPr/>
              <a:t>10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95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5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C0AE7A13-9DD0-47A6-ADF9-8FD61959C2D8}" type="slidenum">
              <a:rPr kumimoji="0" lang="en-US" sz="1200" smtClean="0">
                <a:solidFill>
                  <a:schemeClr val="tx1"/>
                </a:solidFill>
              </a:rPr>
              <a:pPr/>
              <a:t>15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done here at </a:t>
            </a:r>
            <a:r>
              <a:rPr lang="en-US" dirty="0" err="1" smtClean="0"/>
              <a:t>stroud</a:t>
            </a:r>
            <a:r>
              <a:rPr lang="en-US" dirty="0" smtClean="0"/>
              <a:t> and published in 2004,</a:t>
            </a:r>
            <a:r>
              <a:rPr lang="en-US" baseline="0" dirty="0" smtClean="0"/>
              <a:t> makes it clear that perhaps most of the work these forested streams do for us is actually in the channel of a healthy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Forested streams are free pollution treatment systems.  They process </a:t>
            </a:r>
            <a:r>
              <a:rPr lang="en-US" baseline="0" dirty="0" err="1" smtClean="0"/>
              <a:t>xs</a:t>
            </a:r>
            <a:r>
              <a:rPr lang="en-US" baseline="0" dirty="0" smtClean="0"/>
              <a:t> nutrients  N &amp; P.  They break down organic compounds that get into the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does that work???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B958-D260-4545-8CB6-2DFD7EE4796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1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done here at </a:t>
            </a:r>
            <a:r>
              <a:rPr lang="en-US" dirty="0" err="1" smtClean="0"/>
              <a:t>stroud</a:t>
            </a:r>
            <a:r>
              <a:rPr lang="en-US" dirty="0" smtClean="0"/>
              <a:t> and published in 2004,</a:t>
            </a:r>
            <a:r>
              <a:rPr lang="en-US" baseline="0" dirty="0" smtClean="0"/>
              <a:t> makes it clear that perhaps most of the work these forested streams do for us is actually in the channel of a healthy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Forested streams are free pollution treatment systems.  They process </a:t>
            </a:r>
            <a:r>
              <a:rPr lang="en-US" baseline="0" dirty="0" err="1" smtClean="0"/>
              <a:t>xs</a:t>
            </a:r>
            <a:r>
              <a:rPr lang="en-US" baseline="0" dirty="0" smtClean="0"/>
              <a:t> nutrients  N &amp; P.  They break down organic compounds that get into the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does that work???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B958-D260-4545-8CB6-2DFD7EE4796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smtClean="0">
                <a:solidFill>
                  <a:srgbClr val="000000"/>
                </a:solidFill>
              </a:rPr>
              <a:t>Same stream just upstream of last photo</a:t>
            </a:r>
          </a:p>
          <a:p>
            <a:endParaRPr lang="en-US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697827A9-975E-450B-B38D-D97457CF45F2}" type="slidenum">
              <a:rPr kumimoji="0" lang="en-US" sz="1200" smtClean="0">
                <a:solidFill>
                  <a:prstClr val="black"/>
                </a:solidFill>
              </a:rPr>
              <a:pPr/>
              <a:t>18</a:t>
            </a:fld>
            <a:endParaRPr kumimoji="0"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dirty="0" smtClean="0">
                <a:solidFill>
                  <a:srgbClr val="000000"/>
                </a:solidFill>
              </a:rPr>
              <a:t>Wider stream = more habitat area.  Narrowing caused by grass is very evident where pastures meet forest (unless overgrazing reduces grass and allows stream widening)</a:t>
            </a:r>
          </a:p>
          <a:p>
            <a:pPr marL="0" lvl="1"/>
            <a:endParaRPr lang="en-US" dirty="0" smtClean="0">
              <a:solidFill>
                <a:srgbClr val="000000"/>
              </a:solidFill>
            </a:endParaRPr>
          </a:p>
          <a:p>
            <a:pPr marL="0" lvl="1"/>
            <a:r>
              <a:rPr lang="en-US" dirty="0" smtClean="0">
                <a:solidFill>
                  <a:srgbClr val="000000"/>
                </a:solidFill>
              </a:rPr>
              <a:t>Look for this yourself.</a:t>
            </a:r>
          </a:p>
          <a:p>
            <a:endParaRPr lang="en-US" dirty="0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14AD5E85-7C8C-4126-981E-F849D783602F}" type="slidenum">
              <a:rPr kumimoji="0" lang="en-US" sz="1200" smtClean="0">
                <a:solidFill>
                  <a:prstClr val="black"/>
                </a:solidFill>
              </a:rPr>
              <a:pPr/>
              <a:t>19</a:t>
            </a:fld>
            <a:endParaRPr kumimoji="0"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17271823-F92D-4591-B0E7-0E395A767FCD}" type="slidenum">
              <a:rPr kumimoji="0" lang="en-US" sz="1200" smtClean="0">
                <a:solidFill>
                  <a:schemeClr val="tx1"/>
                </a:solidFill>
              </a:rPr>
              <a:pPr/>
              <a:t>20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Most ecosystems rely on photosynthesis to fuel the system</a:t>
            </a:r>
          </a:p>
          <a:p>
            <a:r>
              <a:rPr lang="en-US" dirty="0" smtClean="0"/>
              <a:t>Where are these green plants in streams???</a:t>
            </a: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EEF27485-F724-4410-84F8-746499E32331}" type="slidenum">
              <a:rPr kumimoji="0" lang="en-US" sz="1200" smtClean="0">
                <a:solidFill>
                  <a:schemeClr val="tx1"/>
                </a:solidFill>
              </a:rPr>
              <a:pPr/>
              <a:t>21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Side tests – mayfly success on filamentous algae (rare algae in forests since it requires high light levels)</a:t>
            </a:r>
          </a:p>
          <a:p>
            <a:r>
              <a:rPr lang="en-US" smtClean="0"/>
              <a:t>Mayflies fed only filamentous starved.  Mayflies fed only multiflora rose (non-native) died.  Repeated test – same results.  Toxic?</a:t>
            </a:r>
          </a:p>
          <a:p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22A8C5DA-EF88-4DDD-9241-5817863F4706}" type="slidenum">
              <a:rPr kumimoji="0" lang="en-US" sz="1200" smtClean="0">
                <a:solidFill>
                  <a:prstClr val="black"/>
                </a:solidFill>
              </a:rPr>
              <a:pPr/>
              <a:t>22</a:t>
            </a:fld>
            <a:endParaRPr kumimoji="0"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44" name="Slide Number Placeholder 3"/>
          <p:cNvSpPr txBox="1">
            <a:spLocks noGrp="1"/>
          </p:cNvSpPr>
          <p:nvPr/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18" tIns="47060" rIns="94118" bIns="47060" anchor="b"/>
          <a:lstStyle>
            <a:lvl1pPr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01BE81F-E0E3-48A8-B7C7-04E01AC6E5FC}" type="slidenum">
              <a:rPr kumimoji="0" lang="en-US" sz="1200">
                <a:solidFill>
                  <a:srgbClr val="000000"/>
                </a:solidFill>
                <a:effectLst/>
                <a:latin typeface="Calibri" pitchFamily="34" charset="0"/>
                <a:ea typeface="MS PGothic" pitchFamily="34" charset="-128"/>
              </a:rPr>
              <a:pPr algn="r" eaLnBrk="1" hangingPunct="1"/>
              <a:t>2</a:t>
            </a:fld>
            <a:endParaRPr kumimoji="0" lang="en-US" sz="1200">
              <a:solidFill>
                <a:srgbClr val="000000"/>
              </a:solidFill>
              <a:effectLst/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Diatoms are microscopic aquatic algae.  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need low light levels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A rock in shade: 50+ species, 10,000+ individuals.  Scrapers adapted to eat this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Diatoms: small fraction of food energy.  Diatoms: high value food – but low total % of food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So where in the stream is the food?  Trick question – its not in the stream.</a:t>
            </a:r>
          </a:p>
          <a:p>
            <a:pPr>
              <a:defRPr/>
            </a:pPr>
            <a:r>
              <a:rPr lang="en-US" dirty="0" smtClean="0"/>
              <a:t>Hint tree leaves intercept &gt; 90% of sunlight hitting a forest</a:t>
            </a: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F8442ED9-A6AA-4A32-B63C-AC498DC3195E}" type="slidenum">
              <a:rPr kumimoji="0" lang="en-US" sz="1200" smtClean="0">
                <a:solidFill>
                  <a:schemeClr val="tx1"/>
                </a:solidFill>
              </a:rPr>
              <a:pPr/>
              <a:t>23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If you said tree leaves, you’re close (leaves that fall in streams are not the MAIN energy source)</a:t>
            </a:r>
          </a:p>
          <a:p>
            <a:r>
              <a:rPr lang="en-US" smtClean="0"/>
              <a:t>	The producers that feed streams aren’t IN the streams – it’s the trees along the streams</a:t>
            </a:r>
          </a:p>
          <a:p>
            <a:r>
              <a:rPr lang="en-US" smtClean="0"/>
              <a:t>	obvious sources: leaves, twigs, logs.  </a:t>
            </a:r>
          </a:p>
          <a:p>
            <a:endParaRPr lang="en-US" smtClean="0"/>
          </a:p>
          <a:p>
            <a:r>
              <a:rPr lang="en-US" smtClean="0"/>
              <a:t>This is silage for the stream.</a:t>
            </a:r>
          </a:p>
          <a:p>
            <a:endParaRPr lang="en-US" smtClean="0"/>
          </a:p>
          <a:p>
            <a:r>
              <a:rPr lang="en-US" smtClean="0"/>
              <a:t>As wet (= sticky) depressions, streams get ~ 5x leaf accumulation vs. forest floor.  </a:t>
            </a:r>
          </a:p>
          <a:p>
            <a:endParaRPr lang="en-US" smtClean="0"/>
          </a:p>
          <a:p>
            <a:r>
              <a:rPr lang="en-US" smtClean="0"/>
              <a:t>But… add diatoms + leaves, twigs, pollen, solid carbon – you still only have 1/3 of total energy for stream life</a:t>
            </a:r>
          </a:p>
          <a:p>
            <a:endParaRPr lang="en-US" smtClean="0"/>
          </a:p>
          <a:p>
            <a:r>
              <a:rPr lang="en-US" b="1" smtClean="0"/>
              <a:t>Where’s the 2/3??</a:t>
            </a:r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EB79DBB6-13FB-4EA5-88E4-8732524A8220}" type="slidenum">
              <a:rPr kumimoji="0" lang="en-US" sz="1200" smtClean="0">
                <a:solidFill>
                  <a:schemeClr val="tx1"/>
                </a:solidFill>
              </a:rPr>
              <a:pPr/>
              <a:t>24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A8931A-39F6-46A9-B13D-80AB6D3D364A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A9DA2-EF1B-4C9A-BBE6-DDD0B0AF99B3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1pPr>
            <a:lvl2pPr marL="764718" indent="-294122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2pPr>
            <a:lvl3pPr marL="1176490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3pPr>
            <a:lvl4pPr marL="1647086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4pPr>
            <a:lvl5pPr marL="2117682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81705C0-5B18-4835-ABF7-676490F0B4F8}" type="slidenum">
              <a:rPr lang="en-US" sz="1200">
                <a:solidFill>
                  <a:prstClr val="white"/>
                </a:solidFill>
              </a:rPr>
              <a:pPr/>
              <a:t>27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96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87FAB6-717F-4A20-9370-2A3DC5AC6411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1pPr>
            <a:lvl2pPr marL="764718" indent="-294122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2pPr>
            <a:lvl3pPr marL="1176490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3pPr>
            <a:lvl4pPr marL="1647086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4pPr>
            <a:lvl5pPr marL="2117682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15CFDA1-D2C5-435F-98AE-66D8D82997D6}" type="slidenum">
              <a:rPr lang="en-US" sz="1200">
                <a:solidFill>
                  <a:prstClr val="white"/>
                </a:solidFill>
              </a:rPr>
              <a:pPr/>
              <a:t>29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97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 big surprise: ~ 2/3 of energy for healthy streams is watershed tea – dissolved organic carbon from forests</a:t>
            </a:r>
          </a:p>
          <a:p>
            <a:r>
              <a:rPr lang="en-US" dirty="0" smtClean="0"/>
              <a:t>The typical tea we drink is food leached from leaves of tea trees: carbohydrates, proteins, amino acids, etc..  </a:t>
            </a:r>
          </a:p>
          <a:p>
            <a:r>
              <a:rPr lang="en-US" dirty="0" smtClean="0"/>
              <a:t>Watershed tea is same – from forested, not tea bags.  </a:t>
            </a:r>
          </a:p>
          <a:p>
            <a:r>
              <a:rPr lang="en-US" dirty="0" smtClean="0"/>
              <a:t>Streams drink watershed tea.  Bacteria turn into biomass, fed upon by the rest of the system.   </a:t>
            </a:r>
          </a:p>
          <a:p>
            <a:endParaRPr lang="en-US" dirty="0" smtClean="0"/>
          </a:p>
          <a:p>
            <a:r>
              <a:rPr lang="en-US" dirty="0" smtClean="0"/>
              <a:t>This is NOT obvious and typically is overlooked.  Energy matters.  How productive would a factory be if workers lost 2/3 of food supply?</a:t>
            </a:r>
          </a:p>
          <a:p>
            <a:endParaRPr lang="en-US" dirty="0" smtClean="0"/>
          </a:p>
          <a:p>
            <a:r>
              <a:rPr lang="en-US" dirty="0" smtClean="0"/>
              <a:t>Point: Trees are key to a stream food web.  1) leaves   2) shade so diatoms can grow  3) </a:t>
            </a:r>
            <a:r>
              <a:rPr lang="en-US" dirty="0" err="1" smtClean="0"/>
              <a:t>biggy</a:t>
            </a:r>
            <a:r>
              <a:rPr lang="en-US" dirty="0" smtClean="0"/>
              <a:t>: dissolved organic carbon – watershed tea. 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 smtClean="0"/>
              <a:t>Insight:  How far from a stream can a tree feed a stream?  As far away as water carries DOM from that tree to the stream via groundwater.</a:t>
            </a:r>
          </a:p>
          <a:p>
            <a:endParaRPr lang="en-US" b="1" dirty="0" smtClean="0"/>
          </a:p>
          <a:p>
            <a:r>
              <a:rPr lang="en-US" b="1" dirty="0" smtClean="0"/>
              <a:t>I’m reminding you of what you know: trees are good for streams.  Hopefully providing details to flesh out this idea.</a:t>
            </a:r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9A4E6BB0-6FE6-4623-9331-16D5BFA0690C}" type="slidenum">
              <a:rPr kumimoji="0" lang="en-US" sz="1200" smtClean="0">
                <a:solidFill>
                  <a:schemeClr val="tx1"/>
                </a:solidFill>
              </a:rPr>
              <a:pPr/>
              <a:t>31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95037-B693-49D5-87FC-261E0F908B9B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There’s much more to stream health than energy: temperature, cover, channel stability, healthy substrates, healthy PROCESSES.  Too complicated to cover all in detail, so turn to a proxy: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Brook trout are an indicator of stream health.  How strongly correlated are brook trout and trees?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Trout Unlimited staff: </a:t>
            </a:r>
            <a:r>
              <a:rPr lang="en-US" dirty="0" smtClean="0"/>
              <a:t>Critical breakpoint: 68% forest cover.</a:t>
            </a:r>
          </a:p>
          <a:p>
            <a:pPr>
              <a:defRPr/>
            </a:pPr>
            <a:r>
              <a:rPr lang="en-US" b="1" dirty="0" smtClean="0"/>
              <a:t>EBTJV huge data set </a:t>
            </a:r>
            <a:r>
              <a:rPr lang="en-US" dirty="0" smtClean="0"/>
              <a:t>Georgia Maine:</a:t>
            </a:r>
          </a:p>
          <a:p>
            <a:pPr marL="173182" indent="-173182">
              <a:buFont typeface="Arial" pitchFamily="34" charset="0"/>
              <a:buChar char="•"/>
              <a:defRPr/>
            </a:pPr>
            <a:r>
              <a:rPr lang="en-US" dirty="0" smtClean="0"/>
              <a:t>only 6% of watersheds with good </a:t>
            </a:r>
            <a:r>
              <a:rPr lang="en-US" dirty="0" err="1" smtClean="0"/>
              <a:t>brookie</a:t>
            </a:r>
            <a:r>
              <a:rPr lang="en-US" dirty="0" smtClean="0"/>
              <a:t> populations have &lt;68% forest cover</a:t>
            </a:r>
          </a:p>
          <a:p>
            <a:pPr>
              <a:defRPr/>
            </a:pPr>
            <a:r>
              <a:rPr lang="en-US" b="1" dirty="0" smtClean="0"/>
              <a:t>Stroud staff: </a:t>
            </a:r>
            <a:r>
              <a:rPr lang="en-US" dirty="0" smtClean="0"/>
              <a:t>the singular best predictor of stream health is the % forest cover in the watershed.</a:t>
            </a:r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0C75D66E-39BD-407F-AAF5-D372D125DF18}" type="slidenum">
              <a:rPr kumimoji="0" lang="en-US" sz="1200" smtClean="0">
                <a:solidFill>
                  <a:schemeClr val="tx1"/>
                </a:solidFill>
              </a:rPr>
              <a:pPr/>
              <a:t>33</a:t>
            </a:fld>
            <a:endParaRPr kumimoji="0"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7268" name="Slide Number Placeholder 3"/>
          <p:cNvSpPr txBox="1">
            <a:spLocks noGrp="1"/>
          </p:cNvSpPr>
          <p:nvPr/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18" tIns="47060" rIns="94118" bIns="47060" anchor="b"/>
          <a:lstStyle>
            <a:lvl1pPr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65138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65138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863B695-34DF-489B-8832-8E61A273B6EE}" type="slidenum">
              <a:rPr kumimoji="0" lang="en-US" sz="1200">
                <a:solidFill>
                  <a:srgbClr val="000000"/>
                </a:solidFill>
                <a:effectLst/>
                <a:latin typeface="Calibri" pitchFamily="34" charset="0"/>
                <a:ea typeface="MS PGothic" pitchFamily="34" charset="-128"/>
              </a:rPr>
              <a:pPr algn="r" eaLnBrk="1" hangingPunct="1"/>
              <a:t>3</a:t>
            </a:fld>
            <a:endParaRPr kumimoji="0" lang="en-US" sz="1200">
              <a:solidFill>
                <a:srgbClr val="000000"/>
              </a:solidFill>
              <a:effectLst/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FE00D9-1E60-40A3-A28B-7D7BA5DFAC05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443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72BB00-2B2E-4C4F-B114-6339922C1C09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59C042-005C-4C26-929F-6DA91D596A80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BE5E4-B36E-470C-A9BD-699FFAD1A596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3B0BFF-F47B-49EF-9E6E-96881368FD2B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98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423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95037-B693-49D5-87FC-261E0F908B9B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done here at </a:t>
            </a:r>
            <a:r>
              <a:rPr lang="en-US" dirty="0" err="1" smtClean="0"/>
              <a:t>stroud</a:t>
            </a:r>
            <a:r>
              <a:rPr lang="en-US" dirty="0" smtClean="0"/>
              <a:t> and published in 2004,</a:t>
            </a:r>
            <a:r>
              <a:rPr lang="en-US" baseline="0" dirty="0" smtClean="0"/>
              <a:t> makes it clear that perhaps most of the work these forested streams do for us is actually in the channel of a healthy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Forested streams are free pollution treatment systems.  They process </a:t>
            </a:r>
            <a:r>
              <a:rPr lang="en-US" baseline="0" dirty="0" err="1" smtClean="0"/>
              <a:t>xs</a:t>
            </a:r>
            <a:r>
              <a:rPr lang="en-US" baseline="0" dirty="0" smtClean="0"/>
              <a:t> nutrients  N &amp; P.  They break down organic compounds that get into the stream.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does that work???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B958-D260-4545-8CB6-2DFD7EE4796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1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dirty="0" smtClean="0">
                <a:solidFill>
                  <a:srgbClr val="000000"/>
                </a:solidFill>
              </a:rPr>
              <a:t>Wider stream = more habitat area.  Narrowing caused by grass is very evident where pastures meet forest (unless overgrazing reduces grass and allows stream widening)</a:t>
            </a:r>
          </a:p>
          <a:p>
            <a:pPr marL="0" lvl="1"/>
            <a:endParaRPr lang="en-US" dirty="0" smtClean="0">
              <a:solidFill>
                <a:srgbClr val="000000"/>
              </a:solidFill>
            </a:endParaRPr>
          </a:p>
          <a:p>
            <a:pPr marL="0" lvl="1"/>
            <a:r>
              <a:rPr lang="en-US" dirty="0" smtClean="0">
                <a:solidFill>
                  <a:srgbClr val="000000"/>
                </a:solidFill>
              </a:rPr>
              <a:t>Look for this yourself.</a:t>
            </a:r>
          </a:p>
          <a:p>
            <a:endParaRPr lang="en-US" dirty="0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14AD5E85-7C8C-4126-981E-F849D783602F}" type="slidenum">
              <a:rPr kumimoji="0" lang="en-US" sz="1200" smtClean="0">
                <a:solidFill>
                  <a:prstClr val="black"/>
                </a:solidFill>
              </a:rPr>
              <a:pPr/>
              <a:t>41</a:t>
            </a:fld>
            <a:endParaRPr kumimoji="0"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B41B2A9B-953B-4285-9F95-4D342848EE94}" type="slidenum">
              <a:rPr kumimoji="0" lang="en-US" sz="1200" smtClean="0">
                <a:solidFill>
                  <a:srgbClr val="FFFFFF"/>
                </a:solidFill>
                <a:latin typeface="Times" pitchFamily="18" charset="0"/>
                <a:ea typeface="MS PGothic" pitchFamily="34" charset="-128"/>
              </a:rPr>
              <a:pPr/>
              <a:t>42</a:t>
            </a:fld>
            <a:endParaRPr kumimoji="0" lang="en-US" sz="1200" smtClean="0">
              <a:solidFill>
                <a:srgbClr val="FFFFFF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64614" indent="-29408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76329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46860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117393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87924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3058456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528987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999518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6AC4E22-7600-4D1A-8E42-1989EE312181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72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70532">
              <a:spcBef>
                <a:spcPct val="0"/>
              </a:spcBef>
              <a:defRPr/>
            </a:pPr>
            <a:endParaRPr lang="en-US" sz="1800">
              <a:latin typeface="Calibri" charset="0"/>
              <a:ea typeface="MS PGothic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06" tIns="47053" rIns="94106" bIns="47053" anchor="b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>
              <a:defRPr/>
            </a:pPr>
            <a:fld id="{8BF11FEC-B6EF-41E7-BA89-64B69BEA806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>
                <a:defRPr/>
              </a:pPr>
              <a:t>43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194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848" indent="-285711" defTabSz="949194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2842" indent="-228568" defTabSz="949194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599979" indent="-228568" defTabSz="949194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116" indent="-228568" defTabSz="949194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253" indent="-228568" defTabSz="949194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390" indent="-228568" defTabSz="949194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8527" indent="-228568" defTabSz="949194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5664" indent="-228568" defTabSz="949194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51A683C7-0905-45E5-A5D6-20CF5962A4F9}" type="slidenum">
              <a:rPr kumimoji="0" lang="en-US" sz="1200">
                <a:solidFill>
                  <a:srgbClr val="000000"/>
                </a:solidFill>
                <a:ea typeface="ＭＳ Ｐゴシック" pitchFamily="34" charset="-128"/>
              </a:rPr>
              <a:pPr/>
              <a:t>44</a:t>
            </a:fld>
            <a:endParaRPr kumimoji="0" lang="en-US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700"/>
          </a:p>
        </p:txBody>
      </p:sp>
      <p:sp>
        <p:nvSpPr>
          <p:cNvPr id="113669" name="Slide Number Placeholder 3"/>
          <p:cNvSpPr txBox="1">
            <a:spLocks noGrp="1"/>
          </p:cNvSpPr>
          <p:nvPr/>
        </p:nvSpPr>
        <p:spPr bwMode="auto">
          <a:xfrm>
            <a:off x="4022726" y="8899526"/>
            <a:ext cx="3078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78" tIns="47490" rIns="94978" bIns="47490" anchor="b"/>
          <a:lstStyle>
            <a:lvl1pPr defTabSz="461963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61963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61963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61963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61963" eaLnBrk="0" hangingPunct="0"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C70F487E-74C4-46C3-9043-9BCB3C050D9B}" type="slidenum">
              <a:rPr kumimoji="0" lang="en-US" sz="1200">
                <a:solidFill>
                  <a:srgbClr val="000000"/>
                </a:solidFill>
                <a:effectLst/>
                <a:latin typeface="Calibri" pitchFamily="34" charset="0"/>
                <a:ea typeface="ＭＳ Ｐゴシック" pitchFamily="34" charset="-128"/>
              </a:rPr>
              <a:pPr algn="r" eaLnBrk="1" hangingPunct="1"/>
              <a:t>44</a:t>
            </a:fld>
            <a:endParaRPr kumimoji="0" lang="en-US" sz="1200">
              <a:solidFill>
                <a:srgbClr val="000000"/>
              </a:solidFill>
              <a:effectLst/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Field BMPs, crop rotations</a:t>
            </a: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9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defTabSz="47037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 charset="0"/>
                <a:ea typeface="MS PGothic" charset="0"/>
              </a:rPr>
              <a:t>Managing to minimize soil loss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just new work but renovating old</a:t>
            </a:r>
          </a:p>
          <a:p>
            <a:endParaRPr lang="en-US" dirty="0" smtClean="0"/>
          </a:p>
          <a:p>
            <a:r>
              <a:rPr lang="en-US" dirty="0" smtClean="0"/>
              <a:t>Old ones fill with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</a:t>
            </a:r>
            <a:r>
              <a:rPr lang="en-US" baseline="0" dirty="0" smtClean="0"/>
              <a:t> if doing their job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3B208-1D51-4E27-BC67-E4655E418F2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534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24674B-4C6B-4BBD-A778-8A1EE650CB5E}" type="slidenum">
              <a:rPr lang="en-US">
                <a:solidFill>
                  <a:prstClr val="black"/>
                </a:solidFill>
                <a:ea typeface="ＭＳ Ｐゴシック"/>
                <a:cs typeface="ＭＳ Ｐゴシック"/>
              </a:rPr>
              <a:pPr/>
              <a:t>52</a:t>
            </a:fld>
            <a:endParaRPr lang="en-US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3635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  <a:ea typeface="ＭＳ Ｐゴシック"/>
                <a:cs typeface="Arial" pitchFamily="34" charset="0"/>
              </a:rPr>
              <a:t>CREP builds fences, plants trees, and creates alternative water supplies, stabilized stream crossings, and it provides a maintenance structure.</a:t>
            </a:r>
          </a:p>
          <a:p>
            <a:pPr defTabSz="923635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4023094" y="8899328"/>
            <a:ext cx="3077739" cy="46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 defTabSz="458028" eaLnBrk="1" fontAlgn="auto" hangingPunct="1">
              <a:spcBef>
                <a:spcPts val="0"/>
              </a:spcBef>
              <a:spcAft>
                <a:spcPts val="0"/>
              </a:spcAft>
            </a:pPr>
            <a:fld id="{4D71BA60-8ABB-452D-ACFB-7BA649AED665}" type="slidenum">
              <a:rPr kumimoji="0" lang="en-US" sz="1200">
                <a:solidFill>
                  <a:prstClr val="black"/>
                </a:solidFill>
                <a:effectLst/>
                <a:latin typeface="Calibri"/>
                <a:ea typeface="ＭＳ Ｐゴシック"/>
                <a:cs typeface="ＭＳ Ｐゴシック"/>
              </a:rPr>
              <a:pPr algn="r" defTabSz="458028" eaLnBrk="1" fontAlgn="auto" hangingPunct="1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kumimoji="0" lang="en-US" sz="1200">
              <a:solidFill>
                <a:prstClr val="black"/>
              </a:solidFill>
              <a:effectLst/>
              <a:latin typeface="Calibri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64614" indent="-29408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76329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46860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117393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87924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3058456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528987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999518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BB77EEE7-2657-2143-9DE1-321AF520553B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0477"/>
            <a:ext cx="5681980" cy="42162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70532">
              <a:spcBef>
                <a:spcPct val="0"/>
              </a:spcBef>
              <a:defRPr/>
            </a:pPr>
            <a:r>
              <a:rPr lang="en-US" sz="1800" dirty="0">
                <a:latin typeface="Calibri" charset="0"/>
                <a:ea typeface="MS PGothic" charset="0"/>
              </a:rPr>
              <a:t>We have some great success stories.</a:t>
            </a: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4023094" y="8899328"/>
            <a:ext cx="3077739" cy="4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06" tIns="47053" rIns="94106" bIns="47053" anchor="b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1F2E0026-796F-754D-B169-D7D755CB7FC3}" type="slidenum">
              <a:rPr kumimoji="0" lang="en-US" sz="1200">
                <a:solidFill>
                  <a:prstClr val="black"/>
                </a:solidFill>
                <a:effectLst/>
                <a:latin typeface="Calibri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kumimoji="0" lang="en-US" sz="1200">
              <a:solidFill>
                <a:prstClr val="black"/>
              </a:solidFill>
              <a:effectLst/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64614" indent="-29408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76329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46860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117393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87924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3058456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528987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999518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BB77EEE7-2657-2143-9DE1-321AF520553B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0477"/>
            <a:ext cx="5681980" cy="421624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70532">
              <a:spcBef>
                <a:spcPct val="0"/>
              </a:spcBef>
              <a:defRPr/>
            </a:pPr>
            <a:r>
              <a:rPr lang="en-US" sz="1800" dirty="0">
                <a:latin typeface="Calibri" charset="0"/>
                <a:ea typeface="MS PGothic" charset="0"/>
              </a:rPr>
              <a:t>Schematic of that space.  What we call a riparian forest buffer.  The important thing is that if we want to have functional streams, we really cant separate the stream from the forest.</a:t>
            </a:r>
          </a:p>
          <a:p>
            <a:pPr defTabSz="470532">
              <a:spcBef>
                <a:spcPct val="0"/>
              </a:spcBef>
              <a:defRPr/>
            </a:pPr>
            <a:endParaRPr lang="en-US" sz="1800" dirty="0">
              <a:latin typeface="Calibri" charset="0"/>
              <a:ea typeface="MS PGothic" charset="0"/>
            </a:endParaRPr>
          </a:p>
          <a:p>
            <a:pPr defTabSz="470532">
              <a:spcBef>
                <a:spcPct val="0"/>
              </a:spcBef>
              <a:defRPr/>
            </a:pPr>
            <a:r>
              <a:rPr lang="en-US" sz="1800" dirty="0">
                <a:latin typeface="Calibri" charset="0"/>
                <a:ea typeface="MS PGothic" charset="0"/>
              </a:rPr>
              <a:t>This slide represents the things we’ve known for a long time.   the role of the forest as a filter for things coming from the landscape.  Note the flow.</a:t>
            </a:r>
          </a:p>
          <a:p>
            <a:pPr defTabSz="470532">
              <a:spcBef>
                <a:spcPct val="0"/>
              </a:spcBef>
              <a:defRPr/>
            </a:pPr>
            <a:endParaRPr lang="en-US" sz="1800" dirty="0">
              <a:latin typeface="Calibri" charset="0"/>
              <a:ea typeface="MS PGothic" charset="0"/>
            </a:endParaRPr>
          </a:p>
          <a:p>
            <a:pPr defTabSz="470532">
              <a:spcBef>
                <a:spcPct val="0"/>
              </a:spcBef>
              <a:defRPr/>
            </a:pPr>
            <a:r>
              <a:rPr lang="en-US" sz="1800" dirty="0">
                <a:latin typeface="Calibri" charset="0"/>
                <a:ea typeface="MS PGothic" charset="0"/>
              </a:rPr>
              <a:t>This is how the buffer gets valued in most of our </a:t>
            </a:r>
            <a:r>
              <a:rPr lang="en-US" sz="1800" dirty="0" err="1">
                <a:latin typeface="Calibri" charset="0"/>
                <a:ea typeface="MS PGothic" charset="0"/>
              </a:rPr>
              <a:t>policys</a:t>
            </a:r>
            <a:r>
              <a:rPr lang="en-US" sz="1800" dirty="0">
                <a:latin typeface="Calibri" charset="0"/>
                <a:ea typeface="MS PGothic" charset="0"/>
              </a:rPr>
              <a:t> and in our pollution </a:t>
            </a:r>
            <a:r>
              <a:rPr lang="en-US" sz="1800" dirty="0" err="1">
                <a:latin typeface="Calibri" charset="0"/>
                <a:ea typeface="MS PGothic" charset="0"/>
              </a:rPr>
              <a:t>modelling</a:t>
            </a:r>
            <a:r>
              <a:rPr lang="en-US" sz="1800" dirty="0">
                <a:latin typeface="Calibri" charset="0"/>
                <a:ea typeface="MS PGothic" charset="0"/>
              </a:rPr>
              <a:t>.</a:t>
            </a:r>
          </a:p>
          <a:p>
            <a:pPr defTabSz="470532">
              <a:spcBef>
                <a:spcPct val="0"/>
              </a:spcBef>
              <a:defRPr/>
            </a:pPr>
            <a:endParaRPr lang="en-US" sz="1800" dirty="0">
              <a:latin typeface="Calibri" charset="0"/>
              <a:ea typeface="MS PGothic" charset="0"/>
            </a:endParaRPr>
          </a:p>
          <a:p>
            <a:pPr defTabSz="470532">
              <a:spcBef>
                <a:spcPct val="0"/>
              </a:spcBef>
              <a:defRPr/>
            </a:pPr>
            <a:r>
              <a:rPr lang="en-US" sz="1800" dirty="0">
                <a:latin typeface="Calibri" charset="0"/>
                <a:ea typeface="MS PGothic" charset="0"/>
              </a:rPr>
              <a:t>But this is only part of the story</a:t>
            </a: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4023094" y="8899328"/>
            <a:ext cx="3077739" cy="4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06" tIns="47053" rIns="94106" bIns="47053" anchor="b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1F2E0026-796F-754D-B169-D7D755CB7FC3}" type="slidenum">
              <a:rPr kumimoji="0" lang="en-US" sz="1200">
                <a:solidFill>
                  <a:prstClr val="black"/>
                </a:solidFill>
                <a:effectLst/>
                <a:latin typeface="Calibri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kumimoji="0" lang="en-US" sz="1200">
              <a:solidFill>
                <a:prstClr val="black"/>
              </a:solidFill>
              <a:effectLst/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4</a:t>
            </a:r>
            <a:r>
              <a:rPr lang="en-US" baseline="0" dirty="0" smtClean="0"/>
              <a:t> year old buffer.  Now the maintenance can be reduced and the buffer can begin to fend for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B958-D260-4545-8CB6-2DFD7EE47966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522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24674B-4C6B-4BBD-A778-8A1EE650CB5E}" type="slidenum">
              <a:rPr lang="en-US">
                <a:solidFill>
                  <a:prstClr val="black"/>
                </a:solidFill>
                <a:ea typeface="ＭＳ Ｐゴシック"/>
                <a:cs typeface="ＭＳ Ｐゴシック"/>
              </a:rPr>
              <a:pPr/>
              <a:t>55</a:t>
            </a:fld>
            <a:endParaRPr lang="en-US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dirty="0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4023094" y="8899328"/>
            <a:ext cx="3077739" cy="46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06" tIns="47053" rIns="94106" bIns="47053" anchor="b"/>
          <a:lstStyle/>
          <a:p>
            <a:pPr algn="r" defTabSz="458028" eaLnBrk="1" fontAlgn="auto" hangingPunct="1">
              <a:spcBef>
                <a:spcPts val="0"/>
              </a:spcBef>
              <a:spcAft>
                <a:spcPts val="0"/>
              </a:spcAft>
            </a:pPr>
            <a:fld id="{4D71BA60-8ABB-452D-ACFB-7BA649AED665}" type="slidenum">
              <a:rPr kumimoji="0" lang="en-US" sz="1200">
                <a:solidFill>
                  <a:prstClr val="black"/>
                </a:solidFill>
                <a:effectLst/>
                <a:latin typeface="Calibri"/>
                <a:ea typeface="ＭＳ Ｐゴシック"/>
                <a:cs typeface="ＭＳ Ｐゴシック"/>
              </a:rPr>
              <a:pPr algn="r" defTabSz="458028" eaLnBrk="1" fontAlgn="auto" hangingPunct="1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kumimoji="0" lang="en-US" sz="1200">
              <a:solidFill>
                <a:prstClr val="black"/>
              </a:solidFill>
              <a:effectLst/>
              <a:latin typeface="Calibri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64614" indent="-29408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76329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46860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117393" indent="-235266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87924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3058456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528987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999518" indent="-2352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6AC4E22-7600-4D1A-8E42-1989EE312181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72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70532">
              <a:spcBef>
                <a:spcPct val="0"/>
              </a:spcBef>
              <a:defRPr/>
            </a:pPr>
            <a:endParaRPr lang="en-US" sz="1800" dirty="0">
              <a:latin typeface="Calibri" charset="0"/>
              <a:ea typeface="MS PGothic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4022725" y="8899525"/>
            <a:ext cx="3078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06" tIns="47053" rIns="94106" bIns="47053" anchor="b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>
              <a:defRPr/>
            </a:pPr>
            <a:fld id="{8BF11FEC-B6EF-41E7-BA89-64B69BEA806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>
                <a:defRPr/>
              </a:pPr>
              <a:t>56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C338DA18-AA7F-4F58-8131-900490367C00}" type="slidenum">
              <a:rPr kumimoji="0" lang="en-US" sz="1200" smtClean="0">
                <a:solidFill>
                  <a:srgbClr val="FFFFFF"/>
                </a:solidFill>
                <a:latin typeface="Times" pitchFamily="18" charset="0"/>
                <a:ea typeface="MS PGothic" pitchFamily="34" charset="-128"/>
              </a:rPr>
              <a:pPr/>
              <a:t>6</a:t>
            </a:fld>
            <a:endParaRPr kumimoji="0" lang="en-US" sz="1200" smtClean="0">
              <a:solidFill>
                <a:srgbClr val="FFFFFF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7342D330-E5EE-4A38-AB6A-A9BCA96F89DD}" type="slidenum">
              <a:rPr kumimoji="0" lang="en-US" sz="1200" smtClean="0">
                <a:solidFill>
                  <a:srgbClr val="FFFFFF"/>
                </a:solidFill>
                <a:latin typeface="Times" pitchFamily="18" charset="0"/>
                <a:ea typeface="MS PGothic" pitchFamily="34" charset="-128"/>
              </a:rPr>
              <a:pPr/>
              <a:t>7</a:t>
            </a:fld>
            <a:endParaRPr kumimoji="0" lang="en-US" sz="1200" smtClean="0">
              <a:solidFill>
                <a:srgbClr val="FFFFFF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398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E4D16336-4C4C-4E4E-8059-62FD629A6221}" type="slidenum">
              <a:rPr kumimoji="0" lang="en-US" sz="1200" smtClean="0">
                <a:solidFill>
                  <a:srgbClr val="FFFFFF"/>
                </a:solidFill>
                <a:latin typeface="Times" pitchFamily="18" charset="0"/>
                <a:ea typeface="MS PGothic" pitchFamily="34" charset="-128"/>
              </a:rPr>
              <a:pPr/>
              <a:t>8</a:t>
            </a:fld>
            <a:endParaRPr kumimoji="0" lang="en-US" sz="1200" smtClean="0">
              <a:solidFill>
                <a:srgbClr val="FFFFFF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1pPr>
            <a:lvl2pPr marL="764718" indent="-294122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2pPr>
            <a:lvl3pPr marL="1176490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3pPr>
            <a:lvl4pPr marL="1647086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4pPr>
            <a:lvl5pPr marL="2117682" indent="-235298"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2AF9249-20E5-4ED9-B1DD-E33C1CD6B737}" type="slidenum">
              <a:rPr lang="en-US" sz="1200">
                <a:solidFill>
                  <a:prstClr val="white"/>
                </a:solidFill>
              </a:rPr>
              <a:pPr/>
              <a:t>9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94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19164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9165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82BEA4-1B67-433D-A9F9-84AAC1C7E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1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FB55A-05B0-40DE-B685-21CDD46E7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71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A163-6B5B-4C3C-AE70-6D516FADC0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02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FB55A-05B0-40DE-B685-21CDD46E7C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7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8479-E5F5-4785-9B9A-1697F610DE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967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239C9-BAA6-4DE2-BB41-2E9B4600C2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435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150EB-05F6-459B-819C-C821B8E55F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8479-E5F5-4785-9B9A-1697F610D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1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239C9-BAA6-4DE2-BB41-2E9B4600C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150EB-05F6-459B-819C-C821B8E5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43FCDC1-0D76-4AD0-926E-7AECEB75A7B4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9E8DBBD-FCB7-4334-898C-0C02F8046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0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4648200"/>
            <a:ext cx="6096000" cy="147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6DFB540-BAC0-4690-8CCC-1B2EFA8B228D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C831933-99A2-4273-B4D6-3548F39D5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2BEEFB9-C584-4B4D-8575-5FD81B3D46A4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D8F7321-F25D-409F-B7EB-740B87A90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D6AB949-AD1B-4361-8DAD-6F6DF2027A6D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82CE175-3829-4A79-A3EC-384D89591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44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544F6F0-15FE-48BC-BEEE-04CADE5FABD8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AA0495B-FB04-4D35-9113-3CBC24874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45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1D864F6-581A-455C-B113-E43FF420383C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189A725-7CEB-46CA-B9E9-FB4AE7A2D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B8A9-9CFE-4831-B772-6C6849B29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13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1694C2A-5469-4A15-AF1B-0B36433252EA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5EDBC70-E395-452F-B990-FF80F5778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34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E394661-B609-498F-BA78-2F598B763A36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79F617F-CB0A-417F-8A17-8408B26D6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0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CB75E06-06CD-4608-AAB1-AE06B86EE35C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272CBA2-AAF7-4758-948B-5E0558A66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25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4648200"/>
            <a:ext cx="6096000" cy="1477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9449C31-49FF-4756-A62F-03FB6DDEA062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1DEDCFC-D79B-4201-BBAA-4519FC7EE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9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E2AEC35-25B9-46F7-8AF4-6F8508A1593B}" type="datetime1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1" hangingPunct="1">
              <a:defRPr kumimoji="0" sz="1800">
                <a:solidFill>
                  <a:prstClr val="black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5D98351-2815-43D9-B46A-1DE74BC85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14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78E5E27-22BB-4D1B-BFAE-464F54FDB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78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7EF4AA47-1026-4CE5-B393-D2BEEFBE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27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68B77973-9D72-4139-9E09-659ACC4D8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6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878FF101-F8F6-4FC4-8C26-6750DF49D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5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E9CE85C1-12A0-4DD0-A39F-AFF9331C6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3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E3E8-E1DF-4840-AC9A-BBB2E94ED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98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E3EF5BA7-99E0-4CB0-84D6-FE01D645A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2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28D7A3F9-C3ED-46E3-B16B-C5A3CC139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2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25AF0F95-1586-4D58-9D6B-319D14CB8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5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A414CCF-6F03-4225-8B09-D42E417CB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72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6B026E0F-CD70-482A-8F8A-E9E49D7A4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86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7180866-3328-43C9-AB87-1EB0DE36A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94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95936E5A-0B7B-4E31-B681-D0E0DA207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1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A3134CB-A158-4C9E-B255-C85676C1C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50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22D0628D-2001-43D8-97DE-88E5B5289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54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1A7A0B82-04D5-4107-90A5-8EE713B43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01CF8-D85D-457D-9BFF-53A07CA2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96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57E9591A-5520-467C-9A2C-172A493C2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F6EEA249-B5A7-44DA-87B9-1BED6AECD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90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E6076EB1-6182-4920-A697-42701DFFF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34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B473DEC7-A2E6-4F9A-8CEB-7857C0EBA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43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CC3524A6-C6AA-41B8-9852-B529661E8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3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66E0BF6B-EDEA-40DF-ADED-A82950D60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5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7C6CA8A-8700-4041-B9A8-C631BBC5A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6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6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98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1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41AD5-1532-470A-BBC3-36DC962C9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5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59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00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14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51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77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38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89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00AF-969D-B849-8FF8-00F05B6A2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CA01-6687-EC47-BBB9-8EBC449D0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83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277970FC-C46D-4429-BFB7-4E8B8B3CE8FB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85A7E55B-F613-4513-B3DE-921E381524C6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233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4648200"/>
            <a:ext cx="6096000" cy="147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7E55D0C9-A8A2-4BA5-AEA8-1FEBE288741B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FBCCC4F6-AF57-4541-BFAB-612462D501B8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936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62B4-3FA3-4DE7-AEA3-B68FFD092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57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B4B4F277-C57C-451E-B673-B01C15FA1134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A775CAF7-2DA1-49D6-9F51-C3F1166605A2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8696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10571DAD-8ECC-4829-BE9F-920B06C44216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CD31CB16-EB9D-4D08-A028-7E31D7C53C38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7775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CAEAD2FD-65F7-4ABC-95F1-9068E9FF07CD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20B48041-69C2-4386-9671-BF0717180F84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3470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BB987C1C-1CFC-4C33-BE6A-393A0731A88B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FBE6DB2A-1A2C-4616-86D3-FBD51FC9C590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2243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EC1BEAD9-9C48-4A56-890A-EB7D1244D2EF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8570E2E7-04AC-4EDC-B0BF-D56B57FEBC12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45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4C539A16-A786-459E-8FBF-63D37A089FAF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A297D95C-BADD-43D9-8BEF-9C3468137E58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593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64DD8274-102E-4D2F-8936-C5B763806A0E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2FBE8EA0-7BCC-44F7-8BD9-364127B787AF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487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850392"/>
            <a:ext cx="2857500" cy="8260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0" y="4648200"/>
            <a:ext cx="6096000" cy="1477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BBCE9235-E6A4-4357-BE39-3456B5D3EF15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7C103ADC-BB90-49AC-A8DF-4A5069FDC9B0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670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211EB2A6-CB2D-41FC-B027-5ABD6974D249}" type="datetime1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5/22/2018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algn="l" defTabSz="457200" eaLnBrk="1" hangingPunct="1">
              <a:defRPr/>
            </a:pPr>
            <a:endParaRPr kumimoji="0" lang="en-US">
              <a:solidFill>
                <a:prstClr val="black"/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pPr algn="l" defTabSz="457200" eaLnBrk="1" hangingPunct="1">
              <a:defRPr/>
            </a:pPr>
            <a:fld id="{87CD8132-56D6-45BA-B033-4652CB80F437}" type="slidenum">
              <a:rPr kumimoji="0" lang="en-US" altLang="en-US">
                <a:solidFill>
                  <a:prstClr val="black"/>
                </a:solidFill>
                <a:effectLst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altLang="en-US">
              <a:solidFill>
                <a:prstClr val="black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116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defTabSz="457200" eaLnBrk="1" hangingPunct="1">
              <a:defRPr/>
            </a:pPr>
            <a:endParaRPr kumimoji="0" lang="en-US" sz="2400">
              <a:solidFill>
                <a:prstClr val="black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defTabSz="457200" eaLnBrk="1" hangingPunct="1">
              <a:defRPr/>
            </a:pPr>
            <a:endParaRPr kumimoji="0" lang="en-US" sz="2400">
              <a:solidFill>
                <a:prstClr val="black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defTabSz="457200" eaLnBrk="1" hangingPunct="1">
              <a:defRPr/>
            </a:pPr>
            <a:fld id="{D7B39822-BA89-4C72-BAAD-58D27C96A245}" type="slidenum">
              <a:rPr kumimoji="0" lang="en-US" sz="2400">
                <a:solidFill>
                  <a:prstClr val="black"/>
                </a:solidFill>
                <a:effectLst/>
                <a:latin typeface="Arial" charset="0"/>
                <a:ea typeface="ＭＳ Ｐゴシック" pitchFamily="34" charset="-128"/>
              </a:rPr>
              <a:pPr algn="l" defTabSz="457200" eaLnBrk="1" hangingPunct="1">
                <a:defRPr/>
              </a:pPr>
              <a:t>‹#›</a:t>
            </a:fld>
            <a:endParaRPr kumimoji="0" lang="en-US" sz="2400">
              <a:solidFill>
                <a:prstClr val="black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9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090B-8BF6-4ACA-B177-506C1A500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95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1EE40-9E1B-4532-9C5F-AB35802D2F9F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67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A1ED-7873-4C79-A86C-B3663B5C76D6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6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527E2-3F3B-497C-9263-FF04EDF1C010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66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EE184-6311-4BA1-9CF3-B03424FD0704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63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C379D-E5B6-4834-BD11-D49BE40F21E6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60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3B7EC-F592-4BCE-BBCF-C483579207C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6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B914B-2719-4A21-99EE-DC73B4AD5F3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57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021B-90CB-4FE1-8949-E1A802BA36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00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effectLst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  <a:effectLst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A9A2-7EFB-4BE1-BD18-D69ACFB1B321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195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1A4EE-2E48-4CDB-BA60-3C0A36A7251F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0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C28B1-D5C8-47DC-A86D-99158FF2E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44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147E8-9C05-4D69-9D2F-0A3A824195C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53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6BD5E60-A6B5-4368-901F-5799A2434ABC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CEC1126-0D14-462B-8B2C-5D2F55E3E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11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3090B75D-0475-45B0-A8AD-4BB4ACA6543D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563826B-016E-4F30-A106-2CB90953F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25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9F5CEBC-40F3-4FB3-807F-23CB7507295D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C0DEE0C1-8DC2-46E6-B1F4-BDEDD6731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780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56F6E8C-08CD-43F5-8E69-264D1E0670B6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86ED3CD-2E12-4A97-A9A5-D169B55C9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92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AA5DDF6-5751-41F0-8825-258FDB4FDDED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4A4EBAB-7FB5-41E7-9B6B-D4D02EA4D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80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02E6930-5E0D-4B1E-B232-5F87D896174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F81976D-8113-4979-8DC7-634A118B8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2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9AB157A-676A-4F2D-9EAF-DAC776E2C20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48A1041-8CD5-4A62-BCBB-D87ECB53E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21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B19C39F-C859-47F7-B5A1-7F5676C8D89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DCA4926E-956E-437D-A94D-DC119C2EA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7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9CB96BE2-5195-48DD-BF7E-EAAAA67AA471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3BACB461-0F9E-4CD5-B2BA-7EF83E117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2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A163-6B5B-4C3C-AE70-6D516FADC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67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2456BDF-79C9-494F-85BD-78E3CEAB1058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83908C5-9962-4327-BAE2-18E7C15A0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182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C84EA34-8BED-47E4-9FEB-933B961045C4}" type="datetimeFigureOut">
              <a:rPr lang="en-US"/>
              <a:pPr>
                <a:defRPr/>
              </a:pPr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DEE7381-671E-4544-BE09-6B88D15C2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294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9164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9165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82BEA4-1B67-433D-A9F9-84AAC1C7E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19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B8A9-9CFE-4831-B772-6C6849B299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9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E3E8-E1DF-4840-AC9A-BBB2E94EDA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06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01CF8-D85D-457D-9BFF-53A07CA233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73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41AD5-1532-470A-BBC3-36DC962C93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59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62B4-3FA3-4DE7-AEA3-B68FFD0922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6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090B-8BF6-4ACA-B177-506C1A5007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19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C28B1-D5C8-47DC-A86D-99158FF2E5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0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18115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218117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18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19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0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1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2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3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4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218125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6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7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8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813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3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76F9D448-9C5F-49B7-93BC-74E7DF5A1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13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  <p:sldLayoutId id="2147484899" r:id="rId12"/>
    <p:sldLayoutId id="21474849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676592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kumimoji="0" lang="en-US" sz="1800">
              <a:solidFill>
                <a:srgbClr val="FFFFFF"/>
              </a:solidFill>
              <a:effectLst/>
              <a:ea typeface="ＭＳ Ｐゴシック" pitchFamily="34" charset="-128"/>
            </a:endParaRPr>
          </a:p>
        </p:txBody>
      </p:sp>
      <p:pic>
        <p:nvPicPr>
          <p:cNvPr id="2051" name="Picture 8" descr="stroud_smal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75363"/>
            <a:ext cx="15367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</p:sldLayoutIdLst>
  <p:transition advClick="0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bg1"/>
          </a:solidFill>
          <a:latin typeface="Times"/>
          <a:ea typeface="+mj-ea"/>
          <a:cs typeface="Time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  <a:cs typeface="Times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  <a:cs typeface="Times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  <a:cs typeface="Times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  <a:cs typeface="Times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pitchFamily="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Trebuchet MS" pitchFamily="34" charset="0"/>
          <a:cs typeface="Trebuchet M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Trebuchet MS" pitchFamily="34" charset="0"/>
          <a:cs typeface="Trebuchet M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Trebuchet MS" pitchFamily="34" charset="0"/>
          <a:cs typeface="Trebuchet M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Trebuchet MS" pitchFamily="34" charset="0"/>
          <a:cs typeface="Trebuchet M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Trebuchet MS" pitchFamily="34" charset="0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fld id="{08AC7DDF-B744-4EB2-A6FC-DF3A289CF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1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effectLst/>
                <a:latin typeface="Times" pitchFamily="18" charset="0"/>
              </a:defRPr>
            </a:lvl1pPr>
          </a:lstStyle>
          <a:p>
            <a:pPr>
              <a:defRPr/>
            </a:pPr>
            <a:fld id="{2D4A71F2-FE9C-4BCB-B7C5-16DC9856A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C8100AF-969D-B849-8FF8-00F05B6A2B40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5/22/2018</a:t>
            </a:fld>
            <a:endParaRPr kumimoji="0"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955CA01-6687-EC47-BBB9-8EBC449D0C21}" type="slidenum">
              <a:rPr kumimoji="0"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75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6765925"/>
            <a:ext cx="9170988" cy="136525"/>
          </a:xfrm>
          <a:prstGeom prst="rect">
            <a:avLst/>
          </a:prstGeom>
          <a:solidFill>
            <a:srgbClr val="003C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kumimoji="0" lang="en-US" sz="1800">
              <a:solidFill>
                <a:srgbClr val="003C71"/>
              </a:solidFill>
              <a:effectLst/>
              <a:ea typeface="ＭＳ Ｐゴシック" charset="0"/>
              <a:cs typeface="ＭＳ Ｐゴシック" charset="0"/>
            </a:endParaRPr>
          </a:p>
        </p:txBody>
      </p:sp>
      <p:pic>
        <p:nvPicPr>
          <p:cNvPr id="1027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11863"/>
            <a:ext cx="1398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83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  <p:sldLayoutId id="2147485029" r:id="rId12"/>
  </p:sldLayoutIdLst>
  <p:transition advClick="0" advTm="15000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bg1"/>
          </a:solidFill>
          <a:latin typeface="Times"/>
          <a:ea typeface="ＭＳ Ｐゴシック" charset="0"/>
          <a:cs typeface="Time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  <a:cs typeface="Times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  <a:cs typeface="Times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  <a:cs typeface="Times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  <a:cs typeface="Times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1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ＭＳ Ｐゴシック" charset="0"/>
          <a:cs typeface="Trebuchet M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ＭＳ Ｐゴシック" charset="0"/>
          <a:cs typeface="Trebuchet M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ＭＳ Ｐゴシック" charset="0"/>
          <a:cs typeface="Trebuchet M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ＭＳ Ｐゴシック" charset="0"/>
          <a:cs typeface="Trebuchet M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595959"/>
          </a:solidFill>
          <a:latin typeface="Trebuchet MS"/>
          <a:ea typeface="ＭＳ Ｐゴシック" charset="0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kumimoji="0" lang="en-US">
              <a:solidFill>
                <a:prstClr val="white"/>
              </a:solidFill>
              <a:effectLst/>
              <a:latin typeface="Constantia"/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  <a:effectLst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  <a:effectLst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4DE0A59-7F96-463A-A8A0-200464A5C21D}" type="slidenum">
              <a:rPr lang="en-US">
                <a:solidFill>
                  <a:srgbClr val="DBF5F9">
                    <a:shade val="90000"/>
                  </a:srgbClr>
                </a:solidFill>
                <a:effectLst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effectLst/>
              <a:cs typeface="Arial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kumimoji="0" lang="en-US">
                <a:solidFill>
                  <a:srgbClr val="04617B"/>
                </a:solidFill>
                <a:effectLst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kumimoji="0" lang="en-US">
                <a:solidFill>
                  <a:srgbClr val="04617B"/>
                </a:solidFill>
                <a:effectLst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799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9EC137D0-AFB7-4E32-B5F5-FE083D84D5A0}" type="datetimeFigureOut">
              <a:rPr lang="en-US">
                <a:effectLst/>
              </a:rPr>
              <a:pPr eaLnBrk="1" hangingPunct="1">
                <a:defRPr/>
              </a:pPr>
              <a:t>5/22/2018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3145475-A5A2-413A-AC05-45AC31C8FD52}" type="slidenum">
              <a:rPr lang="en-US">
                <a:effectLst/>
              </a:rPr>
              <a:pPr eaLnBrk="1" hangingPunct="1"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023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18115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218117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18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19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0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1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2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3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18124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218125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6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7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8128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813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13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1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76F9D448-9C5F-49B7-93BC-74E7DF5A1D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365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  <p:sldLayoutId id="2147485150" r:id="rId12"/>
    <p:sldLayoutId id="21474851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 noChangeArrowheads="1"/>
          </p:cNvPicPr>
          <p:nvPr/>
        </p:nvPicPr>
        <p:blipFill>
          <a:blip r:embed="rId3">
            <a:lum bright="-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495300" y="838200"/>
            <a:ext cx="815340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Streams &amp; Riparian Buffers:</a:t>
            </a:r>
          </a:p>
          <a:p>
            <a:pPr>
              <a:spcBef>
                <a:spcPct val="50000"/>
              </a:spcBef>
            </a:pPr>
            <a:r>
              <a:rPr kumimoji="0" lang="en-US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They Work</a:t>
            </a:r>
          </a:p>
          <a:p>
            <a:pPr>
              <a:spcBef>
                <a:spcPct val="50000"/>
              </a:spcBef>
            </a:pPr>
            <a:r>
              <a:rPr kumimoji="0" lang="en-US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&amp;</a:t>
            </a:r>
          </a:p>
          <a:p>
            <a:pPr>
              <a:spcBef>
                <a:spcPct val="50000"/>
              </a:spcBef>
            </a:pPr>
            <a:r>
              <a:rPr kumimoji="0" lang="en-US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They’re Important</a:t>
            </a:r>
          </a:p>
          <a:p>
            <a:pPr>
              <a:spcBef>
                <a:spcPct val="50000"/>
              </a:spcBef>
            </a:pPr>
            <a:endParaRPr kumimoji="0" lang="en-US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143000" y="5181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sz="240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6700" y="6619875"/>
            <a:ext cx="9448800" cy="261938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100" dirty="0"/>
          </a:p>
        </p:txBody>
      </p:sp>
      <p:pic>
        <p:nvPicPr>
          <p:cNvPr id="210950" name="Picture 7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735638"/>
            <a:ext cx="22098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94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95800"/>
            <a:ext cx="9144000" cy="11430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endParaRPr lang="en-US" sz="640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1700" smtClean="0"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</p:txBody>
      </p:sp>
      <p:pic>
        <p:nvPicPr>
          <p:cNvPr id="92163" name="Picture 4" descr="cryptosporidiosis-cryptosporidium-homi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9573" name="Rectangle 5"/>
          <p:cNvSpPr>
            <a:spLocks noChangeArrowheads="1"/>
          </p:cNvSpPr>
          <p:nvPr/>
        </p:nvSpPr>
        <p:spPr bwMode="auto">
          <a:xfrm>
            <a:off x="273050" y="6477000"/>
            <a:ext cx="84899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300">
                <a:solidFill>
                  <a:prstClr val="black"/>
                </a:solidFill>
                <a:effectLst/>
                <a:latin typeface="Calibri"/>
                <a:ea typeface="ＭＳ Ｐゴシック" charset="0"/>
              </a:rPr>
              <a:t>http://animal.discovery.com/invertebrates/monsters-inside-me/cryptosporidiosis-cryptosporidium-hominis/</a:t>
            </a:r>
            <a:endParaRPr kumimoji="0" lang="en-US" sz="1800">
              <a:solidFill>
                <a:prstClr val="black"/>
              </a:solidFill>
              <a:effectLst/>
              <a:latin typeface="Calibri"/>
              <a:ea typeface="ＭＳ Ｐゴシック" charset="0"/>
            </a:endParaRPr>
          </a:p>
        </p:txBody>
      </p:sp>
      <p:sp>
        <p:nvSpPr>
          <p:cNvPr id="3949574" name="Rectangle 6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5200">
                <a:solidFill>
                  <a:prstClr val="black"/>
                </a:solidFill>
                <a:effectLst/>
                <a:latin typeface="Calibri"/>
              </a:rPr>
              <a:t>         Cryptosporidium spores    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5200">
                <a:solidFill>
                  <a:prstClr val="black"/>
                </a:solidFill>
                <a:effectLst/>
                <a:latin typeface="Calibri"/>
              </a:rPr>
              <a:t>            (</a:t>
            </a:r>
            <a:r>
              <a:rPr kumimoji="0" lang="ja-JP" altLang="en-US" sz="5200">
                <a:solidFill>
                  <a:prstClr val="black"/>
                </a:solidFill>
                <a:effectLst/>
                <a:latin typeface="Calibri"/>
              </a:rPr>
              <a:t>“</a:t>
            </a:r>
            <a:r>
              <a:rPr kumimoji="0" lang="en-US" altLang="ja-JP" sz="5200">
                <a:solidFill>
                  <a:prstClr val="black"/>
                </a:solidFill>
                <a:effectLst/>
                <a:latin typeface="Calibri"/>
              </a:rPr>
              <a:t>Crypto</a:t>
            </a:r>
            <a:r>
              <a:rPr kumimoji="0" lang="ja-JP" altLang="en-US" sz="5200">
                <a:solidFill>
                  <a:prstClr val="black"/>
                </a:solidFill>
                <a:effectLst/>
                <a:latin typeface="Calibri"/>
              </a:rPr>
              <a:t>”</a:t>
            </a:r>
            <a:r>
              <a:rPr kumimoji="0" lang="en-US" altLang="ja-JP" sz="5200">
                <a:solidFill>
                  <a:prstClr val="black"/>
                </a:solidFill>
                <a:effectLst/>
                <a:latin typeface="Calibri"/>
              </a:rPr>
              <a:t>)</a:t>
            </a:r>
            <a:endParaRPr kumimoji="0" lang="en-US" sz="520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6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extBox 3"/>
          <p:cNvSpPr txBox="1">
            <a:spLocks noChangeArrowheads="1"/>
          </p:cNvSpPr>
          <p:nvPr/>
        </p:nvSpPr>
        <p:spPr bwMode="auto">
          <a:xfrm>
            <a:off x="1090613" y="587692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432130" name="Picture 1" descr="Screen Shot 2016-07-10 at 9.56.55 P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0"/>
            <a:ext cx="109728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1" name="TextBox 5"/>
          <p:cNvSpPr txBox="1">
            <a:spLocks noChangeArrowheads="1"/>
          </p:cNvSpPr>
          <p:nvPr/>
        </p:nvSpPr>
        <p:spPr bwMode="auto">
          <a:xfrm>
            <a:off x="3810000" y="2895600"/>
            <a:ext cx="7162800" cy="4524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>
                <a:solidFill>
                  <a:prstClr val="black"/>
                </a:solidFill>
                <a:effectLst/>
                <a:latin typeface="Calibri"/>
              </a:rPr>
              <a:t>“Clearly, at least fifty percent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>
                <a:solidFill>
                  <a:prstClr val="black"/>
                </a:solidFill>
                <a:effectLst/>
                <a:latin typeface="Calibri"/>
              </a:rPr>
              <a:t>of all cattle diseases in the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>
                <a:solidFill>
                  <a:prstClr val="black"/>
                </a:solidFill>
                <a:effectLst/>
                <a:latin typeface="Calibri"/>
              </a:rPr>
              <a:t>Chesapeake Bay watershed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>
                <a:solidFill>
                  <a:prstClr val="black"/>
                </a:solidFill>
                <a:effectLst/>
                <a:latin typeface="Calibri"/>
              </a:rPr>
              <a:t>are transmitted through the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>
                <a:solidFill>
                  <a:prstClr val="black"/>
                </a:solidFill>
                <a:effectLst/>
                <a:latin typeface="Calibri"/>
              </a:rPr>
              <a:t>fecal-oral pathway,”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432132" name="TextBox 6"/>
          <p:cNvSpPr txBox="1">
            <a:spLocks noChangeArrowheads="1"/>
          </p:cNvSpPr>
          <p:nvPr/>
        </p:nvSpPr>
        <p:spPr bwMode="auto">
          <a:xfrm>
            <a:off x="7772400" y="1447800"/>
            <a:ext cx="3200400" cy="1570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432133" name="TextBox 7"/>
          <p:cNvSpPr txBox="1">
            <a:spLocks noChangeArrowheads="1"/>
          </p:cNvSpPr>
          <p:nvPr/>
        </p:nvSpPr>
        <p:spPr bwMode="auto">
          <a:xfrm>
            <a:off x="0" y="5562600"/>
            <a:ext cx="10972800" cy="21236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Several of the big cattle diseases are carried by water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(BVD, </a:t>
            </a:r>
            <a:r>
              <a:rPr kumimoji="0" lang="en-US" sz="3200" dirty="0" err="1">
                <a:solidFill>
                  <a:prstClr val="black"/>
                </a:solidFill>
                <a:effectLst/>
                <a:latin typeface="Calibri"/>
              </a:rPr>
              <a:t>E.coli</a:t>
            </a: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, </a:t>
            </a:r>
            <a:r>
              <a:rPr kumimoji="0" lang="en-US" sz="3200" dirty="0" smtClean="0">
                <a:solidFill>
                  <a:prstClr val="black"/>
                </a:solidFill>
                <a:effectLst/>
                <a:latin typeface="Calibri"/>
              </a:rPr>
              <a:t>Cryptosporidium, Salmonella</a:t>
            </a: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, leptospirosis, and mastitis).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7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18805867-atrazine-herbicide-molecular-model-atoms-are-represented-as-spheres-with-conventional-color-coding-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144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1828800" y="152400"/>
            <a:ext cx="5668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b="1">
                <a:solidFill>
                  <a:prstClr val="black"/>
                </a:solidFill>
                <a:effectLst/>
                <a:latin typeface="Calibri"/>
              </a:rPr>
              <a:t>Pesticides (e.g., Atrazine)</a:t>
            </a:r>
          </a:p>
        </p:txBody>
      </p:sp>
    </p:spTree>
    <p:extLst>
      <p:ext uri="{BB962C8B-B14F-4D97-AF65-F5344CB8AC3E}">
        <p14:creationId xmlns:p14="http://schemas.microsoft.com/office/powerpoint/2010/main" val="31612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293" y="5410200"/>
            <a:ext cx="890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err="1">
                <a:solidFill>
                  <a:prstClr val="black"/>
                </a:solidFill>
                <a:effectLst/>
                <a:latin typeface="Calibri"/>
              </a:rPr>
              <a:t>Aguiar</a:t>
            </a:r>
            <a:r>
              <a:rPr kumimoji="0" lang="en-US" sz="1800" b="1" dirty="0">
                <a:solidFill>
                  <a:prstClr val="black"/>
                </a:solidFill>
                <a:effectLst/>
                <a:latin typeface="Calibri"/>
              </a:rPr>
              <a:t> Jr., T. R., F. R. </a:t>
            </a:r>
            <a:r>
              <a:rPr kumimoji="0" lang="en-US" sz="1800" b="1" dirty="0" err="1">
                <a:solidFill>
                  <a:prstClr val="black"/>
                </a:solidFill>
                <a:effectLst/>
                <a:latin typeface="Calibri"/>
              </a:rPr>
              <a:t>Bortolozo</a:t>
            </a:r>
            <a:r>
              <a:rPr kumimoji="0" lang="en-US" sz="1800" b="1" dirty="0">
                <a:solidFill>
                  <a:prstClr val="black"/>
                </a:solidFill>
                <a:effectLst/>
                <a:latin typeface="Calibri"/>
              </a:rPr>
              <a:t>, F. A. Hansel, K. </a:t>
            </a:r>
            <a:r>
              <a:rPr kumimoji="0" lang="en-US" sz="1800" b="1" dirty="0" err="1">
                <a:solidFill>
                  <a:prstClr val="black"/>
                </a:solidFill>
                <a:effectLst/>
                <a:latin typeface="Calibri"/>
              </a:rPr>
              <a:t>Rasera</a:t>
            </a:r>
            <a:r>
              <a:rPr kumimoji="0" lang="en-US" sz="1800" b="1" dirty="0">
                <a:solidFill>
                  <a:prstClr val="black"/>
                </a:solidFill>
                <a:effectLst/>
                <a:latin typeface="Calibri"/>
              </a:rPr>
              <a:t>, and M. T. Ferreira. 2016. Riparian buffer zones as pesticide filters of no-till crops. Environ </a:t>
            </a:r>
            <a:r>
              <a:rPr kumimoji="0" lang="en-US" sz="1800" b="1" dirty="0" err="1">
                <a:solidFill>
                  <a:prstClr val="black"/>
                </a:solidFill>
                <a:effectLst/>
                <a:latin typeface="Calibri"/>
              </a:rPr>
              <a:t>Sci</a:t>
            </a:r>
            <a:r>
              <a:rPr kumimoji="0" lang="en-US" sz="1800" b="1" dirty="0">
                <a:solidFill>
                  <a:prstClr val="black"/>
                </a:solidFill>
                <a:effectLst/>
                <a:latin typeface="Calibri"/>
              </a:rPr>
              <a:t> </a:t>
            </a:r>
            <a:r>
              <a:rPr kumimoji="0" lang="en-US" sz="1800" b="1" dirty="0" err="1">
                <a:solidFill>
                  <a:prstClr val="black"/>
                </a:solidFill>
                <a:effectLst/>
                <a:latin typeface="Calibri"/>
              </a:rPr>
              <a:t>Pollut</a:t>
            </a:r>
            <a:r>
              <a:rPr kumimoji="0" lang="en-US" sz="1800" b="1" dirty="0">
                <a:solidFill>
                  <a:prstClr val="black"/>
                </a:solidFill>
                <a:effectLst/>
                <a:latin typeface="Calibri"/>
              </a:rPr>
              <a:t> Res 22:10618–10626.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2" name="Picture 1" descr="Screen Shot 2016-05-30 at 6.08.2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6" y="140787"/>
            <a:ext cx="7861009" cy="5059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762000"/>
            <a:ext cx="132480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Trees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 dirty="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Shrubs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3200" dirty="0">
              <a:solidFill>
                <a:prstClr val="black"/>
              </a:solidFill>
              <a:effectLst/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>
                <a:solidFill>
                  <a:prstClr val="black"/>
                </a:solidFill>
                <a:effectLst/>
                <a:latin typeface="Calibri"/>
              </a:rPr>
              <a:t>Grass</a:t>
            </a:r>
          </a:p>
        </p:txBody>
      </p:sp>
    </p:spTree>
    <p:extLst>
      <p:ext uri="{BB962C8B-B14F-4D97-AF65-F5344CB8AC3E}">
        <p14:creationId xmlns:p14="http://schemas.microsoft.com/office/powerpoint/2010/main" val="12587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79457"/>
            <a:ext cx="8991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Questions on the Role of Forest Buffers</a:t>
            </a:r>
          </a:p>
          <a:p>
            <a:pPr algn="l"/>
            <a:endParaRPr lang="en-US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Should we focus forest buffers based on landscape position, i.e.. in </a:t>
            </a:r>
            <a:r>
              <a:rPr lang="en-US" sz="2400" b="1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flowpaths</a:t>
            </a:r>
            <a:r>
              <a:rPr lang="en-US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if concentrated flows move directly through a buffer?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if we do an outstanding job managing the upland?  Why bother with a buffer?  The potential of a Soil Health focus?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-138113"/>
            <a:ext cx="9201150" cy="6864351"/>
          </a:xfrm>
        </p:spPr>
      </p:pic>
      <p:sp>
        <p:nvSpPr>
          <p:cNvPr id="220163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15200" cy="114300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Arial Black" pitchFamily="34" charset="0"/>
              </a:rPr>
              <a:t>The Rest of The 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20165" name="Picture 4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LittlePineCrkSPGJune2006 wb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2667000"/>
            <a:ext cx="899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forested streams… 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remove 2 to 9x more nitrogen pollution 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have 2 to 5x more biological </a:t>
            </a:r>
            <a:r>
              <a:rPr kumimoji="0"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activity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kumimoji="0"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kumimoji="0"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6200" y="8382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400" b="1" dirty="0" smtClean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Forest Buffers provide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400" b="1" dirty="0" smtClean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5400" b="1" dirty="0" smtClean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In-Stream</a:t>
            </a:r>
            <a:r>
              <a:rPr kumimoji="0" lang="en-US" sz="4400" b="1" dirty="0" smtClean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15156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LittlePineCrkSPGJune2006 wb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17475"/>
            <a:ext cx="9144000" cy="16764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2-4x more stream bottom area</a:t>
            </a: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 conditions for biofilm</a:t>
            </a: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more and preferred foods</a:t>
            </a: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shading provides cooler temperatures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/>
              <a:t>		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18232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48837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26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47813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169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4" descr="C:\Documents and Settings\darscott.STROUDWATER\My Documents\My Pictures\Stroud\Stroud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1868"/>
          <a:stretch>
            <a:fillRect/>
          </a:stretch>
        </p:blipFill>
        <p:spPr bwMode="auto">
          <a:xfrm>
            <a:off x="838200" y="533400"/>
            <a:ext cx="78486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0" y="3886200"/>
            <a:ext cx="3505200" cy="1371600"/>
          </a:xfrm>
          <a:prstGeom prst="rect">
            <a:avLst/>
          </a:prstGeom>
          <a:solidFill>
            <a:srgbClr val="8EB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kumimoji="0" lang="en-US" sz="1800">
              <a:solidFill>
                <a:srgbClr val="FFFFFF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211972" name="Title Placeholder 1"/>
          <p:cNvSpPr txBox="1">
            <a:spLocks/>
          </p:cNvSpPr>
          <p:nvPr/>
        </p:nvSpPr>
        <p:spPr bwMode="auto">
          <a:xfrm>
            <a:off x="0" y="4191000"/>
            <a:ext cx="3505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kumimoji="0" lang="en-US" sz="26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STROUD</a:t>
            </a:r>
            <a:r>
              <a:rPr kumimoji="0" lang="en-US" sz="2600" baseline="360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™</a:t>
            </a:r>
            <a:r>
              <a:rPr kumimoji="0" lang="en-US" sz="26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 WATER RESEARCH CENTER</a:t>
            </a:r>
          </a:p>
        </p:txBody>
      </p:sp>
      <p:sp>
        <p:nvSpPr>
          <p:cNvPr id="211973" name="Text Placeholder 2"/>
          <p:cNvSpPr txBox="1">
            <a:spLocks/>
          </p:cNvSpPr>
          <p:nvPr/>
        </p:nvSpPr>
        <p:spPr bwMode="auto">
          <a:xfrm>
            <a:off x="762000" y="5761038"/>
            <a:ext cx="61722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ts val="2700"/>
              </a:lnSpc>
            </a:pPr>
            <a:r>
              <a:rPr kumimoji="0" lang="en-US" sz="2000">
                <a:solidFill>
                  <a:srgbClr val="595959"/>
                </a:solidFill>
                <a:effectLst/>
                <a:latin typeface="Trebuchet MS" pitchFamily="34" charset="0"/>
                <a:ea typeface="MS PGothic" pitchFamily="34" charset="-128"/>
              </a:rPr>
              <a:t>Independent not-for-profit</a:t>
            </a:r>
          </a:p>
          <a:p>
            <a:pPr algn="l" eaLnBrk="1" hangingPunct="1">
              <a:lnSpc>
                <a:spcPts val="2700"/>
              </a:lnSpc>
            </a:pPr>
            <a:r>
              <a:rPr kumimoji="0" lang="en-US" sz="2000">
                <a:solidFill>
                  <a:srgbClr val="595959"/>
                </a:solidFill>
                <a:effectLst/>
                <a:latin typeface="Trebuchet MS" pitchFamily="34" charset="0"/>
                <a:ea typeface="MS PGothic" pitchFamily="34" charset="-128"/>
              </a:rPr>
              <a:t>Research and Environmental Education Center</a:t>
            </a:r>
          </a:p>
          <a:p>
            <a:pPr algn="l" eaLnBrk="1" hangingPunct="1">
              <a:lnSpc>
                <a:spcPts val="2700"/>
              </a:lnSpc>
            </a:pPr>
            <a:r>
              <a:rPr kumimoji="0" lang="en-US" sz="2000">
                <a:solidFill>
                  <a:srgbClr val="595959"/>
                </a:solidFill>
                <a:effectLst/>
                <a:latin typeface="Trebuchet MS" pitchFamily="34" charset="0"/>
                <a:ea typeface="MS PGothic" pitchFamily="34" charset="-128"/>
              </a:rPr>
              <a:t> 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4499" name="Rectangle 5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486400" cy="762000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How Streams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4501" name="Picture 4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Hidden Energy of Streams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5526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5584825"/>
            <a:ext cx="4191000" cy="708025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Filamentous algae</a:t>
            </a:r>
          </a:p>
        </p:txBody>
      </p:sp>
      <p:pic>
        <p:nvPicPr>
          <p:cNvPr id="2304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1866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1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5" descr="L:\Stream Restoration\stuff\images and  pwrpoint\photos\low res images for PPTs etc\diatoms - free from nat geo wbl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400925"/>
          </a:xfrm>
          <a:noFill/>
        </p:spPr>
      </p:pic>
      <p:sp>
        <p:nvSpPr>
          <p:cNvPr id="236547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3276600" cy="914400"/>
          </a:xfrm>
          <a:solidFill>
            <a:schemeClr val="bg2">
              <a:alpha val="32941"/>
            </a:schemeClr>
          </a:solidFill>
        </p:spPr>
        <p:txBody>
          <a:bodyPr/>
          <a:lstStyle/>
          <a:p>
            <a:r>
              <a:rPr lang="en-US" sz="4800" smtClean="0">
                <a:solidFill>
                  <a:schemeClr val="tx1"/>
                </a:solidFill>
              </a:rPr>
              <a:t>Diatoms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2133600"/>
            <a:ext cx="7696200" cy="1938338"/>
          </a:xfrm>
          <a:prstGeom prst="rect">
            <a:avLst/>
          </a:prstGeom>
          <a:solidFill>
            <a:schemeClr val="bg2">
              <a:alpha val="28000"/>
            </a:schemeClr>
          </a:solidFill>
        </p:spPr>
        <p:txBody>
          <a:bodyPr>
            <a:spAutoFit/>
          </a:bodyPr>
          <a:lstStyle/>
          <a:p>
            <a:pPr marL="571500" indent="-571500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Need shady conditions to thrive</a:t>
            </a:r>
          </a:p>
          <a:p>
            <a:pPr marL="571500" indent="-571500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A preferred food for scrapers</a:t>
            </a:r>
          </a:p>
          <a:p>
            <a:pPr marL="571500" indent="-571500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Small % of food energy in stream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6550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2" descr="L:\Stream Restoration\stuff\images and  pwrpoint\photos\low res images for PPTs etc\mayfly nymph on ston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786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 descr="L:\Stream Restoration\stuff\images and  pwrpoint\photos\low res images for PPTs etc\wooded stream (Asaph) via Steve wb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2286000"/>
          </a:xfrm>
          <a:solidFill>
            <a:schemeClr val="bg2">
              <a:alpha val="32156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Leaves, twigs, pollen: solid carbon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Streams collect ~5x more than other areas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Only ~1/3 of stream’s energy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685800"/>
            <a:ext cx="6400800" cy="1143000"/>
          </a:xfrm>
          <a:solidFill>
            <a:schemeClr val="bg2">
              <a:alpha val="32156"/>
            </a:schemeClr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Tree leaves feed streams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7574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0" y="312738"/>
            <a:ext cx="9336088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38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0" y="312738"/>
            <a:ext cx="9336088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4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312738"/>
            <a:ext cx="9336088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2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3360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8" name="TextBox 1"/>
          <p:cNvSpPr txBox="1">
            <a:spLocks noChangeArrowheads="1"/>
          </p:cNvSpPr>
          <p:nvPr/>
        </p:nvSpPr>
        <p:spPr bwMode="auto">
          <a:xfrm>
            <a:off x="0" y="762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8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Without Trees </a:t>
            </a:r>
            <a:r>
              <a:rPr kumimoji="0" lang="is-IS" sz="28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….these are </a:t>
            </a:r>
            <a:r>
              <a:rPr kumimoji="0" lang="is-IS" sz="2800" b="1" dirty="0" smtClean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missing</a:t>
            </a:r>
            <a:endParaRPr kumimoji="0" lang="en-US" sz="3200" b="1" dirty="0">
              <a:solidFill>
                <a:prstClr val="white"/>
              </a:solidFill>
              <a:effectLst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494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TextBox 1"/>
          <p:cNvSpPr txBox="1">
            <a:spLocks noChangeArrowheads="1"/>
          </p:cNvSpPr>
          <p:nvPr/>
        </p:nvSpPr>
        <p:spPr bwMode="auto">
          <a:xfrm>
            <a:off x="3657600" y="2514600"/>
            <a:ext cx="229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b="1">
                <a:solidFill>
                  <a:prstClr val="black"/>
                </a:solidFill>
                <a:effectLst/>
              </a:rPr>
              <a:t>Watershed Tea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 descr="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09550"/>
            <a:ext cx="6630987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0" y="609600"/>
            <a:ext cx="3162300" cy="1600200"/>
          </a:xfrm>
          <a:prstGeom prst="rect">
            <a:avLst/>
          </a:prstGeom>
          <a:solidFill>
            <a:srgbClr val="8EB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kumimoji="0" lang="en-US" sz="1800">
              <a:solidFill>
                <a:srgbClr val="FFFFFF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7" name="Title Placeholder 1"/>
          <p:cNvSpPr txBox="1">
            <a:spLocks/>
          </p:cNvSpPr>
          <p:nvPr/>
        </p:nvSpPr>
        <p:spPr bwMode="auto">
          <a:xfrm>
            <a:off x="266700" y="850900"/>
            <a:ext cx="3238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kumimoji="0" lang="en-US" sz="4100">
                <a:solidFill>
                  <a:srgbClr val="FFFFFF"/>
                </a:solidFill>
                <a:effectLst/>
                <a:latin typeface="Times" pitchFamily="18" charset="0"/>
                <a:ea typeface="MS PGothic" pitchFamily="34" charset="-128"/>
                <a:cs typeface="Times" pitchFamily="18" charset="0"/>
              </a:rPr>
              <a:t>Mission</a:t>
            </a:r>
          </a:p>
        </p:txBody>
      </p:sp>
      <p:sp>
        <p:nvSpPr>
          <p:cNvPr id="8" name="Title Placeholder 1"/>
          <p:cNvSpPr txBox="1">
            <a:spLocks/>
          </p:cNvSpPr>
          <p:nvPr/>
        </p:nvSpPr>
        <p:spPr bwMode="auto">
          <a:xfrm>
            <a:off x="304800" y="1536700"/>
            <a:ext cx="2857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kumimoji="0" lang="en-US" sz="16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STROUD</a:t>
            </a:r>
            <a:r>
              <a:rPr kumimoji="0" lang="en-US" sz="1400" baseline="360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™</a:t>
            </a:r>
            <a:r>
              <a:rPr kumimoji="0" lang="en-US" sz="1600">
                <a:solidFill>
                  <a:srgbClr val="FFFFFF"/>
                </a:solidFill>
                <a:effectLst/>
                <a:latin typeface="Arial" charset="0"/>
                <a:ea typeface="MS PGothic" pitchFamily="34" charset="-128"/>
                <a:cs typeface="Arial" charset="0"/>
              </a:rPr>
              <a:t> WATER RESEARCH CENTER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2438400" y="4648200"/>
            <a:ext cx="6096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ts val="2700"/>
              </a:lnSpc>
            </a:pPr>
            <a:r>
              <a:rPr kumimoji="0" lang="en-US" sz="2000">
                <a:solidFill>
                  <a:srgbClr val="595959"/>
                </a:solidFill>
                <a:effectLst/>
                <a:latin typeface="Trebuchet MS" pitchFamily="34" charset="0"/>
                <a:ea typeface="MS PGothic" pitchFamily="34" charset="-128"/>
              </a:rPr>
              <a:t>To advance global knowledge and stewardship of fresh water through research and education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327275" y="4325938"/>
            <a:ext cx="8128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4572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kumimoji="0" lang="en-US" sz="500">
                <a:solidFill>
                  <a:srgbClr val="FFFFFF"/>
                </a:solidFill>
                <a:effectLst/>
                <a:latin typeface="Trebuchet MS" pitchFamily="34" charset="0"/>
                <a:ea typeface="MS PGothic" pitchFamily="34" charset="-128"/>
              </a:rPr>
              <a:t>Photo: Marissa Morton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614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7265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4" descr="L:\Stream Restoration\stuff\images and  pwrpoint\photos\low res images for PPTs etc\tea cups - two tea col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01375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1066800"/>
            <a:ext cx="62484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dissolved organic carbon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~ 2/3 of a stream’s food supply</a:t>
            </a:r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>
          <a:xfrm>
            <a:off x="4038600" y="0"/>
            <a:ext cx="42672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“Watershed Tea”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8598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1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Fish grow on trees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/>
          </a:p>
        </p:txBody>
      </p:sp>
      <p:pic>
        <p:nvPicPr>
          <p:cNvPr id="239621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362" name="Rectangle 1026"/>
          <p:cNvSpPr>
            <a:spLocks noChangeArrowheads="1"/>
          </p:cNvSpPr>
          <p:nvPr/>
        </p:nvSpPr>
        <p:spPr bwMode="auto">
          <a:xfrm>
            <a:off x="0" y="152400"/>
            <a:ext cx="9144000" cy="2246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800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Forested streams have </a:t>
            </a:r>
            <a:r>
              <a:rPr kumimoji="0" lang="en-US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more </a:t>
            </a:r>
            <a:r>
              <a:rPr kumimoji="0" lang="en-US" sz="3800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natural </a:t>
            </a:r>
            <a:r>
              <a:rPr kumimoji="0" lang="en-US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temperature regime</a:t>
            </a:r>
            <a:endParaRPr kumimoji="0" lang="en-US" sz="3800" dirty="0">
              <a:solidFill>
                <a:prstClr val="white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600" dirty="0">
              <a:solidFill>
                <a:prstClr val="white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800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ja-JP" altLang="en-US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“</a:t>
            </a:r>
            <a:r>
              <a:rPr kumimoji="0" lang="en-US" altLang="ja-JP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cooler in </a:t>
            </a:r>
            <a:r>
              <a:rPr kumimoji="0" lang="en-US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summer, warmer in winter</a:t>
            </a:r>
            <a:r>
              <a:rPr kumimoji="0" lang="ja-JP" altLang="en-US" sz="3800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”</a:t>
            </a:r>
            <a:endParaRPr kumimoji="0" lang="en-US" sz="1800" dirty="0">
              <a:solidFill>
                <a:prstClr val="white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pic>
        <p:nvPicPr>
          <p:cNvPr id="237750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194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751" name="Picture 1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819400"/>
            <a:ext cx="251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7748" name="Object 1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182395"/>
              </p:ext>
            </p:extLst>
          </p:nvPr>
        </p:nvGraphicFramePr>
        <p:xfrm>
          <a:off x="5867400" y="2819400"/>
          <a:ext cx="32766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32" name="Photo Editor Photo" r:id="rId6" imgW="4761905" imgH="3191320" progId="">
                  <p:embed/>
                </p:oleObj>
              </mc:Choice>
              <mc:Fallback>
                <p:oleObj name="Photo Editor Photo" r:id="rId6" imgW="4761905" imgH="3191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13" t="2026" r="4221" b="3893"/>
                      <a:stretch>
                        <a:fillRect/>
                      </a:stretch>
                    </p:blipFill>
                    <p:spPr bwMode="auto">
                      <a:xfrm>
                        <a:off x="5867400" y="2819400"/>
                        <a:ext cx="32766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9" descr="stroud_larg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1725" y="6086475"/>
            <a:ext cx="169227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7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0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3286019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41667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0"/>
            <a:ext cx="4945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9" name="TextBox 1"/>
          <p:cNvSpPr txBox="1">
            <a:spLocks noChangeArrowheads="1"/>
          </p:cNvSpPr>
          <p:nvPr/>
        </p:nvSpPr>
        <p:spPr bwMode="auto">
          <a:xfrm>
            <a:off x="639763" y="487363"/>
            <a:ext cx="1633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Mayfly: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b="1" i="1" dirty="0" err="1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Eurylophella</a:t>
            </a:r>
            <a:r>
              <a:rPr kumimoji="0" lang="en-US" sz="1800" b="1" i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b="1" i="1" dirty="0" err="1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verisimilis</a:t>
            </a:r>
            <a:endParaRPr kumimoji="0" lang="en-US" sz="1800" b="1" i="1" dirty="0">
              <a:solidFill>
                <a:prstClr val="white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026" descr="d4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7800" y="-1371600"/>
            <a:ext cx="11430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8067" name="Rectangle 1027"/>
          <p:cNvSpPr>
            <a:spLocks noChangeArrowheads="1"/>
          </p:cNvSpPr>
          <p:nvPr/>
        </p:nvSpPr>
        <p:spPr bwMode="auto">
          <a:xfrm>
            <a:off x="-1295400" y="4191000"/>
            <a:ext cx="1112520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dirty="0">
                <a:solidFill>
                  <a:prstClr val="white"/>
                </a:solidFill>
                <a:effectLst/>
                <a:latin typeface="Times" charset="0"/>
                <a:ea typeface="ＭＳ Ｐゴシック" charset="0"/>
              </a:rPr>
              <a:t>                       </a:t>
            </a:r>
            <a:r>
              <a:rPr kumimoji="0" lang="en-US" sz="3200" dirty="0"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rPr>
              <a:t>50 F                  59 F                   68 F</a:t>
            </a:r>
          </a:p>
        </p:txBody>
      </p:sp>
    </p:spTree>
    <p:extLst>
      <p:ext uri="{BB962C8B-B14F-4D97-AF65-F5344CB8AC3E}">
        <p14:creationId xmlns:p14="http://schemas.microsoft.com/office/powerpoint/2010/main" val="16191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026" descr="PRE23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05200" y="0"/>
            <a:ext cx="830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0115" name="Rectangle 1027"/>
          <p:cNvSpPr>
            <a:spLocks noChangeArrowheads="1"/>
          </p:cNvSpPr>
          <p:nvPr/>
        </p:nvSpPr>
        <p:spPr bwMode="auto">
          <a:xfrm>
            <a:off x="7153275" y="855663"/>
            <a:ext cx="1841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290116" name="Rectangle 1028"/>
          <p:cNvSpPr>
            <a:spLocks noChangeArrowheads="1"/>
          </p:cNvSpPr>
          <p:nvPr/>
        </p:nvSpPr>
        <p:spPr bwMode="auto">
          <a:xfrm>
            <a:off x="4876800" y="711200"/>
            <a:ext cx="4267200" cy="25545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Cold Water Species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 smtClean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“live </a:t>
            </a:r>
            <a:r>
              <a:rPr kumimoji="0" lang="en-US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on the edge</a:t>
            </a:r>
            <a:r>
              <a:rPr kumimoji="0" lang="ja-JP" altLang="en-US" dirty="0">
                <a:solidFill>
                  <a:prstClr val="white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”</a:t>
            </a:r>
            <a:endParaRPr kumimoji="0" lang="en-US" sz="4300" dirty="0">
              <a:solidFill>
                <a:prstClr val="white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752600"/>
            <a:ext cx="6019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4" name="Rectangle 1027"/>
          <p:cNvSpPr>
            <a:spLocks noChangeArrowheads="1"/>
          </p:cNvSpPr>
          <p:nvPr/>
        </p:nvSpPr>
        <p:spPr bwMode="auto">
          <a:xfrm>
            <a:off x="228600" y="152400"/>
            <a:ext cx="868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3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For 1000</a:t>
            </a:r>
            <a:r>
              <a:rPr kumimoji="0" lang="ja-JP" altLang="en-US" sz="33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en-US" altLang="ja-JP" sz="3300" b="1" dirty="0">
                <a:solidFill>
                  <a:prstClr val="white"/>
                </a:solidFill>
                <a:effectLst/>
                <a:latin typeface="Arial" pitchFamily="34" charset="0"/>
                <a:cs typeface="Arial" pitchFamily="34" charset="0"/>
              </a:rPr>
              <a:t>s of years ….most small streams were shaded and never went above 68 F</a:t>
            </a:r>
            <a:endParaRPr kumimoji="0" lang="en-US" sz="3100" b="1" dirty="0">
              <a:solidFill>
                <a:prstClr val="white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2659" name="Rectangle 3"/>
          <p:cNvSpPr>
            <a:spLocks noChangeArrowheads="1"/>
          </p:cNvSpPr>
          <p:nvPr/>
        </p:nvSpPr>
        <p:spPr bwMode="auto">
          <a:xfrm>
            <a:off x="204788" y="0"/>
            <a:ext cx="891540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200" b="1" dirty="0">
                <a:solidFill>
                  <a:srgbClr val="FFFFFF"/>
                </a:solidFill>
                <a:effectLst/>
                <a:latin typeface="Arial"/>
                <a:ea typeface="ＭＳ Ｐゴシック" charset="0"/>
              </a:rPr>
              <a:t>A stream’s “ecosystem” is on the bottom</a:t>
            </a:r>
            <a:endParaRPr kumimoji="0" lang="en-US" sz="3200" b="1" dirty="0"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31857"/>
            <a:ext cx="8839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Chesapeake Bay</a:t>
            </a:r>
          </a:p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Forest Buffer Commitments</a:t>
            </a:r>
          </a:p>
          <a:p>
            <a:endParaRPr lang="en-US" dirty="0">
              <a:solidFill>
                <a:prstClr val="black"/>
              </a:solidFill>
              <a:effectLst/>
            </a:endParaRPr>
          </a:p>
          <a:p>
            <a:pPr marL="742950" indent="-742950" algn="l">
              <a:buFontTx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295,000 acres by 2025</a:t>
            </a:r>
          </a:p>
          <a:p>
            <a:pPr marL="742950" indent="-742950" algn="l">
              <a:buFontTx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Roughly 900 miles per year</a:t>
            </a:r>
          </a:p>
          <a:p>
            <a:pPr marL="742950" indent="-742950" algn="l">
              <a:buFontTx/>
              <a:buAutoNum type="arabicPeriod"/>
            </a:pPr>
            <a:endParaRPr lang="en-US" sz="3600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2017 Six State Buffer Output:</a:t>
            </a:r>
          </a:p>
          <a:p>
            <a:pPr algn="l"/>
            <a:endParaRPr lang="en-US" sz="3600" dirty="0" smtClean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Approximately 70 miles</a:t>
            </a:r>
            <a:endParaRPr lang="en-US" sz="3600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LittlePineCrkSPGJune2006 wb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3175"/>
            <a:ext cx="899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kumimoji="0"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Forested Streams:</a:t>
            </a:r>
            <a:endParaRPr kumimoji="0"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remove 2 to 9x more nitrogen pollution 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have 2 to 5x more biological </a:t>
            </a:r>
            <a:r>
              <a:rPr kumimoji="0"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activity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2-4x more stream bottom area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kumimoji="0"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better conditions for biofilm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kumimoji="0" lang="en-US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kumimoji="0"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kumimoji="0"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22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6538"/>
            <a:ext cx="9144000" cy="277812"/>
          </a:xfrm>
          <a:prstGeom prst="rect">
            <a:avLst/>
          </a:prstGeom>
          <a:solidFill>
            <a:srgbClr val="8EBA3F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47813" name="Picture 5" descr="http://192.168.7.180:81/communications/brand/img/stroud_logo_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350"/>
            <a:ext cx="436033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119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457200" y="917575"/>
            <a:ext cx="839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kumimoji="0" lang="en-US" sz="2400">
              <a:solidFill>
                <a:srgbClr val="FFFFFF"/>
              </a:solidFill>
              <a:effectLst/>
              <a:latin typeface="Times" charset="0"/>
            </a:endParaRPr>
          </a:p>
        </p:txBody>
      </p:sp>
      <p:sp>
        <p:nvSpPr>
          <p:cNvPr id="1863684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sz="2800" b="1" dirty="0">
                <a:solidFill>
                  <a:srgbClr val="FFFFFF"/>
                </a:solidFill>
                <a:effectLst/>
                <a:latin typeface="Times" charset="0"/>
              </a:rPr>
              <a:t>Wider streams have more bottom (ecosystem) </a:t>
            </a:r>
          </a:p>
          <a:p>
            <a:pPr>
              <a:defRPr/>
            </a:pPr>
            <a:r>
              <a:rPr kumimoji="0" lang="en-US" sz="2800" b="1" dirty="0">
                <a:solidFill>
                  <a:srgbClr val="FFFFFF"/>
                </a:solidFill>
                <a:effectLst/>
                <a:latin typeface="Times" charset="0"/>
              </a:rPr>
              <a:t>per unit length</a:t>
            </a:r>
            <a:endParaRPr kumimoji="0" lang="en-US" sz="2400" dirty="0">
              <a:solidFill>
                <a:srgbClr val="FFFFFF"/>
              </a:solidFill>
              <a:effectLst/>
              <a:latin typeface="Times" charset="0"/>
            </a:endParaRPr>
          </a:p>
        </p:txBody>
      </p:sp>
      <p:sp>
        <p:nvSpPr>
          <p:cNvPr id="1863685" name="Rectangle 5"/>
          <p:cNvSpPr>
            <a:spLocks noChangeArrowheads="1"/>
          </p:cNvSpPr>
          <p:nvPr/>
        </p:nvSpPr>
        <p:spPr bwMode="auto">
          <a:xfrm>
            <a:off x="2667000" y="3648075"/>
            <a:ext cx="6251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kumimoji="0" lang="en-US" sz="3200" b="1">
                <a:solidFill>
                  <a:srgbClr val="FFFFFF"/>
                </a:solidFill>
                <a:effectLst/>
                <a:latin typeface="Times" charset="0"/>
              </a:rPr>
              <a:t>Forested</a:t>
            </a:r>
            <a:endParaRPr kumimoji="0" lang="en-US" sz="2400">
              <a:solidFill>
                <a:srgbClr val="FFFFFF"/>
              </a:solidFill>
              <a:effectLst/>
              <a:latin typeface="Times" charset="0"/>
            </a:endParaRPr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2667000" y="5410200"/>
            <a:ext cx="629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kumimoji="0" lang="en-US" sz="3200" b="1">
                <a:solidFill>
                  <a:srgbClr val="FFFFFF"/>
                </a:solidFill>
                <a:effectLst/>
                <a:latin typeface="Times" charset="0"/>
              </a:rPr>
              <a:t>Deforested (grass)</a:t>
            </a:r>
            <a:endParaRPr kumimoji="0" lang="en-US" sz="2400">
              <a:solidFill>
                <a:srgbClr val="FFFFFF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4"/>
          <p:cNvPicPr>
            <a:picLocks noChangeAspect="1" noChangeArrowheads="1"/>
          </p:cNvPicPr>
          <p:nvPr/>
        </p:nvPicPr>
        <p:blipFill>
          <a:blip r:embed="rId3">
            <a:lum bright="-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3172" name="Picture 9" descr="Y:\Communication-Marketing\Logos\StroudLogos\stroud_logo_2c_1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6370638"/>
            <a:ext cx="4572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9" descr="stroud_lar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6475"/>
            <a:ext cx="16922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049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3">
            <a:lum bright="-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srgbClr val="FFFFFF"/>
              </a:solidFill>
              <a:effectLst/>
              <a:latin typeface="Calibri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2400"/>
            <a:ext cx="82296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u="sng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Addressing Stream Impairment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solidFill>
                <a:srgbClr val="FFFF00"/>
              </a:solidFill>
              <a:effectLst/>
              <a:latin typeface="Calibri"/>
              <a:cs typeface="Arial" charset="0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Our Regulatory Process Lists our Streams  as Impaired for Sediment, Phosphorous, Pathogens, Etc., BUT….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200" dirty="0">
              <a:solidFill>
                <a:srgbClr val="FFFF00"/>
              </a:solidFill>
              <a:effectLst/>
              <a:latin typeface="Calibri"/>
              <a:cs typeface="Arial" charset="0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We Assess Impairment Biologically.  What else is important for the Ecosystem?</a:t>
            </a:r>
          </a:p>
          <a:p>
            <a:pPr marL="74295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Temperature</a:t>
            </a:r>
          </a:p>
          <a:p>
            <a:pPr marL="74295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Habitat</a:t>
            </a:r>
          </a:p>
          <a:p>
            <a:pPr marL="74295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Hydrology</a:t>
            </a:r>
          </a:p>
          <a:p>
            <a:pPr marL="742950" lvl="1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3200" b="1" dirty="0">
                <a:solidFill>
                  <a:srgbClr val="FFFF00"/>
                </a:solidFill>
                <a:effectLst/>
                <a:latin typeface="Calibri"/>
                <a:cs typeface="Arial" charset="0"/>
              </a:rPr>
              <a:t>Ecosystem Function</a:t>
            </a:r>
          </a:p>
        </p:txBody>
      </p:sp>
      <p:pic>
        <p:nvPicPr>
          <p:cNvPr id="6" name="Picture 9" descr="stroud_l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6005512"/>
            <a:ext cx="16922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450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31857"/>
            <a:ext cx="8839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Chesapeake Bay</a:t>
            </a:r>
          </a:p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Forest Buffer Commitments</a:t>
            </a:r>
          </a:p>
          <a:p>
            <a:endParaRPr lang="en-US" dirty="0">
              <a:solidFill>
                <a:prstClr val="black"/>
              </a:solidFill>
              <a:effectLst/>
            </a:endParaRPr>
          </a:p>
          <a:p>
            <a:pPr marL="742950" indent="-742950" algn="l">
              <a:buFontTx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295,000 acres by 2025</a:t>
            </a:r>
          </a:p>
          <a:p>
            <a:pPr marL="742950" indent="-742950" algn="l">
              <a:buFontTx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Roughly 900 miles per year</a:t>
            </a:r>
          </a:p>
          <a:p>
            <a:pPr marL="742950" indent="-742950" algn="l">
              <a:buFontTx/>
              <a:buAutoNum type="arabicPeriod"/>
            </a:pPr>
            <a:endParaRPr lang="en-US" sz="3600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2017 Six State Buffer Output:</a:t>
            </a:r>
          </a:p>
          <a:p>
            <a:pPr algn="l"/>
            <a:endParaRPr lang="en-US" sz="3600" dirty="0" smtClean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Approximately 70 miles</a:t>
            </a:r>
            <a:endParaRPr lang="en-US" sz="3600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12807"/>
            <a:ext cx="861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Forest Buffer Programs</a:t>
            </a:r>
          </a:p>
          <a:p>
            <a:endParaRPr lang="en-US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sz="6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CREP</a:t>
            </a:r>
          </a:p>
          <a:p>
            <a:endParaRPr lang="en-US" sz="6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All The Rest</a:t>
            </a:r>
            <a:endParaRPr lang="en-US" sz="2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Conservation Reserve Enhancement Program</a:t>
            </a:r>
          </a:p>
          <a:p>
            <a:r>
              <a:rPr lang="en-US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CREP</a:t>
            </a:r>
          </a:p>
          <a:p>
            <a:endParaRPr lang="en-US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Began in Maryland in 1997, Pennsylvania and Virginia followed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Each State’s CREP program is unique</a:t>
            </a:r>
            <a:endParaRPr lang="en-US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23877"/>
            <a:ext cx="5943600" cy="35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1441" y="187464"/>
            <a:ext cx="3289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Problem</a:t>
            </a:r>
            <a:endParaRPr lang="en-US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228725"/>
            <a:ext cx="73342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007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Why:</a:t>
            </a:r>
            <a:endParaRPr lang="en-US" sz="20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3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 “picked the low hanging fruit”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Early problems with survival soured landowners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Incentives haven’t kept pace with inflation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Inadequate resources for maintenance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Lack of interest/support from Agencies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3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Perhaps, given the value to society, we should require this practice for access to taxpayer funds for other practices – (just Matt’s crazy opinion)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3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/>
            </a:endParaRPr>
          </a:p>
        </p:txBody>
      </p:sp>
      <p:pic>
        <p:nvPicPr>
          <p:cNvPr id="15365" name="Picture 9" descr="Y:\Communication-Marketing\Logos\StroudLogos\stroud_logo_2c_15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6370638"/>
            <a:ext cx="4572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stroud_l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6475"/>
            <a:ext cx="16922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stroudcenter.org/newsletters/2011Spring/img/RiparianForest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798145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5400" b="1" dirty="0" smtClean="0">
                <a:solidFill>
                  <a:prstClr val="black"/>
                </a:solidFill>
                <a:effectLst/>
                <a:latin typeface="Calibri"/>
              </a:rPr>
              <a:t>Forest Buffers as Filters</a:t>
            </a:r>
            <a:endParaRPr kumimoji="0" lang="en-US" sz="5400" b="1" dirty="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195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27107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 Do We Do Now?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Fix CREP?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Farm Bill?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New State CREP Agreements?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Invest State Funds outside of CREP?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Incorporate New Ideas?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Multi-Function Buffers?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04800"/>
            <a:ext cx="453671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88" y="361950"/>
            <a:ext cx="4304738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fad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CBF Bckup\tempbckup\Stream Restoration\stuff\images and  pwrpoint\photos\rohrer's new buffer for ARRA project - nice spring 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8" descr="stroud_smal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7300" y="6096000"/>
            <a:ext cx="15367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92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Zook wide buffer showing herbic row wb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 charset="0"/>
            </a:endParaRPr>
          </a:p>
        </p:txBody>
      </p:sp>
      <p:pic>
        <p:nvPicPr>
          <p:cNvPr id="15365" name="Picture 9" descr="Y:\Communication-Marketing\Logos\StroudLogos\stroud_logo_2c_1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6370638"/>
            <a:ext cx="4572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stroud_lar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6475"/>
            <a:ext cx="16922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428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ep 2007 images 04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2505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Placeholder 1"/>
          <p:cNvSpPr txBox="1">
            <a:spLocks/>
          </p:cNvSpPr>
          <p:nvPr/>
        </p:nvSpPr>
        <p:spPr bwMode="auto">
          <a:xfrm>
            <a:off x="266700" y="850900"/>
            <a:ext cx="3238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4100" dirty="0">
                <a:solidFill>
                  <a:prstClr val="white"/>
                </a:solidFill>
                <a:effectLst/>
                <a:latin typeface="Times" pitchFamily="18" charset="0"/>
                <a:ea typeface="ＭＳ Ｐゴシック"/>
                <a:cs typeface="ＭＳ Ｐゴシック"/>
              </a:rPr>
              <a:t>Our Mission</a:t>
            </a:r>
          </a:p>
        </p:txBody>
      </p:sp>
      <p:pic>
        <p:nvPicPr>
          <p:cNvPr id="33795" name="Picture 8" descr="stroud_sma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6096000"/>
            <a:ext cx="15367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 w="9525">
            <a:noFill/>
            <a:miter lim="800000"/>
            <a:headEnd/>
            <a:tailEnd/>
          </a:ln>
        </p:spPr>
        <p:txBody>
          <a:bodyPr rot="108000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srgbClr val="FFFFFF"/>
              </a:solidFill>
              <a:effectLst/>
              <a:latin typeface="Calibri"/>
            </a:endParaRPr>
          </a:p>
        </p:txBody>
      </p:sp>
      <p:pic>
        <p:nvPicPr>
          <p:cNvPr id="7" name="Picture 2" descr="C:\CBF Bckup\tempbckup\Stream Restoration\stuff\images and  pwrpoint\photos\low res images for PPTs etc\Hopeland farm trees acr field at 4 y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0" y="298470"/>
            <a:ext cx="7550727" cy="566041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84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4"/>
          <p:cNvPicPr>
            <a:picLocks noChangeAspect="1" noChangeArrowheads="1"/>
          </p:cNvPicPr>
          <p:nvPr/>
        </p:nvPicPr>
        <p:blipFill>
          <a:blip r:embed="rId3">
            <a:lum bright="-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 flipV="1">
            <a:off x="0" y="6721475"/>
            <a:ext cx="9170988" cy="136525"/>
          </a:xfrm>
          <a:prstGeom prst="rect">
            <a:avLst/>
          </a:prstGeom>
          <a:solidFill>
            <a:srgbClr val="8E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3172" name="Picture 9" descr="Y:\Communication-Marketing\Logos\StroudLogos\stroud_logo_2c_1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6370638"/>
            <a:ext cx="4572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9" descr="stroud_lar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86475"/>
            <a:ext cx="16922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675" y="3784600"/>
            <a:ext cx="502920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Matthew J. </a:t>
            </a: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Ehrhart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Director of Watershed Restoration</a:t>
            </a:r>
          </a:p>
          <a:p>
            <a:pPr defTabSz="45720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Stroud Water Research Center</a:t>
            </a:r>
          </a:p>
          <a:p>
            <a:pPr defTabSz="457200">
              <a:defRPr/>
            </a:pP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mehrhart@stroudcenter.org</a:t>
            </a:r>
          </a:p>
          <a:p>
            <a:pPr defTabSz="45720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610 268 2153 </a:t>
            </a:r>
            <a:r>
              <a:rPr lang="en-US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ext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308</a:t>
            </a: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62393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0" y="3048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216068" name="Picture 1" descr="Screen Shot 2013-05-14 at 5.36.00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TextBox 1"/>
          <p:cNvSpPr txBox="1">
            <a:spLocks noChangeArrowheads="1"/>
          </p:cNvSpPr>
          <p:nvPr/>
        </p:nvSpPr>
        <p:spPr bwMode="auto">
          <a:xfrm>
            <a:off x="7938" y="4114800"/>
            <a:ext cx="9136062" cy="337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r>
              <a:rPr kumimoji="0" lang="en-US" sz="2400" b="1">
                <a:solidFill>
                  <a:srgbClr val="800000"/>
                </a:solidFill>
                <a:effectLst/>
                <a:latin typeface="Times" pitchFamily="18" charset="0"/>
              </a:rPr>
              <a:t>Bernard W. Sweeney and J. Denis Newbold</a:t>
            </a:r>
          </a:p>
          <a:p>
            <a:r>
              <a:rPr kumimoji="0" lang="en-US" sz="2400" b="1">
                <a:solidFill>
                  <a:srgbClr val="800000"/>
                </a:solidFill>
                <a:effectLst/>
                <a:latin typeface="Times" pitchFamily="18" charset="0"/>
              </a:rPr>
              <a:t>Stroud Water Research Center   </a:t>
            </a:r>
          </a:p>
          <a:p>
            <a:r>
              <a:rPr kumimoji="0" lang="en-US" sz="2400" b="1">
                <a:solidFill>
                  <a:srgbClr val="800000"/>
                </a:solidFill>
                <a:effectLst/>
                <a:latin typeface="Times" pitchFamily="18" charset="0"/>
              </a:rPr>
              <a:t>Avondale, PA</a:t>
            </a:r>
          </a:p>
          <a:p>
            <a:pPr algn="l"/>
            <a:endParaRPr kumimoji="0" lang="en-US" sz="2400" b="1">
              <a:solidFill>
                <a:srgbClr val="800000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2400">
              <a:solidFill>
                <a:srgbClr val="800000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2400">
              <a:solidFill>
                <a:srgbClr val="800000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2400">
              <a:solidFill>
                <a:srgbClr val="800000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2400">
              <a:solidFill>
                <a:srgbClr val="800000"/>
              </a:solidFill>
              <a:effectLst/>
              <a:latin typeface="Times" pitchFamily="18" charset="0"/>
            </a:endParaRPr>
          </a:p>
          <a:p>
            <a:pPr algn="l"/>
            <a:r>
              <a:rPr kumimoji="0" lang="en-US" sz="2400">
                <a:solidFill>
                  <a:srgbClr val="800000"/>
                </a:solidFill>
                <a:effectLst/>
                <a:latin typeface="Times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Box 1"/>
          <p:cNvSpPr txBox="1">
            <a:spLocks noChangeArrowheads="1"/>
          </p:cNvSpPr>
          <p:nvPr/>
        </p:nvSpPr>
        <p:spPr bwMode="auto">
          <a:xfrm rot="-5400000">
            <a:off x="-2305844" y="2993231"/>
            <a:ext cx="5110163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200">
                <a:solidFill>
                  <a:srgbClr val="FFFFFF"/>
                </a:solidFill>
                <a:effectLst/>
                <a:latin typeface="Times" pitchFamily="18" charset="0"/>
              </a:rPr>
              <a:t>Sediment Trapping Efficiency </a:t>
            </a:r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0" y="6096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200">
                <a:solidFill>
                  <a:srgbClr val="000000"/>
                </a:solidFill>
                <a:effectLst/>
                <a:latin typeface="Times" pitchFamily="18" charset="0"/>
              </a:rPr>
              <a:t>  </a:t>
            </a:r>
            <a:r>
              <a:rPr kumimoji="0" lang="en-US" sz="3200">
                <a:solidFill>
                  <a:srgbClr val="FFFFFF"/>
                </a:solidFill>
                <a:effectLst/>
                <a:latin typeface="Times" pitchFamily="18" charset="0"/>
              </a:rPr>
              <a:t>                        Buffer Width (m</a:t>
            </a:r>
            <a:r>
              <a:rPr kumimoji="0" lang="en-US" sz="2400">
                <a:solidFill>
                  <a:srgbClr val="FFFFFF"/>
                </a:solidFill>
                <a:effectLst/>
                <a:latin typeface="Times" pitchFamily="18" charset="0"/>
              </a:rPr>
              <a:t>)</a:t>
            </a:r>
          </a:p>
        </p:txBody>
      </p:sp>
      <p:sp>
        <p:nvSpPr>
          <p:cNvPr id="217093" name="TextBox 1"/>
          <p:cNvSpPr txBox="1">
            <a:spLocks noChangeArrowheads="1"/>
          </p:cNvSpPr>
          <p:nvPr/>
        </p:nvSpPr>
        <p:spPr bwMode="auto">
          <a:xfrm>
            <a:off x="990600" y="304800"/>
            <a:ext cx="60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2400">
                <a:solidFill>
                  <a:srgbClr val="000000"/>
                </a:solidFill>
                <a:effectLst/>
                <a:latin typeface="Times" pitchFamily="18" charset="0"/>
              </a:rPr>
              <a:t>            </a:t>
            </a:r>
          </a:p>
        </p:txBody>
      </p:sp>
      <p:sp>
        <p:nvSpPr>
          <p:cNvPr id="21709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600" b="1">
                <a:solidFill>
                  <a:srgbClr val="000000"/>
                </a:solidFill>
                <a:effectLst/>
                <a:latin typeface="Times" pitchFamily="18" charset="0"/>
              </a:rPr>
              <a:t>64% for first 33 ft…… 84% for 100 ft</a:t>
            </a:r>
          </a:p>
        </p:txBody>
      </p:sp>
      <p:sp>
        <p:nvSpPr>
          <p:cNvPr id="217095" name="TextBox 1"/>
          <p:cNvSpPr txBox="1">
            <a:spLocks noChangeArrowheads="1"/>
          </p:cNvSpPr>
          <p:nvPr/>
        </p:nvSpPr>
        <p:spPr bwMode="auto">
          <a:xfrm>
            <a:off x="4343400" y="2895600"/>
            <a:ext cx="2209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1800">
                <a:solidFill>
                  <a:srgbClr val="FFFFFF"/>
                </a:solidFill>
                <a:effectLst/>
                <a:latin typeface="Times" pitchFamily="18" charset="0"/>
              </a:rPr>
              <a:t>Mm</a:t>
            </a:r>
          </a:p>
          <a:p>
            <a:pPr algn="l"/>
            <a:endParaRPr kumimoji="0" lang="en-US" sz="1800">
              <a:solidFill>
                <a:srgbClr val="FFFFFF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1800">
              <a:solidFill>
                <a:srgbClr val="FFFFFF"/>
              </a:solidFill>
              <a:effectLst/>
              <a:latin typeface="Times" pitchFamily="18" charset="0"/>
            </a:endParaRPr>
          </a:p>
          <a:p>
            <a:pPr algn="l"/>
            <a:r>
              <a:rPr kumimoji="0" lang="en-US" sz="1800">
                <a:solidFill>
                  <a:srgbClr val="FFFFFF"/>
                </a:solidFill>
                <a:effectLst/>
                <a:latin typeface="Times" pitchFamily="18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Box 1"/>
          <p:cNvSpPr txBox="1">
            <a:spLocks noChangeArrowheads="1"/>
          </p:cNvSpPr>
          <p:nvPr/>
        </p:nvSpPr>
        <p:spPr bwMode="auto">
          <a:xfrm rot="-5400000">
            <a:off x="-2305844" y="2993231"/>
            <a:ext cx="5110163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200">
                <a:solidFill>
                  <a:srgbClr val="FFFFFF"/>
                </a:solidFill>
                <a:effectLst/>
                <a:latin typeface="Times" pitchFamily="18" charset="0"/>
              </a:rPr>
              <a:t>Sediment Trapping Efficiency </a:t>
            </a:r>
          </a:p>
        </p:txBody>
      </p:sp>
      <p:sp>
        <p:nvSpPr>
          <p:cNvPr id="218116" name="TextBox 3"/>
          <p:cNvSpPr txBox="1">
            <a:spLocks noChangeArrowheads="1"/>
          </p:cNvSpPr>
          <p:nvPr/>
        </p:nvSpPr>
        <p:spPr bwMode="auto">
          <a:xfrm>
            <a:off x="0" y="6096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200">
                <a:solidFill>
                  <a:srgbClr val="000000"/>
                </a:solidFill>
                <a:effectLst/>
                <a:latin typeface="Times" pitchFamily="18" charset="0"/>
              </a:rPr>
              <a:t>  </a:t>
            </a:r>
            <a:r>
              <a:rPr kumimoji="0" lang="en-US" sz="3200">
                <a:solidFill>
                  <a:srgbClr val="FFFFFF"/>
                </a:solidFill>
                <a:effectLst/>
                <a:latin typeface="Times" pitchFamily="18" charset="0"/>
              </a:rPr>
              <a:t>                        Buffer Width (m</a:t>
            </a:r>
            <a:r>
              <a:rPr kumimoji="0" lang="en-US" sz="2400">
                <a:solidFill>
                  <a:srgbClr val="FFFFFF"/>
                </a:solidFill>
                <a:effectLst/>
                <a:latin typeface="Times" pitchFamily="18" charset="0"/>
              </a:rPr>
              <a:t>)</a:t>
            </a:r>
          </a:p>
        </p:txBody>
      </p:sp>
      <p:sp>
        <p:nvSpPr>
          <p:cNvPr id="218117" name="TextBox 1"/>
          <p:cNvSpPr txBox="1">
            <a:spLocks noChangeArrowheads="1"/>
          </p:cNvSpPr>
          <p:nvPr/>
        </p:nvSpPr>
        <p:spPr bwMode="auto">
          <a:xfrm>
            <a:off x="990600" y="304800"/>
            <a:ext cx="60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2400">
                <a:solidFill>
                  <a:srgbClr val="000000"/>
                </a:solidFill>
                <a:effectLst/>
                <a:latin typeface="Times" pitchFamily="18" charset="0"/>
              </a:rPr>
              <a:t>            </a:t>
            </a:r>
          </a:p>
        </p:txBody>
      </p:sp>
      <p:sp>
        <p:nvSpPr>
          <p:cNvPr id="218118" name="TextBox 2"/>
          <p:cNvSpPr txBox="1">
            <a:spLocks noChangeArrowheads="1"/>
          </p:cNvSpPr>
          <p:nvPr/>
        </p:nvSpPr>
        <p:spPr bwMode="auto">
          <a:xfrm>
            <a:off x="750888" y="2286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600" b="1">
                <a:solidFill>
                  <a:srgbClr val="000000"/>
                </a:solidFill>
                <a:effectLst/>
                <a:latin typeface="Times" pitchFamily="18" charset="0"/>
              </a:rPr>
              <a:t>64% for first 33 ft…… 84% for 100 ft</a:t>
            </a:r>
          </a:p>
        </p:txBody>
      </p:sp>
      <p:sp>
        <p:nvSpPr>
          <p:cNvPr id="218119" name="TextBox 1"/>
          <p:cNvSpPr txBox="1">
            <a:spLocks noChangeArrowheads="1"/>
          </p:cNvSpPr>
          <p:nvPr/>
        </p:nvSpPr>
        <p:spPr bwMode="auto">
          <a:xfrm>
            <a:off x="4343400" y="2819400"/>
            <a:ext cx="2209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1800">
                <a:solidFill>
                  <a:srgbClr val="FFFFFF"/>
                </a:solidFill>
                <a:effectLst/>
                <a:latin typeface="Times" pitchFamily="18" charset="0"/>
              </a:rPr>
              <a:t>Mm</a:t>
            </a:r>
          </a:p>
          <a:p>
            <a:pPr algn="l"/>
            <a:endParaRPr kumimoji="0" lang="en-US" sz="1800">
              <a:solidFill>
                <a:srgbClr val="FFFFFF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1800">
              <a:solidFill>
                <a:srgbClr val="FFFFFF"/>
              </a:solidFill>
              <a:effectLst/>
              <a:latin typeface="Times" pitchFamily="18" charset="0"/>
            </a:endParaRPr>
          </a:p>
          <a:p>
            <a:pPr algn="l"/>
            <a:r>
              <a:rPr kumimoji="0" lang="en-US" sz="1800">
                <a:solidFill>
                  <a:srgbClr val="FFFFFF"/>
                </a:solidFill>
                <a:effectLst/>
                <a:latin typeface="Times" pitchFamily="18" charset="0"/>
              </a:rPr>
              <a:t>m</a:t>
            </a:r>
          </a:p>
        </p:txBody>
      </p:sp>
      <p:sp>
        <p:nvSpPr>
          <p:cNvPr id="218120" name="TextBox 2"/>
          <p:cNvSpPr txBox="1">
            <a:spLocks noChangeArrowheads="1"/>
          </p:cNvSpPr>
          <p:nvPr/>
        </p:nvSpPr>
        <p:spPr bwMode="auto">
          <a:xfrm>
            <a:off x="3429000" y="3733800"/>
            <a:ext cx="624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3200" b="1">
                <a:solidFill>
                  <a:srgbClr val="000000"/>
                </a:solidFill>
                <a:effectLst/>
                <a:latin typeface="Times" pitchFamily="18" charset="0"/>
              </a:rPr>
              <a:t>The 20% more @ 100 ft</a:t>
            </a:r>
          </a:p>
          <a:p>
            <a:pPr algn="l"/>
            <a:r>
              <a:rPr kumimoji="0" lang="en-US" sz="3200" b="1">
                <a:solidFill>
                  <a:srgbClr val="000000"/>
                </a:solidFill>
                <a:effectLst/>
                <a:latin typeface="Times" pitchFamily="18" charset="0"/>
              </a:rPr>
              <a:t>are the fine silts and clays!!!</a:t>
            </a:r>
          </a:p>
          <a:p>
            <a:pPr algn="l"/>
            <a:endParaRPr kumimoji="0" lang="en-US" sz="3600">
              <a:solidFill>
                <a:srgbClr val="000000"/>
              </a:solidFill>
              <a:effectLst/>
              <a:latin typeface="Times" pitchFamily="18" charset="0"/>
            </a:endParaRPr>
          </a:p>
          <a:p>
            <a:pPr algn="l"/>
            <a:endParaRPr kumimoji="0" lang="en-US" sz="2400"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218121" name="TextBox 3"/>
          <p:cNvSpPr txBox="1">
            <a:spLocks noChangeArrowheads="1"/>
          </p:cNvSpPr>
          <p:nvPr/>
        </p:nvSpPr>
        <p:spPr bwMode="auto">
          <a:xfrm>
            <a:off x="1981200" y="44196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l"/>
            <a:r>
              <a:rPr kumimoji="0" lang="en-US" sz="2400" b="1">
                <a:solidFill>
                  <a:srgbClr val="000000"/>
                </a:solidFill>
                <a:effectLst/>
                <a:latin typeface="Times" pitchFamily="18" charset="0"/>
                <a:sym typeface="Wingdings" pitchFamily="2" charset="2"/>
              </a:rPr>
              <a:t> &lt;----------&gt;</a:t>
            </a:r>
            <a:endParaRPr kumimoji="0" lang="en-US" sz="2400" b="1"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94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10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endParaRPr lang="en-US" sz="640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1700" smtClean="0"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endParaRPr lang="en-US" sz="1700" smtClean="0">
              <a:ea typeface="+mn-ea"/>
              <a:cs typeface="+mn-cs"/>
            </a:endParaRPr>
          </a:p>
        </p:txBody>
      </p:sp>
      <p:pic>
        <p:nvPicPr>
          <p:cNvPr id="90115" name="Picture 4" descr="imb0340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96012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7525" name="Rectangle 5"/>
          <p:cNvSpPr>
            <a:spLocks noChangeArrowheads="1"/>
          </p:cNvSpPr>
          <p:nvPr/>
        </p:nvSpPr>
        <p:spPr bwMode="auto">
          <a:xfrm>
            <a:off x="935038" y="6532563"/>
            <a:ext cx="377983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300">
                <a:solidFill>
                  <a:prstClr val="black"/>
                </a:solidFill>
                <a:effectLst/>
                <a:latin typeface="Calibri"/>
                <a:ea typeface="ＭＳ Ｐゴシック" charset="0"/>
              </a:rPr>
              <a:t>http://www.inmagine.com/imb034/imb0340459-photo</a:t>
            </a:r>
            <a:endParaRPr kumimoji="0" lang="en-US" sz="1800">
              <a:solidFill>
                <a:prstClr val="black"/>
              </a:solidFill>
              <a:effectLst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6514</TotalTime>
  <Words>2057</Words>
  <Application>Microsoft Office PowerPoint</Application>
  <PresentationFormat>On-screen Show (4:3)</PresentationFormat>
  <Paragraphs>409</Paragraphs>
  <Slides>56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Contemporary</vt:lpstr>
      <vt:lpstr>Office Theme</vt:lpstr>
      <vt:lpstr>3_Blank Presentation</vt:lpstr>
      <vt:lpstr>4_Blank Presentation</vt:lpstr>
      <vt:lpstr>4_Office Theme</vt:lpstr>
      <vt:lpstr>1_Office Theme</vt:lpstr>
      <vt:lpstr>Flow</vt:lpstr>
      <vt:lpstr>2_Office Theme</vt:lpstr>
      <vt:lpstr>5_Contemporary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The Rest of The Story</vt:lpstr>
      <vt:lpstr>PowerPoint Presentation</vt:lpstr>
      <vt:lpstr>PowerPoint Presentation</vt:lpstr>
      <vt:lpstr>PowerPoint Presentation</vt:lpstr>
      <vt:lpstr>PowerPoint Presentation</vt:lpstr>
      <vt:lpstr>How Streams Work</vt:lpstr>
      <vt:lpstr>The Hidden Energy of Streams</vt:lpstr>
      <vt:lpstr>PowerPoint Presentation</vt:lpstr>
      <vt:lpstr>Diatoms</vt:lpstr>
      <vt:lpstr>Tree leaves feed streams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“Watershed Tea”</vt:lpstr>
      <vt:lpstr>PowerPoint Presentation</vt:lpstr>
      <vt:lpstr>Fish grow on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Chesapeake Bay Foundation</dc:title>
  <dc:creator>Ted Retallack</dc:creator>
  <cp:lastModifiedBy>Matt Ehrhart</cp:lastModifiedBy>
  <cp:revision>468</cp:revision>
  <cp:lastPrinted>2016-08-04T14:46:16Z</cp:lastPrinted>
  <dcterms:created xsi:type="dcterms:W3CDTF">2002-02-08T15:34:34Z</dcterms:created>
  <dcterms:modified xsi:type="dcterms:W3CDTF">2018-05-22T23:36:39Z</dcterms:modified>
</cp:coreProperties>
</file>