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70" r:id="rId4"/>
    <p:sldMasterId id="2147483698" r:id="rId5"/>
    <p:sldMasterId id="2147483724" r:id="rId6"/>
    <p:sldMasterId id="2147483726" r:id="rId7"/>
    <p:sldMasterId id="2147483728" r:id="rId8"/>
    <p:sldMasterId id="2147483864" r:id="rId9"/>
    <p:sldMasterId id="2147483866" r:id="rId10"/>
    <p:sldMasterId id="2147483886" r:id="rId11"/>
  </p:sldMasterIdLst>
  <p:notesMasterIdLst>
    <p:notesMasterId r:id="rId56"/>
  </p:notesMasterIdLst>
  <p:sldIdLst>
    <p:sldId id="257" r:id="rId12"/>
    <p:sldId id="602" r:id="rId13"/>
    <p:sldId id="388" r:id="rId14"/>
    <p:sldId id="604" r:id="rId15"/>
    <p:sldId id="613" r:id="rId16"/>
    <p:sldId id="429" r:id="rId17"/>
    <p:sldId id="416" r:id="rId18"/>
    <p:sldId id="421" r:id="rId19"/>
    <p:sldId id="619" r:id="rId20"/>
    <p:sldId id="417" r:id="rId21"/>
    <p:sldId id="418" r:id="rId22"/>
    <p:sldId id="428" r:id="rId23"/>
    <p:sldId id="614" r:id="rId24"/>
    <p:sldId id="606" r:id="rId25"/>
    <p:sldId id="607" r:id="rId26"/>
    <p:sldId id="618" r:id="rId27"/>
    <p:sldId id="600" r:id="rId28"/>
    <p:sldId id="595" r:id="rId29"/>
    <p:sldId id="621" r:id="rId30"/>
    <p:sldId id="612" r:id="rId31"/>
    <p:sldId id="608" r:id="rId32"/>
    <p:sldId id="407" r:id="rId33"/>
    <p:sldId id="609" r:id="rId34"/>
    <p:sldId id="610" r:id="rId35"/>
    <p:sldId id="620" r:id="rId36"/>
    <p:sldId id="499" r:id="rId37"/>
    <p:sldId id="500" r:id="rId38"/>
    <p:sldId id="510" r:id="rId39"/>
    <p:sldId id="294" r:id="rId40"/>
    <p:sldId id="401" r:id="rId41"/>
    <p:sldId id="402" r:id="rId42"/>
    <p:sldId id="403" r:id="rId43"/>
    <p:sldId id="611" r:id="rId44"/>
    <p:sldId id="342" r:id="rId45"/>
    <p:sldId id="343" r:id="rId46"/>
    <p:sldId id="615" r:id="rId47"/>
    <p:sldId id="616" r:id="rId48"/>
    <p:sldId id="346" r:id="rId49"/>
    <p:sldId id="347" r:id="rId50"/>
    <p:sldId id="348" r:id="rId51"/>
    <p:sldId id="349" r:id="rId52"/>
    <p:sldId id="617" r:id="rId53"/>
    <p:sldId id="352" r:id="rId54"/>
    <p:sldId id="35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3E363-0FA3-440B-982D-B877D4A3F9B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41625-1396-40F3-A52E-426636318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3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093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30018-4D4A-4EDD-8121-A6C5EAE248D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196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24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84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8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2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A6C0-CEB5-4F7C-B14A-CD0E16397F0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9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A6C0-CEB5-4F7C-B14A-CD0E16397F0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0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A6C0-CEB5-4F7C-B14A-CD0E16397F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FA6C0-CEB5-4F7C-B14A-CD0E16397F0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6955C8F-27F1-4FFD-8E63-F9254F5D75E0}" type="datetime1">
              <a:rPr lang="en-US" smtClean="0">
                <a:solidFill>
                  <a:srgbClr val="1C1C1C"/>
                </a:solidFill>
              </a:rPr>
              <a:t>5/24/2018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BE548A7-68AD-4801-94BB-8A01758A8B70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8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DA91A-6E42-4678-8155-BB0B287DA05D}" type="datetime1">
              <a:rPr lang="en-US" smtClean="0">
                <a:solidFill>
                  <a:srgbClr val="000000"/>
                </a:solidFill>
              </a:rPr>
              <a:t>5/24/2018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7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9EA2-A528-416A-849B-E8DB661C3818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5/24/2018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40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6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1595-FD74-41CD-BD71-ED6F5099957F}" type="datetimeFigureOut">
              <a:rPr lang="en-US" smtClean="0">
                <a:solidFill>
                  <a:srgbClr val="000000"/>
                </a:solidFill>
              </a:rPr>
              <a:pPr/>
              <a:t>5/24/2018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5005-D4F1-44A4-B29F-E802EE6490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4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6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8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18283-B205-4FBA-A326-CE9834C4E3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5165133-FF6D-4F60-B4C5-F4CE90969840}" type="datetime1">
              <a:rPr lang="en-US" smtClean="0">
                <a:solidFill>
                  <a:srgbClr val="000000"/>
                </a:solidFill>
              </a:rPr>
              <a:t>5/24/2018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5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91165CEC-0EFE-4A5B-91FE-FB6A743244A0}" type="datetime1">
              <a:rPr lang="en-US" smtClean="0">
                <a:solidFill>
                  <a:srgbClr val="000000"/>
                </a:solidFill>
              </a:rPr>
              <a:t>5/24/2018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16263D7C-8559-434D-8D4E-615B0D649227}" type="datetime1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5/24/2018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 defTabSz="457200"/>
              <a:t>‹#›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2531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4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6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103907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8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B1BDA0A-FBBB-4A3B-892E-3B5E79C4752A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.chesapeakebay.net/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.chesapeakebay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sapeakeprogress.com/clean-water#water-quality" TargetMode="External"/><Relationship Id="rId5" Type="http://schemas.openxmlformats.org/officeDocument/2006/relationships/hyperlink" Target="https://cast.chesapeakebay.net/" TargetMode="External"/><Relationship Id="rId4" Type="http://schemas.openxmlformats.org/officeDocument/2006/relationships/hyperlink" Target="http://www.chesapeakebay.net/groups/group/water_quality_goal_implementation_tea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08550" y="4182569"/>
            <a:ext cx="5715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Jeff Sweeney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Environmental Protection Agency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Chesapeake Bay Program Office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jsweeney@chesapeakebay.net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410-267-9844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DC-Federal Facilities Webinar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May 24, </a:t>
            </a:r>
            <a:r>
              <a:rPr lang="en-US" sz="1800" dirty="0"/>
              <a:t>2018</a:t>
            </a: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6463" y="2563210"/>
            <a:ext cx="8745537" cy="1143000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lang="en-US" sz="3200" u="sng" dirty="0">
                <a:solidFill>
                  <a:schemeClr val="tx1"/>
                </a:solidFill>
              </a:rPr>
              <a:t/>
            </a:r>
            <a:br>
              <a:rPr lang="en-US" sz="3200" u="sng" dirty="0">
                <a:solidFill>
                  <a:schemeClr val="tx1"/>
                </a:solidFill>
              </a:rPr>
            </a:br>
            <a:r>
              <a:rPr lang="en-US" sz="3200" u="sng" dirty="0">
                <a:solidFill>
                  <a:schemeClr val="tx1"/>
                </a:solidFill>
              </a:rPr>
              <a:t>Federal </a:t>
            </a:r>
            <a:r>
              <a:rPr lang="en-US" sz="3200" u="sng" dirty="0" smtClean="0">
                <a:solidFill>
                  <a:schemeClr val="tx1"/>
                </a:solidFill>
              </a:rPr>
              <a:t>Facility </a:t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Planning Targets for </a:t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Watershed Implementation Plans III</a:t>
            </a:r>
            <a:endParaRPr lang="en-US" sz="2800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Nitrogen </a:t>
            </a:r>
            <a:r>
              <a:rPr lang="en-US" sz="2400" dirty="0">
                <a:solidFill>
                  <a:schemeClr val="tx1"/>
                </a:solidFill>
              </a:rPr>
              <a:t>Loads, CB </a:t>
            </a:r>
            <a:r>
              <a:rPr lang="en-US" sz="2400" dirty="0" smtClean="0">
                <a:solidFill>
                  <a:schemeClr val="tx1"/>
                </a:solidFill>
              </a:rPr>
              <a:t>Watershed-wide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17" y="1066799"/>
            <a:ext cx="7809392" cy="56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Nitrogen </a:t>
            </a:r>
            <a:r>
              <a:rPr lang="en-US" sz="2400" dirty="0">
                <a:solidFill>
                  <a:schemeClr val="tx1"/>
                </a:solidFill>
              </a:rPr>
              <a:t>Loads, CB Watershed-wide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17" y="1066799"/>
            <a:ext cx="7809392" cy="56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31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Nitrogen Loads, CB Watershed-wide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717" y="1066799"/>
            <a:ext cx="7809392" cy="5657969"/>
          </a:xfrm>
          <a:prstGeom prst="rect">
            <a:avLst/>
          </a:prstGeom>
        </p:spPr>
      </p:pic>
      <p:cxnSp>
        <p:nvCxnSpPr>
          <p:cNvPr id="8" name="Straight Connector 7"/>
          <p:cNvCxnSpPr>
            <a:endCxn id="9" idx="2"/>
          </p:cNvCxnSpPr>
          <p:nvPr/>
        </p:nvCxnSpPr>
        <p:spPr bwMode="auto">
          <a:xfrm>
            <a:off x="8176482" y="1899138"/>
            <a:ext cx="1114453" cy="0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Left Brace 8"/>
          <p:cNvSpPr/>
          <p:nvPr/>
        </p:nvSpPr>
        <p:spPr bwMode="auto">
          <a:xfrm rot="10800000">
            <a:off x="9290935" y="1899138"/>
            <a:ext cx="424565" cy="2989385"/>
          </a:xfrm>
          <a:prstGeom prst="leftBrace">
            <a:avLst>
              <a:gd name="adj1" fmla="val 8333"/>
              <a:gd name="adj2" fmla="val 50985"/>
            </a:avLst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0" y="3193775"/>
            <a:ext cx="190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No-Action – E3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“Hockey Stick”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11" y="1066799"/>
            <a:ext cx="7804404" cy="56647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192211" y="1066799"/>
            <a:ext cx="1043358" cy="51845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0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718052" y="2428875"/>
            <a:ext cx="522287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" y="3313310"/>
            <a:ext cx="6943987" cy="2320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Once equitable </a:t>
            </a:r>
            <a:r>
              <a:rPr lang="en-US" sz="3600" dirty="0">
                <a:solidFill>
                  <a:schemeClr val="tx1"/>
                </a:solidFill>
              </a:rPr>
              <a:t>planning targets were agreed to, jurisdictions developed Watershed Implementation Plans (WIPs) to meet those loading caps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888997"/>
            <a:ext cx="703191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u="sng" kern="0" dirty="0">
                <a:solidFill>
                  <a:schemeClr val="tx1"/>
                </a:solidFill>
              </a:rPr>
              <a:t>Planning Targets</a:t>
            </a:r>
            <a:br>
              <a:rPr lang="en-US" u="sng" kern="0" dirty="0">
                <a:solidFill>
                  <a:schemeClr val="tx1"/>
                </a:solidFill>
              </a:rPr>
            </a:br>
            <a:r>
              <a:rPr lang="en-US" sz="4000" kern="0" dirty="0">
                <a:solidFill>
                  <a:schemeClr val="tx1"/>
                </a:solidFill>
              </a:rPr>
              <a:t>Nitrogen, Phosphorus and Sediment Loading Caps</a:t>
            </a:r>
          </a:p>
        </p:txBody>
      </p:sp>
      <p:pic>
        <p:nvPicPr>
          <p:cNvPr id="10" name="Picture 4" descr="major_basins_N_P_draft_allocations_by_jurisdiction_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2775" y="0"/>
            <a:ext cx="522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85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718052" y="2428875"/>
            <a:ext cx="522287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" y="3313310"/>
            <a:ext cx="6943987" cy="2320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solidFill>
                  <a:schemeClr val="tx1"/>
                </a:solidFill>
              </a:rPr>
              <a:t>Use the same concept of equity: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Those areas that </a:t>
            </a:r>
            <a:r>
              <a:rPr lang="en-US" sz="3200" dirty="0">
                <a:solidFill>
                  <a:schemeClr val="tx1"/>
                </a:solidFill>
              </a:rPr>
              <a:t>contribute the most to the Bay water quality problems must do the most to resolve those </a:t>
            </a:r>
            <a:r>
              <a:rPr lang="en-US" sz="3200" dirty="0" smtClean="0">
                <a:solidFill>
                  <a:schemeClr val="tx1"/>
                </a:solidFill>
              </a:rPr>
              <a:t>problems. 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difference between No-Action and E3 loads is defined as the “controllable” </a:t>
            </a:r>
            <a:r>
              <a:rPr lang="en-US" sz="3200" dirty="0" smtClean="0">
                <a:solidFill>
                  <a:schemeClr val="tx1"/>
                </a:solidFill>
              </a:rPr>
              <a:t>loads.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265012"/>
            <a:ext cx="703191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u="sng" kern="0" dirty="0">
                <a:solidFill>
                  <a:schemeClr val="tx1"/>
                </a:solidFill>
              </a:rPr>
              <a:t>Planning Targets</a:t>
            </a:r>
            <a:br>
              <a:rPr lang="en-US" u="sng" kern="0" dirty="0">
                <a:solidFill>
                  <a:schemeClr val="tx1"/>
                </a:solidFill>
              </a:rPr>
            </a:br>
            <a:r>
              <a:rPr lang="en-US" sz="4000" kern="0" dirty="0" smtClean="0">
                <a:solidFill>
                  <a:schemeClr val="tx1"/>
                </a:solidFill>
              </a:rPr>
              <a:t>for Federal Facilities and DC</a:t>
            </a:r>
            <a:endParaRPr lang="en-US" sz="4000" kern="0" dirty="0">
              <a:solidFill>
                <a:schemeClr val="tx1"/>
              </a:solidFill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7" y="0"/>
            <a:ext cx="5225143" cy="685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42939" y="265012"/>
            <a:ext cx="190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– Example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66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6868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Federal </a:t>
            </a:r>
            <a:r>
              <a:rPr lang="en-US" sz="2800" u="sng" dirty="0" smtClean="0">
                <a:solidFill>
                  <a:schemeClr val="tx1"/>
                </a:solidFill>
              </a:rPr>
              <a:t>Facility</a:t>
            </a:r>
            <a:r>
              <a:rPr lang="en-US" sz="2800" u="sng" dirty="0">
                <a:solidFill>
                  <a:schemeClr val="tx1"/>
                </a:solidFill>
              </a:rPr>
              <a:t/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Planning Targets and WIPs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05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3200" dirty="0" smtClean="0">
                <a:solidFill>
                  <a:srgbClr val="000000"/>
                </a:solidFill>
              </a:rPr>
              <a:t>Planning targets should be </a:t>
            </a:r>
            <a:r>
              <a:rPr lang="en-US" sz="3200" dirty="0">
                <a:solidFill>
                  <a:srgbClr val="000000"/>
                </a:solidFill>
              </a:rPr>
              <a:t>e</a:t>
            </a:r>
            <a:r>
              <a:rPr lang="en-US" sz="3200" dirty="0" smtClean="0">
                <a:solidFill>
                  <a:srgbClr val="000000"/>
                </a:solidFill>
              </a:rPr>
              <a:t>quitable among federal </a:t>
            </a:r>
            <a:r>
              <a:rPr lang="en-US" sz="3200" dirty="0"/>
              <a:t>agencies and the rest of DC outside the facility </a:t>
            </a:r>
            <a:r>
              <a:rPr lang="en-US" sz="3200" dirty="0" smtClean="0"/>
              <a:t>boundaries.  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At </a:t>
            </a:r>
            <a:r>
              <a:rPr lang="en-US" sz="3200" dirty="0"/>
              <a:t>the  end, Planning Targets need to make sense among DC, the facilities, and among </a:t>
            </a:r>
            <a:r>
              <a:rPr lang="en-US" sz="3200" dirty="0" smtClean="0"/>
              <a:t>sources.  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3200" dirty="0" smtClean="0"/>
              <a:t>There </a:t>
            </a:r>
            <a:r>
              <a:rPr lang="en-US" sz="3200" dirty="0"/>
              <a:t>should be reasonable assurance the targets can be achieved.  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89916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</a:t>
            </a:r>
            <a:r>
              <a:rPr lang="en-US" sz="2800" u="sng" dirty="0" smtClean="0">
                <a:solidFill>
                  <a:schemeClr val="tx1"/>
                </a:solidFill>
              </a:rPr>
              <a:t>Methodology for DC + Federal Facilities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11" y="1108074"/>
            <a:ext cx="7804404" cy="56647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 rot="4913224">
            <a:off x="6122623" y="106689"/>
            <a:ext cx="352826" cy="588960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61401" y="2060028"/>
            <a:ext cx="340058" cy="32266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106616" y="5854262"/>
            <a:ext cx="6723184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435366" y="6148552"/>
            <a:ext cx="4120055" cy="1051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itle 1"/>
          <p:cNvSpPr txBox="1">
            <a:spLocks/>
          </p:cNvSpPr>
          <p:nvPr/>
        </p:nvSpPr>
        <p:spPr>
          <a:xfrm>
            <a:off x="8398328" y="1528440"/>
            <a:ext cx="3668110" cy="512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astewater loads in the WIPs have already been established through NPDES permits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966842" y="1945126"/>
            <a:ext cx="819806" cy="151742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itle 1"/>
          <p:cNvSpPr txBox="1">
            <a:spLocks/>
          </p:cNvSpPr>
          <p:nvPr/>
        </p:nvSpPr>
        <p:spPr>
          <a:xfrm>
            <a:off x="8065171" y="4728087"/>
            <a:ext cx="4001267" cy="512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influence of a change in loads on attaining CB water quality standards is essentially the same anywhere in the District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7320455" y="4935743"/>
            <a:ext cx="1056290" cy="799786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7098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6868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Federal </a:t>
            </a:r>
            <a:r>
              <a:rPr lang="en-US" sz="2800" u="sng" dirty="0" smtClean="0">
                <a:solidFill>
                  <a:schemeClr val="tx1"/>
                </a:solidFill>
              </a:rPr>
              <a:t>Facility</a:t>
            </a:r>
            <a:r>
              <a:rPr lang="en-US" sz="2800" u="sng" dirty="0">
                <a:solidFill>
                  <a:schemeClr val="tx1"/>
                </a:solidFill>
              </a:rPr>
              <a:t/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Planning Targets and WIPs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05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Federal partners: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DOD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ARS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FS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FWS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GSA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NASA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NPS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SI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Other Federal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Reported </a:t>
            </a:r>
            <a:r>
              <a:rPr lang="en-US" sz="2800" dirty="0">
                <a:solidFill>
                  <a:srgbClr val="000000"/>
                </a:solidFill>
              </a:rPr>
              <a:t>implementation covers the period </a:t>
            </a:r>
          </a:p>
          <a:p>
            <a:pPr indent="6334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</a:rPr>
              <a:t>1985 – </a:t>
            </a:r>
            <a:r>
              <a:rPr lang="en-US" sz="2800" dirty="0" smtClean="0">
                <a:solidFill>
                  <a:srgbClr val="000000"/>
                </a:solidFill>
              </a:rPr>
              <a:t>2017</a:t>
            </a:r>
          </a:p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Watershed Implementation Plans will be developed for year 2025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2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108994" y="169863"/>
            <a:ext cx="86868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Federal Facility</a:t>
            </a:r>
            <a:br>
              <a:rPr lang="en-US" sz="2800" u="sng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Preliminary Federal Facility Planning </a:t>
            </a:r>
            <a:r>
              <a:rPr lang="en-US" sz="2400" dirty="0" smtClean="0">
                <a:solidFill>
                  <a:schemeClr val="tx1"/>
                </a:solidFill>
              </a:rPr>
              <a:t>Targets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992625"/>
              </p:ext>
            </p:extLst>
          </p:nvPr>
        </p:nvGraphicFramePr>
        <p:xfrm>
          <a:off x="2286324" y="1225982"/>
          <a:ext cx="7616177" cy="532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7067488" imgH="4943543" progId="Excel.Sheet.12">
                  <p:embed/>
                </p:oleObj>
              </mc:Choice>
              <mc:Fallback>
                <p:oleObj name="Worksheet" r:id="rId4" imgW="7067488" imgH="4943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324" y="1225982"/>
                        <a:ext cx="7616177" cy="532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436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0" y="365125"/>
            <a:ext cx="703191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700" u="sng" kern="0" dirty="0" smtClean="0">
                <a:solidFill>
                  <a:schemeClr val="tx1"/>
                </a:solidFill>
              </a:rPr>
              <a:t>Chesapeake Bay</a:t>
            </a:r>
            <a:br>
              <a:rPr lang="en-US" sz="4700" u="sng" kern="0" dirty="0" smtClean="0">
                <a:solidFill>
                  <a:schemeClr val="tx1"/>
                </a:solidFill>
              </a:rPr>
            </a:br>
            <a:r>
              <a:rPr lang="en-US" kern="0" dirty="0" smtClean="0">
                <a:solidFill>
                  <a:schemeClr val="tx1"/>
                </a:solidFill>
              </a:rPr>
              <a:t>Impairments</a:t>
            </a:r>
            <a:endParaRPr lang="en-US" sz="4700" kern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718052" y="2428875"/>
            <a:ext cx="522287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" y="2430407"/>
            <a:ext cx="7031910" cy="2320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Dissolved Oxygen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Chlorophyll a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Water Clarity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	</a:t>
            </a:r>
            <a:r>
              <a:rPr lang="en-US" sz="4400" dirty="0" smtClean="0">
                <a:solidFill>
                  <a:schemeClr val="tx1"/>
                </a:solidFill>
              </a:rPr>
              <a:t>(SAV Abundance)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22304" t="8370" r="23897" b="3535"/>
          <a:stretch/>
        </p:blipFill>
        <p:spPr>
          <a:xfrm>
            <a:off x="7031911" y="193673"/>
            <a:ext cx="4937040" cy="645521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6281902" y="2350756"/>
            <a:ext cx="1727808" cy="57807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" name="Picture 3" descr="CBPO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76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08550" y="4182569"/>
            <a:ext cx="5715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Jeff Sweeney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Environmental Protection Agency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Chesapeake Bay Program Office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jsweeney@chesapeakebay.net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/>
              <a:t>410-267-9844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DC-Federal Facilities Webinar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May 24, </a:t>
            </a:r>
            <a:r>
              <a:rPr lang="en-US" sz="1800" dirty="0"/>
              <a:t>2018</a:t>
            </a:r>
          </a:p>
        </p:txBody>
      </p:sp>
      <p:pic>
        <p:nvPicPr>
          <p:cNvPr id="123908" name="Picture 4" descr="MIDATL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4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newcbplogo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237"/>
          <a:stretch>
            <a:fillRect/>
          </a:stretch>
        </p:blipFill>
        <p:spPr bwMode="auto">
          <a:xfrm>
            <a:off x="6934200" y="609601"/>
            <a:ext cx="16637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6463" y="2286000"/>
            <a:ext cx="8745537" cy="1143000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lang="en-US" sz="3200" u="sng" dirty="0">
                <a:solidFill>
                  <a:schemeClr val="tx1"/>
                </a:solidFill>
              </a:rPr>
              <a:t/>
            </a:r>
            <a:br>
              <a:rPr lang="en-US" sz="3200" u="sng" dirty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Chesapeake Assessment Scenario Tool</a:t>
            </a:r>
            <a:r>
              <a:rPr lang="en-US" sz="3200" u="sng" dirty="0">
                <a:solidFill>
                  <a:schemeClr val="tx1"/>
                </a:solidFill>
              </a:rPr>
              <a:t/>
            </a:r>
            <a:br>
              <a:rPr lang="en-US" sz="3200" u="sng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(CAST)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293" r="23414" b="62949"/>
          <a:stretch/>
        </p:blipFill>
        <p:spPr>
          <a:xfrm>
            <a:off x="572818" y="130345"/>
            <a:ext cx="7930601" cy="3095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3293" t="47220" r="23414" b="11080"/>
          <a:stretch/>
        </p:blipFill>
        <p:spPr>
          <a:xfrm>
            <a:off x="572817" y="3225875"/>
            <a:ext cx="7930601" cy="348394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03418" y="705185"/>
            <a:ext cx="3542044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</a:pPr>
            <a:r>
              <a:rPr lang="en-US" sz="2400" dirty="0"/>
              <a:t>Chesapeake Assessment Scenario Tool: </a:t>
            </a:r>
            <a:r>
              <a:rPr lang="en-US" sz="2400" dirty="0">
                <a:hlinkClick r:id="rId3"/>
              </a:rPr>
              <a:t>https://cast.chesapeakebay.net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complex becomes simple with </a:t>
            </a:r>
            <a:r>
              <a:rPr lang="en-US" sz="2400" dirty="0" smtClean="0"/>
              <a:t>CAST.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Users </a:t>
            </a:r>
            <a:r>
              <a:rPr lang="en-US" sz="2400" dirty="0"/>
              <a:t>select a geographic area, add and remove implementation, and get estimated </a:t>
            </a:r>
            <a:r>
              <a:rPr lang="en-US" sz="2400" dirty="0" smtClean="0"/>
              <a:t>N</a:t>
            </a:r>
            <a:r>
              <a:rPr lang="en-US" sz="2400" dirty="0"/>
              <a:t>, P and SED </a:t>
            </a:r>
            <a:r>
              <a:rPr lang="en-US" sz="2400" dirty="0" smtClean="0"/>
              <a:t>reductions; and costs in </a:t>
            </a:r>
            <a:r>
              <a:rPr lang="en-US" sz="2400" dirty="0"/>
              <a:t>minutes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946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12" y="1139824"/>
            <a:ext cx="7500576" cy="5526740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Chesapeake Assessment Scenario Tool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CAST = Watershed Model</a:t>
            </a:r>
          </a:p>
        </p:txBody>
      </p:sp>
      <p:pic>
        <p:nvPicPr>
          <p:cNvPr id="12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181100" y="1219200"/>
            <a:ext cx="998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Quantify the impacts of various management </a:t>
            </a:r>
            <a:r>
              <a:rPr lang="en-US" sz="2800" dirty="0" smtClean="0">
                <a:solidFill>
                  <a:srgbClr val="000000"/>
                </a:solidFill>
              </a:rPr>
              <a:t>actions; scenario </a:t>
            </a:r>
            <a:r>
              <a:rPr lang="en-US" sz="2800" dirty="0">
                <a:solidFill>
                  <a:srgbClr val="000000"/>
                </a:solidFill>
              </a:rPr>
              <a:t>development is iterative</a:t>
            </a: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Guarantees calculations </a:t>
            </a:r>
            <a:r>
              <a:rPr lang="en-US" sz="2800" dirty="0">
                <a:solidFill>
                  <a:srgbClr val="000000"/>
                </a:solidFill>
              </a:rPr>
              <a:t>are consistent and </a:t>
            </a:r>
            <a:r>
              <a:rPr lang="en-US" sz="2800" dirty="0" smtClean="0">
                <a:solidFill>
                  <a:srgbClr val="000000"/>
                </a:solidFill>
              </a:rPr>
              <a:t>replicable; creates transparency</a:t>
            </a:r>
            <a:endParaRPr lang="en-US" sz="2800" dirty="0">
              <a:solidFill>
                <a:srgbClr val="000000"/>
              </a:solidFill>
            </a:endParaRP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Integrates </a:t>
            </a:r>
            <a:r>
              <a:rPr lang="en-US" sz="2800" dirty="0">
                <a:solidFill>
                  <a:srgbClr val="000000"/>
                </a:solidFill>
              </a:rPr>
              <a:t>data in a uniform format for </a:t>
            </a:r>
            <a:r>
              <a:rPr lang="en-US" sz="2800" dirty="0" smtClean="0">
                <a:solidFill>
                  <a:srgbClr val="000000"/>
                </a:solidFill>
              </a:rPr>
              <a:t>WIPs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00"/>
                </a:solidFill>
              </a:rPr>
              <a:t>Milestones</a:t>
            </a: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Accommodates </a:t>
            </a:r>
            <a:r>
              <a:rPr lang="en-US" sz="2800" dirty="0">
                <a:solidFill>
                  <a:srgbClr val="000000"/>
                </a:solidFill>
              </a:rPr>
              <a:t>many simultaneous users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Online with private log in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Private and public scenarios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Users can share scenarios with other specified </a:t>
            </a:r>
            <a:r>
              <a:rPr lang="en-US" sz="2000" dirty="0" smtClean="0">
                <a:solidFill>
                  <a:srgbClr val="000000"/>
                </a:solidFill>
              </a:rPr>
              <a:t>users</a:t>
            </a:r>
            <a:endParaRPr lang="en-US" sz="2000" dirty="0">
              <a:solidFill>
                <a:srgbClr val="000000"/>
              </a:solidFill>
            </a:endParaRP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Local scenarios </a:t>
            </a:r>
            <a:r>
              <a:rPr lang="en-US" sz="2000" dirty="0">
                <a:solidFill>
                  <a:srgbClr val="000000"/>
                </a:solidFill>
              </a:rPr>
              <a:t>can be merged for </a:t>
            </a:r>
            <a:r>
              <a:rPr lang="en-US" sz="2000" dirty="0" smtClean="0">
                <a:solidFill>
                  <a:srgbClr val="000000"/>
                </a:solidFill>
              </a:rPr>
              <a:t>a larger area, e.g., DC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it-IT" sz="2800" u="sng" dirty="0" smtClean="0">
                <a:solidFill>
                  <a:schemeClr val="tx1"/>
                </a:solidFill>
              </a:rPr>
              <a:t>CAST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Goals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181100" y="1219200"/>
            <a:ext cx="998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Loads are calculated for all sources in the watershed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Urban, including </a:t>
            </a:r>
            <a:r>
              <a:rPr lang="en-US" sz="2400" dirty="0" smtClean="0">
                <a:solidFill>
                  <a:srgbClr val="000000"/>
                </a:solidFill>
              </a:rPr>
              <a:t>MS4s (Phase </a:t>
            </a:r>
            <a:r>
              <a:rPr lang="en-US" sz="2400" dirty="0">
                <a:solidFill>
                  <a:srgbClr val="000000"/>
                </a:solidFill>
              </a:rPr>
              <a:t>I &amp; II </a:t>
            </a:r>
            <a:r>
              <a:rPr lang="en-US" sz="2400" dirty="0" smtClean="0">
                <a:solidFill>
                  <a:srgbClr val="000000"/>
                </a:solidFill>
              </a:rPr>
              <a:t>municipalities) + non-regulated</a:t>
            </a:r>
            <a:endParaRPr lang="en-US" sz="2400" dirty="0">
              <a:solidFill>
                <a:srgbClr val="000000"/>
              </a:solidFill>
            </a:endParaRP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Agriculture, including CAFOs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Wastewater, significant </a:t>
            </a:r>
            <a:r>
              <a:rPr lang="en-US" sz="2400" dirty="0">
                <a:solidFill>
                  <a:srgbClr val="000000"/>
                </a:solidFill>
              </a:rPr>
              <a:t>+ non-significant facilities, municipal + industrial.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Natural</a:t>
            </a: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Identifies </a:t>
            </a:r>
            <a:r>
              <a:rPr lang="en-US" sz="2800" dirty="0">
                <a:solidFill>
                  <a:srgbClr val="000000"/>
                </a:solidFill>
              </a:rPr>
              <a:t>the BMPs that give the greatest load reductions</a:t>
            </a: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Specifies the extent these BMPs are to be </a:t>
            </a:r>
            <a:r>
              <a:rPr lang="en-US" sz="2800" dirty="0" smtClean="0">
                <a:solidFill>
                  <a:srgbClr val="000000"/>
                </a:solidFill>
              </a:rPr>
              <a:t>implemented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it-IT" sz="2800" u="sng" dirty="0" smtClean="0">
                <a:solidFill>
                  <a:schemeClr val="tx1"/>
                </a:solidFill>
              </a:rPr>
              <a:t>CAST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Sources and Loads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4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181100" y="1219200"/>
            <a:ext cx="998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Outputs include </a:t>
            </a:r>
            <a:r>
              <a:rPr lang="en-US" sz="2800" dirty="0">
                <a:solidFill>
                  <a:srgbClr val="000000"/>
                </a:solidFill>
              </a:rPr>
              <a:t>the acres of each BMP and the loads of N, P, and </a:t>
            </a:r>
            <a:r>
              <a:rPr lang="en-US" sz="2800" dirty="0" smtClean="0">
                <a:solidFill>
                  <a:srgbClr val="000000"/>
                </a:solidFill>
              </a:rPr>
              <a:t>sediment</a:t>
            </a:r>
            <a:endParaRPr lang="en-US" sz="2800" dirty="0">
              <a:solidFill>
                <a:srgbClr val="000000"/>
              </a:solidFill>
            </a:endParaRP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Estimates cost of each “what-if” management scenarios </a:t>
            </a: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it-IT" sz="2800" u="sng" dirty="0" smtClean="0">
                <a:solidFill>
                  <a:schemeClr val="tx1"/>
                </a:solidFill>
              </a:rPr>
              <a:t>CAST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Sources and Loads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905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Impervious Roads</a:t>
            </a:r>
          </a:p>
          <a:p>
            <a:pPr marL="6334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Paved and unpaved roads and bridges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Impervious Non-Roads</a:t>
            </a:r>
          </a:p>
          <a:p>
            <a:pPr marL="633413" indent="-6334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sz="1600" dirty="0">
                <a:solidFill>
                  <a:srgbClr val="000000"/>
                </a:solidFill>
              </a:rPr>
              <a:t>Buildings, driveways, sidewalks, parking lots, runways, some private roads, railroads and rail right-of-ways, and barren lands within industrial, transitional (early stages of construction), and warehousing land uses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400" dirty="0" err="1">
                <a:solidFill>
                  <a:srgbClr val="000000"/>
                </a:solidFill>
              </a:rPr>
              <a:t>Turfgrass</a:t>
            </a:r>
            <a:endParaRPr lang="en-US" sz="2400" dirty="0">
              <a:solidFill>
                <a:srgbClr val="000000"/>
              </a:solidFill>
            </a:endParaRPr>
          </a:p>
          <a:p>
            <a:pPr marL="6334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Herbaceous and barren lands that have been altered through compaction, removal of organic material, and/or fertilization. These include all herbaceous and barren lands within road right-of-ways and residential, commercial, recreational, and other turf-dominated land uses (e.g., cemeteries, shopping centers) and a portion of herbaceous and barren lands within federal facilities, parks, institutional campuses, and large developed parcels.  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Tree Canopy over Impervious Surfaces</a:t>
            </a:r>
          </a:p>
          <a:p>
            <a:pPr marL="6334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Trees over roads and non-road impervious surfaces.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Tree Canopy over </a:t>
            </a:r>
            <a:r>
              <a:rPr lang="en-US" sz="2400" dirty="0" err="1">
                <a:solidFill>
                  <a:srgbClr val="000000"/>
                </a:solidFill>
              </a:rPr>
              <a:t>Turfgrass</a:t>
            </a:r>
            <a:endParaRPr lang="en-US" sz="2400" dirty="0">
              <a:solidFill>
                <a:srgbClr val="000000"/>
              </a:solidFill>
            </a:endParaRPr>
          </a:p>
          <a:p>
            <a:pPr marL="6334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Trees within 30’-80’ of non-road impervious surfaces where the understory is assumed to be turf grass or otherwise altered through compaction, removal of surface organic material, and/or fertilization.</a:t>
            </a: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CAST</a:t>
            </a:r>
            <a:r>
              <a:rPr lang="en-US" sz="2800" u="sng" dirty="0">
                <a:solidFill>
                  <a:schemeClr val="tx1"/>
                </a:solidFill>
              </a:rPr>
              <a:t/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Urban/Developed Land Use Classifications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8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905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400" dirty="0">
                <a:solidFill>
                  <a:srgbClr val="000000"/>
                </a:solidFill>
              </a:rPr>
              <a:t>Overlays – Used to divide the land uses into subcategories relevant to management and BMPs</a:t>
            </a:r>
          </a:p>
          <a:p>
            <a:pPr marL="976313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rgbClr val="000000"/>
                </a:solidFill>
              </a:rPr>
              <a:t>Federal Facilities</a:t>
            </a:r>
          </a:p>
          <a:p>
            <a:pPr marL="976313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</a:pPr>
            <a:r>
              <a:rPr lang="en-US" sz="2000" dirty="0">
                <a:solidFill>
                  <a:srgbClr val="000000"/>
                </a:solidFill>
              </a:rPr>
              <a:t>	All federally owned/managed properties</a:t>
            </a:r>
          </a:p>
          <a:p>
            <a:pPr marL="976313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rgbClr val="000000"/>
                </a:solidFill>
              </a:rPr>
              <a:t>Municipal Separate Storm Sewer Systems (MS4)</a:t>
            </a:r>
          </a:p>
          <a:p>
            <a:pPr marL="976313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</a:pPr>
            <a:r>
              <a:rPr lang="en-US" sz="2000" dirty="0">
                <a:solidFill>
                  <a:srgbClr val="000000"/>
                </a:solidFill>
              </a:rPr>
              <a:t>	Areas with Phase I or Phase II stormwater permits; typically drain into municipally owned/operated storm sewer drainage networks within the 2010 Census urban areas  </a:t>
            </a:r>
          </a:p>
          <a:p>
            <a:pPr marL="976313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400" u="sng" dirty="0">
                <a:solidFill>
                  <a:srgbClr val="000000"/>
                </a:solidFill>
              </a:rPr>
              <a:t>Combined Sewer Service Areas</a:t>
            </a:r>
          </a:p>
          <a:p>
            <a:pPr marL="976313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</a:pPr>
            <a:r>
              <a:rPr lang="en-US" sz="2000" dirty="0">
                <a:solidFill>
                  <a:srgbClr val="000000"/>
                </a:solidFill>
              </a:rPr>
              <a:t>	Areas served by centralized combined wastewater/stormwater treatment systems</a:t>
            </a: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CAST</a:t>
            </a:r>
            <a:br>
              <a:rPr lang="en-US" sz="2800" u="sng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Urban/Developed </a:t>
            </a:r>
            <a:r>
              <a:rPr lang="en-US" sz="2400" dirty="0">
                <a:solidFill>
                  <a:schemeClr val="tx1"/>
                </a:solidFill>
              </a:rPr>
              <a:t>Land Use Classifications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6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905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300+ unique practice names available for reporting through NEIEN</a:t>
            </a:r>
          </a:p>
          <a:p>
            <a:pPr marL="1066800" lvl="1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About 50 unique BMP names available for conservation plans alone</a:t>
            </a: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These lump into 200</a:t>
            </a:r>
            <a:r>
              <a:rPr lang="en-US" sz="2800" baseline="30000" dirty="0">
                <a:solidFill>
                  <a:srgbClr val="000000"/>
                </a:solidFill>
              </a:rPr>
              <a:t>+</a:t>
            </a:r>
            <a:r>
              <a:rPr lang="en-US" sz="2800" dirty="0">
                <a:solidFill>
                  <a:srgbClr val="000000"/>
                </a:solidFill>
              </a:rPr>
              <a:t> more-inclusive BMP categories </a:t>
            </a:r>
            <a:r>
              <a:rPr lang="en-US" sz="2800" dirty="0" smtClean="0">
                <a:solidFill>
                  <a:srgbClr val="000000"/>
                </a:solidFill>
              </a:rPr>
              <a:t>across </a:t>
            </a:r>
            <a:r>
              <a:rPr lang="en-US" sz="2800" dirty="0">
                <a:solidFill>
                  <a:srgbClr val="000000"/>
                </a:solidFill>
              </a:rPr>
              <a:t>the agricultural, urban, septic, and natural </a:t>
            </a:r>
            <a:r>
              <a:rPr lang="en-US" sz="2800" dirty="0" smtClean="0">
                <a:solidFill>
                  <a:srgbClr val="000000"/>
                </a:solidFill>
              </a:rPr>
              <a:t>sectors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CAST</a:t>
            </a:r>
            <a:r>
              <a:rPr lang="en-US" sz="2800" u="sng" dirty="0">
                <a:solidFill>
                  <a:schemeClr val="tx1"/>
                </a:solidFill>
              </a:rPr>
              <a:t/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6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6868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Federal Facility BMP Implementation</a:t>
            </a:r>
            <a:r>
              <a:rPr lang="en-US" sz="2800" u="sng" dirty="0">
                <a:solidFill>
                  <a:schemeClr val="tx1"/>
                </a:solidFill>
              </a:rPr>
              <a:t/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BMP Types Reported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75059"/>
              </p:ext>
            </p:extLst>
          </p:nvPr>
        </p:nvGraphicFramePr>
        <p:xfrm>
          <a:off x="1981200" y="1108070"/>
          <a:ext cx="8226426" cy="54677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26426"/>
              </a:tblGrid>
              <a:tr h="270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BMP</a:t>
                      </a:r>
                      <a:r>
                        <a:rPr lang="en-US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Name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Stormwater Performance Standard-Runoff Reduction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Stormwater Performance Standard-Stormwater Treatment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Wet Ponds and Wetlands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Dry Detention Ponds and Hydrodynamic Structures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Dry Extended Detention Ponds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Filtering Practices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Infiltration Practices, </a:t>
                      </a:r>
                      <a:r>
                        <a:rPr lang="en-U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underdrain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Bioretention</a:t>
                      </a: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/Raingardens, underdrain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Bioswale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Permeable Pavement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Vegetated Open Channels, no underdrain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Nutrient Management Plan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Erosion and Sediment Control Level 1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Impervious Surface Reduction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Forest Buffer</a:t>
                      </a:r>
                    </a:p>
                  </a:txBody>
                  <a:tcPr marL="7620" marR="7620" marT="7620" marB="0" anchor="ctr"/>
                </a:tc>
              </a:tr>
              <a:tr h="217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Tree Planting - Canopy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Forest Planting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Mechanical Broom Technology - 1 pass/4 weeks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Separation of stormwater and sewer systems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Forest Harvesting Practices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Urban Stream Restoration</a:t>
                      </a:r>
                    </a:p>
                  </a:txBody>
                  <a:tcPr marL="7620" marR="7620" marT="7620" marB="0" anchor="ctr"/>
                </a:tc>
              </a:tr>
              <a:tr h="231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Urban Shoreline Management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28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00201" y="681039"/>
            <a:ext cx="89090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Chesapeake Bay TMDL</a:t>
            </a:r>
            <a:br>
              <a:rPr lang="en-US" sz="2800" u="sng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Water Quality Standards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23665" y="3511551"/>
            <a:ext cx="953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prstClr val="black"/>
                </a:solidFill>
                <a:latin typeface="Calibri"/>
              </a:rPr>
              <a:t>Open-Water</a:t>
            </a:r>
          </a:p>
          <a:p>
            <a:pPr algn="ctr"/>
            <a:r>
              <a:rPr lang="en-US" altLang="en-US" sz="1200">
                <a:solidFill>
                  <a:prstClr val="black"/>
                </a:solidFill>
                <a:latin typeface="Calibri"/>
              </a:rPr>
              <a:t>Habitat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718052" y="2428875"/>
            <a:ext cx="522287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1746251" y="1752601"/>
            <a:ext cx="4102100" cy="4283075"/>
            <a:chOff x="163" y="1450"/>
            <a:chExt cx="2584" cy="2698"/>
          </a:xfrm>
        </p:grpSpPr>
        <p:pic>
          <p:nvPicPr>
            <p:cNvPr id="11" name="Picture 2" descr="tidal aerial graphic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1941"/>
              <a:ext cx="2584" cy="1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017" y="1450"/>
              <a:ext cx="68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Migratory Fish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Spawning and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Nursery Use</a:t>
              </a:r>
              <a:endParaRPr lang="en-US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674" y="3729"/>
              <a:ext cx="695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Deep-Channel 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Seasonal 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Refuge Use</a:t>
              </a:r>
              <a:endParaRPr lang="en-US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83" y="1520"/>
              <a:ext cx="693" cy="29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Shallow-Water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Bay Grass Use</a:t>
              </a:r>
              <a:endParaRPr lang="en-US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88" y="3741"/>
              <a:ext cx="812" cy="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Deep-Water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Seasonal Fish and</a:t>
              </a:r>
            </a:p>
            <a:p>
              <a:pPr algn="ctr"/>
              <a:r>
                <a:rPr lang="en-US" altLang="en-US" sz="1200">
                  <a:solidFill>
                    <a:prstClr val="black"/>
                  </a:solidFill>
                  <a:latin typeface="Calibri"/>
                </a:rPr>
                <a:t>Shellfish Use</a:t>
              </a:r>
              <a:endParaRPr lang="en-US" altLang="en-US" sz="1200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2030" y="1865"/>
              <a:ext cx="312" cy="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2304" y="1865"/>
              <a:ext cx="44" cy="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583" y="3332"/>
              <a:ext cx="444" cy="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796" y="3066"/>
              <a:ext cx="411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865" y="1828"/>
              <a:ext cx="142" cy="10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70626" y="1403350"/>
            <a:ext cx="43608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algn="ctr"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algn="ctr"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algn="ctr"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algn="ctr"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 u="sng" dirty="0">
                <a:solidFill>
                  <a:prstClr val="black"/>
                </a:solidFill>
              </a:rPr>
              <a:t>Oxygen Requirements (mg/L) of Bay Species</a:t>
            </a:r>
          </a:p>
        </p:txBody>
      </p:sp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7" y="1792288"/>
            <a:ext cx="3984625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31603" y="3527426"/>
            <a:ext cx="953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prstClr val="black"/>
                </a:solidFill>
                <a:latin typeface="Calibri"/>
              </a:rPr>
              <a:t>Open-Water</a:t>
            </a:r>
          </a:p>
          <a:p>
            <a:pPr algn="ctr"/>
            <a:r>
              <a:rPr lang="en-US" altLang="en-US" sz="1200">
                <a:solidFill>
                  <a:prstClr val="black"/>
                </a:solidFill>
                <a:latin typeface="Calibri"/>
              </a:rPr>
              <a:t>Habitat</a:t>
            </a:r>
          </a:p>
        </p:txBody>
      </p:sp>
    </p:spTree>
    <p:extLst>
      <p:ext uri="{BB962C8B-B14F-4D97-AF65-F5344CB8AC3E}">
        <p14:creationId xmlns:p14="http://schemas.microsoft.com/office/powerpoint/2010/main" val="200782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Urban BMP Implementation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74" y="1066801"/>
            <a:ext cx="8674053" cy="55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Urban BMP Implementation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066800"/>
            <a:ext cx="8677102" cy="55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tx1"/>
                </a:solidFill>
              </a:rPr>
              <a:t>Urban BMP Implementation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066801"/>
            <a:ext cx="8677102" cy="55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6868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Links to Resources</a:t>
            </a:r>
            <a:r>
              <a:rPr lang="en-US" sz="2800" u="sng" dirty="0">
                <a:solidFill>
                  <a:schemeClr val="tx1"/>
                </a:solidFill>
              </a:rPr>
              <a:t/>
            </a:r>
            <a:br>
              <a:rPr lang="en-US" sz="2800" u="sng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05000" y="12192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Midpoint Assessment </a:t>
            </a:r>
            <a:r>
              <a:rPr lang="en-US" sz="2800" dirty="0" smtClean="0">
                <a:solidFill>
                  <a:srgbClr val="000000"/>
                </a:solidFill>
              </a:rPr>
              <a:t>Website: </a:t>
            </a:r>
            <a:r>
              <a:rPr lang="en-US" sz="28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sz="2800" dirty="0" smtClean="0">
                <a:solidFill>
                  <a:srgbClr val="000000"/>
                </a:solidFill>
                <a:hlinkClick r:id="rId3"/>
              </a:rPr>
              <a:t>mpa.chesapeakebay.net/</a:t>
            </a:r>
            <a:endParaRPr lang="en-US" sz="2800" dirty="0">
              <a:solidFill>
                <a:srgbClr val="000000"/>
              </a:solidFill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WQGIT </a:t>
            </a:r>
            <a:r>
              <a:rPr lang="en-US" sz="2800" dirty="0">
                <a:solidFill>
                  <a:srgbClr val="000000"/>
                </a:solidFill>
              </a:rPr>
              <a:t>web page: </a:t>
            </a:r>
            <a:r>
              <a:rPr lang="en-US" sz="28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2800" dirty="0" smtClean="0">
                <a:solidFill>
                  <a:srgbClr val="000000"/>
                </a:solidFill>
                <a:hlinkClick r:id="rId4"/>
              </a:rPr>
              <a:t>www.chesapeakebay.net/groups/group/water_quality_goal_implementation_team</a:t>
            </a:r>
            <a:endParaRPr lang="en-US" sz="2800" dirty="0">
              <a:solidFill>
                <a:srgbClr val="000000"/>
              </a:solidFill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Chesapeake </a:t>
            </a:r>
            <a:r>
              <a:rPr lang="en-US" sz="2800" dirty="0">
                <a:solidFill>
                  <a:srgbClr val="000000"/>
                </a:solidFill>
              </a:rPr>
              <a:t>Assessment Scenario Tool: </a:t>
            </a:r>
            <a:r>
              <a:rPr lang="en-US" sz="28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en-US" sz="2800" dirty="0" smtClean="0">
                <a:solidFill>
                  <a:srgbClr val="000000"/>
                </a:solidFill>
                <a:hlinkClick r:id="rId5"/>
              </a:rPr>
              <a:t>cast.chesapeakebay.net/</a:t>
            </a:r>
            <a:endParaRPr lang="en-US" sz="2800" dirty="0">
              <a:solidFill>
                <a:srgbClr val="000000"/>
              </a:solidFill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Chesapeake </a:t>
            </a:r>
            <a:r>
              <a:rPr lang="en-US" sz="2800" dirty="0">
                <a:solidFill>
                  <a:srgbClr val="000000"/>
                </a:solidFill>
              </a:rPr>
              <a:t>Progress / Water Quality: </a:t>
            </a:r>
            <a:r>
              <a:rPr lang="en-US" sz="2800" dirty="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sz="2800" dirty="0" smtClean="0">
                <a:solidFill>
                  <a:srgbClr val="000000"/>
                </a:solidFill>
                <a:hlinkClick r:id="rId6"/>
              </a:rPr>
              <a:t>www.chesapeakeprogress.com/clean-water#water-quality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itchFamily="34" charset="0"/>
              <a:buChar char="●"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9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</a:t>
            </a:r>
            <a:r>
              <a:rPr lang="en-US" sz="4400" b="1" dirty="0" smtClean="0">
                <a:solidFill>
                  <a:schemeClr val="tx1"/>
                </a:solidFill>
              </a:rPr>
              <a:t>Loads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Model)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Loads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(Phase 5.3.2 Model)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35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768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36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</a:t>
            </a:r>
            <a:r>
              <a:rPr lang="en-US" sz="4400" b="1" dirty="0" smtClean="0">
                <a:solidFill>
                  <a:schemeClr val="tx1"/>
                </a:solidFill>
              </a:rPr>
              <a:t>Loads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37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Right Arrow 7"/>
          <p:cNvSpPr/>
          <p:nvPr/>
        </p:nvSpPr>
        <p:spPr>
          <a:xfrm rot="6565705">
            <a:off x="8601880" y="3094342"/>
            <a:ext cx="626835" cy="49654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997628" y="1827059"/>
            <a:ext cx="2049517" cy="61756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Jurisdictions’ WIPs defined source load reductions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</a:t>
            </a:r>
            <a:r>
              <a:rPr lang="en-US" sz="4400" b="1" dirty="0" smtClean="0">
                <a:solidFill>
                  <a:schemeClr val="tx1"/>
                </a:solidFill>
              </a:rPr>
              <a:t>Loads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Loads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(Phase 5.3.2 Model)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38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561083" y="2042405"/>
            <a:ext cx="2049517" cy="61756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bg1"/>
                </a:solidFill>
              </a:rPr>
              <a:t>2017 60% </a:t>
            </a:r>
            <a:r>
              <a:rPr lang="en-US" sz="2000" b="1" dirty="0" smtClean="0">
                <a:solidFill>
                  <a:schemeClr val="bg1"/>
                </a:solidFill>
              </a:rPr>
              <a:t>Interim Target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6565705">
            <a:off x="7104827" y="2716189"/>
            <a:ext cx="626835" cy="49654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39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</a:t>
            </a:r>
            <a:r>
              <a:rPr lang="en-US" sz="4400" b="1" dirty="0" smtClean="0">
                <a:solidFill>
                  <a:schemeClr val="tx1"/>
                </a:solidFill>
              </a:rPr>
              <a:t>Loads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718052" y="2428875"/>
            <a:ext cx="522287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ig_5_10_LandChangeMod_200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28" y="171190"/>
            <a:ext cx="2771973" cy="35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2304" t="8370" r="23897" b="3535"/>
          <a:stretch/>
        </p:blipFill>
        <p:spPr>
          <a:xfrm>
            <a:off x="9217148" y="3084539"/>
            <a:ext cx="2768434" cy="361974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" y="3313310"/>
            <a:ext cx="7499839" cy="2320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>
                <a:solidFill>
                  <a:schemeClr val="tx1"/>
                </a:solidFill>
              </a:rPr>
              <a:t>Carrying Capacity </a:t>
            </a:r>
            <a:r>
              <a:rPr lang="en-US" sz="3600" u="sng" dirty="0" smtClean="0">
                <a:solidFill>
                  <a:schemeClr val="tx1"/>
                </a:solidFill>
              </a:rPr>
              <a:t>of </a:t>
            </a:r>
            <a:r>
              <a:rPr lang="en-US" sz="3600" u="sng" dirty="0">
                <a:solidFill>
                  <a:schemeClr val="tx1"/>
                </a:solidFill>
              </a:rPr>
              <a:t>the Bay: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3600" dirty="0" smtClean="0">
                <a:solidFill>
                  <a:schemeClr val="tx1"/>
                </a:solidFill>
              </a:rPr>
              <a:t>200 </a:t>
            </a:r>
            <a:r>
              <a:rPr lang="en-US" sz="3600" dirty="0">
                <a:solidFill>
                  <a:schemeClr val="tx1"/>
                </a:solidFill>
              </a:rPr>
              <a:t>million lbs. </a:t>
            </a:r>
            <a:r>
              <a:rPr lang="en-US" sz="3600" dirty="0" smtClean="0">
                <a:solidFill>
                  <a:schemeClr val="tx1"/>
                </a:solidFill>
              </a:rPr>
              <a:t>Nitrogen/year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14.2 </a:t>
            </a:r>
            <a:r>
              <a:rPr lang="en-US" sz="3600" dirty="0">
                <a:solidFill>
                  <a:schemeClr val="tx1"/>
                </a:solidFill>
              </a:rPr>
              <a:t>million </a:t>
            </a:r>
            <a:r>
              <a:rPr lang="en-US" sz="3600" dirty="0" smtClean="0">
                <a:solidFill>
                  <a:schemeClr val="tx1"/>
                </a:solidFill>
              </a:rPr>
              <a:t>lbs. Phosphorus/year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888997"/>
            <a:ext cx="703191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u="sng" kern="0" dirty="0">
                <a:solidFill>
                  <a:schemeClr val="tx1"/>
                </a:solidFill>
              </a:rPr>
              <a:t>Planning Targets</a:t>
            </a:r>
            <a:br>
              <a:rPr lang="en-US" u="sng" kern="0" dirty="0">
                <a:solidFill>
                  <a:schemeClr val="tx1"/>
                </a:solidFill>
              </a:rPr>
            </a:br>
            <a:r>
              <a:rPr lang="en-US" sz="4000" kern="0" dirty="0">
                <a:solidFill>
                  <a:schemeClr val="tx1"/>
                </a:solidFill>
              </a:rPr>
              <a:t>Nitrogen, Phosphorus and Sediment Loading Caps</a:t>
            </a:r>
          </a:p>
        </p:txBody>
      </p:sp>
    </p:spTree>
    <p:extLst>
      <p:ext uri="{BB962C8B-B14F-4D97-AF65-F5344CB8AC3E}">
        <p14:creationId xmlns:p14="http://schemas.microsoft.com/office/powerpoint/2010/main" val="2790556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40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Right Arrow 7"/>
          <p:cNvSpPr/>
          <p:nvPr/>
        </p:nvSpPr>
        <p:spPr>
          <a:xfrm rot="6565705">
            <a:off x="7958794" y="2907137"/>
            <a:ext cx="626835" cy="49654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247452" y="2187804"/>
            <a:ext cx="2049517" cy="61756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lang="en-US" sz="2000" b="1" dirty="0">
                <a:solidFill>
                  <a:schemeClr val="bg1"/>
                </a:solidFill>
              </a:rPr>
              <a:t>2017 60% </a:t>
            </a:r>
            <a:r>
              <a:rPr lang="en-US" sz="2000" b="1" dirty="0" smtClean="0">
                <a:solidFill>
                  <a:schemeClr val="bg1"/>
                </a:solidFill>
              </a:rPr>
              <a:t>Interim Target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Chesapeake Bay Watershed Nitrogen </a:t>
            </a:r>
            <a:r>
              <a:rPr lang="en-US" sz="4400" b="1" dirty="0" smtClean="0">
                <a:solidFill>
                  <a:schemeClr val="tx1"/>
                </a:solidFill>
              </a:rPr>
              <a:t>Loads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2017 Progress Load Review</a:t>
            </a:r>
            <a:br>
              <a:rPr lang="en-US" sz="4000" b="1" u="sng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Chesapeake Bay Watershed</a:t>
            </a:r>
          </a:p>
        </p:txBody>
      </p:sp>
      <p:pic>
        <p:nvPicPr>
          <p:cNvPr id="3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120000" y="1261242"/>
            <a:ext cx="10233800" cy="4842149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For </a:t>
            </a:r>
            <a:r>
              <a:rPr lang="en-US" sz="3600" dirty="0">
                <a:solidFill>
                  <a:schemeClr val="tx1"/>
                </a:solidFill>
              </a:rPr>
              <a:t>2017, the goal is to achieve 60% of the planned 2009-2025 load </a:t>
            </a:r>
            <a:r>
              <a:rPr lang="en-US" sz="3600" dirty="0" smtClean="0">
                <a:solidFill>
                  <a:schemeClr val="tx1"/>
                </a:solidFill>
              </a:rPr>
              <a:t>reductions 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ahoma" pitchFamily="34" charset="0"/>
              <a:buChar char="●"/>
            </a:pPr>
            <a:r>
              <a:rPr lang="en-US" sz="3200" dirty="0" smtClean="0">
                <a:solidFill>
                  <a:schemeClr val="tx1"/>
                </a:solidFill>
              </a:rPr>
              <a:t>2017 </a:t>
            </a:r>
            <a:r>
              <a:rPr lang="en-US" sz="3200" u="sng" dirty="0" smtClean="0">
                <a:solidFill>
                  <a:schemeClr val="tx1"/>
                </a:solidFill>
              </a:rPr>
              <a:t>Nitrogen</a:t>
            </a:r>
            <a:r>
              <a:rPr lang="en-US" sz="3200" dirty="0" smtClean="0">
                <a:solidFill>
                  <a:schemeClr val="tx1"/>
                </a:solidFill>
              </a:rPr>
              <a:t> is at 36% of this goal</a:t>
            </a:r>
          </a:p>
          <a:p>
            <a:pPr marL="1066800" lvl="1" indent="-609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tx1"/>
                </a:solidFill>
              </a:rPr>
              <a:t>The only source meeting the 60% target is wastewater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ahoma" pitchFamily="34" charset="0"/>
              <a:buChar char="●"/>
            </a:pPr>
            <a:r>
              <a:rPr lang="en-US" sz="3200" dirty="0">
                <a:solidFill>
                  <a:schemeClr val="tx1"/>
                </a:solidFill>
              </a:rPr>
              <a:t>2017 </a:t>
            </a:r>
            <a:r>
              <a:rPr lang="en-US" sz="3200" u="sng" dirty="0" smtClean="0">
                <a:solidFill>
                  <a:schemeClr val="tx1"/>
                </a:solidFill>
              </a:rPr>
              <a:t>Phosphorus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is at </a:t>
            </a:r>
            <a:r>
              <a:rPr lang="en-US" sz="3200" dirty="0" smtClean="0">
                <a:solidFill>
                  <a:schemeClr val="tx1"/>
                </a:solidFill>
              </a:rPr>
              <a:t>86% = better than the target</a:t>
            </a:r>
            <a:endParaRPr lang="en-US" sz="3200" dirty="0">
              <a:solidFill>
                <a:schemeClr val="tx1"/>
              </a:solidFill>
            </a:endParaRPr>
          </a:p>
          <a:p>
            <a:pPr marL="1066800" lvl="1" indent="-609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6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griculture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wastewater have achieved mid-point goals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ahoma" pitchFamily="34" charset="0"/>
              <a:buChar char="●"/>
            </a:pPr>
            <a:r>
              <a:rPr lang="en-US" sz="3600" dirty="0" smtClean="0">
                <a:solidFill>
                  <a:schemeClr val="tx1"/>
                </a:solidFill>
              </a:rPr>
              <a:t>2017 </a:t>
            </a:r>
            <a:r>
              <a:rPr lang="en-US" sz="3600" u="sng" dirty="0" smtClean="0">
                <a:solidFill>
                  <a:schemeClr val="tx1"/>
                </a:solidFill>
              </a:rPr>
              <a:t>Sediment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is at </a:t>
            </a:r>
            <a:r>
              <a:rPr lang="en-US" sz="3600" dirty="0" smtClean="0">
                <a:solidFill>
                  <a:schemeClr val="tx1"/>
                </a:solidFill>
              </a:rPr>
              <a:t>66</a:t>
            </a:r>
            <a:r>
              <a:rPr lang="en-US" sz="3600" dirty="0">
                <a:solidFill>
                  <a:schemeClr val="tx1"/>
                </a:solidFill>
              </a:rPr>
              <a:t>% of </a:t>
            </a:r>
            <a:r>
              <a:rPr lang="en-US" sz="3600" dirty="0" smtClean="0">
                <a:solidFill>
                  <a:schemeClr val="tx1"/>
                </a:solidFill>
              </a:rPr>
              <a:t>its goal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41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69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977319">
            <a:off x="3701470" y="2279531"/>
            <a:ext cx="3400869" cy="57807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109" y="1727882"/>
            <a:ext cx="1733591" cy="125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42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8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Where did the load reductions come from?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gray">
          <a:xfrm>
            <a:off x="1970490" y="1275470"/>
            <a:ext cx="8226425" cy="31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7449" y="1252728"/>
            <a:ext cx="8677102" cy="553223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977319">
            <a:off x="3701470" y="2279531"/>
            <a:ext cx="3400869" cy="57807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91" y="1925211"/>
            <a:ext cx="1733591" cy="12555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977319">
            <a:off x="7468372" y="3074813"/>
            <a:ext cx="1484247" cy="57807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109" y="1727882"/>
            <a:ext cx="1733591" cy="1255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43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8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Where </a:t>
            </a:r>
            <a:r>
              <a:rPr lang="en-US" sz="4400" b="1" dirty="0" smtClean="0">
                <a:solidFill>
                  <a:schemeClr val="tx1"/>
                </a:solidFill>
              </a:rPr>
              <a:t>will future reductions </a:t>
            </a:r>
            <a:r>
              <a:rPr lang="en-US" sz="4400" b="1" dirty="0">
                <a:solidFill>
                  <a:schemeClr val="tx1"/>
                </a:solidFill>
              </a:rPr>
              <a:t>come from?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Model, WIP II)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86" y="1252728"/>
            <a:ext cx="8678627" cy="5533576"/>
          </a:xfrm>
          <a:prstGeom prst="rect">
            <a:avLst/>
          </a:prstGeom>
        </p:spPr>
      </p:pic>
      <p:pic>
        <p:nvPicPr>
          <p:cNvPr id="11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977319">
            <a:off x="3701470" y="2279531"/>
            <a:ext cx="3400869" cy="57807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91" y="1925211"/>
            <a:ext cx="1733591" cy="12555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977319">
            <a:off x="7468372" y="3074813"/>
            <a:ext cx="1484247" cy="57807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109" y="1727882"/>
            <a:ext cx="1733591" cy="1255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44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977462" y="323194"/>
            <a:ext cx="11214537" cy="762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Where </a:t>
            </a:r>
            <a:r>
              <a:rPr lang="en-US" sz="4400" b="1" dirty="0" smtClean="0">
                <a:solidFill>
                  <a:schemeClr val="tx1"/>
                </a:solidFill>
              </a:rPr>
              <a:t>will future reductions </a:t>
            </a:r>
            <a:r>
              <a:rPr lang="en-US" sz="4400" b="1" dirty="0">
                <a:solidFill>
                  <a:schemeClr val="tx1"/>
                </a:solidFill>
              </a:rPr>
              <a:t>come from?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(Phase 5.3.2 Model, WIP II)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4718052" y="2428875"/>
            <a:ext cx="522287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268" y="304760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ig_5_10_LandChangeMod_200d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28" y="171190"/>
            <a:ext cx="2771973" cy="358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2304" t="8370" r="23897" b="3535"/>
          <a:stretch/>
        </p:blipFill>
        <p:spPr>
          <a:xfrm>
            <a:off x="9217148" y="3084539"/>
            <a:ext cx="2768434" cy="361974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" y="3313310"/>
            <a:ext cx="6943987" cy="2320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>
                <a:solidFill>
                  <a:schemeClr val="tx1"/>
                </a:solidFill>
              </a:rPr>
              <a:t>Some rules of equity: </a:t>
            </a:r>
          </a:p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Those who pollute more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should do more</a:t>
            </a:r>
          </a:p>
          <a:p>
            <a:pPr marL="231775" indent="-231775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Those that have a greater influence on attaining water quality standards should have a greater level of effort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888997"/>
            <a:ext cx="703191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u="sng" kern="0" dirty="0">
                <a:solidFill>
                  <a:schemeClr val="tx1"/>
                </a:solidFill>
              </a:rPr>
              <a:t>Planning Targets</a:t>
            </a:r>
            <a:br>
              <a:rPr lang="en-US" u="sng" kern="0" dirty="0">
                <a:solidFill>
                  <a:schemeClr val="tx1"/>
                </a:solidFill>
              </a:rPr>
            </a:br>
            <a:r>
              <a:rPr lang="en-US" sz="4000" kern="0" dirty="0">
                <a:solidFill>
                  <a:schemeClr val="tx1"/>
                </a:solidFill>
              </a:rPr>
              <a:t>Nitrogen, Phosphorus and Sediment Loading Caps</a:t>
            </a:r>
          </a:p>
        </p:txBody>
      </p:sp>
    </p:spTree>
    <p:extLst>
      <p:ext uri="{BB962C8B-B14F-4D97-AF65-F5344CB8AC3E}">
        <p14:creationId xmlns:p14="http://schemas.microsoft.com/office/powerpoint/2010/main" val="333924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“Hockey Stick”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11" y="1066799"/>
            <a:ext cx="7804404" cy="56647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192211" y="1066799"/>
            <a:ext cx="1043358" cy="51845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endParaRPr lang="en-US" sz="1200" b="1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2520" y="1199162"/>
            <a:ext cx="2603320" cy="11068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Those who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pollute more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should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do</a:t>
            </a:r>
            <a:r>
              <a:rPr lang="en-US" sz="2000" dirty="0" smtClean="0">
                <a:solidFill>
                  <a:srgbClr val="FF0000"/>
                </a:solidFill>
              </a:rPr>
              <a:t> more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621845" y="4786074"/>
            <a:ext cx="5476875" cy="512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Those that have a greater influence on attaining water quality standards should have a greater level of effort 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322107" y="2176117"/>
            <a:ext cx="870104" cy="1052858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768662" y="5181600"/>
            <a:ext cx="693683" cy="585814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itle 1"/>
          <p:cNvSpPr txBox="1">
            <a:spLocks/>
          </p:cNvSpPr>
          <p:nvPr/>
        </p:nvSpPr>
        <p:spPr>
          <a:xfrm>
            <a:off x="8804136" y="1752599"/>
            <a:ext cx="3294584" cy="512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At the end, Planning Targets do not specify loading goals for any particular source.  That is jurisdictions’ responsibility through their WIPs.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8457295" y="2031746"/>
            <a:ext cx="508029" cy="144371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8457295" y="2176117"/>
            <a:ext cx="508029" cy="527350"/>
          </a:xfrm>
          <a:prstGeom prst="straightConnector1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817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181100" y="1219200"/>
            <a:ext cx="998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u="sng" dirty="0" smtClean="0">
                <a:solidFill>
                  <a:srgbClr val="000000"/>
                </a:solidFill>
              </a:rPr>
              <a:t>No-Action</a:t>
            </a:r>
            <a:endParaRPr lang="en-US" sz="2800" u="sng" dirty="0">
              <a:solidFill>
                <a:srgbClr val="000000"/>
              </a:solidFill>
            </a:endParaRP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u="sng" dirty="0">
                <a:solidFill>
                  <a:srgbClr val="000000"/>
                </a:solidFill>
              </a:rPr>
              <a:t>E3 (Everything, Everywhere, by Everyone) </a:t>
            </a: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endParaRPr lang="en-US" sz="800" u="sng" dirty="0">
              <a:solidFill>
                <a:srgbClr val="000000"/>
              </a:solidFill>
            </a:endParaRP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No-Action and E3 are one component of the Planning Target calculations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Equity rule = Major river basins that contribute the most to the Bay water quality problems must do the most to resolve those problems (on a pound-per-pound basis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1066800" lvl="1" indent="-609600">
              <a:spcBef>
                <a:spcPct val="20000"/>
              </a:spcBef>
              <a:buSzPct val="66000"/>
              <a:buFont typeface="Courier New" panose="02070309020205020404" pitchFamily="49" charset="0"/>
              <a:buChar char="o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difference between No-Action and E3 </a:t>
            </a:r>
            <a:r>
              <a:rPr lang="en-US" sz="2800" dirty="0" smtClean="0">
                <a:solidFill>
                  <a:srgbClr val="000000"/>
                </a:solidFill>
              </a:rPr>
              <a:t>loads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is defined as the “controllable</a:t>
            </a:r>
            <a:r>
              <a:rPr lang="en-US" sz="2800" dirty="0">
                <a:solidFill>
                  <a:srgbClr val="000000"/>
                </a:solidFill>
              </a:rPr>
              <a:t>” </a:t>
            </a:r>
            <a:r>
              <a:rPr lang="en-US" sz="2800" dirty="0" smtClean="0">
                <a:solidFill>
                  <a:srgbClr val="000000"/>
                </a:solidFill>
              </a:rPr>
              <a:t>loads.  </a:t>
            </a: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Defining the Controllable Loads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1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1181100" y="1219200"/>
            <a:ext cx="998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E3 </a:t>
            </a:r>
            <a:r>
              <a:rPr lang="en-US" sz="2800" dirty="0" smtClean="0">
                <a:solidFill>
                  <a:srgbClr val="000000"/>
                </a:solidFill>
              </a:rPr>
              <a:t>scenario is </a:t>
            </a:r>
            <a:r>
              <a:rPr lang="en-US" sz="2800" dirty="0">
                <a:solidFill>
                  <a:srgbClr val="000000"/>
                </a:solidFill>
              </a:rPr>
              <a:t>an estimate of the application of management </a:t>
            </a:r>
            <a:r>
              <a:rPr lang="en-US" sz="2800" dirty="0" smtClean="0">
                <a:solidFill>
                  <a:srgbClr val="000000"/>
                </a:solidFill>
              </a:rPr>
              <a:t>actions . . . with theoretical maximum levels </a:t>
            </a:r>
            <a:r>
              <a:rPr lang="en-US" sz="2800" dirty="0">
                <a:solidFill>
                  <a:srgbClr val="000000"/>
                </a:solidFill>
              </a:rPr>
              <a:t>of managed controls on all pollutant load sources.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There </a:t>
            </a:r>
            <a:r>
              <a:rPr lang="en-US" sz="2800" dirty="0">
                <a:solidFill>
                  <a:srgbClr val="000000"/>
                </a:solidFill>
              </a:rPr>
              <a:t>are no cost and few physical limitations to implementing BMPs </a:t>
            </a: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dirty="0">
                <a:solidFill>
                  <a:srgbClr val="000000"/>
                </a:solidFill>
              </a:rPr>
              <a:t>the E3 scenario.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609600" indent="-609600">
              <a:spcBef>
                <a:spcPct val="20000"/>
              </a:spcBef>
              <a:buFont typeface="Tahoma" pitchFamily="34" charset="0"/>
              <a:buChar char="●"/>
            </a:pPr>
            <a:r>
              <a:rPr lang="en-US" sz="2800" dirty="0" smtClean="0">
                <a:solidFill>
                  <a:srgbClr val="000000"/>
                </a:solidFill>
              </a:rPr>
              <a:t>Generally</a:t>
            </a:r>
            <a:r>
              <a:rPr lang="en-US" sz="2800" dirty="0">
                <a:solidFill>
                  <a:srgbClr val="000000"/>
                </a:solidFill>
              </a:rPr>
              <a:t>, E3 implementation levels and their associated reductions in nutrients and sediment could not be achieved for many practices, programs and control technologies when considering physical limitations and participation levels. 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239000" cy="762000"/>
          </a:xfrm>
          <a:noFill/>
        </p:spPr>
        <p:txBody>
          <a:bodyPr/>
          <a:lstStyle/>
          <a:p>
            <a:pPr algn="ctr" eaLnBrk="1" hangingPunct="1"/>
            <a:r>
              <a:rPr lang="en-US" sz="2800" u="sng" dirty="0">
                <a:solidFill>
                  <a:schemeClr val="tx1"/>
                </a:solidFill>
              </a:rPr>
              <a:t>Planning Target Methodology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E3 Model Scenario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86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1"/>
            <a:ext cx="11699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423638" cy="76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2800" u="sng" dirty="0" smtClean="0">
                <a:solidFill>
                  <a:schemeClr val="tx1"/>
                </a:solidFill>
              </a:rPr>
              <a:t>E3 Scenario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Urban, Forestry &amp; </a:t>
            </a:r>
            <a:r>
              <a:rPr lang="en-US" sz="2400" dirty="0" smtClean="0">
                <a:solidFill>
                  <a:schemeClr val="tx1"/>
                </a:solidFill>
              </a:rPr>
              <a:t>Septic BMP Implementation Levels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gray">
          <a:xfrm>
            <a:off x="1981201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22098"/>
              </p:ext>
            </p:extLst>
          </p:nvPr>
        </p:nvGraphicFramePr>
        <p:xfrm>
          <a:off x="241575" y="1066800"/>
          <a:ext cx="11729708" cy="5407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2115"/>
                <a:gridCol w="7327593"/>
              </a:tblGrid>
              <a:tr h="197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Urban, Forestry &amp; Septic</a:t>
                      </a:r>
                    </a:p>
                  </a:txBody>
                  <a:tcPr marL="8190" marR="8190" marT="819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sng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0" marR="8190" marT="8190" marB="0" anchor="b"/>
                </a:tc>
              </a:tr>
              <a:tr h="197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Phase 6 BMP</a:t>
                      </a:r>
                    </a:p>
                  </a:txBody>
                  <a:tcPr marL="8190" marR="8190" marT="8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E3 Implementation Level</a:t>
                      </a:r>
                    </a:p>
                  </a:txBody>
                  <a:tcPr marL="8190" marR="8190" marT="8190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Stormwater Management - New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new development has Runoff Reduction BMPs sized for 2.0 inch Impervious area</a:t>
                      </a:r>
                    </a:p>
                  </a:txBody>
                  <a:tcPr marL="9525" marR="9525" marT="9525" marB="0" anchor="b"/>
                </a:tc>
              </a:tr>
              <a:tr h="35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Stormwater Management - Retrofits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Runoff Reduction Retrofits sized to treat 1.5 inch Impervious area for 75% of each urban land use type (accommodates physical limitations)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Stormwater Management Composite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area that can be managed through these techniques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22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2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Erosion &amp; Sediment Control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construction sites are treated to ESC Level 3 and have high-risk Urban Nutrient Management plans</a:t>
                      </a:r>
                    </a:p>
                  </a:txBody>
                  <a:tcPr marL="9525" marR="9525" marT="9525" marB="0" anchor="b"/>
                </a:tc>
              </a:tr>
              <a:tr h="35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 Nutrient Management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eligible Pervious Cover has Urban Nutrient Management Plan implementation which is split 20% High Risk and 80% Low Risk  </a:t>
                      </a:r>
                    </a:p>
                  </a:txBody>
                  <a:tcPr marL="9525" marR="9525" marT="9525" marB="0" anchor="b"/>
                </a:tc>
              </a:tr>
              <a:tr h="35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Forest Buffers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Turfgrass (no canopy) within 10m of all streams and rivers that's unbuffered (from high-resolution land cover); CB watershed-wide average = 4% of turfgrass area</a:t>
                      </a:r>
                    </a:p>
                  </a:txBody>
                  <a:tcPr marL="9525" marR="9525" marT="9525" marB="0" anchor="b"/>
                </a:tc>
              </a:tr>
              <a:tr h="35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Shoreline Erosion Control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Included with Forest Buffers on turfgrass (no canopy) within 10m of tidal waters that are unbuffered (from high-resolution land cover)</a:t>
                      </a:r>
                    </a:p>
                  </a:txBody>
                  <a:tcPr marL="9525" marR="9525" marT="9525" marB="0" anchor="b"/>
                </a:tc>
              </a:tr>
              <a:tr h="18022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 Tree Canopy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</a:t>
                      </a:r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 loss of tree canopy</a:t>
                      </a:r>
                    </a:p>
                  </a:txBody>
                  <a:tcPr marL="9525" marR="9525" marT="9525" marB="0" anchor="b"/>
                </a:tc>
              </a:tr>
              <a:tr h="33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Street Cleaning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Transport Impervious Cover swept using SCP-1</a:t>
                      </a:r>
                    </a:p>
                  </a:txBody>
                  <a:tcPr marL="9525" marR="9525" marT="9525" marB="0" anchor="b"/>
                </a:tc>
              </a:tr>
              <a:tr h="35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Advanced Grey Infrastructure Nutrient Discovery Program &amp; Storm Drain Clean Outs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 of Urban N and P load removed due to both credits</a:t>
                      </a:r>
                    </a:p>
                  </a:txBody>
                  <a:tcPr marL="9525" marR="9525" marT="9525" marB="0" anchor="b"/>
                </a:tc>
              </a:tr>
              <a:tr h="3527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Urban Stream Restoration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 of urban stream miles are restored at the default Stream Restoration value; Applied to 1st to 5th order streams using the NHD+ 24K resolution dataset</a:t>
                      </a:r>
                    </a:p>
                  </a:txBody>
                  <a:tcPr marL="9525" marR="9525" marT="9525" marB="0" anchor="b"/>
                </a:tc>
              </a:tr>
              <a:tr h="18022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Septic Connections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 of septic systems connected to wastewater treatment facilities</a:t>
                      </a:r>
                    </a:p>
                  </a:txBody>
                  <a:tcPr marL="9525" marR="9525" marT="9525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Septic Denitrification Enhanced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systems remaining after connections</a:t>
                      </a:r>
                    </a:p>
                  </a:txBody>
                  <a:tcPr marL="9525" marR="9525" marT="9525" marB="0" anchor="b"/>
                </a:tc>
              </a:tr>
              <a:tr h="180228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190" marR="8190" marT="8190" marB="0" anchor="b"/>
                </a:tc>
              </a:tr>
              <a:tr h="197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Resource BMPs</a:t>
                      </a:r>
                    </a:p>
                  </a:txBody>
                  <a:tcPr marL="8190" marR="8190" marT="819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E3 Implementation Level</a:t>
                      </a:r>
                    </a:p>
                  </a:txBody>
                  <a:tcPr marL="8190" marR="8190" marT="8190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Forest Harvesting BMP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of Harvested Forest area</a:t>
                      </a:r>
                    </a:p>
                  </a:txBody>
                  <a:tcPr marL="9525" marR="9525" marT="9525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Forest Conservation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net loss of true forest</a:t>
                      </a:r>
                    </a:p>
                  </a:txBody>
                  <a:tcPr marL="9525" marR="9525" marT="9525" marB="0" anchor="b"/>
                </a:tc>
              </a:tr>
              <a:tr h="1817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DiploidOysters3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MD = 112 M oysters; VA = 280 M oysters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67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8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7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3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0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7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1454</Words>
  <Application>Microsoft Office PowerPoint</Application>
  <PresentationFormat>Widescreen</PresentationFormat>
  <Paragraphs>294</Paragraphs>
  <Slides>44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Arial</vt:lpstr>
      <vt:lpstr>Calibri</vt:lpstr>
      <vt:lpstr>Corbel</vt:lpstr>
      <vt:lpstr>Courier New</vt:lpstr>
      <vt:lpstr>Tahoma</vt:lpstr>
      <vt:lpstr>Wingdings</vt:lpstr>
      <vt:lpstr>Blends</vt:lpstr>
      <vt:lpstr>2_Blends</vt:lpstr>
      <vt:lpstr>Depth</vt:lpstr>
      <vt:lpstr>3_Blends</vt:lpstr>
      <vt:lpstr>17_Blends</vt:lpstr>
      <vt:lpstr>30_Blends</vt:lpstr>
      <vt:lpstr>31_Blends</vt:lpstr>
      <vt:lpstr>32_Blends</vt:lpstr>
      <vt:lpstr>77_Blends</vt:lpstr>
      <vt:lpstr>78_Blends</vt:lpstr>
      <vt:lpstr>87_Blends</vt:lpstr>
      <vt:lpstr>Microsoft Excel Worksheet</vt:lpstr>
      <vt:lpstr> Federal Facility  Planning Targets for  Watershed Implementation Plans III</vt:lpstr>
      <vt:lpstr>PowerPoint Presentation</vt:lpstr>
      <vt:lpstr>Chesapeake Bay TMDL Water Quality Standards</vt:lpstr>
      <vt:lpstr>PowerPoint Presentation</vt:lpstr>
      <vt:lpstr>PowerPoint Presentation</vt:lpstr>
      <vt:lpstr>Planning Target Methodology “Hockey Stick”</vt:lpstr>
      <vt:lpstr>Planning Target Methodology Defining the Controllable Loads</vt:lpstr>
      <vt:lpstr>Planning Target Methodology E3 Model Scenario</vt:lpstr>
      <vt:lpstr>E3 Scenario Urban, Forestry &amp; Septic BMP Implementation Levels</vt:lpstr>
      <vt:lpstr>Planning Target Methodology Nitrogen Loads, CB Watershed-wide</vt:lpstr>
      <vt:lpstr>Planning Target Methodology Nitrogen Loads, CB Watershed-wide</vt:lpstr>
      <vt:lpstr>Planning Target Methodology Nitrogen Loads, CB Watershed-wide</vt:lpstr>
      <vt:lpstr>Planning Target Methodology “Hockey Stick”</vt:lpstr>
      <vt:lpstr>PowerPoint Presentation</vt:lpstr>
      <vt:lpstr>PowerPoint Presentation</vt:lpstr>
      <vt:lpstr>Federal Facility Planning Targets and WIPs</vt:lpstr>
      <vt:lpstr>Planning Target Methodology for DC + Federal Facilities</vt:lpstr>
      <vt:lpstr>Federal Facility Planning Targets and WIPs</vt:lpstr>
      <vt:lpstr>Federal Facility Preliminary Federal Facility Planning Targets</vt:lpstr>
      <vt:lpstr> Chesapeake Assessment Scenario Tool (CAST)</vt:lpstr>
      <vt:lpstr>PowerPoint Presentation</vt:lpstr>
      <vt:lpstr>Chesapeake Assessment Scenario Tool CAST = Watershed Model</vt:lpstr>
      <vt:lpstr>CAST Goals</vt:lpstr>
      <vt:lpstr>CAST Sources and Loads</vt:lpstr>
      <vt:lpstr>CAST Sources and Loads</vt:lpstr>
      <vt:lpstr>CAST Urban/Developed Land Use Classifications</vt:lpstr>
      <vt:lpstr>CAST Urban/Developed Land Use Classifications</vt:lpstr>
      <vt:lpstr>CAST BMPs</vt:lpstr>
      <vt:lpstr>Federal Facility BMP Implementation BMP Types Reported</vt:lpstr>
      <vt:lpstr>Urban BMP Implementation</vt:lpstr>
      <vt:lpstr>Urban BMP Implementation</vt:lpstr>
      <vt:lpstr>Urban BMP Implementation</vt:lpstr>
      <vt:lpstr>Links to Resources </vt:lpstr>
      <vt:lpstr>Chesapeake Bay Watershed Nitrogen Loads (Phase 5.3.2 Model)</vt:lpstr>
      <vt:lpstr>Chesapeake Bay Watershed Nitrogen Loads (Phase 5.3.2 Model)</vt:lpstr>
      <vt:lpstr>Chesapeake Bay Watershed Nitrogen Loads (Phase 5.3.2 Model)</vt:lpstr>
      <vt:lpstr>Chesapeake Bay Watershed Nitrogen Loads (Phase 5.3.2 Model)</vt:lpstr>
      <vt:lpstr>Chesapeake Bay Watershed Nitrogen Loads (Phase 5.3.2 Model)</vt:lpstr>
      <vt:lpstr>Chesapeake Bay Watershed Nitrogen Loads (Phase 5.3.2 Model)</vt:lpstr>
      <vt:lpstr>Chesapeake Bay Watershed Nitrogen Loads (Phase 5.3.2 Model)</vt:lpstr>
      <vt:lpstr>2017 Progress Load Review Chesapeake Bay Watershed</vt:lpstr>
      <vt:lpstr>Where did the load reductions come from? (Phase 5.3.2 Model)</vt:lpstr>
      <vt:lpstr>Where will future reductions come from? (Phase 5.3.2 Model, WIP II)</vt:lpstr>
      <vt:lpstr>Where will future reductions come from? (Phase 5.3.2 Model, WIP II)</vt:lpstr>
    </vt:vector>
  </TitlesOfParts>
  <Company>US 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Sweeney</dc:creator>
  <cp:lastModifiedBy>Waters, Aaron (DOEE)</cp:lastModifiedBy>
  <cp:revision>85</cp:revision>
  <dcterms:created xsi:type="dcterms:W3CDTF">2018-01-24T12:39:59Z</dcterms:created>
  <dcterms:modified xsi:type="dcterms:W3CDTF">2018-05-24T16:30:22Z</dcterms:modified>
</cp:coreProperties>
</file>