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1" r:id="rId2"/>
    <p:sldId id="447" r:id="rId3"/>
    <p:sldId id="446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8000"/>
    <a:srgbClr val="333399"/>
    <a:srgbClr val="000066"/>
    <a:srgbClr val="D5FFF4"/>
    <a:srgbClr val="339966"/>
    <a:srgbClr val="920000"/>
    <a:srgbClr val="A40000"/>
    <a:srgbClr val="4F81BD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1" autoAdjust="0"/>
    <p:restoredTop sz="89602" autoAdjust="0"/>
  </p:normalViewPr>
  <p:slideViewPr>
    <p:cSldViewPr>
      <p:cViewPr>
        <p:scale>
          <a:sx n="125" d="100"/>
          <a:sy n="125" d="100"/>
        </p:scale>
        <p:origin x="-1188" y="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E25D5FD-387B-4B86-B286-C0F6D88DBBF9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D9A113-9851-4B6C-B413-8C55AD5B3C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3378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79FFB5-17D7-4ED0-AFF2-85B6CD42F5DE}" type="datetimeFigureOut">
              <a:rPr lang="en-US" smtClean="0"/>
              <a:pPr/>
              <a:t>7/1/2013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83507E-D510-47F6-8388-E90170AF5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091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6D755-4529-4397-B46D-749B7CF3B42B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D4AF6-D050-4D66-AFA2-1140A2101642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F5A-95ED-462A-A9FD-45C6B65978C3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4AB0-C63B-4490-8E0E-558F16F62FE9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C76F9-4408-450D-957D-FAC3BA67ABE9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7618-7A02-47FA-B9B1-65C62BC2CE0D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CEB2-0C8C-4C3F-AFDC-CD15F37799E4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0F58-1612-4F22-A613-165B004FCEE3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933FB-C43F-455A-804E-B54467EFFC9F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E902-ADCA-4FFB-94F6-6467E6F66E44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C3857-DC37-4E06-990B-30DA80106AC9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7E8DA-8EE2-4B85-AAF7-044BE302BE94}" type="datetime1">
              <a:rPr lang="en-US" smtClean="0"/>
              <a:pPr/>
              <a:t>7/1/2013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1700" y="3124200"/>
            <a:ext cx="4800600" cy="2743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smtClean="0">
                <a:solidFill>
                  <a:srgbClr val="333399"/>
                </a:solidFill>
              </a:rPr>
              <a:t>Drafting the New</a:t>
            </a:r>
          </a:p>
          <a:p>
            <a:pPr algn="ctr">
              <a:buNone/>
            </a:pPr>
            <a:r>
              <a:rPr lang="en-US" sz="2400" b="1" dirty="0" smtClean="0">
                <a:solidFill>
                  <a:srgbClr val="333399"/>
                </a:solidFill>
              </a:rPr>
              <a:t>Chesapeake Bay  Watershed Agreement </a:t>
            </a:r>
          </a:p>
          <a:p>
            <a:pPr algn="ctr">
              <a:buNone/>
            </a:pPr>
            <a:endParaRPr lang="en-US" sz="1800" b="1" dirty="0" smtClean="0">
              <a:solidFill>
                <a:srgbClr val="333399"/>
              </a:solidFill>
            </a:endParaRPr>
          </a:p>
          <a:p>
            <a:pPr algn="ctr">
              <a:buNone/>
            </a:pPr>
            <a:r>
              <a:rPr lang="en-US" sz="2400" b="1" smtClean="0">
                <a:solidFill>
                  <a:srgbClr val="333399"/>
                </a:solidFill>
              </a:rPr>
              <a:t>Architecture &amp; Timeline</a:t>
            </a:r>
            <a:endParaRPr lang="en-US" sz="2000" b="1" dirty="0" smtClean="0">
              <a:solidFill>
                <a:srgbClr val="333399"/>
              </a:solidFill>
            </a:endParaRPr>
          </a:p>
        </p:txBody>
      </p:sp>
      <p:pic>
        <p:nvPicPr>
          <p:cNvPr id="1026" name="Picture 2" descr="C:\Users\gbarranc\AppData\Local\Microsoft\Windows\Temporary Internet Files\Content.Outlook\RRNOX6V4\Final 30 yr CBP Logo L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0379" y="228600"/>
            <a:ext cx="2597021" cy="2286000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981200" y="2819400"/>
            <a:ext cx="518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152400"/>
            <a:ext cx="9144000" cy="22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38200" y="3107829"/>
            <a:ext cx="1143000" cy="738664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Participating </a:t>
            </a:r>
            <a:r>
              <a:rPr lang="en-US" sz="12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Partners</a:t>
            </a:r>
          </a:p>
          <a:p>
            <a:pPr algn="ctr"/>
            <a:r>
              <a: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DC, </a:t>
            </a:r>
            <a:r>
              <a:rPr lang="en-US" sz="9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Md</a:t>
            </a:r>
            <a:r>
              <a: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</a:t>
            </a:r>
            <a:r>
              <a: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Pa, De, </a:t>
            </a:r>
            <a:r>
              <a:rPr lang="en-US" sz="9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Wv</a:t>
            </a:r>
            <a:r>
              <a: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Ny</a:t>
            </a:r>
            <a:r>
              <a: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CBC, EPA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67600" y="3160693"/>
            <a:ext cx="685800" cy="2677656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Goal</a:t>
            </a: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  <a:p>
            <a:pPr algn="ctr"/>
            <a:endParaRPr lang="en-US" sz="1400" dirty="0" smtClean="0">
              <a:solidFill>
                <a:srgbClr val="8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14600" y="493693"/>
            <a:ext cx="4267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Chesapeake Bay Watershed Agreement Architecture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52825" y="3093185"/>
            <a:ext cx="1905000" cy="677108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Management </a:t>
            </a: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Strategy</a:t>
            </a:r>
          </a:p>
          <a:p>
            <a:pPr algn="ctr"/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(multiple elements)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5486400" y="3341668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0" y="2743200"/>
            <a:ext cx="2057400" cy="304800"/>
            <a:chOff x="2975727" y="1600200"/>
            <a:chExt cx="1295400" cy="1524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976968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269175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5791200" y="1354753"/>
            <a:ext cx="2971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u="sng" dirty="0" smtClean="0">
                <a:solidFill>
                  <a:srgbClr val="800000"/>
                </a:solidFill>
              </a:rPr>
              <a:t>All Signatories</a:t>
            </a:r>
          </a:p>
          <a:p>
            <a:pPr algn="ctr"/>
            <a:r>
              <a:rPr lang="en-US" sz="1200" dirty="0" smtClean="0">
                <a:solidFill>
                  <a:srgbClr val="800000"/>
                </a:solidFill>
              </a:rPr>
              <a:t>The goals and outcomes contained in the Agreement represent the comprehensive set of actions the partnership needs to implement by 2025 to advance restoration and protection of the Chesapeake </a:t>
            </a:r>
            <a:r>
              <a:rPr lang="en-US" sz="1200" dirty="0" smtClean="0">
                <a:solidFill>
                  <a:srgbClr val="800000"/>
                </a:solidFill>
              </a:rPr>
              <a:t>Bay </a:t>
            </a:r>
            <a:r>
              <a:rPr lang="en-US" sz="1200" dirty="0" smtClean="0">
                <a:solidFill>
                  <a:srgbClr val="800000"/>
                </a:solidFill>
              </a:rPr>
              <a:t>ecosystem and its watershed. </a:t>
            </a:r>
            <a:endParaRPr lang="en-US" sz="1200" dirty="0"/>
          </a:p>
        </p:txBody>
      </p:sp>
      <p:sp>
        <p:nvSpPr>
          <p:cNvPr id="35" name="Rectangle 34"/>
          <p:cNvSpPr/>
          <p:nvPr/>
        </p:nvSpPr>
        <p:spPr>
          <a:xfrm>
            <a:off x="1524000" y="1516380"/>
            <a:ext cx="342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u="sng" dirty="0" smtClean="0">
                <a:solidFill>
                  <a:srgbClr val="800000"/>
                </a:solidFill>
              </a:rPr>
              <a:t>Partner Participation</a:t>
            </a:r>
          </a:p>
          <a:p>
            <a:pPr algn="ctr"/>
            <a:r>
              <a:rPr lang="en-US" sz="1200" dirty="0" smtClean="0">
                <a:solidFill>
                  <a:srgbClr val="800000"/>
                </a:solidFill>
              </a:rPr>
              <a:t>After the Agreement is signed, each jurisdiction, agency and partner will indicate its level of commitment to each of the outcomes by working with the partnership </a:t>
            </a:r>
            <a:r>
              <a:rPr lang="en-US" sz="1200" dirty="0" smtClean="0">
                <a:solidFill>
                  <a:srgbClr val="800000"/>
                </a:solidFill>
              </a:rPr>
              <a:t>to each of the outcomes as the management strategies are developed</a:t>
            </a:r>
            <a:r>
              <a:rPr lang="en-US" sz="1200" dirty="0" smtClean="0">
                <a:solidFill>
                  <a:srgbClr val="800000"/>
                </a:solidFill>
              </a:rPr>
              <a:t>. </a:t>
            </a:r>
            <a:endParaRPr lang="en-US" sz="1200" dirty="0"/>
          </a:p>
        </p:txBody>
      </p:sp>
      <p:grpSp>
        <p:nvGrpSpPr>
          <p:cNvPr id="36" name="Group 35"/>
          <p:cNvGrpSpPr/>
          <p:nvPr/>
        </p:nvGrpSpPr>
        <p:grpSpPr>
          <a:xfrm>
            <a:off x="762000" y="2722543"/>
            <a:ext cx="4724400" cy="131329"/>
            <a:chOff x="2975727" y="1600200"/>
            <a:chExt cx="1295400" cy="1524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976968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269175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6096000" y="3313093"/>
            <a:ext cx="1219200" cy="307777"/>
            <a:chOff x="6858000" y="4111823"/>
            <a:chExt cx="1219200" cy="307777"/>
          </a:xfrm>
        </p:grpSpPr>
        <p:sp>
          <p:nvSpPr>
            <p:cNvPr id="21" name="Right Arrow 20"/>
            <p:cNvSpPr/>
            <p:nvPr/>
          </p:nvSpPr>
          <p:spPr>
            <a:xfrm>
              <a:off x="7772400" y="4217313"/>
              <a:ext cx="304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858000" y="4111823"/>
              <a:ext cx="914400" cy="307777"/>
            </a:xfrm>
            <a:prstGeom prst="rect">
              <a:avLst/>
            </a:prstGeom>
            <a:ln>
              <a:solidFill>
                <a:schemeClr val="tx2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Outcome</a:t>
              </a:r>
            </a:p>
          </p:txBody>
        </p:sp>
      </p:grpSp>
      <p:sp>
        <p:nvSpPr>
          <p:cNvPr id="59" name="Rectangle 58"/>
          <p:cNvSpPr/>
          <p:nvPr/>
        </p:nvSpPr>
        <p:spPr>
          <a:xfrm>
            <a:off x="838200" y="4151293"/>
            <a:ext cx="1143000" cy="7232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Participating </a:t>
            </a:r>
            <a:r>
              <a:rPr lang="en-US" sz="12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Partners</a:t>
            </a:r>
          </a:p>
          <a:p>
            <a:pPr algn="ctr"/>
            <a:r>
              <a:rPr lang="en-US" sz="9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Md</a:t>
            </a:r>
            <a:r>
              <a: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</a:t>
            </a:r>
            <a:r>
              <a: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NOAA, </a:t>
            </a:r>
          </a:p>
          <a:p>
            <a:pPr algn="ctr"/>
            <a:endParaRPr lang="en-US" sz="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38200" y="5218093"/>
            <a:ext cx="1143000" cy="738664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Participating </a:t>
            </a:r>
            <a:r>
              <a:rPr lang="en-US" sz="12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Partners</a:t>
            </a:r>
          </a:p>
          <a:p>
            <a:pPr algn="ctr"/>
            <a:r>
              <a: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All jurisdictions, all federal agencies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552825" y="4151293"/>
            <a:ext cx="1905000" cy="677108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Management </a:t>
            </a: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Strategy</a:t>
            </a:r>
          </a:p>
          <a:p>
            <a:pPr algn="ctr"/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(multiple elements)</a:t>
            </a:r>
          </a:p>
        </p:txBody>
      </p:sp>
      <p:sp>
        <p:nvSpPr>
          <p:cNvPr id="63" name="Right Arrow 62"/>
          <p:cNvSpPr/>
          <p:nvPr/>
        </p:nvSpPr>
        <p:spPr>
          <a:xfrm>
            <a:off x="5486400" y="4399776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552825" y="5218093"/>
            <a:ext cx="1905000" cy="677108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Management </a:t>
            </a: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Strategy</a:t>
            </a:r>
          </a:p>
          <a:p>
            <a:pPr algn="ctr"/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(multiple elements)</a:t>
            </a:r>
          </a:p>
        </p:txBody>
      </p:sp>
      <p:sp>
        <p:nvSpPr>
          <p:cNvPr id="66" name="Right Arrow 65"/>
          <p:cNvSpPr/>
          <p:nvPr/>
        </p:nvSpPr>
        <p:spPr>
          <a:xfrm>
            <a:off x="5486400" y="5466576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6096000" y="4379893"/>
            <a:ext cx="1219200" cy="307777"/>
            <a:chOff x="6858000" y="4111823"/>
            <a:chExt cx="1219200" cy="307777"/>
          </a:xfrm>
        </p:grpSpPr>
        <p:sp>
          <p:nvSpPr>
            <p:cNvPr id="69" name="Right Arrow 68"/>
            <p:cNvSpPr/>
            <p:nvPr/>
          </p:nvSpPr>
          <p:spPr>
            <a:xfrm>
              <a:off x="7772400" y="4217313"/>
              <a:ext cx="304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858000" y="4111823"/>
              <a:ext cx="914400" cy="307777"/>
            </a:xfrm>
            <a:prstGeom prst="rect">
              <a:avLst/>
            </a:prstGeom>
            <a:ln>
              <a:solidFill>
                <a:schemeClr val="tx2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Outcome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096000" y="5370493"/>
            <a:ext cx="1219200" cy="307777"/>
            <a:chOff x="6858000" y="4111823"/>
            <a:chExt cx="1219200" cy="307777"/>
          </a:xfrm>
        </p:grpSpPr>
        <p:sp>
          <p:nvSpPr>
            <p:cNvPr id="75" name="Right Arrow 74"/>
            <p:cNvSpPr/>
            <p:nvPr/>
          </p:nvSpPr>
          <p:spPr>
            <a:xfrm>
              <a:off x="7772400" y="4217313"/>
              <a:ext cx="3048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858000" y="4111823"/>
              <a:ext cx="914400" cy="307777"/>
            </a:xfrm>
            <a:prstGeom prst="rect">
              <a:avLst/>
            </a:prstGeom>
            <a:ln>
              <a:solidFill>
                <a:schemeClr val="tx2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Outcome</a:t>
              </a:r>
            </a:p>
          </p:txBody>
        </p:sp>
      </p:grpSp>
      <p:sp>
        <p:nvSpPr>
          <p:cNvPr id="77" name="Right Arrow 76"/>
          <p:cNvSpPr/>
          <p:nvPr/>
        </p:nvSpPr>
        <p:spPr>
          <a:xfrm>
            <a:off x="2019300" y="3412629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8" name="Right Arrow 77"/>
          <p:cNvSpPr/>
          <p:nvPr/>
        </p:nvSpPr>
        <p:spPr>
          <a:xfrm>
            <a:off x="2019300" y="5423357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9" name="Right Arrow 78"/>
          <p:cNvSpPr/>
          <p:nvPr/>
        </p:nvSpPr>
        <p:spPr>
          <a:xfrm>
            <a:off x="2019300" y="4432757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438400" y="3008293"/>
            <a:ext cx="615938" cy="95410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pPr algn="ctr"/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Goal</a:t>
            </a: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Team </a:t>
            </a:r>
          </a:p>
          <a:p>
            <a:pPr algn="ctr"/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1" name="Right Arrow 80"/>
          <p:cNvSpPr/>
          <p:nvPr/>
        </p:nvSpPr>
        <p:spPr>
          <a:xfrm>
            <a:off x="3095625" y="3389293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2438400" y="4035386"/>
            <a:ext cx="615938" cy="95410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pPr algn="ctr"/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Goal</a:t>
            </a: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Team </a:t>
            </a:r>
          </a:p>
          <a:p>
            <a:pPr algn="ctr"/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8" name="Right Arrow 97"/>
          <p:cNvSpPr/>
          <p:nvPr/>
        </p:nvSpPr>
        <p:spPr>
          <a:xfrm>
            <a:off x="3095625" y="4416386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438400" y="5065693"/>
            <a:ext cx="615938" cy="95410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pPr algn="ctr"/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Goal</a:t>
            </a:r>
          </a:p>
          <a:p>
            <a:pPr algn="ctr"/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Team </a:t>
            </a:r>
          </a:p>
          <a:p>
            <a:pPr algn="ctr"/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1" name="Right Arrow 100"/>
          <p:cNvSpPr/>
          <p:nvPr/>
        </p:nvSpPr>
        <p:spPr>
          <a:xfrm>
            <a:off x="3095625" y="5446693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0" y="6477000"/>
            <a:ext cx="9144000" cy="22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 flipV="1">
            <a:off x="762000" y="5974080"/>
            <a:ext cx="4724400" cy="152400"/>
            <a:chOff x="2975727" y="1600200"/>
            <a:chExt cx="1295400" cy="15240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976968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269175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 flipV="1">
            <a:off x="6080760" y="5966460"/>
            <a:ext cx="2057400" cy="152400"/>
            <a:chOff x="2975727" y="1600200"/>
            <a:chExt cx="1295400" cy="152400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976968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4269175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2035506" y="6096000"/>
            <a:ext cx="1469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(By June 2014)</a:t>
            </a:r>
            <a:endParaRPr lang="en-US" sz="1200" dirty="0"/>
          </a:p>
        </p:txBody>
      </p:sp>
      <p:sp>
        <p:nvSpPr>
          <p:cNvPr id="55" name="Rectangle 54"/>
          <p:cNvSpPr/>
          <p:nvPr/>
        </p:nvSpPr>
        <p:spPr>
          <a:xfrm>
            <a:off x="6477000" y="6096000"/>
            <a:ext cx="1469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(By October 2013)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/>
        </p:nvGrpSpPr>
        <p:grpSpPr>
          <a:xfrm>
            <a:off x="1371600" y="1155700"/>
            <a:ext cx="1447800" cy="228600"/>
            <a:chOff x="1375527" y="1936750"/>
            <a:chExt cx="6553200" cy="154404"/>
          </a:xfrm>
        </p:grpSpPr>
        <p:cxnSp>
          <p:nvCxnSpPr>
            <p:cNvPr id="89" name="Straight Connector 88"/>
            <p:cNvCxnSpPr/>
            <p:nvPr/>
          </p:nvCxnSpPr>
          <p:spPr>
            <a:xfrm>
              <a:off x="1375527" y="2014954"/>
              <a:ext cx="65532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1375527" y="1938754"/>
              <a:ext cx="0" cy="1524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7924800" y="1936750"/>
              <a:ext cx="0" cy="15240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Agreement Timeline</a:t>
            </a:r>
            <a:endParaRPr lang="en-US" sz="4000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143000" y="1524000"/>
            <a:ext cx="7162800" cy="127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43000" y="6073913"/>
            <a:ext cx="7467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81873" y="1318260"/>
            <a:ext cx="537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July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8180" y="2806412"/>
            <a:ext cx="548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Aug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17220" y="4333123"/>
            <a:ext cx="603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Sept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31321" y="5811559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Oct</a:t>
            </a:r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1070726" y="1502946"/>
            <a:ext cx="67778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1  3                               11 - 12                                17                               24            	</a:t>
            </a:r>
            <a:endParaRPr lang="en-US" sz="1400" dirty="0"/>
          </a:p>
        </p:txBody>
      </p:sp>
      <p:sp>
        <p:nvSpPr>
          <p:cNvPr id="110" name="Rectangle 109"/>
          <p:cNvSpPr/>
          <p:nvPr/>
        </p:nvSpPr>
        <p:spPr>
          <a:xfrm>
            <a:off x="2514600" y="6054030"/>
            <a:ext cx="4421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EC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165970" y="4724400"/>
            <a:ext cx="50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MB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158148" y="3015724"/>
            <a:ext cx="69952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  2                                  8                         15                   20            22-23               26-30    </a:t>
            </a:r>
            <a:endParaRPr lang="en-US" sz="1600" dirty="0"/>
          </a:p>
        </p:txBody>
      </p:sp>
      <p:sp>
        <p:nvSpPr>
          <p:cNvPr id="114" name="Rectangle 113"/>
          <p:cNvSpPr/>
          <p:nvPr/>
        </p:nvSpPr>
        <p:spPr>
          <a:xfrm>
            <a:off x="1289427" y="4548803"/>
            <a:ext cx="5867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1                 5                     12                  15                    19      	</a:t>
            </a:r>
            <a:endParaRPr lang="en-US" sz="1600" dirty="0"/>
          </a:p>
        </p:txBody>
      </p:sp>
      <p:sp>
        <p:nvSpPr>
          <p:cNvPr id="115" name="Rectangle 114"/>
          <p:cNvSpPr/>
          <p:nvPr/>
        </p:nvSpPr>
        <p:spPr>
          <a:xfrm>
            <a:off x="1219200" y="6040159"/>
            <a:ext cx="441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1                                               15          	</a:t>
            </a:r>
            <a:endParaRPr lang="en-US" sz="1600" dirty="0"/>
          </a:p>
        </p:txBody>
      </p:sp>
      <p:sp>
        <p:nvSpPr>
          <p:cNvPr id="117" name="Rectangle 116"/>
          <p:cNvSpPr/>
          <p:nvPr/>
        </p:nvSpPr>
        <p:spPr>
          <a:xfrm>
            <a:off x="5334882" y="4718447"/>
            <a:ext cx="538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PSC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363980" y="1046043"/>
            <a:ext cx="15316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800000"/>
                </a:solidFill>
              </a:rPr>
              <a:t> Stakeholder Input</a:t>
            </a:r>
            <a:endParaRPr lang="en-US" sz="1400" dirty="0">
              <a:solidFill>
                <a:srgbClr val="800000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5246324" y="1242786"/>
            <a:ext cx="16981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Draft 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21280" y="1676400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MB</a:t>
            </a:r>
            <a:endParaRPr lang="en-US" dirty="0">
              <a:solidFill>
                <a:srgbClr val="008000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2971800" y="914400"/>
            <a:ext cx="1371599" cy="677108"/>
            <a:chOff x="2935180" y="1179753"/>
            <a:chExt cx="1371599" cy="677108"/>
          </a:xfrm>
        </p:grpSpPr>
        <p:cxnSp>
          <p:nvCxnSpPr>
            <p:cNvPr id="188" name="Straight Connector 187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2978943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>
              <a:off x="4267200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Rectangle 191"/>
            <p:cNvSpPr/>
            <p:nvPr/>
          </p:nvSpPr>
          <p:spPr>
            <a:xfrm>
              <a:off x="2935180" y="1179753"/>
              <a:ext cx="1371599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2">
                      <a:lumMod val="75000"/>
                    </a:schemeClr>
                  </a:solidFill>
                </a:rPr>
                <a:t>ERB/IRC </a:t>
              </a:r>
            </a:p>
            <a:p>
              <a:pPr algn="ctr"/>
              <a:r>
                <a:rPr lang="en-US" sz="1200" dirty="0" smtClean="0">
                  <a:solidFill>
                    <a:schemeClr val="tx2">
                      <a:lumMod val="75000"/>
                    </a:schemeClr>
                  </a:solidFill>
                </a:rPr>
                <a:t>Comment Review</a:t>
              </a:r>
            </a:p>
            <a:p>
              <a:pPr algn="ctr"/>
              <a:r>
                <a:rPr lang="en-US" sz="1200" dirty="0" smtClean="0">
                  <a:solidFill>
                    <a:schemeClr val="tx2">
                      <a:lumMod val="75000"/>
                    </a:schemeClr>
                  </a:solidFill>
                </a:rPr>
                <a:t>Edit</a:t>
              </a:r>
              <a:endParaRPr lang="en-US" sz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77" name="Group 171"/>
          <p:cNvGrpSpPr/>
          <p:nvPr/>
        </p:nvGrpSpPr>
        <p:grpSpPr>
          <a:xfrm>
            <a:off x="1371600" y="1275591"/>
            <a:ext cx="1447800" cy="307777"/>
            <a:chOff x="1447800" y="2735096"/>
            <a:chExt cx="3048000" cy="40905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Rectangle 77"/>
            <p:cNvSpPr/>
            <p:nvPr/>
          </p:nvSpPr>
          <p:spPr>
            <a:xfrm>
              <a:off x="1447800" y="2808514"/>
              <a:ext cx="3048000" cy="2286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447800" y="2735096"/>
              <a:ext cx="3047998" cy="4090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Abridged  Draft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5" name="Group 171"/>
          <p:cNvGrpSpPr/>
          <p:nvPr/>
        </p:nvGrpSpPr>
        <p:grpSpPr>
          <a:xfrm>
            <a:off x="4429126" y="1272377"/>
            <a:ext cx="3048000" cy="307777"/>
            <a:chOff x="1447800" y="2728766"/>
            <a:chExt cx="3048000" cy="409050"/>
          </a:xfrm>
        </p:grpSpPr>
        <p:sp>
          <p:nvSpPr>
            <p:cNvPr id="86" name="Rectangle 85"/>
            <p:cNvSpPr/>
            <p:nvPr/>
          </p:nvSpPr>
          <p:spPr>
            <a:xfrm>
              <a:off x="1447800" y="2808514"/>
              <a:ext cx="3048000" cy="2286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133600" y="2728766"/>
              <a:ext cx="1676400" cy="4090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Preliminary Draft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2" name="Rectangle 91"/>
          <p:cNvSpPr/>
          <p:nvPr/>
        </p:nvSpPr>
        <p:spPr>
          <a:xfrm>
            <a:off x="4738686" y="1023298"/>
            <a:ext cx="2438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800000"/>
                </a:solidFill>
              </a:rPr>
              <a:t> Stakeholder/Public Comment</a:t>
            </a:r>
            <a:endParaRPr lang="en-US" sz="1400" dirty="0">
              <a:solidFill>
                <a:srgbClr val="800000"/>
              </a:solidFill>
            </a:endParaRPr>
          </a:p>
        </p:txBody>
      </p:sp>
      <p:grpSp>
        <p:nvGrpSpPr>
          <p:cNvPr id="121" name="Group 120"/>
          <p:cNvGrpSpPr/>
          <p:nvPr/>
        </p:nvGrpSpPr>
        <p:grpSpPr>
          <a:xfrm>
            <a:off x="1371600" y="2734330"/>
            <a:ext cx="3048000" cy="338554"/>
            <a:chOff x="381000" y="3551809"/>
            <a:chExt cx="3048000" cy="338554"/>
          </a:xfrm>
        </p:grpSpPr>
        <p:sp>
          <p:nvSpPr>
            <p:cNvPr id="93" name="Rectangle 92"/>
            <p:cNvSpPr/>
            <p:nvPr/>
          </p:nvSpPr>
          <p:spPr>
            <a:xfrm>
              <a:off x="1198198" y="3551809"/>
              <a:ext cx="169818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chemeClr val="bg1"/>
                  </a:solidFill>
                </a:rPr>
                <a:t>Draft 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grpSp>
          <p:nvGrpSpPr>
            <p:cNvPr id="98" name="Group 171"/>
            <p:cNvGrpSpPr/>
            <p:nvPr/>
          </p:nvGrpSpPr>
          <p:grpSpPr>
            <a:xfrm>
              <a:off x="381000" y="3581400"/>
              <a:ext cx="3048000" cy="307777"/>
              <a:chOff x="1447800" y="2728766"/>
              <a:chExt cx="3048000" cy="409050"/>
            </a:xfrm>
          </p:grpSpPr>
          <p:sp>
            <p:nvSpPr>
              <p:cNvPr id="100" name="Rectangle 99"/>
              <p:cNvSpPr/>
              <p:nvPr/>
            </p:nvSpPr>
            <p:spPr>
              <a:xfrm>
                <a:off x="1447800" y="2808514"/>
                <a:ext cx="3048000" cy="2286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2133600" y="2728766"/>
                <a:ext cx="1676400" cy="4090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bg1"/>
                    </a:solidFill>
                  </a:rPr>
                  <a:t>Preliminary Draft</a:t>
                </a: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08" name="Rectangle 107"/>
          <p:cNvSpPr/>
          <p:nvPr/>
        </p:nvSpPr>
        <p:spPr>
          <a:xfrm>
            <a:off x="1676400" y="2505730"/>
            <a:ext cx="2438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800000"/>
                </a:solidFill>
              </a:rPr>
              <a:t> Stakeholder/Public Comment</a:t>
            </a:r>
            <a:endParaRPr lang="en-US" sz="1400" dirty="0">
              <a:solidFill>
                <a:srgbClr val="800000"/>
              </a:solidFill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1366838" y="2697237"/>
            <a:ext cx="3048000" cy="110374"/>
            <a:chOff x="4419600" y="1980780"/>
            <a:chExt cx="3048000" cy="110374"/>
          </a:xfrm>
        </p:grpSpPr>
        <p:cxnSp>
          <p:nvCxnSpPr>
            <p:cNvPr id="118" name="Straight Connector 117"/>
            <p:cNvCxnSpPr/>
            <p:nvPr/>
          </p:nvCxnSpPr>
          <p:spPr>
            <a:xfrm>
              <a:off x="4419600" y="2037880"/>
              <a:ext cx="3048000" cy="0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4419600" y="1980780"/>
              <a:ext cx="0" cy="109954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7467600" y="1981200"/>
              <a:ext cx="0" cy="109954"/>
            </a:xfrm>
            <a:prstGeom prst="line">
              <a:avLst/>
            </a:prstGeom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Rectangle 122"/>
          <p:cNvSpPr/>
          <p:nvPr/>
        </p:nvSpPr>
        <p:spPr>
          <a:xfrm>
            <a:off x="6019800" y="3210580"/>
            <a:ext cx="91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7030A0"/>
                </a:solidFill>
              </a:rPr>
              <a:t>PSC</a:t>
            </a:r>
            <a:r>
              <a:rPr lang="en-US" sz="1400" dirty="0" smtClean="0">
                <a:solidFill>
                  <a:srgbClr val="008000"/>
                </a:solidFill>
              </a:rPr>
              <a:t>/MB</a:t>
            </a:r>
          </a:p>
          <a:p>
            <a:pPr algn="ctr"/>
            <a:r>
              <a:rPr lang="en-US" sz="1400" dirty="0" smtClean="0">
                <a:solidFill>
                  <a:srgbClr val="008000"/>
                </a:solidFill>
              </a:rPr>
              <a:t>Retreat </a:t>
            </a:r>
            <a:endParaRPr lang="en-US" sz="1400" dirty="0">
              <a:solidFill>
                <a:srgbClr val="008000"/>
              </a:solidFill>
            </a:endParaRPr>
          </a:p>
        </p:txBody>
      </p:sp>
      <p:grpSp>
        <p:nvGrpSpPr>
          <p:cNvPr id="124" name="Group 123"/>
          <p:cNvGrpSpPr/>
          <p:nvPr/>
        </p:nvGrpSpPr>
        <p:grpSpPr>
          <a:xfrm>
            <a:off x="4495800" y="2850650"/>
            <a:ext cx="1066800" cy="207529"/>
            <a:chOff x="2975727" y="1600200"/>
            <a:chExt cx="1295400" cy="152400"/>
          </a:xfrm>
        </p:grpSpPr>
        <p:cxnSp>
          <p:nvCxnSpPr>
            <p:cNvPr id="125" name="Straight Connector 124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2978943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4267200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Rectangle 129"/>
          <p:cNvSpPr/>
          <p:nvPr/>
        </p:nvSpPr>
        <p:spPr>
          <a:xfrm>
            <a:off x="4343400" y="2412822"/>
            <a:ext cx="137159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IRC </a:t>
            </a:r>
          </a:p>
          <a:p>
            <a:pPr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Comment Review</a:t>
            </a:r>
          </a:p>
          <a:p>
            <a:pPr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Edit</a:t>
            </a:r>
            <a:endParaRPr lang="en-US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6126480" y="3274080"/>
            <a:ext cx="6858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7" name="Straight Arrow Connector 156"/>
          <p:cNvCxnSpPr/>
          <p:nvPr/>
        </p:nvCxnSpPr>
        <p:spPr>
          <a:xfrm>
            <a:off x="1143000" y="3037860"/>
            <a:ext cx="7162800" cy="76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/>
          <p:nvPr/>
        </p:nvCxnSpPr>
        <p:spPr>
          <a:xfrm>
            <a:off x="1143000" y="4550807"/>
            <a:ext cx="7162800" cy="211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2" name="Rectangle 171"/>
          <p:cNvSpPr/>
          <p:nvPr/>
        </p:nvSpPr>
        <p:spPr>
          <a:xfrm>
            <a:off x="4495800" y="5830966"/>
            <a:ext cx="3429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Develop Management Strategies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97" name="Group 171"/>
          <p:cNvGrpSpPr/>
          <p:nvPr/>
        </p:nvGrpSpPr>
        <p:grpSpPr>
          <a:xfrm>
            <a:off x="5867400" y="2730082"/>
            <a:ext cx="1219199" cy="523220"/>
            <a:chOff x="1447800" y="2735096"/>
            <a:chExt cx="3047997" cy="695386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99" name="Rectangle 198"/>
            <p:cNvSpPr/>
            <p:nvPr/>
          </p:nvSpPr>
          <p:spPr>
            <a:xfrm>
              <a:off x="1447800" y="2808513"/>
              <a:ext cx="2857500" cy="2849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1447800" y="2735096"/>
              <a:ext cx="3047997" cy="6953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Revised Draft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2" name="Group 171"/>
          <p:cNvGrpSpPr/>
          <p:nvPr/>
        </p:nvGrpSpPr>
        <p:grpSpPr>
          <a:xfrm>
            <a:off x="1295400" y="4243030"/>
            <a:ext cx="1219199" cy="307777"/>
            <a:chOff x="1447800" y="2735093"/>
            <a:chExt cx="3047997" cy="409051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03" name="Rectangle 202"/>
            <p:cNvSpPr/>
            <p:nvPr/>
          </p:nvSpPr>
          <p:spPr>
            <a:xfrm>
              <a:off x="1638300" y="2808513"/>
              <a:ext cx="2667000" cy="284998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1447800" y="2735093"/>
              <a:ext cx="3047997" cy="4090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Final Draft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7048500" y="2806200"/>
            <a:ext cx="1066800" cy="207529"/>
            <a:chOff x="2975727" y="1600200"/>
            <a:chExt cx="1295400" cy="152400"/>
          </a:xfrm>
        </p:grpSpPr>
        <p:cxnSp>
          <p:nvCxnSpPr>
            <p:cNvPr id="212" name="Straight Connector 211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2978943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>
              <a:off x="4267200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5" name="Rectangle 214"/>
          <p:cNvSpPr/>
          <p:nvPr/>
        </p:nvSpPr>
        <p:spPr>
          <a:xfrm>
            <a:off x="6896100" y="2583517"/>
            <a:ext cx="137159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IRB/IRC </a:t>
            </a:r>
          </a:p>
          <a:p>
            <a:pPr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Edit</a:t>
            </a:r>
            <a:endParaRPr lang="en-US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2438400" y="4273808"/>
            <a:ext cx="3276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Final Negotiation/Revisions</a:t>
            </a:r>
          </a:p>
        </p:txBody>
      </p:sp>
      <p:grpSp>
        <p:nvGrpSpPr>
          <p:cNvPr id="225" name="Group 224"/>
          <p:cNvGrpSpPr/>
          <p:nvPr/>
        </p:nvGrpSpPr>
        <p:grpSpPr>
          <a:xfrm>
            <a:off x="2514600" y="4299347"/>
            <a:ext cx="3124200" cy="207529"/>
            <a:chOff x="2975727" y="1600200"/>
            <a:chExt cx="1295400" cy="152400"/>
          </a:xfrm>
        </p:grpSpPr>
        <p:cxnSp>
          <p:nvCxnSpPr>
            <p:cNvPr id="226" name="Straight Connector 225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>
              <a:off x="2976968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>
              <a:off x="4269175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9" name="Rectangle 228"/>
          <p:cNvSpPr/>
          <p:nvPr/>
        </p:nvSpPr>
        <p:spPr>
          <a:xfrm>
            <a:off x="5974080" y="4289048"/>
            <a:ext cx="1600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rgbClr val="008000"/>
                </a:solidFill>
              </a:rPr>
              <a:t>To EC for Clearance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2209800" y="5769113"/>
            <a:ext cx="1219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rgbClr val="008000"/>
                </a:solidFill>
              </a:rPr>
              <a:t>Sign Agreement</a:t>
            </a:r>
          </a:p>
        </p:txBody>
      </p:sp>
      <p:grpSp>
        <p:nvGrpSpPr>
          <p:cNvPr id="235" name="Group 234"/>
          <p:cNvGrpSpPr/>
          <p:nvPr/>
        </p:nvGrpSpPr>
        <p:grpSpPr>
          <a:xfrm>
            <a:off x="2286000" y="5817512"/>
            <a:ext cx="1066800" cy="207529"/>
            <a:chOff x="2975727" y="1600200"/>
            <a:chExt cx="1295400" cy="152400"/>
          </a:xfrm>
        </p:grpSpPr>
        <p:cxnSp>
          <p:nvCxnSpPr>
            <p:cNvPr id="236" name="Straight Connector 235"/>
            <p:cNvCxnSpPr/>
            <p:nvPr/>
          </p:nvCxnSpPr>
          <p:spPr>
            <a:xfrm>
              <a:off x="2975727" y="1600200"/>
              <a:ext cx="1295400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>
              <a:off x="2978943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>
              <a:off x="4267200" y="1600200"/>
              <a:ext cx="0" cy="15240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0" name="Straight Arrow Connector 239"/>
          <p:cNvCxnSpPr/>
          <p:nvPr/>
        </p:nvCxnSpPr>
        <p:spPr>
          <a:xfrm>
            <a:off x="5715000" y="4343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/>
          <p:cNvSpPr txBox="1"/>
          <p:nvPr/>
        </p:nvSpPr>
        <p:spPr>
          <a:xfrm>
            <a:off x="7239000" y="6050280"/>
            <a:ext cx="1097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(June 2014)</a:t>
            </a:r>
            <a:endParaRPr lang="en-US" sz="1400" dirty="0"/>
          </a:p>
        </p:txBody>
      </p:sp>
      <p:cxnSp>
        <p:nvCxnSpPr>
          <p:cNvPr id="245" name="Straight Arrow Connector 244"/>
          <p:cNvCxnSpPr/>
          <p:nvPr/>
        </p:nvCxnSpPr>
        <p:spPr>
          <a:xfrm flipV="1">
            <a:off x="4191000" y="5867400"/>
            <a:ext cx="3505200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Rectangle 254"/>
          <p:cNvSpPr/>
          <p:nvPr/>
        </p:nvSpPr>
        <p:spPr>
          <a:xfrm>
            <a:off x="2689860" y="1752600"/>
            <a:ext cx="381000" cy="2286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2514600" y="6152317"/>
            <a:ext cx="381000" cy="2286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val 257"/>
          <p:cNvSpPr/>
          <p:nvPr/>
        </p:nvSpPr>
        <p:spPr>
          <a:xfrm>
            <a:off x="5707379" y="1729740"/>
            <a:ext cx="403860" cy="2819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5661660" y="1688068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IRC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1" name="Oval 260"/>
          <p:cNvSpPr/>
          <p:nvPr/>
        </p:nvSpPr>
        <p:spPr>
          <a:xfrm>
            <a:off x="2941320" y="3276600"/>
            <a:ext cx="403860" cy="2819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2895601" y="3234928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IRC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6" name="Oval 265"/>
          <p:cNvSpPr/>
          <p:nvPr/>
        </p:nvSpPr>
        <p:spPr>
          <a:xfrm>
            <a:off x="4770119" y="3242072"/>
            <a:ext cx="403860" cy="2819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4724400" y="3200400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IRC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8" name="Oval 267"/>
          <p:cNvSpPr/>
          <p:nvPr/>
        </p:nvSpPr>
        <p:spPr>
          <a:xfrm>
            <a:off x="3451859" y="1687592"/>
            <a:ext cx="403860" cy="2819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3406140" y="1645920"/>
            <a:ext cx="533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IRC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7467600" y="1066800"/>
            <a:ext cx="685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Thru Aug. 15</a:t>
            </a:r>
            <a:endParaRPr lang="en-US" sz="1100" dirty="0"/>
          </a:p>
        </p:txBody>
      </p:sp>
      <p:grpSp>
        <p:nvGrpSpPr>
          <p:cNvPr id="161" name="Group 160"/>
          <p:cNvGrpSpPr/>
          <p:nvPr/>
        </p:nvGrpSpPr>
        <p:grpSpPr>
          <a:xfrm>
            <a:off x="4429124" y="1214805"/>
            <a:ext cx="3752851" cy="109954"/>
            <a:chOff x="4429124" y="1214805"/>
            <a:chExt cx="3752851" cy="109954"/>
          </a:xfrm>
        </p:grpSpPr>
        <p:grpSp>
          <p:nvGrpSpPr>
            <p:cNvPr id="105" name="Group 104"/>
            <p:cNvGrpSpPr/>
            <p:nvPr/>
          </p:nvGrpSpPr>
          <p:grpSpPr>
            <a:xfrm>
              <a:off x="4429124" y="1214805"/>
              <a:ext cx="3048000" cy="109954"/>
              <a:chOff x="4419600" y="1980780"/>
              <a:chExt cx="3048000" cy="109954"/>
            </a:xfrm>
          </p:grpSpPr>
          <p:cxnSp>
            <p:nvCxnSpPr>
              <p:cNvPr id="129" name="Straight Connector 128"/>
              <p:cNvCxnSpPr/>
              <p:nvPr/>
            </p:nvCxnSpPr>
            <p:spPr>
              <a:xfrm>
                <a:off x="4419600" y="2037880"/>
                <a:ext cx="3048000" cy="0"/>
              </a:xfrm>
              <a:prstGeom prst="line">
                <a:avLst/>
              </a:prstGeom>
              <a:ln>
                <a:solidFill>
                  <a:srgbClr val="8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4419600" y="1980780"/>
                <a:ext cx="0" cy="109954"/>
              </a:xfrm>
              <a:prstGeom prst="line">
                <a:avLst/>
              </a:prstGeom>
              <a:ln>
                <a:solidFill>
                  <a:srgbClr val="8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7" name="Straight Arrow Connector 106"/>
            <p:cNvCxnSpPr/>
            <p:nvPr/>
          </p:nvCxnSpPr>
          <p:spPr>
            <a:xfrm>
              <a:off x="7267575" y="1268730"/>
              <a:ext cx="914400" cy="0"/>
            </a:xfrm>
            <a:prstGeom prst="straightConnector1">
              <a:avLst/>
            </a:prstGeom>
            <a:ln>
              <a:solidFill>
                <a:srgbClr val="8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" name="Group 151"/>
          <p:cNvGrpSpPr/>
          <p:nvPr/>
        </p:nvGrpSpPr>
        <p:grpSpPr>
          <a:xfrm rot="2270692">
            <a:off x="3980095" y="5902346"/>
            <a:ext cx="106924" cy="375617"/>
            <a:chOff x="4085966" y="5841063"/>
            <a:chExt cx="152400" cy="453232"/>
          </a:xfrm>
        </p:grpSpPr>
        <p:cxnSp>
          <p:nvCxnSpPr>
            <p:cNvPr id="217" name="Straight Connector 216"/>
            <p:cNvCxnSpPr/>
            <p:nvPr/>
          </p:nvCxnSpPr>
          <p:spPr>
            <a:xfrm>
              <a:off x="4091522" y="5841063"/>
              <a:ext cx="0" cy="2286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4232810" y="6065695"/>
              <a:ext cx="0" cy="2286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4085966" y="6065694"/>
              <a:ext cx="1524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8" name="Straight Connector 157"/>
          <p:cNvCxnSpPr/>
          <p:nvPr/>
        </p:nvCxnSpPr>
        <p:spPr>
          <a:xfrm>
            <a:off x="7772400" y="584454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>
            <a:off x="7391400" y="1447800"/>
            <a:ext cx="685800" cy="0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8485</TotalTime>
  <Words>256</Words>
  <Application>Microsoft Office PowerPoint</Application>
  <PresentationFormat>On-screen Show (4:3)</PresentationFormat>
  <Paragraphs>93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gbarranc</dc:creator>
  <cp:lastModifiedBy>gbarranc</cp:lastModifiedBy>
  <cp:revision>544</cp:revision>
  <dcterms:created xsi:type="dcterms:W3CDTF">2013-03-01T03:27:31Z</dcterms:created>
  <dcterms:modified xsi:type="dcterms:W3CDTF">2013-07-01T19:23:27Z</dcterms:modified>
</cp:coreProperties>
</file>