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8"/>
    <p:sldMasterId id="2147483660" r:id="rId19"/>
  </p:sldMasterIdLst>
  <p:notesMasterIdLst>
    <p:notesMasterId r:id="rId39"/>
  </p:notesMasterIdLst>
  <p:sldIdLst>
    <p:sldId id="328" r:id="rId20"/>
    <p:sldId id="355" r:id="rId21"/>
    <p:sldId id="260" r:id="rId22"/>
    <p:sldId id="344" r:id="rId23"/>
    <p:sldId id="301" r:id="rId24"/>
    <p:sldId id="342" r:id="rId25"/>
    <p:sldId id="325" r:id="rId26"/>
    <p:sldId id="331" r:id="rId27"/>
    <p:sldId id="335" r:id="rId28"/>
    <p:sldId id="320" r:id="rId29"/>
    <p:sldId id="334" r:id="rId30"/>
    <p:sldId id="353" r:id="rId31"/>
    <p:sldId id="354" r:id="rId32"/>
    <p:sldId id="324" r:id="rId33"/>
    <p:sldId id="285" r:id="rId34"/>
    <p:sldId id="263" r:id="rId35"/>
    <p:sldId id="290" r:id="rId36"/>
    <p:sldId id="304" r:id="rId37"/>
    <p:sldId id="329" r:id="rId3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scher, Laura" initials="DL" lastIdx="7" clrIdx="0">
    <p:extLst>
      <p:ext uri="{19B8F6BF-5375-455C-9EA6-DF929625EA0E}">
        <p15:presenceInfo xmlns:p15="http://schemas.microsoft.com/office/powerpoint/2012/main" userId="S-1-5-21-1339303556-449845944-1601390327-275644" providerId="AD"/>
      </p:ext>
    </p:extLst>
  </p:cmAuthor>
  <p:cmAuthor id="2" name="Vetter, Doreen" initials="VD" lastIdx="3" clrIdx="1">
    <p:extLst>
      <p:ext uri="{19B8F6BF-5375-455C-9EA6-DF929625EA0E}">
        <p15:presenceInfo xmlns:p15="http://schemas.microsoft.com/office/powerpoint/2012/main" userId="S-1-5-21-1339303556-449845944-1601390327-1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454"/>
    <a:srgbClr val="115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A900C-7CE9-4E3A-8019-603A3B7F293A}">
  <a:tblStyle styleId="{778A900C-7CE9-4E3A-8019-603A3B7F29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0"/>
    <p:restoredTop sz="85425" autoAdjust="0"/>
  </p:normalViewPr>
  <p:slideViewPr>
    <p:cSldViewPr snapToGrid="0" snapToObjects="1">
      <p:cViewPr varScale="1">
        <p:scale>
          <a:sx n="75" d="100"/>
          <a:sy n="75" d="100"/>
        </p:scale>
        <p:origin x="1008" y="5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4" d="100"/>
          <a:sy n="54"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7.xml"/><Relationship Id="rId39" Type="http://schemas.openxmlformats.org/officeDocument/2006/relationships/notesMaster" Target="notesMasters/notes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customXml" Target="../customXml/item10.xml"/><Relationship Id="rId19" Type="http://schemas.openxmlformats.org/officeDocument/2006/relationships/slideMaster" Target="slideMasters/slideMaster2.xml"/><Relationship Id="rId31" Type="http://schemas.openxmlformats.org/officeDocument/2006/relationships/slide" Target="slides/slide12.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baseline="0" dirty="0"/>
              <a:t>Planting Progress &amp; Net Gain Target</a:t>
            </a:r>
            <a:endParaRPr lang="en-US" sz="1400" b="0" baseline="0"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589503458728273"/>
          <c:y val="0.16547619047619047"/>
          <c:w val="0.82940150020059411"/>
          <c:h val="0.58281933508311456"/>
        </c:manualLayout>
      </c:layout>
      <c:lineChart>
        <c:grouping val="standard"/>
        <c:varyColors val="0"/>
        <c:ser>
          <c:idx val="0"/>
          <c:order val="0"/>
          <c:tx>
            <c:strRef>
              <c:f>Sheet1!$B$1</c:f>
              <c:strCache>
                <c:ptCount val="1"/>
                <c:pt idx="0">
                  <c:v>Actual Progress-ACRES PLANTED</c:v>
                </c:pt>
              </c:strCache>
            </c:strRef>
          </c:tx>
          <c:spPr>
            <a:ln w="28575" cap="rnd">
              <a:solidFill>
                <a:srgbClr val="00B050"/>
              </a:solidFill>
              <a:round/>
            </a:ln>
            <a:effectLst/>
          </c:spPr>
          <c:marker>
            <c:symbol val="none"/>
          </c:marker>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Sheet1!$B$2:$B$13</c:f>
              <c:numCache>
                <c:formatCode>0.00</c:formatCode>
                <c:ptCount val="12"/>
                <c:pt idx="0">
                  <c:v>445.77309755032303</c:v>
                </c:pt>
                <c:pt idx="1">
                  <c:v>1300.0869737567982</c:v>
                </c:pt>
                <c:pt idx="2">
                  <c:v>2864.0960633420718</c:v>
                </c:pt>
                <c:pt idx="3">
                  <c:v>3923.570187850728</c:v>
                </c:pt>
                <c:pt idx="4">
                  <c:v>4804.5095961381649</c:v>
                </c:pt>
                <c:pt idx="5">
                  <c:v>5360.3870568843668</c:v>
                </c:pt>
                <c:pt idx="6">
                  <c:v>5523.5481973810874</c:v>
                </c:pt>
              </c:numCache>
            </c:numRef>
          </c:val>
          <c:smooth val="0"/>
          <c:extLst>
            <c:ext xmlns:c16="http://schemas.microsoft.com/office/drawing/2014/chart" uri="{C3380CC4-5D6E-409C-BE32-E72D297353CC}">
              <c16:uniqueId val="{00000000-29AF-4118-A53E-7EE54442A281}"/>
            </c:ext>
          </c:extLst>
        </c:ser>
        <c:ser>
          <c:idx val="1"/>
          <c:order val="1"/>
          <c:tx>
            <c:strRef>
              <c:f>Sheet1!$C$1</c:f>
              <c:strCache>
                <c:ptCount val="1"/>
                <c:pt idx="0">
                  <c:v>Target-NET GAIN</c:v>
                </c:pt>
              </c:strCache>
            </c:strRef>
          </c:tx>
          <c:spPr>
            <a:ln w="28575" cap="rnd">
              <a:solidFill>
                <a:schemeClr val="accent2"/>
              </a:solidFill>
              <a:round/>
            </a:ln>
            <a:effectLst/>
          </c:spPr>
          <c:marker>
            <c:symbol val="none"/>
          </c:marker>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Sheet1!$C$2:$C$13</c:f>
              <c:numCache>
                <c:formatCode>General</c:formatCode>
                <c:ptCount val="12"/>
                <c:pt idx="0" formatCode="0.00">
                  <c:v>200</c:v>
                </c:pt>
                <c:pt idx="1">
                  <c:v>400</c:v>
                </c:pt>
                <c:pt idx="2">
                  <c:v>600</c:v>
                </c:pt>
                <c:pt idx="3">
                  <c:v>800</c:v>
                </c:pt>
                <c:pt idx="4">
                  <c:v>1000</c:v>
                </c:pt>
                <c:pt idx="5">
                  <c:v>1200</c:v>
                </c:pt>
                <c:pt idx="6">
                  <c:v>1400</c:v>
                </c:pt>
                <c:pt idx="7">
                  <c:v>1600</c:v>
                </c:pt>
                <c:pt idx="8">
                  <c:v>1800</c:v>
                </c:pt>
                <c:pt idx="9">
                  <c:v>2000</c:v>
                </c:pt>
                <c:pt idx="10">
                  <c:v>2200</c:v>
                </c:pt>
                <c:pt idx="11">
                  <c:v>2400</c:v>
                </c:pt>
              </c:numCache>
            </c:numRef>
          </c:val>
          <c:smooth val="0"/>
          <c:extLst>
            <c:ext xmlns:c16="http://schemas.microsoft.com/office/drawing/2014/chart" uri="{C3380CC4-5D6E-409C-BE32-E72D297353CC}">
              <c16:uniqueId val="{00000001-29AF-4118-A53E-7EE54442A281}"/>
            </c:ext>
          </c:extLst>
        </c:ser>
        <c:dLbls>
          <c:showLegendKey val="0"/>
          <c:showVal val="0"/>
          <c:showCatName val="0"/>
          <c:showSerName val="0"/>
          <c:showPercent val="0"/>
          <c:showBubbleSize val="0"/>
        </c:dLbls>
        <c:smooth val="0"/>
        <c:axId val="1341850048"/>
        <c:axId val="1341850464"/>
      </c:lineChart>
      <c:catAx>
        <c:axId val="134185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850464"/>
        <c:crosses val="autoZero"/>
        <c:auto val="1"/>
        <c:lblAlgn val="ctr"/>
        <c:lblOffset val="100"/>
        <c:noMultiLvlLbl val="0"/>
      </c:catAx>
      <c:valAx>
        <c:axId val="134185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Acres of New Tree Canopy</a:t>
                </a:r>
              </a:p>
            </c:rich>
          </c:tx>
          <c:layout>
            <c:manualLayout>
              <c:xMode val="edge"/>
              <c:yMode val="edge"/>
              <c:x val="6.1758663030307944E-3"/>
              <c:y val="7.4206349206349193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85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8" tIns="93148" rIns="93148" bIns="9314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19248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Find photos </a:t>
            </a:r>
            <a:r>
              <a:rPr lang="en-US" dirty="0"/>
              <a:t>on our Flickr</a:t>
            </a:r>
            <a:r>
              <a:rPr lang="en-US" baseline="0" dirty="0"/>
              <a:t> site: https://www.flickr.com/photos/29388462@N06/sets/ </a:t>
            </a:r>
          </a:p>
          <a:p>
            <a:r>
              <a:rPr lang="en-US" baseline="0" dirty="0"/>
              <a:t>You can also browse photos by category on our website: http://www.chesapeakebay.net/photos </a:t>
            </a:r>
          </a:p>
          <a:p>
            <a:endParaRPr lang="en-US" dirty="0"/>
          </a:p>
        </p:txBody>
      </p:sp>
    </p:spTree>
    <p:extLst>
      <p:ext uri="{BB962C8B-B14F-4D97-AF65-F5344CB8AC3E}">
        <p14:creationId xmlns:p14="http://schemas.microsoft.com/office/powerpoint/2010/main" val="178726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“1. Examine your red/yellow/green analysis of your management actions. What lessons have you learned over the past two years of implementation?</a:t>
            </a:r>
          </a:p>
          <a:p>
            <a:endParaRPr lang="en-US" dirty="0"/>
          </a:p>
          <a:p>
            <a:r>
              <a:rPr lang="en-US" i="1" dirty="0"/>
              <a:t>Summarize what you have learned about what worked and what didn’t. For example, have you identified additional factors to consider or filled an information gap?” </a:t>
            </a:r>
          </a:p>
          <a:p>
            <a:endParaRPr lang="en-US" dirty="0"/>
          </a:p>
        </p:txBody>
      </p:sp>
    </p:spTree>
    <p:extLst>
      <p:ext uri="{BB962C8B-B14F-4D97-AF65-F5344CB8AC3E}">
        <p14:creationId xmlns:p14="http://schemas.microsoft.com/office/powerpoint/2010/main" val="188582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“1. Examine your red/yellow/green analysis of your management actions. What lessons have you learned over the past two years of implementation?</a:t>
            </a:r>
          </a:p>
          <a:p>
            <a:endParaRPr lang="en-US" dirty="0"/>
          </a:p>
          <a:p>
            <a:r>
              <a:rPr lang="en-US" i="1" dirty="0"/>
              <a:t>Summarize what you have learned about what worked and what didn’t. For example, have you identified additional factors to consider or filled an information gap?” </a:t>
            </a:r>
          </a:p>
          <a:p>
            <a:endParaRPr lang="en-US" dirty="0"/>
          </a:p>
        </p:txBody>
      </p:sp>
    </p:spTree>
    <p:extLst>
      <p:ext uri="{BB962C8B-B14F-4D97-AF65-F5344CB8AC3E}">
        <p14:creationId xmlns:p14="http://schemas.microsoft.com/office/powerpoint/2010/main" val="3903227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68750" y="8821738"/>
            <a:ext cx="3036888" cy="465137"/>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D10A6F-91C3-43B4-85C5-903CCB236303}" type="slidenum">
              <a:rPr kumimoji="0" lang="en-US" alt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en-US" altLang="en-US" dirty="0"/>
              <a:t>Planting only takes you so far; policy impacting how to maintain existing canopy is the big missing piece; not under the purview of those doing the planting</a:t>
            </a:r>
          </a:p>
        </p:txBody>
      </p:sp>
    </p:spTree>
    <p:extLst>
      <p:ext uri="{BB962C8B-B14F-4D97-AF65-F5344CB8AC3E}">
        <p14:creationId xmlns:p14="http://schemas.microsoft.com/office/powerpoint/2010/main" val="259140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“1. Examine your red/yellow/green analysis of your management actions. What lessons have you learned over the past two years of implementation?</a:t>
            </a:r>
          </a:p>
          <a:p>
            <a:endParaRPr lang="en-US" dirty="0"/>
          </a:p>
          <a:p>
            <a:r>
              <a:rPr lang="en-US" i="1" dirty="0"/>
              <a:t>Summarize what you have learned about what worked and what didn’t. For example, have you identified additional factors to consider or filled an information gap?” </a:t>
            </a:r>
          </a:p>
          <a:p>
            <a:endParaRPr lang="en-US" dirty="0"/>
          </a:p>
        </p:txBody>
      </p:sp>
    </p:spTree>
    <p:extLst>
      <p:ext uri="{BB962C8B-B14F-4D97-AF65-F5344CB8AC3E}">
        <p14:creationId xmlns:p14="http://schemas.microsoft.com/office/powerpoint/2010/main" val="4085714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#3</a:t>
            </a:r>
            <a:r>
              <a:rPr lang="en-US" dirty="0">
                <a:latin typeface="Rockwell" charset="0"/>
              </a:rPr>
              <a:t>. </a:t>
            </a:r>
            <a:endParaRPr lang="en-US" dirty="0"/>
          </a:p>
          <a:p>
            <a:endParaRPr lang="en-US" dirty="0"/>
          </a:p>
          <a:p>
            <a:pPr defTabSz="931637">
              <a:defRPr/>
            </a:pPr>
            <a:r>
              <a:rPr lang="en-US" dirty="0"/>
              <a:t>FROM NARRATIVE ANALYSIS (</a:t>
            </a:r>
            <a:r>
              <a:rPr lang="en-US" sz="1100" i="0" kern="1200" dirty="0">
                <a:solidFill>
                  <a:schemeClr val="tx1"/>
                </a:solidFill>
                <a:effectLst/>
                <a:latin typeface="+mn-lt"/>
                <a:ea typeface="+mn-ea"/>
                <a:cs typeface="+mn-cs"/>
              </a:rPr>
              <a:t>FOR YOUR REFERENCE ONLY): </a:t>
            </a:r>
          </a:p>
          <a:p>
            <a:pPr defTabSz="931637">
              <a:defRPr/>
            </a:pPr>
            <a:r>
              <a:rPr lang="en-US" sz="1100" i="0" kern="1200" dirty="0">
                <a:solidFill>
                  <a:schemeClr val="tx1"/>
                </a:solidFill>
                <a:effectLst/>
                <a:latin typeface="+mn-lt"/>
                <a:ea typeface="+mn-ea"/>
                <a:cs typeface="+mn-cs"/>
              </a:rPr>
              <a:t>“3. What scientific, fiscal and policy-related developments will influence your work over the next two years? </a:t>
            </a:r>
          </a:p>
          <a:p>
            <a:pPr defTabSz="931637">
              <a:defRPr/>
            </a:pPr>
            <a:endParaRPr lang="en-US" sz="1100" i="0" kern="1200" dirty="0">
              <a:solidFill>
                <a:schemeClr val="tx1"/>
              </a:solidFill>
              <a:effectLst/>
              <a:latin typeface="+mn-lt"/>
              <a:ea typeface="+mn-ea"/>
              <a:cs typeface="+mn-cs"/>
            </a:endParaRPr>
          </a:p>
          <a:p>
            <a:pPr defTabSz="931637">
              <a:defRPr/>
            </a:pPr>
            <a:r>
              <a:rPr lang="en-US" sz="1100" i="1" kern="1200" dirty="0">
                <a:solidFill>
                  <a:schemeClr val="tx1"/>
                </a:solidFill>
                <a:effectLst/>
                <a:latin typeface="+mn-lt"/>
                <a:ea typeface="+mn-ea"/>
                <a:cs typeface="+mn-cs"/>
              </a:rPr>
              <a:t>This may include information learned at the previous biennial SRS meeting or more specific information about your outcome such as an increase or decrease in funding, new programs that address gaps, and new scientific data or research. Describe how these developments are likely to impact your recommended measure(s) of progress, the factors you believe impact your ability to succeed, and newly created or filled gaps. These changes should be reflected in the first three columns of your revised logic and action plan after your quarterly progress meeting.” </a:t>
            </a:r>
          </a:p>
          <a:p>
            <a:pPr defTabSz="931637">
              <a:defRPr/>
            </a:pPr>
            <a:endParaRPr lang="en-US" sz="11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26729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a transition slide and does not need to be modified.</a:t>
            </a:r>
            <a:endParaRPr lang="en-US" dirty="0"/>
          </a:p>
          <a:p>
            <a:endParaRPr dirty="0"/>
          </a:p>
        </p:txBody>
      </p:sp>
    </p:spTree>
    <p:extLst>
      <p:ext uri="{BB962C8B-B14F-4D97-AF65-F5344CB8AC3E}">
        <p14:creationId xmlns:p14="http://schemas.microsoft.com/office/powerpoint/2010/main" val="4006548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31637"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#4</a:t>
            </a:r>
            <a:r>
              <a:rPr lang="en-US" dirty="0">
                <a:latin typeface="Rockwell" charset="0"/>
              </a:rPr>
              <a:t>. As a reminder, question four refers back to the first three questions in the Narrative Analysis.</a:t>
            </a:r>
            <a:r>
              <a:rPr lang="en-US" dirty="0"/>
              <a:t> </a:t>
            </a:r>
          </a:p>
          <a:p>
            <a:pPr>
              <a:buNone/>
            </a:pPr>
            <a:endParaRPr lang="en-US" dirty="0">
              <a:latin typeface="Rockwell" charset="0"/>
              <a:ea typeface="Rockwell" charset="0"/>
              <a:cs typeface="Rockwell" charset="0"/>
            </a:endParaRPr>
          </a:p>
          <a:p>
            <a:pPr>
              <a:buNone/>
            </a:pPr>
            <a:r>
              <a:rPr lang="en-US" dirty="0"/>
              <a:t>FROM NARRATIVE ANALYSIS (</a:t>
            </a:r>
            <a:r>
              <a:rPr lang="en-US" dirty="0">
                <a:latin typeface="Rockwell" charset="0"/>
                <a:ea typeface="Rockwell" charset="0"/>
                <a:cs typeface="Rockwell" charset="0"/>
              </a:rPr>
              <a:t>FOR YOUR REFERENCE ONLY):</a:t>
            </a:r>
          </a:p>
          <a:p>
            <a:pPr>
              <a:buNone/>
            </a:pPr>
            <a:r>
              <a:rPr lang="en-US" dirty="0">
                <a:latin typeface="Rockwell" charset="0"/>
                <a:ea typeface="Rockwell" charset="0"/>
                <a:cs typeface="Rockwell" charset="0"/>
              </a:rPr>
              <a:t>“4. Based on your response to the questions above, how will your work change over the next two years? </a:t>
            </a:r>
          </a:p>
          <a:p>
            <a:pPr>
              <a:buNone/>
            </a:pPr>
            <a:endParaRPr lang="en-US" i="1" dirty="0">
              <a:latin typeface="Rockwell" charset="0"/>
              <a:ea typeface="Rockwell" charset="0"/>
              <a:cs typeface="Rockwell" charset="0"/>
            </a:endParaRPr>
          </a:p>
          <a:p>
            <a:pPr>
              <a:buNone/>
            </a:pPr>
            <a:r>
              <a:rPr lang="en-US" i="1" dirty="0">
                <a:latin typeface="Rockwell" charset="0"/>
                <a:ea typeface="Rockwell" charset="0"/>
                <a:cs typeface="Rockwell" charset="0"/>
              </a:rPr>
              <a:t>Describe the adaptations that will be necessary to more efficiently achieve your outcome and explain how these changes will lead you to adjust your management strategy or the actions described in column four of your logic and action plan. Changes that the workgroup, GIT or Management Board consider significant should be reflected in your management strategy.”</a:t>
            </a:r>
          </a:p>
          <a:p>
            <a:pPr>
              <a:buNone/>
            </a:pPr>
            <a:endParaRPr lang="en-US" dirty="0">
              <a:latin typeface="Rockwell" charset="0"/>
              <a:ea typeface="Rockwell" charset="0"/>
              <a:cs typeface="Rockwell" charset="0"/>
            </a:endParaRPr>
          </a:p>
          <a:p>
            <a:endParaRPr lang="en-US" baseline="0" dirty="0">
              <a:latin typeface="Rockwell" charset="0"/>
            </a:endParaRPr>
          </a:p>
        </p:txBody>
      </p:sp>
    </p:spTree>
    <p:extLst>
      <p:ext uri="{BB962C8B-B14F-4D97-AF65-F5344CB8AC3E}">
        <p14:creationId xmlns:p14="http://schemas.microsoft.com/office/powerpoint/2010/main" val="3273389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a transition slide and does not need to be modified.</a:t>
            </a:r>
            <a:endParaRPr lang="en-US" dirty="0"/>
          </a:p>
          <a:p>
            <a:pPr defTabSz="881390">
              <a:defRPr/>
            </a:pPr>
            <a:endParaRPr dirty="0"/>
          </a:p>
        </p:txBody>
      </p:sp>
    </p:spTree>
    <p:extLst>
      <p:ext uri="{BB962C8B-B14F-4D97-AF65-F5344CB8AC3E}">
        <p14:creationId xmlns:p14="http://schemas.microsoft.com/office/powerpoint/2010/main" val="1876179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31637"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#5</a:t>
            </a:r>
            <a:r>
              <a:rPr lang="en-US" dirty="0">
                <a:latin typeface="Rockwell" charset="0"/>
                <a:ea typeface="Rockwell" charset="0"/>
                <a:cs typeface="Rockwell" charset="0"/>
              </a:rPr>
              <a:t>.</a:t>
            </a:r>
            <a:endParaRPr lang="en-US" sz="1100" i="1" kern="1200" dirty="0">
              <a:solidFill>
                <a:schemeClr val="tx1"/>
              </a:solidFill>
              <a:effectLst/>
              <a:latin typeface="+mn-lt"/>
              <a:ea typeface="+mn-ea"/>
              <a:cs typeface="+mn-cs"/>
            </a:endParaRPr>
          </a:p>
          <a:p>
            <a:pPr defTabSz="931637">
              <a:defRPr/>
            </a:pPr>
            <a:endParaRPr lang="en-US" sz="1100" i="1" kern="1200" dirty="0">
              <a:solidFill>
                <a:schemeClr val="tx1"/>
              </a:solidFill>
              <a:effectLst/>
              <a:latin typeface="+mn-lt"/>
              <a:ea typeface="+mn-ea"/>
              <a:cs typeface="+mn-cs"/>
            </a:endParaRPr>
          </a:p>
          <a:p>
            <a:pPr defTabSz="931637">
              <a:defRPr/>
            </a:pPr>
            <a:r>
              <a:rPr lang="en-US" dirty="0"/>
              <a:t>FROM NARRATIVE ANALYSIS (</a:t>
            </a:r>
            <a:r>
              <a:rPr lang="en-US" sz="1100" i="0" kern="1200" dirty="0">
                <a:solidFill>
                  <a:schemeClr val="tx1"/>
                </a:solidFill>
                <a:effectLst/>
                <a:latin typeface="+mn-lt"/>
                <a:ea typeface="+mn-ea"/>
                <a:cs typeface="+mn-cs"/>
              </a:rPr>
              <a:t>FOR YOUR REFERENCE ONLY): </a:t>
            </a:r>
          </a:p>
          <a:p>
            <a:pPr defTabSz="931637">
              <a:defRPr/>
            </a:pPr>
            <a:r>
              <a:rPr lang="en-US" sz="1100" i="0" kern="1200" dirty="0">
                <a:solidFill>
                  <a:schemeClr val="tx1"/>
                </a:solidFill>
                <a:effectLst/>
                <a:latin typeface="+mn-lt"/>
                <a:ea typeface="+mn-ea"/>
                <a:cs typeface="+mn-cs"/>
              </a:rPr>
              <a:t>“5. What, if any, actions can the Management Board take to help ensure success in achieving your outcome?</a:t>
            </a:r>
          </a:p>
          <a:p>
            <a:pPr defTabSz="931637">
              <a:defRPr/>
            </a:pPr>
            <a:endParaRPr lang="en-US" sz="1100" i="0" kern="1200" dirty="0">
              <a:solidFill>
                <a:schemeClr val="tx1"/>
              </a:solidFill>
              <a:effectLst/>
              <a:latin typeface="+mn-lt"/>
              <a:ea typeface="+mn-ea"/>
              <a:cs typeface="+mn-cs"/>
            </a:endParaRPr>
          </a:p>
          <a:p>
            <a:pPr defTabSz="931637">
              <a:defRPr/>
            </a:pPr>
            <a:r>
              <a:rPr lang="en-US" sz="1100" i="1" kern="1200" dirty="0">
                <a:solidFill>
                  <a:schemeClr val="tx1"/>
                </a:solidFill>
                <a:effectLst/>
                <a:latin typeface="+mn-lt"/>
                <a:ea typeface="+mn-ea"/>
                <a:cs typeface="+mn-cs"/>
              </a:rPr>
              <a:t>Please be as specific as possible. Do you need direct action by the Management Board? Or can the Management Board direct or facilitate action through other groups? Can you describe efforts the workgroup has already taken to address this issue? If this need is not met, how will progress toward your outcome be affected? This assistance may include support from within a Management Board member’s jurisdiction or agency.”</a:t>
            </a:r>
          </a:p>
          <a:p>
            <a:pPr defTabSz="931637">
              <a:defRPr/>
            </a:pPr>
            <a:endParaRPr lang="en" i="0" dirty="0">
              <a:latin typeface="Rockwell" charset="0"/>
              <a:ea typeface="Rockwell" charset="0"/>
              <a:cs typeface="Rockwell" charset="0"/>
            </a:endParaRPr>
          </a:p>
        </p:txBody>
      </p:sp>
    </p:spTree>
    <p:extLst>
      <p:ext uri="{BB962C8B-B14F-4D97-AF65-F5344CB8AC3E}">
        <p14:creationId xmlns:p14="http://schemas.microsoft.com/office/powerpoint/2010/main" val="1583086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discussion at the end of the presentation, before the next outcome presentation]</a:t>
            </a:r>
          </a:p>
          <a:p>
            <a:endParaRPr lang="en-US" dirty="0"/>
          </a:p>
        </p:txBody>
      </p:sp>
    </p:spTree>
    <p:extLst>
      <p:ext uri="{BB962C8B-B14F-4D97-AF65-F5344CB8AC3E}">
        <p14:creationId xmlns:p14="http://schemas.microsoft.com/office/powerpoint/2010/main" val="13612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373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endParaRPr lang="en-US" dirty="0"/>
          </a:p>
          <a:p>
            <a:r>
              <a:rPr lang="en-US" dirty="0"/>
              <a:t>Remind re community tree canopy from rural to urban – lots of opportunity in yards, open space, </a:t>
            </a:r>
            <a:r>
              <a:rPr lang="en-US" dirty="0" err="1"/>
              <a:t>etc</a:t>
            </a:r>
            <a:r>
              <a:rPr lang="en-US" dirty="0"/>
              <a:t> not just urban</a:t>
            </a:r>
            <a:endParaRPr lang="en-US" baseline="0" dirty="0"/>
          </a:p>
          <a:p>
            <a:endParaRPr lang="en-US" baseline="0" dirty="0"/>
          </a:p>
        </p:txBody>
      </p:sp>
    </p:spTree>
    <p:extLst>
      <p:ext uri="{BB962C8B-B14F-4D97-AF65-F5344CB8AC3E}">
        <p14:creationId xmlns:p14="http://schemas.microsoft.com/office/powerpoint/2010/main" val="32824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element of the goal set is that it is intended to reflect a net gain</a:t>
            </a:r>
            <a:r>
              <a:rPr lang="en-US" baseline="0" dirty="0"/>
              <a:t> in tree canopy by 2025. We know there are many forces at play on the landscape causing us to lose canopy – so in order to actually grow our canopy we need to do more than just plant a lot of trees. We need quality tree plantings that are maintained over time, and most importantly we need to protect the canopy we have and try to minimize the losses. </a:t>
            </a:r>
            <a:endParaRPr lang="en-US" dirty="0"/>
          </a:p>
        </p:txBody>
      </p:sp>
    </p:spTree>
    <p:extLst>
      <p:ext uri="{BB962C8B-B14F-4D97-AF65-F5344CB8AC3E}">
        <p14:creationId xmlns:p14="http://schemas.microsoft.com/office/powerpoint/2010/main" val="65243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Copy and paste the graph or chart you used to answer narrative analysis question #2. The editable graph from the Narrative Analysis template has been included here for your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“2. Regardless of how successful your short-term progress has been over the past two years, indicate whether we are making progress at a rate that is necessary to achieve the outcome you are working toward.  </a:t>
            </a:r>
          </a:p>
          <a:p>
            <a:r>
              <a:rPr lang="en-US" i="1" dirty="0"/>
              <a:t>Use the editable graph or your own chart to illustrate your progress. Explain any gap(s) between our actual progress and our anticipated trajectory.”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Tree>
    <p:extLst>
      <p:ext uri="{BB962C8B-B14F-4D97-AF65-F5344CB8AC3E}">
        <p14:creationId xmlns:p14="http://schemas.microsoft.com/office/powerpoint/2010/main" val="400777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Copy and paste the graph or chart you used to answer narrative analysis question #2. The editable graph from the Narrative Analysis template has been included here for your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“2. Regardless of how successful your short-term progress has been over the past two years, indicate whether we are making progress at a rate that is necessary to achieve the outcome you are working toward.  </a:t>
            </a:r>
          </a:p>
          <a:p>
            <a:r>
              <a:rPr lang="en-US" i="1" dirty="0"/>
              <a:t>Use the editable graph or your own chart to illustrate your progress. Explain any gap(s) between our actual progress and our anticipated trajectory.”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Tree>
    <p:extLst>
      <p:ext uri="{BB962C8B-B14F-4D97-AF65-F5344CB8AC3E}">
        <p14:creationId xmlns:p14="http://schemas.microsoft.com/office/powerpoint/2010/main" val="100896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a transition slide and does not need to be modified.</a:t>
            </a:r>
            <a:endParaRPr lang="en-US" dirty="0"/>
          </a:p>
        </p:txBody>
      </p:sp>
    </p:spTree>
    <p:extLst>
      <p:ext uri="{BB962C8B-B14F-4D97-AF65-F5344CB8AC3E}">
        <p14:creationId xmlns:p14="http://schemas.microsoft.com/office/powerpoint/2010/main" val="224060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“1. Examine your red/yellow/green analysis of your management actions. What lessons have you learned over the past two years of implementation?</a:t>
            </a:r>
          </a:p>
          <a:p>
            <a:endParaRPr lang="en-US" dirty="0"/>
          </a:p>
          <a:p>
            <a:r>
              <a:rPr lang="en-US" i="1" dirty="0"/>
              <a:t>Summarize what you have learned about what worked and what didn’t. For example, have you identified additional factors to consider or filled an information gap?” </a:t>
            </a:r>
          </a:p>
          <a:p>
            <a:endParaRPr lang="en-US" dirty="0"/>
          </a:p>
        </p:txBody>
      </p:sp>
    </p:spTree>
    <p:extLst>
      <p:ext uri="{BB962C8B-B14F-4D97-AF65-F5344CB8AC3E}">
        <p14:creationId xmlns:p14="http://schemas.microsoft.com/office/powerpoint/2010/main" val="89097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“1. Examine your red/yellow/green analysis of your management actions. What lessons have you learned over the past two years of implementation?</a:t>
            </a:r>
          </a:p>
          <a:p>
            <a:endParaRPr lang="en-US" dirty="0"/>
          </a:p>
          <a:p>
            <a:r>
              <a:rPr lang="en-US" i="1" dirty="0"/>
              <a:t>Summarize what you have learned about what worked and what didn’t. For example, have you identified additional factors to consider or filled an information gap?” </a:t>
            </a:r>
          </a:p>
          <a:p>
            <a:endParaRPr lang="en-US" dirty="0"/>
          </a:p>
        </p:txBody>
      </p:sp>
    </p:spTree>
    <p:extLst>
      <p:ext uri="{BB962C8B-B14F-4D97-AF65-F5344CB8AC3E}">
        <p14:creationId xmlns:p14="http://schemas.microsoft.com/office/powerpoint/2010/main" val="323997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14F1A4B-90FB-4A02-A998-3D5E26A8C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01088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744004E-8495-4B1F-81C7-A39B72E75D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64762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3437C63-B523-4108-ADFD-ABECF7B5E1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2062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59FEAF7-DE88-4BF9-83F6-89D15003DB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22072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A1A311-401C-44E2-A523-56D971153D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8570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03F1A2-DF40-4ECF-A747-07E02B55D0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80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F5F420-9930-41EF-91C1-5B5B82823C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12511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8F845F-EDAA-46CA-A0E4-1AF743F104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944632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683919"/>
            <a:ext cx="2133600" cy="357188"/>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124200" y="4683919"/>
            <a:ext cx="2895600" cy="357188"/>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6553200" y="4683919"/>
            <a:ext cx="2133600" cy="357188"/>
          </a:xfrm>
        </p:spPr>
        <p:txBody>
          <a:bodyPr/>
          <a:lstStyle>
            <a:lvl1pPr>
              <a:defRPr/>
            </a:lvl1pPr>
          </a:lstStyle>
          <a:p>
            <a:fld id="{EEEF9A2D-67D9-4B3F-8A1E-DFA015F6B6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4891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4683919"/>
            <a:ext cx="2133600" cy="357188"/>
          </a:xfrm>
        </p:spPr>
        <p:txBody>
          <a:bodyPr/>
          <a:lstStyle>
            <a:lvl1pPr>
              <a:defRPr/>
            </a:lvl1pPr>
          </a:lstStyle>
          <a:p>
            <a:fld id="{0624965E-A2FE-41D4-BE77-8A08245556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58342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764E9-52D2-469D-9536-D339AF22F7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34570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11947B-2384-4F54-9129-6D73964583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90085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7FBD64-DF08-43E2-870D-1C27DFB90D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37835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pPr>
            <a:endParaRPr lang="en-US" altLang="en-US" kern="1200">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pPr>
            <a:endParaRPr lang="en-US" altLang="en-US" kern="1200">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8F7E6D0F-6920-4FAC-96F0-713632099C23}" type="slidenum">
              <a:rPr lang="en-US" altLang="en-US" kern="1200" smtClean="0">
                <a:latin typeface="Arial" panose="020B0604020202020204" pitchFamily="34" charset="0"/>
                <a:ea typeface="+mn-ea"/>
                <a:cs typeface="+mn-cs"/>
              </a:rPr>
              <a:pPr fontAlgn="base">
                <a:spcBef>
                  <a:spcPct val="0"/>
                </a:spcBef>
                <a:spcAft>
                  <a:spcPct val="0"/>
                </a:spcAft>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3181469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hyperlink" Target="https://chesapeaketrees.net/category/schoo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nytimes.com/interactive/2020/08/24/climate/racism-redlining-cities-global-warming.html" TargetMode="External"/><Relationship Id="rId5" Type="http://schemas.openxmlformats.org/officeDocument/2006/relationships/hyperlink" Target="https://www.youtube.com/watch?v=nwBePIVhfwQ" TargetMode="Externa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www.chesapeakebay.net/channel_files/42309/cst91_chesapeake_forest_restoration_strategy.pdf"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QUARTERLY PROGRESS MEETING – February 2021</a:t>
            </a:r>
            <a:b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br>
            <a:r>
              <a:rPr lang="en-US" sz="1600" b="1" i="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dirty="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163118" y="217526"/>
            <a:ext cx="1584325" cy="1000125"/>
          </a:xfrm>
          <a:prstGeom prst="rect">
            <a:avLst/>
          </a:prstGeom>
          <a:ln>
            <a:noFill/>
          </a:ln>
          <a:extLst>
            <a:ext uri="{53640926-AAD7-44D8-BBD7-CCE9431645EC}">
              <a14:shadowObscured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311361" y="1672976"/>
            <a:ext cx="4021671" cy="1000126"/>
          </a:xfrm>
          <a:prstGeom prst="rect">
            <a:avLst/>
          </a:prstGeom>
        </p:spPr>
        <p:txBody>
          <a:bodyPr lIns="91425" tIns="91425" rIns="91425" bIns="91425" anchor="b" anchorCtr="0">
            <a:noAutofit/>
          </a:bodyPr>
          <a:lstStyle/>
          <a:p>
            <a:pPr lvl="0">
              <a:spcBef>
                <a:spcPts val="0"/>
              </a:spcBef>
              <a:buNone/>
            </a:pPr>
            <a:r>
              <a:rPr lang="en-US" sz="4000" dirty="0">
                <a:latin typeface="Georgia" panose="02040502050405020303" pitchFamily="18" charset="0"/>
                <a:ea typeface="Rockwell" charset="0"/>
                <a:cs typeface="Rockwell" charset="0"/>
              </a:rPr>
              <a:t>Tree Canopy</a:t>
            </a:r>
          </a:p>
        </p:txBody>
      </p:sp>
      <p:sp>
        <p:nvSpPr>
          <p:cNvPr id="15" name="Rectangle 14">
            <a:extLst>
              <a:ext uri="{FF2B5EF4-FFF2-40B4-BE49-F238E27FC236}">
                <a16:creationId xmlns:a16="http://schemas.microsoft.com/office/drawing/2014/main" id="{7A485F0B-EAAE-4911-8894-1CD055AD1E28}"/>
              </a:ext>
            </a:extLst>
          </p:cNvPr>
          <p:cNvSpPr/>
          <p:nvPr/>
        </p:nvSpPr>
        <p:spPr>
          <a:xfrm>
            <a:off x="223520" y="3429265"/>
            <a:ext cx="5843905" cy="1477328"/>
          </a:xfrm>
          <a:prstGeom prst="rect">
            <a:avLst/>
          </a:prstGeom>
        </p:spPr>
        <p:txBody>
          <a:bodyPr wrap="square">
            <a:spAutoFit/>
          </a:bodyPr>
          <a:lstStyle/>
          <a:p>
            <a:r>
              <a:rPr lang="en-US" sz="1800" i="1" dirty="0">
                <a:solidFill>
                  <a:srgbClr val="114454"/>
                </a:solidFill>
                <a:latin typeface="Georgia" panose="02040502050405020303" pitchFamily="18" charset="0"/>
                <a:ea typeface="Rockwell" charset="0"/>
                <a:cs typeface="Rockwell" charset="0"/>
              </a:rPr>
              <a:t>Julie Mawhorter</a:t>
            </a:r>
          </a:p>
          <a:p>
            <a:r>
              <a:rPr lang="en-US" sz="1800" i="1" dirty="0">
                <a:solidFill>
                  <a:srgbClr val="114454"/>
                </a:solidFill>
                <a:latin typeface="Georgia" panose="02040502050405020303" pitchFamily="18" charset="0"/>
                <a:ea typeface="Rockwell" charset="0"/>
                <a:cs typeface="Rockwell" charset="0"/>
              </a:rPr>
              <a:t>Forestry Workgroup,</a:t>
            </a:r>
            <a:r>
              <a:rPr lang="en-US" sz="1800" i="1" dirty="0">
                <a:solidFill>
                  <a:srgbClr val="114454"/>
                </a:solidFill>
                <a:latin typeface="Georgia" panose="02040502050405020303" pitchFamily="18" charset="0"/>
              </a:rPr>
              <a:t> </a:t>
            </a:r>
          </a:p>
          <a:p>
            <a:r>
              <a:rPr lang="en-US" sz="1800" i="1" dirty="0">
                <a:solidFill>
                  <a:srgbClr val="114454"/>
                </a:solidFill>
                <a:latin typeface="Georgia" panose="02040502050405020303" pitchFamily="18" charset="0"/>
              </a:rPr>
              <a:t>Tree Canopy Coordinator</a:t>
            </a:r>
          </a:p>
          <a:p>
            <a:r>
              <a:rPr lang="en-US" sz="1800" i="1" dirty="0">
                <a:solidFill>
                  <a:srgbClr val="114454"/>
                </a:solidFill>
                <a:latin typeface="Georgia" panose="02040502050405020303" pitchFamily="18" charset="0"/>
                <a:ea typeface="Rockwell" charset="0"/>
                <a:cs typeface="Rockwell" charset="0"/>
              </a:rPr>
              <a:t>USDA Forest Service</a:t>
            </a:r>
          </a:p>
          <a:p>
            <a:r>
              <a:rPr lang="en-US" sz="1800" i="1" dirty="0">
                <a:solidFill>
                  <a:srgbClr val="114454"/>
                </a:solidFill>
                <a:latin typeface="Georgia" panose="02040502050405020303" pitchFamily="18" charset="0"/>
                <a:ea typeface="Rockwell" charset="0"/>
                <a:cs typeface="Rockwell" charset="0"/>
              </a:rPr>
              <a:t>julie.mawhorter@usda.gov</a:t>
            </a:r>
          </a:p>
        </p:txBody>
      </p:sp>
      <p:pic>
        <p:nvPicPr>
          <p:cNvPr id="3" name="Picture 2">
            <a:extLst>
              <a:ext uri="{FF2B5EF4-FFF2-40B4-BE49-F238E27FC236}">
                <a16:creationId xmlns:a16="http://schemas.microsoft.com/office/drawing/2014/main" id="{744C7D6F-A6C4-4E62-BB43-6282B112B1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45178" y="1767275"/>
            <a:ext cx="5698822" cy="3364637"/>
          </a:xfrm>
          <a:prstGeom prst="rect">
            <a:avLst/>
          </a:prstGeom>
          <a:ln>
            <a:solidFill>
              <a:srgbClr val="114454"/>
            </a:solidFill>
          </a:ln>
        </p:spPr>
      </p:pic>
    </p:spTree>
    <p:extLst>
      <p:ext uri="{BB962C8B-B14F-4D97-AF65-F5344CB8AC3E}">
        <p14:creationId xmlns:p14="http://schemas.microsoft.com/office/powerpoint/2010/main" val="344281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D7C56D-A19B-4F63-9CA1-AB7D08B692D7}"/>
              </a:ext>
            </a:extLst>
          </p:cNvPr>
          <p:cNvSpPr/>
          <p:nvPr/>
        </p:nvSpPr>
        <p:spPr>
          <a:xfrm>
            <a:off x="-11436" y="3126859"/>
            <a:ext cx="3946427" cy="2007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D4A36E-74E3-4D53-8C13-A80301E39F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83106" y="2943591"/>
            <a:ext cx="5209918" cy="2218197"/>
          </a:xfrm>
          <a:prstGeom prst="rect">
            <a:avLst/>
          </a:prstGeom>
          <a:ln>
            <a:solidFill>
              <a:schemeClr val="bg1"/>
            </a:solidFill>
          </a:ln>
        </p:spPr>
      </p:pic>
      <p:sp>
        <p:nvSpPr>
          <p:cNvPr id="2" name="Title 1"/>
          <p:cNvSpPr>
            <a:spLocks noGrp="1"/>
          </p:cNvSpPr>
          <p:nvPr>
            <p:ph type="title"/>
          </p:nvPr>
        </p:nvSpPr>
        <p:spPr/>
        <p:txBody>
          <a:bodyPr/>
          <a:lstStyle/>
          <a:p>
            <a:r>
              <a:rPr lang="en-US" dirty="0">
                <a:latin typeface="Georgia" panose="02040502050405020303" pitchFamily="18" charset="0"/>
              </a:rPr>
              <a:t>Successes – States</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pic>
        <p:nvPicPr>
          <p:cNvPr id="1026" name="Picture 2">
            <a:extLst>
              <a:ext uri="{FF2B5EF4-FFF2-40B4-BE49-F238E27FC236}">
                <a16:creationId xmlns:a16="http://schemas.microsoft.com/office/drawing/2014/main" id="{2640AF2C-C647-4523-B4A7-AA914BC8882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68902" y="-9144"/>
            <a:ext cx="2623313" cy="1499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8ABDBCF-8A3C-40C1-9956-EE19CCC523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69777" y="-17879"/>
            <a:ext cx="2595815" cy="1526258"/>
          </a:xfrm>
          <a:prstGeom prst="rect">
            <a:avLst/>
          </a:prstGeom>
          <a:ln>
            <a:noFill/>
          </a:ln>
        </p:spPr>
      </p:pic>
      <p:pic>
        <p:nvPicPr>
          <p:cNvPr id="24" name="Picture 4">
            <a:extLst>
              <a:ext uri="{FF2B5EF4-FFF2-40B4-BE49-F238E27FC236}">
                <a16:creationId xmlns:a16="http://schemas.microsoft.com/office/drawing/2014/main" id="{C969EB6A-6EEE-476F-96F2-E8E3B873667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 y="1334643"/>
            <a:ext cx="2036500" cy="18836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50938FA7-A385-4A76-88EF-E400343BC7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033044" y="1325499"/>
            <a:ext cx="1935858" cy="18498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4">
            <a:extLst>
              <a:ext uri="{FF2B5EF4-FFF2-40B4-BE49-F238E27FC236}">
                <a16:creationId xmlns:a16="http://schemas.microsoft.com/office/drawing/2014/main" id="{C3BC4861-4FE5-4BBF-BB50-AF81A4742355}"/>
              </a:ext>
            </a:extLst>
          </p:cNvPr>
          <p:cNvSpPr txBox="1">
            <a:spLocks/>
          </p:cNvSpPr>
          <p:nvPr/>
        </p:nvSpPr>
        <p:spPr>
          <a:xfrm>
            <a:off x="-1" y="-11820"/>
            <a:ext cx="3934991" cy="703355"/>
          </a:xfrm>
          <a:prstGeom prst="rect">
            <a:avLst/>
          </a:prstGeom>
          <a:solidFill>
            <a:schemeClr val="accent4">
              <a:lumMod val="40000"/>
              <a:lumOff val="60000"/>
            </a:schemeClr>
          </a:solidFill>
          <a:ln w="57150">
            <a:solidFill>
              <a:srgbClr val="FFFF00"/>
            </a:solid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Nixie One"/>
              <a:buChar char="▪"/>
              <a:defRPr sz="2000" b="0" i="0" u="none" strike="noStrike" cap="none">
                <a:solidFill>
                  <a:srgbClr val="114454"/>
                </a:solidFill>
                <a:latin typeface="Nixie One"/>
                <a:ea typeface="Nixie One"/>
                <a:cs typeface="Nixie One"/>
                <a:sym typeface="Nixie One"/>
              </a:defRPr>
            </a:lvl1pPr>
            <a:lvl2pPr marR="0" lvl="1" algn="l" rtl="0">
              <a:lnSpc>
                <a:spcPct val="100000"/>
              </a:lnSpc>
              <a:spcBef>
                <a:spcPts val="0"/>
              </a:spcBef>
              <a:spcAft>
                <a:spcPts val="0"/>
              </a:spcAft>
              <a:buClr>
                <a:srgbClr val="114454"/>
              </a:buClr>
              <a:buSzPct val="100000"/>
              <a:buFont typeface="Nixie One"/>
              <a:buChar char="▫"/>
              <a:defRPr sz="2000" b="0" i="0" u="none" strike="noStrike" cap="none">
                <a:solidFill>
                  <a:srgbClr val="114454"/>
                </a:solidFill>
                <a:latin typeface="Nixie One"/>
                <a:ea typeface="Nixie One"/>
                <a:cs typeface="Nixie One"/>
                <a:sym typeface="Nixie One"/>
              </a:defRPr>
            </a:lvl2pPr>
            <a:lvl3pPr marR="0" lvl="2" algn="l" rtl="0">
              <a:lnSpc>
                <a:spcPct val="100000"/>
              </a:lnSpc>
              <a:spcBef>
                <a:spcPts val="0"/>
              </a:spcBef>
              <a:spcAft>
                <a:spcPts val="0"/>
              </a:spcAft>
              <a:buClr>
                <a:srgbClr val="114454"/>
              </a:buClr>
              <a:buSzPct val="100000"/>
              <a:buFont typeface="Nixie One"/>
              <a:buNone/>
              <a:defRPr sz="2000" b="0" i="0" u="none" strike="noStrike" cap="none">
                <a:solidFill>
                  <a:srgbClr val="114454"/>
                </a:solidFill>
                <a:latin typeface="Nixie One"/>
                <a:ea typeface="Nixie One"/>
                <a:cs typeface="Nixie One"/>
                <a:sym typeface="Nixie One"/>
              </a:defRPr>
            </a:lvl3pPr>
            <a:lvl4pPr marR="0" lvl="3" algn="l" rtl="0">
              <a:lnSpc>
                <a:spcPct val="100000"/>
              </a:lnSpc>
              <a:spcBef>
                <a:spcPts val="0"/>
              </a:spcBef>
              <a:spcAft>
                <a:spcPts val="0"/>
              </a:spcAft>
              <a:buClr>
                <a:srgbClr val="114454"/>
              </a:buClr>
              <a:buSzPct val="100000"/>
              <a:buFont typeface="Nixie One"/>
              <a:buNone/>
              <a:defRPr sz="2000" b="0" i="0" u="none" strike="noStrike" cap="none">
                <a:solidFill>
                  <a:srgbClr val="114454"/>
                </a:solidFill>
                <a:latin typeface="Nixie One"/>
                <a:ea typeface="Nixie One"/>
                <a:cs typeface="Nixie One"/>
                <a:sym typeface="Nixie One"/>
              </a:defRPr>
            </a:lvl4pPr>
            <a:lvl5pPr marR="0" lvl="4" algn="l" rtl="0">
              <a:lnSpc>
                <a:spcPct val="100000"/>
              </a:lnSpc>
              <a:spcBef>
                <a:spcPts val="0"/>
              </a:spcBef>
              <a:spcAft>
                <a:spcPts val="0"/>
              </a:spcAft>
              <a:buClr>
                <a:srgbClr val="114454"/>
              </a:buClr>
              <a:buSzPct val="100000"/>
              <a:buFont typeface="Nixie One"/>
              <a:buNone/>
              <a:defRPr sz="2000" b="0" i="0" u="none" strike="noStrike" cap="none">
                <a:solidFill>
                  <a:srgbClr val="114454"/>
                </a:solidFill>
                <a:latin typeface="Nixie One"/>
                <a:ea typeface="Nixie One"/>
                <a:cs typeface="Nixie One"/>
                <a:sym typeface="Nixie One"/>
              </a:defRPr>
            </a:lvl5pPr>
            <a:lvl6pPr marR="0" lvl="5" algn="l" rtl="0">
              <a:lnSpc>
                <a:spcPct val="100000"/>
              </a:lnSpc>
              <a:spcBef>
                <a:spcPts val="0"/>
              </a:spcBef>
              <a:spcAft>
                <a:spcPts val="0"/>
              </a:spcAft>
              <a:buClr>
                <a:srgbClr val="114454"/>
              </a:buClr>
              <a:buSzPct val="100000"/>
              <a:buFont typeface="Nixie One"/>
              <a:buNone/>
              <a:defRPr sz="2000" b="0" i="0" u="none" strike="noStrike" cap="none">
                <a:solidFill>
                  <a:srgbClr val="114454"/>
                </a:solidFill>
                <a:latin typeface="Nixie One"/>
                <a:ea typeface="Nixie One"/>
                <a:cs typeface="Nixie One"/>
                <a:sym typeface="Nixie One"/>
              </a:defRPr>
            </a:lvl6pPr>
            <a:lvl7pPr marR="0" lvl="6" algn="l" rtl="0">
              <a:lnSpc>
                <a:spcPct val="100000"/>
              </a:lnSpc>
              <a:spcBef>
                <a:spcPts val="0"/>
              </a:spcBef>
              <a:spcAft>
                <a:spcPts val="0"/>
              </a:spcAft>
              <a:buClr>
                <a:srgbClr val="114454"/>
              </a:buClr>
              <a:buSzPct val="100000"/>
              <a:buFont typeface="Nixie One"/>
              <a:buNone/>
              <a:defRPr sz="2000" b="0" i="0" u="none" strike="noStrike" cap="none">
                <a:solidFill>
                  <a:srgbClr val="114454"/>
                </a:solidFill>
                <a:latin typeface="Nixie One"/>
                <a:ea typeface="Nixie One"/>
                <a:cs typeface="Nixie One"/>
                <a:sym typeface="Nixie One"/>
              </a:defRPr>
            </a:lvl7pPr>
            <a:lvl8pPr marR="0" lvl="7" algn="l" rtl="0">
              <a:lnSpc>
                <a:spcPct val="100000"/>
              </a:lnSpc>
              <a:spcBef>
                <a:spcPts val="0"/>
              </a:spcBef>
              <a:spcAft>
                <a:spcPts val="0"/>
              </a:spcAft>
              <a:buClr>
                <a:srgbClr val="114454"/>
              </a:buClr>
              <a:buSzPct val="100000"/>
              <a:buFont typeface="Nixie One"/>
              <a:buNone/>
              <a:defRPr sz="2000" b="0" i="0" u="none" strike="noStrike" cap="none">
                <a:solidFill>
                  <a:srgbClr val="114454"/>
                </a:solidFill>
                <a:latin typeface="Nixie One"/>
                <a:ea typeface="Nixie One"/>
                <a:cs typeface="Nixie One"/>
                <a:sym typeface="Nixie One"/>
              </a:defRPr>
            </a:lvl8pPr>
            <a:lvl9pPr marR="0" lvl="8" algn="l" rtl="0">
              <a:lnSpc>
                <a:spcPct val="100000"/>
              </a:lnSpc>
              <a:spcBef>
                <a:spcPts val="0"/>
              </a:spcBef>
              <a:spcAft>
                <a:spcPts val="0"/>
              </a:spcAft>
              <a:buClr>
                <a:srgbClr val="114454"/>
              </a:buClr>
              <a:buSzPct val="100000"/>
              <a:buFont typeface="Nixie One"/>
              <a:buNone/>
              <a:defRPr sz="2000" b="0" i="0" u="none" strike="noStrike" cap="none">
                <a:solidFill>
                  <a:srgbClr val="114454"/>
                </a:solidFill>
                <a:latin typeface="Nixie One"/>
                <a:ea typeface="Nixie One"/>
                <a:cs typeface="Nixie One"/>
                <a:sym typeface="Nixie One"/>
              </a:defRPr>
            </a:lvl9pPr>
          </a:lstStyle>
          <a:p>
            <a:pPr>
              <a:buNone/>
            </a:pPr>
            <a:r>
              <a:rPr lang="en-US" sz="1600" b="1" dirty="0"/>
              <a:t>ACTION 1.1 </a:t>
            </a:r>
            <a:r>
              <a:rPr lang="en-US" sz="1600" dirty="0"/>
              <a:t>Implement state programs and grants to incentivize tree canopy progress</a:t>
            </a:r>
          </a:p>
        </p:txBody>
      </p:sp>
      <p:pic>
        <p:nvPicPr>
          <p:cNvPr id="21" name="Picture 20">
            <a:extLst>
              <a:ext uri="{FF2B5EF4-FFF2-40B4-BE49-F238E27FC236}">
                <a16:creationId xmlns:a16="http://schemas.microsoft.com/office/drawing/2014/main" id="{F50C7CD0-81FD-49C7-B034-EBD60359A6C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2475" y="3105612"/>
            <a:ext cx="3912516" cy="725580"/>
          </a:xfrm>
          <a:prstGeom prst="rect">
            <a:avLst/>
          </a:prstGeom>
        </p:spPr>
      </p:pic>
      <p:pic>
        <p:nvPicPr>
          <p:cNvPr id="20" name="Picture 19">
            <a:extLst>
              <a:ext uri="{FF2B5EF4-FFF2-40B4-BE49-F238E27FC236}">
                <a16:creationId xmlns:a16="http://schemas.microsoft.com/office/drawing/2014/main" id="{ED3E6F09-EECA-405F-8850-96E2CD32336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17891" y="3687369"/>
            <a:ext cx="2518327" cy="1451559"/>
          </a:xfrm>
          <a:prstGeom prst="rect">
            <a:avLst/>
          </a:prstGeom>
        </p:spPr>
      </p:pic>
      <p:pic>
        <p:nvPicPr>
          <p:cNvPr id="23" name="Picture 22">
            <a:extLst>
              <a:ext uri="{FF2B5EF4-FFF2-40B4-BE49-F238E27FC236}">
                <a16:creationId xmlns:a16="http://schemas.microsoft.com/office/drawing/2014/main" id="{C840C742-E012-40B4-A420-4BB8192A73D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29830" y="1508379"/>
            <a:ext cx="2623314" cy="1408327"/>
          </a:xfrm>
          <a:prstGeom prst="rect">
            <a:avLst/>
          </a:prstGeom>
          <a:ln>
            <a:noFill/>
          </a:ln>
        </p:spPr>
      </p:pic>
      <p:pic>
        <p:nvPicPr>
          <p:cNvPr id="25" name="Picture 24">
            <a:extLst>
              <a:ext uri="{FF2B5EF4-FFF2-40B4-BE49-F238E27FC236}">
                <a16:creationId xmlns:a16="http://schemas.microsoft.com/office/drawing/2014/main" id="{9F7BDD8E-5FE0-470E-A986-C7C5272526F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976390" y="1489284"/>
            <a:ext cx="2623313" cy="1430693"/>
          </a:xfrm>
          <a:prstGeom prst="rect">
            <a:avLst/>
          </a:prstGeom>
        </p:spPr>
      </p:pic>
      <p:sp>
        <p:nvSpPr>
          <p:cNvPr id="16" name="Rectangle 15">
            <a:extLst>
              <a:ext uri="{FF2B5EF4-FFF2-40B4-BE49-F238E27FC236}">
                <a16:creationId xmlns:a16="http://schemas.microsoft.com/office/drawing/2014/main" id="{80B88FFA-5648-4109-B62A-30DF59F91F20}"/>
              </a:ext>
            </a:extLst>
          </p:cNvPr>
          <p:cNvSpPr/>
          <p:nvPr/>
        </p:nvSpPr>
        <p:spPr>
          <a:xfrm>
            <a:off x="3968902" y="9553"/>
            <a:ext cx="2623313" cy="148053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E774A1-E5BF-4A2C-B28C-8DADEFFFD55B}"/>
              </a:ext>
            </a:extLst>
          </p:cNvPr>
          <p:cNvSpPr/>
          <p:nvPr/>
        </p:nvSpPr>
        <p:spPr>
          <a:xfrm>
            <a:off x="6592215" y="6914"/>
            <a:ext cx="2585899" cy="148053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185BC4B-CDD0-4374-8C8B-A779562EA86F}"/>
              </a:ext>
            </a:extLst>
          </p:cNvPr>
          <p:cNvSpPr/>
          <p:nvPr/>
        </p:nvSpPr>
        <p:spPr>
          <a:xfrm>
            <a:off x="3965158" y="1487452"/>
            <a:ext cx="2623313" cy="143862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E023BC-AE65-4DB4-A371-79D90BD8B708}"/>
              </a:ext>
            </a:extLst>
          </p:cNvPr>
          <p:cNvSpPr/>
          <p:nvPr/>
        </p:nvSpPr>
        <p:spPr>
          <a:xfrm>
            <a:off x="6607191" y="1494064"/>
            <a:ext cx="2585899" cy="1432016"/>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469CDA-03D1-4DC2-9FA2-38D668CB2DB9}"/>
              </a:ext>
            </a:extLst>
          </p:cNvPr>
          <p:cNvSpPr/>
          <p:nvPr/>
        </p:nvSpPr>
        <p:spPr>
          <a:xfrm>
            <a:off x="3965158" y="2932203"/>
            <a:ext cx="5200434" cy="221819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0BD0AF9-872D-4C07-8726-58970E6B63F0}"/>
              </a:ext>
            </a:extLst>
          </p:cNvPr>
          <p:cNvSpPr/>
          <p:nvPr/>
        </p:nvSpPr>
        <p:spPr>
          <a:xfrm>
            <a:off x="24094" y="1359435"/>
            <a:ext cx="3944808" cy="173123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91C9AE-A8A0-4E73-847A-65E745A7F745}"/>
              </a:ext>
            </a:extLst>
          </p:cNvPr>
          <p:cNvSpPr/>
          <p:nvPr/>
        </p:nvSpPr>
        <p:spPr>
          <a:xfrm>
            <a:off x="-7364" y="3042898"/>
            <a:ext cx="3944808" cy="209145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19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5" y="530725"/>
            <a:ext cx="3660300" cy="1028700"/>
          </a:xfrm>
        </p:spPr>
        <p:txBody>
          <a:bodyPr/>
          <a:lstStyle/>
          <a:p>
            <a:r>
              <a:rPr lang="en-US" dirty="0">
                <a:latin typeface="Georgia" panose="02040502050405020303" pitchFamily="18" charset="0"/>
              </a:rPr>
              <a:t>Successes – Cross Outcome </a:t>
            </a:r>
          </a:p>
        </p:txBody>
      </p:sp>
      <p:sp>
        <p:nvSpPr>
          <p:cNvPr id="3" name="Text Placeholder 2"/>
          <p:cNvSpPr>
            <a:spLocks noGrp="1"/>
          </p:cNvSpPr>
          <p:nvPr>
            <p:ph type="body" idx="1"/>
          </p:nvPr>
        </p:nvSpPr>
        <p:spPr>
          <a:xfrm>
            <a:off x="570742" y="1743512"/>
            <a:ext cx="3660300" cy="3158699"/>
          </a:xfrm>
        </p:spPr>
        <p:txBody>
          <a:bodyPr/>
          <a:lstStyle/>
          <a:p>
            <a:pPr>
              <a:buNone/>
            </a:pPr>
            <a:r>
              <a:rPr lang="en-US" dirty="0">
                <a:latin typeface="Georgia" panose="02040502050405020303" pitchFamily="18" charset="0"/>
              </a:rPr>
              <a:t>Local Leadership</a:t>
            </a:r>
          </a:p>
        </p:txBody>
      </p:sp>
      <p:sp>
        <p:nvSpPr>
          <p:cNvPr id="14" name="Text Placeholder 13">
            <a:extLst>
              <a:ext uri="{FF2B5EF4-FFF2-40B4-BE49-F238E27FC236}">
                <a16:creationId xmlns:a16="http://schemas.microsoft.com/office/drawing/2014/main" id="{7BDF0EE8-122B-4A4B-AB29-278720A0F17D}"/>
              </a:ext>
            </a:extLst>
          </p:cNvPr>
          <p:cNvSpPr>
            <a:spLocks noGrp="1"/>
          </p:cNvSpPr>
          <p:nvPr>
            <p:ph type="body" idx="2"/>
          </p:nvPr>
        </p:nvSpPr>
        <p:spPr>
          <a:xfrm>
            <a:off x="5058101" y="356066"/>
            <a:ext cx="4274585" cy="449218"/>
          </a:xfrm>
        </p:spPr>
        <p:txBody>
          <a:bodyPr/>
          <a:lstStyle/>
          <a:p>
            <a:pPr>
              <a:buNone/>
            </a:pPr>
            <a:r>
              <a:rPr lang="en-US" dirty="0">
                <a:latin typeface="Georgia" panose="02040502050405020303" pitchFamily="18" charset="0"/>
              </a:rPr>
              <a:t>Environmental Literacy</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pic>
        <p:nvPicPr>
          <p:cNvPr id="15" name="Picture 14">
            <a:extLst>
              <a:ext uri="{FF2B5EF4-FFF2-40B4-BE49-F238E27FC236}">
                <a16:creationId xmlns:a16="http://schemas.microsoft.com/office/drawing/2014/main" id="{3C225894-EC08-4772-8397-94913DE4BF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9964" y="887646"/>
            <a:ext cx="3084286" cy="3750239"/>
          </a:xfrm>
          <a:prstGeom prst="rect">
            <a:avLst/>
          </a:prstGeom>
          <a:ln>
            <a:solidFill>
              <a:schemeClr val="tx1"/>
            </a:solidFill>
          </a:ln>
        </p:spPr>
      </p:pic>
      <p:sp>
        <p:nvSpPr>
          <p:cNvPr id="16" name="Rectangle 15">
            <a:extLst>
              <a:ext uri="{FF2B5EF4-FFF2-40B4-BE49-F238E27FC236}">
                <a16:creationId xmlns:a16="http://schemas.microsoft.com/office/drawing/2014/main" id="{E818AF30-6FD8-4144-A06E-B4584C101541}"/>
              </a:ext>
            </a:extLst>
          </p:cNvPr>
          <p:cNvSpPr/>
          <p:nvPr/>
        </p:nvSpPr>
        <p:spPr>
          <a:xfrm>
            <a:off x="5003514" y="4787434"/>
            <a:ext cx="3874779" cy="307777"/>
          </a:xfrm>
          <a:prstGeom prst="rect">
            <a:avLst/>
          </a:prstGeom>
        </p:spPr>
        <p:txBody>
          <a:bodyPr wrap="none">
            <a:spAutoFit/>
          </a:bodyPr>
          <a:lstStyle/>
          <a:p>
            <a:r>
              <a:rPr lang="en-US" dirty="0">
                <a:hlinkClick r:id="rId4"/>
              </a:rPr>
              <a:t>https://chesapeaketrees.net/category/schools/</a:t>
            </a:r>
            <a:r>
              <a:rPr lang="en-US" dirty="0"/>
              <a:t> </a:t>
            </a:r>
          </a:p>
        </p:txBody>
      </p:sp>
      <p:pic>
        <p:nvPicPr>
          <p:cNvPr id="17" name="Picture 16">
            <a:extLst>
              <a:ext uri="{FF2B5EF4-FFF2-40B4-BE49-F238E27FC236}">
                <a16:creationId xmlns:a16="http://schemas.microsoft.com/office/drawing/2014/main" id="{1C844A9D-5DCB-4B3B-A57F-326DAE0B19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972" y="2361161"/>
            <a:ext cx="4313374" cy="2426273"/>
          </a:xfrm>
          <a:prstGeom prst="rect">
            <a:avLst/>
          </a:prstGeom>
        </p:spPr>
      </p:pic>
    </p:spTree>
    <p:extLst>
      <p:ext uri="{BB962C8B-B14F-4D97-AF65-F5344CB8AC3E}">
        <p14:creationId xmlns:p14="http://schemas.microsoft.com/office/powerpoint/2010/main" val="108036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7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15866" y="2114761"/>
            <a:ext cx="5171036" cy="2477601"/>
          </a:xfrm>
          <a:prstGeom prst="rect">
            <a:avLst/>
          </a:prstGeom>
          <a:blipFill>
            <a:blip r:embed="rId4"/>
            <a:tile tx="0" ty="0" sx="100000" sy="100000" flip="none" algn="tl"/>
          </a:blipFill>
          <a:ln w="57150">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Rockwell" panose="02060603020205020403" pitchFamily="18" charset="0"/>
              <a:cs typeface="Arial"/>
              <a:sym typeface="Arial"/>
            </a:endParaRP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Rockwell" panose="02060603020205020403" pitchFamily="18" charset="0"/>
                <a:cs typeface="Arial"/>
                <a:sym typeface="Arial"/>
              </a:rPr>
              <a:t>Many drivers of loss (development, storms, pests) </a:t>
            </a: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Rockwell" panose="02060603020205020403" pitchFamily="18" charset="0"/>
                <a:cs typeface="Arial"/>
                <a:sym typeface="Arial"/>
              </a:rPr>
              <a:t>Weak or nonexistent local ordinances and staffing</a:t>
            </a: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Rockwell" panose="02060603020205020403" pitchFamily="18" charset="0"/>
                <a:cs typeface="Arial"/>
                <a:sym typeface="Arial"/>
              </a:rPr>
              <a:t>Inadequate or patchy funding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rgbClr val="000000"/>
                </a:solidFill>
                <a:effectLst/>
                <a:uLnTx/>
                <a:uFillTx/>
                <a:latin typeface="Rockwell" panose="02060603020205020403" pitchFamily="18" charset="0"/>
                <a:cs typeface="Arial"/>
                <a:sym typeface="Arial"/>
              </a:rPr>
              <a:t>People take trees for granted and sometimes focus on negatives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0" cap="none" spc="0" normalizeH="0" baseline="0" noProof="0" dirty="0">
              <a:ln>
                <a:noFill/>
              </a:ln>
              <a:solidFill>
                <a:srgbClr val="000000"/>
              </a:solidFill>
              <a:effectLst/>
              <a:uLnTx/>
              <a:uFillTx/>
              <a:latin typeface="Rockwell" panose="02060603020205020403" pitchFamily="18" charset="0"/>
              <a:cs typeface="Arial"/>
              <a:sym typeface="Arial"/>
            </a:endParaRPr>
          </a:p>
        </p:txBody>
      </p:sp>
      <p:sp>
        <p:nvSpPr>
          <p:cNvPr id="3" name="TextBox 2">
            <a:extLst>
              <a:ext uri="{FF2B5EF4-FFF2-40B4-BE49-F238E27FC236}">
                <a16:creationId xmlns:a16="http://schemas.microsoft.com/office/drawing/2014/main" id="{F186D3DC-A0C9-416F-8E17-EA0660D1E211}"/>
              </a:ext>
            </a:extLst>
          </p:cNvPr>
          <p:cNvSpPr txBox="1"/>
          <p:nvPr/>
        </p:nvSpPr>
        <p:spPr>
          <a:xfrm>
            <a:off x="6027932" y="418759"/>
            <a:ext cx="2820003" cy="707886"/>
          </a:xfrm>
          <a:prstGeom prst="rect">
            <a:avLst/>
          </a:prstGeom>
          <a:solidFill>
            <a:srgbClr val="FFC000"/>
          </a:solidFill>
          <a:ln w="38100">
            <a:solidFill>
              <a:srgbClr val="C00000"/>
            </a:solidFill>
          </a:ln>
        </p:spPr>
        <p:txBody>
          <a:bodyPr wrap="none" rtlCol="0">
            <a:spAutoFit/>
          </a:bodyPr>
          <a:lstStyle/>
          <a:p>
            <a:r>
              <a:rPr lang="en-US" sz="2400" dirty="0">
                <a:latin typeface="Rockwell" panose="02060603020205020403" pitchFamily="18" charset="0"/>
              </a:rPr>
              <a:t>COVID IMPACTS</a:t>
            </a:r>
          </a:p>
          <a:p>
            <a:r>
              <a:rPr lang="en-US" sz="1600" dirty="0">
                <a:latin typeface="Rockwell" panose="02060603020205020403" pitchFamily="18" charset="0"/>
              </a:rPr>
              <a:t>- Delays, budgets, priorities</a:t>
            </a:r>
          </a:p>
        </p:txBody>
      </p:sp>
      <p:cxnSp>
        <p:nvCxnSpPr>
          <p:cNvPr id="5" name="Straight Arrow Connector 4">
            <a:extLst>
              <a:ext uri="{FF2B5EF4-FFF2-40B4-BE49-F238E27FC236}">
                <a16:creationId xmlns:a16="http://schemas.microsoft.com/office/drawing/2014/main" id="{F20FFB8B-8E54-45D8-944E-875C3C66BC3A}"/>
              </a:ext>
            </a:extLst>
          </p:cNvPr>
          <p:cNvCxnSpPr>
            <a:cxnSpLocks/>
          </p:cNvCxnSpPr>
          <p:nvPr/>
        </p:nvCxnSpPr>
        <p:spPr>
          <a:xfrm flipH="1">
            <a:off x="6501384" y="1126645"/>
            <a:ext cx="374904" cy="8711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6BD9D99-A3EF-4DAA-8B14-49C8C9365B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1208"/>
            <a:ext cx="4572000" cy="1051560"/>
          </a:xfrm>
          <a:prstGeom prst="rect">
            <a:avLst/>
          </a:prstGeom>
        </p:spPr>
      </p:pic>
      <p:pic>
        <p:nvPicPr>
          <p:cNvPr id="11" name="Picture 10">
            <a:extLst>
              <a:ext uri="{FF2B5EF4-FFF2-40B4-BE49-F238E27FC236}">
                <a16:creationId xmlns:a16="http://schemas.microsoft.com/office/drawing/2014/main" id="{C5033360-C63C-4228-A84A-1C908B4D6B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64" y="0"/>
            <a:ext cx="221836" cy="5143500"/>
          </a:xfrm>
          <a:prstGeom prst="rect">
            <a:avLst/>
          </a:prstGeom>
        </p:spPr>
      </p:pic>
      <p:sp>
        <p:nvSpPr>
          <p:cNvPr id="9" name="TextBox 8">
            <a:extLst>
              <a:ext uri="{FF2B5EF4-FFF2-40B4-BE49-F238E27FC236}">
                <a16:creationId xmlns:a16="http://schemas.microsoft.com/office/drawing/2014/main" id="{C080F76F-454D-4503-B579-797358D72302}"/>
              </a:ext>
            </a:extLst>
          </p:cNvPr>
          <p:cNvSpPr txBox="1"/>
          <p:nvPr/>
        </p:nvSpPr>
        <p:spPr>
          <a:xfrm>
            <a:off x="2559595" y="1328316"/>
            <a:ext cx="2977097" cy="584775"/>
          </a:xfrm>
          <a:prstGeom prst="rect">
            <a:avLst/>
          </a:prstGeom>
          <a:solidFill>
            <a:srgbClr val="FFC000"/>
          </a:solidFill>
          <a:ln w="38100">
            <a:solidFill>
              <a:srgbClr val="C00000"/>
            </a:solidFill>
          </a:ln>
        </p:spPr>
        <p:txBody>
          <a:bodyPr wrap="none" rtlCol="0">
            <a:spAutoFit/>
          </a:bodyPr>
          <a:lstStyle/>
          <a:p>
            <a:r>
              <a:rPr lang="en-US" sz="1600" dirty="0">
                <a:latin typeface="Rockwell" panose="02060603020205020403" pitchFamily="18" charset="0"/>
              </a:rPr>
              <a:t>Delayed workplan action:</a:t>
            </a:r>
          </a:p>
          <a:p>
            <a:r>
              <a:rPr lang="en-US" sz="1600" dirty="0">
                <a:latin typeface="Rockwell" panose="02060603020205020403" pitchFamily="18" charset="0"/>
              </a:rPr>
              <a:t>Funding &amp; Policy Roundtable</a:t>
            </a:r>
          </a:p>
        </p:txBody>
      </p:sp>
      <p:cxnSp>
        <p:nvCxnSpPr>
          <p:cNvPr id="10" name="Straight Arrow Connector 9">
            <a:extLst>
              <a:ext uri="{FF2B5EF4-FFF2-40B4-BE49-F238E27FC236}">
                <a16:creationId xmlns:a16="http://schemas.microsoft.com/office/drawing/2014/main" id="{913E8E07-A6E9-4039-B641-E1B5E9F9F4A4}"/>
              </a:ext>
            </a:extLst>
          </p:cNvPr>
          <p:cNvCxnSpPr>
            <a:cxnSpLocks/>
          </p:cNvCxnSpPr>
          <p:nvPr/>
        </p:nvCxnSpPr>
        <p:spPr>
          <a:xfrm flipH="1">
            <a:off x="5248560" y="910760"/>
            <a:ext cx="768097" cy="38098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3048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783" y="548159"/>
            <a:ext cx="3811447" cy="1028700"/>
          </a:xfrm>
        </p:spPr>
        <p:txBody>
          <a:bodyPr/>
          <a:lstStyle/>
          <a:p>
            <a:r>
              <a:rPr lang="en-US" dirty="0">
                <a:latin typeface="Georgia" panose="02040502050405020303" pitchFamily="18" charset="0"/>
              </a:rPr>
              <a:t>Challenges &amp; Lessons Learned</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pic>
        <p:nvPicPr>
          <p:cNvPr id="3" name="Picture 2">
            <a:extLst>
              <a:ext uri="{FF2B5EF4-FFF2-40B4-BE49-F238E27FC236}">
                <a16:creationId xmlns:a16="http://schemas.microsoft.com/office/drawing/2014/main" id="{4A93FA94-994E-4AB6-858D-565769439C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6" y="1305544"/>
            <a:ext cx="5647669" cy="3608091"/>
          </a:xfrm>
          <a:prstGeom prst="rect">
            <a:avLst/>
          </a:prstGeom>
        </p:spPr>
      </p:pic>
      <p:pic>
        <p:nvPicPr>
          <p:cNvPr id="18" name="Picture 17">
            <a:extLst>
              <a:ext uri="{FF2B5EF4-FFF2-40B4-BE49-F238E27FC236}">
                <a16:creationId xmlns:a16="http://schemas.microsoft.com/office/drawing/2014/main" id="{818CBD7C-B64D-48F2-BAC9-9B252773FD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15373" y="14841"/>
            <a:ext cx="4154895" cy="2179719"/>
          </a:xfrm>
          <a:prstGeom prst="rect">
            <a:avLst/>
          </a:prstGeom>
        </p:spPr>
      </p:pic>
      <p:sp>
        <p:nvSpPr>
          <p:cNvPr id="10" name="TextBox 9">
            <a:extLst>
              <a:ext uri="{FF2B5EF4-FFF2-40B4-BE49-F238E27FC236}">
                <a16:creationId xmlns:a16="http://schemas.microsoft.com/office/drawing/2014/main" id="{62C68E38-6D63-4E20-A750-40B4D5DAAFA3}"/>
              </a:ext>
            </a:extLst>
          </p:cNvPr>
          <p:cNvSpPr txBox="1"/>
          <p:nvPr/>
        </p:nvSpPr>
        <p:spPr>
          <a:xfrm>
            <a:off x="407134" y="4565104"/>
            <a:ext cx="8034572" cy="523220"/>
          </a:xfrm>
          <a:prstGeom prst="rect">
            <a:avLst/>
          </a:prstGeom>
          <a:solidFill>
            <a:schemeClr val="accent3">
              <a:lumMod val="60000"/>
              <a:lumOff val="40000"/>
            </a:schemeClr>
          </a:solidFill>
        </p:spPr>
        <p:txBody>
          <a:bodyPr wrap="none" rtlCol="0">
            <a:spAutoFit/>
          </a:bodyPr>
          <a:lstStyle/>
          <a:p>
            <a:r>
              <a:rPr lang="en-US" dirty="0"/>
              <a:t>Learn more: </a:t>
            </a:r>
            <a:r>
              <a:rPr lang="en-US" dirty="0">
                <a:hlinkClick r:id="rId5"/>
              </a:rPr>
              <a:t>Heat, Health &amp; Trees Session</a:t>
            </a:r>
            <a:r>
              <a:rPr lang="en-US" dirty="0"/>
              <a:t>, Chesapeake Watershed Forum; </a:t>
            </a:r>
          </a:p>
          <a:p>
            <a:r>
              <a:rPr lang="en-US" dirty="0">
                <a:hlinkClick r:id="rId6"/>
              </a:rPr>
              <a:t>https://www.nytimes.com/interactive/2020/08/24/climate/racism-redlining-cities-global-warming.html</a:t>
            </a:r>
            <a:endParaRPr lang="en-US" dirty="0"/>
          </a:p>
        </p:txBody>
      </p:sp>
      <p:pic>
        <p:nvPicPr>
          <p:cNvPr id="11" name="Picture 10">
            <a:extLst>
              <a:ext uri="{FF2B5EF4-FFF2-40B4-BE49-F238E27FC236}">
                <a16:creationId xmlns:a16="http://schemas.microsoft.com/office/drawing/2014/main" id="{71A1B39A-AF7B-4A67-8FB1-07418382BDF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15372" y="2260406"/>
            <a:ext cx="4154895" cy="2343178"/>
          </a:xfrm>
          <a:prstGeom prst="rect">
            <a:avLst/>
          </a:prstGeom>
        </p:spPr>
      </p:pic>
    </p:spTree>
    <p:extLst>
      <p:ext uri="{BB962C8B-B14F-4D97-AF65-F5344CB8AC3E}">
        <p14:creationId xmlns:p14="http://schemas.microsoft.com/office/powerpoint/2010/main" val="1359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On the Horizon</a:t>
            </a:r>
          </a:p>
        </p:txBody>
      </p:sp>
      <p:sp>
        <p:nvSpPr>
          <p:cNvPr id="3" name="Text Placeholder 2"/>
          <p:cNvSpPr>
            <a:spLocks noGrp="1"/>
          </p:cNvSpPr>
          <p:nvPr>
            <p:ph type="body" idx="1"/>
          </p:nvPr>
        </p:nvSpPr>
        <p:spPr>
          <a:xfrm>
            <a:off x="369951" y="1719773"/>
            <a:ext cx="6021705" cy="3158699"/>
          </a:xfrm>
        </p:spPr>
        <p:txBody>
          <a:bodyPr/>
          <a:lstStyle/>
          <a:p>
            <a:r>
              <a:rPr lang="en-US" sz="2400" dirty="0">
                <a:latin typeface="Georgia" panose="02040502050405020303" pitchFamily="18" charset="0"/>
              </a:rPr>
              <a:t>New Land Cover Data &amp; Analysis (2021)</a:t>
            </a:r>
          </a:p>
          <a:p>
            <a:r>
              <a:rPr lang="en-US" sz="2400" dirty="0">
                <a:latin typeface="Georgia" panose="02040502050405020303" pitchFamily="18" charset="0"/>
              </a:rPr>
              <a:t>CBP DEIJ Strategy and Tree Equity Focus </a:t>
            </a:r>
          </a:p>
          <a:p>
            <a:r>
              <a:rPr lang="en-US" sz="2400" dirty="0">
                <a:latin typeface="Georgia" panose="02040502050405020303" pitchFamily="18" charset="0"/>
              </a:rPr>
              <a:t>Continued COVID Impacts </a:t>
            </a:r>
          </a:p>
          <a:p>
            <a:r>
              <a:rPr lang="en-US" sz="2400" dirty="0">
                <a:latin typeface="Georgia" panose="02040502050405020303" pitchFamily="18" charset="0"/>
              </a:rPr>
              <a:t>Climate Initiatives focused on trees </a:t>
            </a:r>
          </a:p>
          <a:p>
            <a:pPr>
              <a:buNone/>
            </a:pPr>
            <a:r>
              <a:rPr lang="en-US" sz="2400" dirty="0">
                <a:latin typeface="Georgia" panose="02040502050405020303" pitchFamily="18" charset="0"/>
              </a:rPr>
              <a:t>(e.g. Trillion Trees) </a:t>
            </a:r>
          </a:p>
        </p:txBody>
      </p:sp>
      <p:grpSp>
        <p:nvGrpSpPr>
          <p:cNvPr id="4" name="Shape 589">
            <a:extLst>
              <a:ext uri="{FF2B5EF4-FFF2-40B4-BE49-F238E27FC236}">
                <a16:creationId xmlns:a16="http://schemas.microsoft.com/office/drawing/2014/main" id="{05175135-6C88-4AB7-B420-894FD1BB7076}"/>
              </a:ext>
            </a:extLst>
          </p:cNvPr>
          <p:cNvGrpSpPr/>
          <p:nvPr/>
        </p:nvGrpSpPr>
        <p:grpSpPr>
          <a:xfrm>
            <a:off x="369951" y="828939"/>
            <a:ext cx="549273" cy="430901"/>
            <a:chOff x="5247525" y="3007275"/>
            <a:chExt cx="517575" cy="384825"/>
          </a:xfrm>
        </p:grpSpPr>
        <p:sp>
          <p:nvSpPr>
            <p:cNvPr id="5" name="Shape 590">
              <a:extLst>
                <a:ext uri="{FF2B5EF4-FFF2-40B4-BE49-F238E27FC236}">
                  <a16:creationId xmlns:a16="http://schemas.microsoft.com/office/drawing/2014/main" id="{821E6840-F300-490B-9439-EE69B767A33F}"/>
                </a:ext>
              </a:extLst>
            </p:cNvPr>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591">
              <a:extLst>
                <a:ext uri="{FF2B5EF4-FFF2-40B4-BE49-F238E27FC236}">
                  <a16:creationId xmlns:a16="http://schemas.microsoft.com/office/drawing/2014/main" id="{F2F6722C-5C5D-4519-AE64-2A5BD32EF74C}"/>
                </a:ext>
              </a:extLst>
            </p:cNvPr>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pic>
        <p:nvPicPr>
          <p:cNvPr id="7" name="Picture 6">
            <a:extLst>
              <a:ext uri="{FF2B5EF4-FFF2-40B4-BE49-F238E27FC236}">
                <a16:creationId xmlns:a16="http://schemas.microsoft.com/office/drawing/2014/main" id="{3744D377-298E-4FC3-B062-AF87EB7724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9174" y="828939"/>
            <a:ext cx="2894825" cy="3596757"/>
          </a:xfrm>
          <a:prstGeom prst="rect">
            <a:avLst/>
          </a:prstGeom>
        </p:spPr>
      </p:pic>
    </p:spTree>
    <p:extLst>
      <p:ext uri="{BB962C8B-B14F-4D97-AF65-F5344CB8AC3E}">
        <p14:creationId xmlns:p14="http://schemas.microsoft.com/office/powerpoint/2010/main" val="23254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627120" y="1609344"/>
            <a:ext cx="5313680" cy="1481328"/>
          </a:xfrm>
          <a:prstGeom prst="rect">
            <a:avLst/>
          </a:prstGeom>
        </p:spPr>
        <p:txBody>
          <a:bodyPr lIns="91425" tIns="91425" rIns="91425" bIns="91425" anchor="b" anchorCtr="0">
            <a:noAutofit/>
          </a:bodyPr>
          <a:lstStyle/>
          <a:p>
            <a:pPr lvl="0" rtl="0">
              <a:spcBef>
                <a:spcPts val="0"/>
              </a:spcBef>
              <a:buNone/>
            </a:pPr>
            <a:r>
              <a:rPr lang="en-US" dirty="0">
                <a:latin typeface="Georgia" panose="02040502050405020303" pitchFamily="18" charset="0"/>
                <a:ea typeface="Rockwell" charset="0"/>
                <a:cs typeface="Rockwell" charset="0"/>
              </a:rPr>
              <a:t>Adapt</a:t>
            </a:r>
            <a:br>
              <a:rPr lang="en-US" dirty="0">
                <a:latin typeface="Georgia" panose="02040502050405020303" pitchFamily="18" charset="0"/>
                <a:ea typeface="Rockwell" charset="0"/>
                <a:cs typeface="Rockwell" charset="0"/>
              </a:rPr>
            </a:br>
            <a:r>
              <a:rPr lang="en-US" sz="2200" i="1" dirty="0">
                <a:latin typeface="Georgia" panose="02040502050405020303" pitchFamily="18" charset="0"/>
                <a:ea typeface="Rockwell" charset="0"/>
                <a:cs typeface="Rockwell" charset="0"/>
              </a:rPr>
              <a:t>How does all of this impact our work?</a:t>
            </a:r>
            <a:endParaRPr lang="en" sz="2200" b="0" dirty="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A</a:t>
            </a:r>
          </a:p>
        </p:txBody>
      </p:sp>
    </p:spTree>
    <p:extLst>
      <p:ext uri="{BB962C8B-B14F-4D97-AF65-F5344CB8AC3E}">
        <p14:creationId xmlns:p14="http://schemas.microsoft.com/office/powerpoint/2010/main" val="101639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Georgia" panose="02040502050405020303" pitchFamily="18" charset="0"/>
                <a:ea typeface="Rockwell" charset="0"/>
                <a:cs typeface="Rockwell" charset="0"/>
              </a:rPr>
              <a:t>Based on what we learned, we plan to … </a:t>
            </a:r>
            <a:endParaRPr lang="en" dirty="0">
              <a:latin typeface="Georgia" panose="02040502050405020303" pitchFamily="18" charset="0"/>
              <a:ea typeface="Rockwell" charset="0"/>
              <a:cs typeface="Rockwell" charset="0"/>
            </a:endParaRPr>
          </a:p>
        </p:txBody>
      </p:sp>
      <p:grpSp>
        <p:nvGrpSpPr>
          <p:cNvPr id="12" name="Shape 636"/>
          <p:cNvGrpSpPr/>
          <p:nvPr/>
        </p:nvGrpSpPr>
        <p:grpSpPr>
          <a:xfrm>
            <a:off x="333039" y="806801"/>
            <a:ext cx="495313" cy="480379"/>
            <a:chOff x="5292575" y="3681900"/>
            <a:chExt cx="420150" cy="373275"/>
          </a:xfrm>
        </p:grpSpPr>
        <p:sp>
          <p:nvSpPr>
            <p:cNvPr id="13"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0" name="Text Placeholder 2">
            <a:extLst>
              <a:ext uri="{FF2B5EF4-FFF2-40B4-BE49-F238E27FC236}">
                <a16:creationId xmlns:a16="http://schemas.microsoft.com/office/drawing/2014/main" id="{822FBDA3-5973-4433-85C4-A03CD44800D2}"/>
              </a:ext>
            </a:extLst>
          </p:cNvPr>
          <p:cNvSpPr>
            <a:spLocks noGrp="1"/>
          </p:cNvSpPr>
          <p:nvPr>
            <p:ph type="body" idx="1"/>
          </p:nvPr>
        </p:nvSpPr>
        <p:spPr>
          <a:xfrm>
            <a:off x="1146175" y="1638300"/>
            <a:ext cx="7540625" cy="3157538"/>
          </a:xfrm>
        </p:spPr>
        <p:txBody>
          <a:bodyPr/>
          <a:lstStyle/>
          <a:p>
            <a:pPr>
              <a:buNone/>
            </a:pPr>
            <a:r>
              <a:rPr lang="en-US" sz="1800" b="1" dirty="0"/>
              <a:t>1. Develop and share data, tools &amp; best practices for Tree Equity</a:t>
            </a:r>
          </a:p>
          <a:p>
            <a:pPr>
              <a:buNone/>
            </a:pPr>
            <a:endParaRPr lang="en-US" sz="1800" b="1" dirty="0"/>
          </a:p>
          <a:p>
            <a:pPr>
              <a:buNone/>
            </a:pPr>
            <a:r>
              <a:rPr lang="en-US" sz="1800" b="1" dirty="0"/>
              <a:t>2. Assess and Communicate Tree Canopy Status &amp; Change to Stakeholders</a:t>
            </a:r>
          </a:p>
          <a:p>
            <a:pPr marL="285750" indent="-285750">
              <a:buFont typeface="Wingdings" panose="05000000000000000000" pitchFamily="2" charset="2"/>
              <a:buChar char="Ø"/>
            </a:pPr>
            <a:r>
              <a:rPr lang="en-US" sz="1800" dirty="0"/>
              <a:t>Bay-wide Summary Report and Local Fact Sheets</a:t>
            </a:r>
          </a:p>
          <a:p>
            <a:pPr>
              <a:buNone/>
            </a:pPr>
            <a:endParaRPr lang="en-US" sz="1800" b="1" dirty="0"/>
          </a:p>
          <a:p>
            <a:pPr>
              <a:buNone/>
            </a:pPr>
            <a:r>
              <a:rPr lang="en-US" sz="1800" b="1" dirty="0"/>
              <a:t>3. COVID- Continue virtual opportunities and plan for 2022 Summit</a:t>
            </a:r>
          </a:p>
          <a:p>
            <a:pPr>
              <a:buNone/>
            </a:pPr>
            <a:endParaRPr lang="en-US" sz="1800" b="1" dirty="0"/>
          </a:p>
          <a:p>
            <a:pPr>
              <a:buNone/>
            </a:pPr>
            <a:r>
              <a:rPr lang="en-US" sz="1800" b="1" dirty="0"/>
              <a:t>4. Continue partnership work around priority issues and needs</a:t>
            </a:r>
          </a:p>
          <a:p>
            <a:pPr marL="285750" indent="-285750">
              <a:buFont typeface="Wingdings" panose="05000000000000000000" pitchFamily="2" charset="2"/>
              <a:buChar char="Ø"/>
            </a:pPr>
            <a:r>
              <a:rPr lang="en-US" sz="1800" dirty="0"/>
              <a:t>Funding &amp; Policy Roundtable</a:t>
            </a:r>
          </a:p>
          <a:p>
            <a:pPr marL="285750" indent="-285750">
              <a:buFont typeface="Wingdings" panose="05000000000000000000" pitchFamily="2" charset="2"/>
              <a:buChar char="Ø"/>
            </a:pPr>
            <a:r>
              <a:rPr lang="en-US" sz="1800" dirty="0"/>
              <a:t>Collaboration-Local Leadership, Communications, Stormwater, Schools</a:t>
            </a:r>
          </a:p>
          <a:p>
            <a:pPr>
              <a:buNone/>
            </a:pPr>
            <a:endParaRPr lang="en-US" sz="1800" b="1" dirty="0"/>
          </a:p>
          <a:p>
            <a:pPr>
              <a:buNone/>
            </a:pPr>
            <a:endParaRPr lang="en-US" sz="1800" b="1" dirty="0"/>
          </a:p>
          <a:p>
            <a:pPr>
              <a:buNone/>
            </a:pPr>
            <a:endParaRPr lang="en-US" sz="1800" b="1" dirty="0"/>
          </a:p>
          <a:p>
            <a:pPr>
              <a:buNone/>
            </a:pPr>
            <a:endParaRPr lang="en-US" sz="1600" b="1"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15360" y="1609344"/>
            <a:ext cx="5527040" cy="1480198"/>
          </a:xfrm>
          <a:prstGeom prst="rect">
            <a:avLst/>
          </a:prstGeom>
        </p:spPr>
        <p:txBody>
          <a:bodyPr lIns="91425" tIns="91425" rIns="91425" bIns="91425" anchor="b" anchorCtr="0">
            <a:noAutofit/>
          </a:bodyPr>
          <a:lstStyle/>
          <a:p>
            <a:pPr lvl="0"/>
            <a:r>
              <a:rPr lang="en-US" dirty="0">
                <a:latin typeface="Georgia" panose="02040502050405020303" pitchFamily="18" charset="0"/>
                <a:ea typeface="Rockwell" charset="0"/>
                <a:cs typeface="Rockwell" charset="0"/>
              </a:rPr>
              <a:t>Help</a:t>
            </a:r>
            <a:br>
              <a:rPr lang="en-US" dirty="0">
                <a:latin typeface="Georgia" panose="02040502050405020303" pitchFamily="18" charset="0"/>
                <a:ea typeface="Rockwell" charset="0"/>
                <a:cs typeface="Rockwell" charset="0"/>
              </a:rPr>
            </a:br>
            <a:r>
              <a:rPr lang="en-US" sz="2200" i="1" dirty="0">
                <a:latin typeface="Georgia" panose="02040502050405020303" pitchFamily="18" charset="0"/>
                <a:ea typeface="Rockwell" charset="0"/>
                <a:cs typeface="Rockwell" charset="0"/>
              </a:rPr>
              <a:t>How can the Management Board lead the Program to adapt?</a:t>
            </a:r>
            <a:endParaRPr lang="en" sz="2200" dirty="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H</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200231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Georgia" panose="02040502050405020303" pitchFamily="18" charset="0"/>
                <a:ea typeface="Rockwell" charset="0"/>
                <a:cs typeface="Rockwell" charset="0"/>
              </a:rPr>
              <a:t>Help Needed </a:t>
            </a:r>
            <a:endParaRPr lang="en" dirty="0">
              <a:latin typeface="Georgia" panose="02040502050405020303" pitchFamily="18" charset="0"/>
              <a:ea typeface="Rockwell" charset="0"/>
              <a:cs typeface="Rockwell" charset="0"/>
            </a:endParaRPr>
          </a:p>
        </p:txBody>
      </p:sp>
      <p:sp>
        <p:nvSpPr>
          <p:cNvPr id="178" name="Shape 178"/>
          <p:cNvSpPr txBox="1">
            <a:spLocks noGrp="1"/>
          </p:cNvSpPr>
          <p:nvPr>
            <p:ph type="body" idx="1"/>
          </p:nvPr>
        </p:nvSpPr>
        <p:spPr>
          <a:xfrm>
            <a:off x="1146025" y="1678262"/>
            <a:ext cx="7540800" cy="3158699"/>
          </a:xfrm>
          <a:prstGeom prst="rect">
            <a:avLst/>
          </a:prstGeom>
        </p:spPr>
        <p:txBody>
          <a:bodyPr lIns="91425" tIns="91425" rIns="91425" bIns="91425" anchor="t" anchorCtr="0">
            <a:noAutofit/>
          </a:bodyPr>
          <a:lstStyle/>
          <a:p>
            <a:pPr>
              <a:buNone/>
            </a:pPr>
            <a:endParaRPr lang="en" sz="1600" dirty="0">
              <a:latin typeface="Rockwell" charset="0"/>
              <a:ea typeface="Rockwell" charset="0"/>
              <a:cs typeface="Rockwell" charset="0"/>
            </a:endParaRPr>
          </a:p>
          <a:p>
            <a:pPr lvl="0">
              <a:spcBef>
                <a:spcPts val="0"/>
              </a:spcBef>
              <a:buNone/>
            </a:pPr>
            <a:endParaRPr lang="en-US" sz="1600" dirty="0">
              <a:latin typeface="Rockwell" charset="0"/>
              <a:ea typeface="Rockwell" charset="0"/>
              <a:cs typeface="Rockwell" charset="0"/>
            </a:endParaRPr>
          </a:p>
        </p:txBody>
      </p:sp>
      <p:grpSp>
        <p:nvGrpSpPr>
          <p:cNvPr id="21" name="Shape 511"/>
          <p:cNvGrpSpPr/>
          <p:nvPr/>
        </p:nvGrpSpPr>
        <p:grpSpPr>
          <a:xfrm>
            <a:off x="491557" y="864656"/>
            <a:ext cx="254773" cy="360837"/>
            <a:chOff x="3979850" y="1598950"/>
            <a:chExt cx="356825" cy="505375"/>
          </a:xfrm>
        </p:grpSpPr>
        <p:sp>
          <p:nvSpPr>
            <p:cNvPr id="22" name="Shape 512"/>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13"/>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 name="Text Placeholder 2">
            <a:extLst>
              <a:ext uri="{FF2B5EF4-FFF2-40B4-BE49-F238E27FC236}">
                <a16:creationId xmlns:a16="http://schemas.microsoft.com/office/drawing/2014/main" id="{5B2DCC37-1481-4D6C-B4A6-F3148A86A59B}"/>
              </a:ext>
            </a:extLst>
          </p:cNvPr>
          <p:cNvSpPr txBox="1">
            <a:spLocks/>
          </p:cNvSpPr>
          <p:nvPr/>
        </p:nvSpPr>
        <p:spPr>
          <a:xfrm>
            <a:off x="801687" y="1559425"/>
            <a:ext cx="7540625" cy="315753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1pPr>
            <a:lvl2pPr marR="0" lvl="1"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2pPr>
            <a:lvl3pPr marR="0" lvl="2"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3pPr>
            <a:lvl4pPr marR="0" lvl="3"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4pPr>
            <a:lvl5pPr marR="0" lvl="4"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5pPr>
            <a:lvl6pPr marR="0" lvl="5"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6pPr>
            <a:lvl7pPr marR="0" lvl="6"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7pPr>
            <a:lvl8pPr marR="0" lvl="7"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8pPr>
            <a:lvl9pPr marR="0" lvl="8"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9pPr>
          </a:lstStyle>
          <a:p>
            <a:pPr marL="285750" indent="-285750">
              <a:buFont typeface="Arial" panose="020B0604020202020204" pitchFamily="34" charset="0"/>
              <a:buChar char="•"/>
            </a:pPr>
            <a:r>
              <a:rPr lang="en-US" sz="1800" dirty="0"/>
              <a:t>Prioritize </a:t>
            </a:r>
            <a:r>
              <a:rPr lang="en-US" sz="1800" b="1" dirty="0"/>
              <a:t>CBP DEIJ </a:t>
            </a:r>
            <a:r>
              <a:rPr lang="en-US" sz="1800" dirty="0"/>
              <a:t>Implementation Plan efforts to grow investments in communities, with </a:t>
            </a:r>
            <a:r>
              <a:rPr lang="en-US" sz="1800" b="1" dirty="0"/>
              <a:t>tree equity as a focus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Continue and grow the </a:t>
            </a:r>
            <a:r>
              <a:rPr lang="en-US" sz="1800" b="1" dirty="0"/>
              <a:t>support for critical state urban and community forestry programs</a:t>
            </a:r>
            <a:r>
              <a:rPr lang="en-US" sz="1800" dirty="0"/>
              <a:t>, through leveraging available programs and policies</a:t>
            </a:r>
          </a:p>
          <a:p>
            <a:pPr>
              <a:buNone/>
            </a:pPr>
            <a:r>
              <a:rPr lang="en-US" sz="1800" dirty="0"/>
              <a:t> </a:t>
            </a:r>
          </a:p>
          <a:p>
            <a:pPr marL="285750" indent="-285750">
              <a:buFont typeface="Wingdings" panose="05000000000000000000" pitchFamily="2" charset="2"/>
              <a:buChar char="Ø"/>
            </a:pPr>
            <a:r>
              <a:rPr lang="en-US" sz="1800" b="1" i="1" dirty="0"/>
              <a:t>Request</a:t>
            </a:r>
            <a:r>
              <a:rPr lang="en-US" sz="1800" i="1" dirty="0"/>
              <a:t>: </a:t>
            </a:r>
            <a:r>
              <a:rPr lang="en-US" sz="1800" dirty="0"/>
              <a:t>in each state, MB member(s) work with State Tree Canopy Lead to document existing programs/policies that could help </a:t>
            </a:r>
            <a:r>
              <a:rPr lang="en-US" sz="1800" b="1" u="sng" dirty="0"/>
              <a:t>maintain and expand</a:t>
            </a:r>
            <a:r>
              <a:rPr lang="en-US" sz="1800" b="1" dirty="0"/>
              <a:t> </a:t>
            </a:r>
            <a:r>
              <a:rPr lang="en-US" sz="1800" dirty="0"/>
              <a:t>tree canopy </a:t>
            </a:r>
          </a:p>
          <a:p>
            <a:pPr>
              <a:buNone/>
            </a:pPr>
            <a:r>
              <a:rPr lang="en-US" sz="1800" i="1" dirty="0"/>
              <a:t>     (e.g. water quality, climate, health, community development, workforce) </a:t>
            </a:r>
          </a:p>
          <a:p>
            <a:pPr lvl="2"/>
            <a:endParaRPr lang="en-US" sz="1800" dirty="0"/>
          </a:p>
          <a:p>
            <a:pPr marL="285750" indent="-285750">
              <a:buFont typeface="Arial" panose="020B0604020202020204" pitchFamily="34" charset="0"/>
              <a:buChar char="•"/>
            </a:pPr>
            <a:r>
              <a:rPr lang="en-US" sz="1800" dirty="0"/>
              <a:t>Participate in the </a:t>
            </a:r>
            <a:r>
              <a:rPr lang="en-US" sz="1800" b="1" dirty="0"/>
              <a:t>Funding &amp; Policy Roundtable </a:t>
            </a:r>
            <a:r>
              <a:rPr lang="en-US" sz="1800" dirty="0"/>
              <a:t>and next Summit</a:t>
            </a:r>
          </a:p>
          <a:p>
            <a:pPr marL="285750" lvl="2" indent="-285750"/>
            <a:r>
              <a:rPr lang="en-US" sz="1800" dirty="0"/>
              <a:t>	</a:t>
            </a:r>
          </a:p>
        </p:txBody>
      </p:sp>
    </p:spTree>
    <p:extLst>
      <p:ext uri="{BB962C8B-B14F-4D97-AF65-F5344CB8AC3E}">
        <p14:creationId xmlns:p14="http://schemas.microsoft.com/office/powerpoint/2010/main" val="397566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QUARTERLY PROGRESS MEETING </a:t>
            </a:r>
            <a:b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br>
            <a:r>
              <a:rPr lang="en-US" sz="1600" b="1" i="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dirty="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163118" y="217526"/>
            <a:ext cx="1584325" cy="1000125"/>
          </a:xfrm>
          <a:prstGeom prst="rect">
            <a:avLst/>
          </a:prstGeom>
          <a:ln>
            <a:noFill/>
          </a:ln>
          <a:extLst>
            <a:ext uri="{53640926-AAD7-44D8-BBD7-CCE9431645EC}">
              <a14:shadowObscured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5553022" y="2459636"/>
            <a:ext cx="3194421" cy="1000126"/>
          </a:xfrm>
          <a:prstGeom prst="rect">
            <a:avLst/>
          </a:prstGeom>
        </p:spPr>
        <p:txBody>
          <a:bodyPr lIns="91425" tIns="91425" rIns="91425" bIns="91425" anchor="b" anchorCtr="0">
            <a:noAutofit/>
          </a:bodyPr>
          <a:lstStyle/>
          <a:p>
            <a:pPr lvl="0">
              <a:spcBef>
                <a:spcPts val="0"/>
              </a:spcBef>
              <a:buNone/>
            </a:pPr>
            <a:r>
              <a:rPr lang="en" sz="4800" dirty="0">
                <a:latin typeface="Georgia" panose="02040502050405020303" pitchFamily="18" charset="0"/>
                <a:ea typeface="Rockwell" charset="0"/>
                <a:cs typeface="Rockwell" charset="0"/>
              </a:rPr>
              <a:t>Discussion</a:t>
            </a:r>
          </a:p>
        </p:txBody>
      </p:sp>
      <p:sp>
        <p:nvSpPr>
          <p:cNvPr id="9" name="TextBox 8">
            <a:extLst>
              <a:ext uri="{FF2B5EF4-FFF2-40B4-BE49-F238E27FC236}">
                <a16:creationId xmlns:a16="http://schemas.microsoft.com/office/drawing/2014/main" id="{3544D1EE-031A-409F-9EED-75C144324587}"/>
              </a:ext>
            </a:extLst>
          </p:cNvPr>
          <p:cNvSpPr txBox="1"/>
          <p:nvPr/>
        </p:nvSpPr>
        <p:spPr>
          <a:xfrm>
            <a:off x="5624512" y="3789395"/>
            <a:ext cx="3361479" cy="646331"/>
          </a:xfrm>
          <a:prstGeom prst="rect">
            <a:avLst/>
          </a:prstGeom>
          <a:noFill/>
        </p:spPr>
        <p:txBody>
          <a:bodyPr wrap="square" rtlCol="0">
            <a:spAutoFit/>
          </a:bodyPr>
          <a:lstStyle/>
          <a:p>
            <a:r>
              <a:rPr lang="en-US" sz="1200" dirty="0">
                <a:solidFill>
                  <a:srgbClr val="114454"/>
                </a:solidFill>
                <a:latin typeface="Georgia" panose="02040502050405020303" pitchFamily="18" charset="0"/>
                <a:ea typeface="Rockwell" charset="0"/>
                <a:cs typeface="Rockwell" charset="0"/>
              </a:rPr>
              <a:t>To learn more or engage with our Strategy/ Workplan development, please reach out!</a:t>
            </a:r>
          </a:p>
          <a:p>
            <a:r>
              <a:rPr lang="en-US" sz="1200" dirty="0">
                <a:solidFill>
                  <a:srgbClr val="114454"/>
                </a:solidFill>
                <a:latin typeface="Georgia" panose="02040502050405020303" pitchFamily="18" charset="0"/>
                <a:ea typeface="Rockwell" charset="0"/>
                <a:cs typeface="Rockwell" charset="0"/>
              </a:rPr>
              <a:t>Julie Mawhorter, julie.mawhorter@usda.gov</a:t>
            </a:r>
            <a:r>
              <a:rPr lang="en-US" sz="1200" dirty="0">
                <a:solidFill>
                  <a:srgbClr val="FFFFFF"/>
                </a:solidFill>
                <a:latin typeface="Georgia" panose="02040502050405020303" pitchFamily="18" charset="0"/>
                <a:ea typeface="Rockwell" charset="0"/>
                <a:cs typeface="Rockwell" charset="0"/>
              </a:rPr>
              <a:t>.</a:t>
            </a:r>
            <a:endParaRPr lang="en-US" sz="1200" dirty="0">
              <a:latin typeface="Georgia" panose="02040502050405020303" pitchFamily="18" charset="0"/>
            </a:endParaRPr>
          </a:p>
        </p:txBody>
      </p:sp>
      <p:pic>
        <p:nvPicPr>
          <p:cNvPr id="12" name="Picture 11">
            <a:extLst>
              <a:ext uri="{FF2B5EF4-FFF2-40B4-BE49-F238E27FC236}">
                <a16:creationId xmlns:a16="http://schemas.microsoft.com/office/drawing/2014/main" id="{27CBA3B8-EE74-4AB4-A8BC-1EE674954D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42" y="1067206"/>
            <a:ext cx="5479345" cy="3890660"/>
          </a:xfrm>
          <a:prstGeom prst="rect">
            <a:avLst/>
          </a:prstGeom>
        </p:spPr>
      </p:pic>
    </p:spTree>
    <p:extLst>
      <p:ext uri="{BB962C8B-B14F-4D97-AF65-F5344CB8AC3E}">
        <p14:creationId xmlns:p14="http://schemas.microsoft.com/office/powerpoint/2010/main" val="269389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7EF45-9789-46B8-9AAB-E175C4CCAE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8928" y="852317"/>
            <a:ext cx="6178297" cy="4280873"/>
          </a:xfrm>
          <a:prstGeom prst="rect">
            <a:avLst/>
          </a:prstGeom>
        </p:spPr>
      </p:pic>
      <p:pic>
        <p:nvPicPr>
          <p:cNvPr id="13" name="Picture 12">
            <a:extLst>
              <a:ext uri="{FF2B5EF4-FFF2-40B4-BE49-F238E27FC236}">
                <a16:creationId xmlns:a16="http://schemas.microsoft.com/office/drawing/2014/main" id="{FDB50FE0-FA2C-4F4F-AB22-5ADBED8823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6329" y="32589"/>
            <a:ext cx="2421929" cy="1817815"/>
          </a:xfrm>
          <a:prstGeom prst="rect">
            <a:avLst/>
          </a:prstGeom>
        </p:spPr>
      </p:pic>
      <p:pic>
        <p:nvPicPr>
          <p:cNvPr id="14" name="Picture 13">
            <a:extLst>
              <a:ext uri="{FF2B5EF4-FFF2-40B4-BE49-F238E27FC236}">
                <a16:creationId xmlns:a16="http://schemas.microsoft.com/office/drawing/2014/main" id="{2F615618-E360-4C22-A5A7-D2D3DCAEA7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6329" y="1949959"/>
            <a:ext cx="1737922" cy="939774"/>
          </a:xfrm>
          <a:prstGeom prst="rect">
            <a:avLst/>
          </a:prstGeom>
        </p:spPr>
      </p:pic>
      <p:pic>
        <p:nvPicPr>
          <p:cNvPr id="15" name="Picture 14">
            <a:extLst>
              <a:ext uri="{FF2B5EF4-FFF2-40B4-BE49-F238E27FC236}">
                <a16:creationId xmlns:a16="http://schemas.microsoft.com/office/drawing/2014/main" id="{424C3E41-80A7-48B9-989B-2E6B978172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2220" y="2887912"/>
            <a:ext cx="1929944" cy="976202"/>
          </a:xfrm>
          <a:prstGeom prst="rect">
            <a:avLst/>
          </a:prstGeom>
        </p:spPr>
      </p:pic>
      <p:pic>
        <p:nvPicPr>
          <p:cNvPr id="8" name="Picture 7">
            <a:extLst>
              <a:ext uri="{FF2B5EF4-FFF2-40B4-BE49-F238E27FC236}">
                <a16:creationId xmlns:a16="http://schemas.microsoft.com/office/drawing/2014/main" id="{B1FA369C-688E-438B-BACC-8A8F235D125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44367" y="10310"/>
            <a:ext cx="3524165" cy="958911"/>
          </a:xfrm>
          <a:prstGeom prst="rect">
            <a:avLst/>
          </a:prstGeom>
        </p:spPr>
      </p:pic>
      <p:sp>
        <p:nvSpPr>
          <p:cNvPr id="9" name="Rectangle 8">
            <a:extLst>
              <a:ext uri="{FF2B5EF4-FFF2-40B4-BE49-F238E27FC236}">
                <a16:creationId xmlns:a16="http://schemas.microsoft.com/office/drawing/2014/main" id="{A993EFA9-0029-42FF-BCBC-60E8C7680DAD}"/>
              </a:ext>
            </a:extLst>
          </p:cNvPr>
          <p:cNvSpPr/>
          <p:nvPr/>
        </p:nvSpPr>
        <p:spPr>
          <a:xfrm>
            <a:off x="5375995" y="912097"/>
            <a:ext cx="1220775" cy="250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DC8001-004B-457A-995B-5C2F8C967BD2}"/>
              </a:ext>
            </a:extLst>
          </p:cNvPr>
          <p:cNvSpPr/>
          <p:nvPr/>
        </p:nvSpPr>
        <p:spPr>
          <a:xfrm>
            <a:off x="2190383" y="2022929"/>
            <a:ext cx="440381" cy="637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4E7342-D18D-4012-BCE8-AE79E04E484B}"/>
              </a:ext>
            </a:extLst>
          </p:cNvPr>
          <p:cNvSpPr/>
          <p:nvPr/>
        </p:nvSpPr>
        <p:spPr>
          <a:xfrm>
            <a:off x="2254508" y="2955648"/>
            <a:ext cx="483954" cy="715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535392-5647-48DC-8E1C-4EE6627076B3}"/>
              </a:ext>
            </a:extLst>
          </p:cNvPr>
          <p:cNvSpPr/>
          <p:nvPr/>
        </p:nvSpPr>
        <p:spPr>
          <a:xfrm>
            <a:off x="6031209" y="1492447"/>
            <a:ext cx="603151" cy="1167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A5E0F65-F40E-48F7-8698-03690B2F11D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77508" y="68539"/>
            <a:ext cx="2503933" cy="1194176"/>
          </a:xfrm>
          <a:prstGeom prst="rect">
            <a:avLst/>
          </a:prstGeom>
        </p:spPr>
      </p:pic>
      <p:sp>
        <p:nvSpPr>
          <p:cNvPr id="24" name="Rectangle 23">
            <a:extLst>
              <a:ext uri="{FF2B5EF4-FFF2-40B4-BE49-F238E27FC236}">
                <a16:creationId xmlns:a16="http://schemas.microsoft.com/office/drawing/2014/main" id="{499EDBB1-9266-4ECB-AAA7-C7466C6B73C7}"/>
              </a:ext>
            </a:extLst>
          </p:cNvPr>
          <p:cNvSpPr/>
          <p:nvPr/>
        </p:nvSpPr>
        <p:spPr>
          <a:xfrm>
            <a:off x="6067251" y="2860203"/>
            <a:ext cx="1145073" cy="619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44C0949-FCE4-4E21-833D-EBCD2E45F3F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614386" y="3115298"/>
            <a:ext cx="1898138" cy="883163"/>
          </a:xfrm>
          <a:prstGeom prst="rect">
            <a:avLst/>
          </a:prstGeom>
        </p:spPr>
      </p:pic>
      <p:pic>
        <p:nvPicPr>
          <p:cNvPr id="19" name="Picture 18">
            <a:extLst>
              <a:ext uri="{FF2B5EF4-FFF2-40B4-BE49-F238E27FC236}">
                <a16:creationId xmlns:a16="http://schemas.microsoft.com/office/drawing/2014/main" id="{A1DDAC79-41A5-429B-B5AF-05B4B9F0623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28836" y="1428808"/>
            <a:ext cx="1901174" cy="1520397"/>
          </a:xfrm>
          <a:prstGeom prst="rect">
            <a:avLst/>
          </a:prstGeom>
        </p:spPr>
      </p:pic>
      <p:sp>
        <p:nvSpPr>
          <p:cNvPr id="11" name="TextBox 10">
            <a:extLst>
              <a:ext uri="{FF2B5EF4-FFF2-40B4-BE49-F238E27FC236}">
                <a16:creationId xmlns:a16="http://schemas.microsoft.com/office/drawing/2014/main" id="{C3D5393D-F3D6-4F85-9E0A-179FA827C49F}"/>
              </a:ext>
            </a:extLst>
          </p:cNvPr>
          <p:cNvSpPr txBox="1"/>
          <p:nvPr/>
        </p:nvSpPr>
        <p:spPr>
          <a:xfrm>
            <a:off x="5716459" y="4614370"/>
            <a:ext cx="3427541" cy="523220"/>
          </a:xfrm>
          <a:prstGeom prst="rect">
            <a:avLst/>
          </a:prstGeom>
          <a:solidFill>
            <a:schemeClr val="accent3">
              <a:lumMod val="60000"/>
              <a:lumOff val="40000"/>
            </a:schemeClr>
          </a:solidFill>
        </p:spPr>
        <p:txBody>
          <a:bodyPr wrap="none" rtlCol="0">
            <a:spAutoFit/>
          </a:bodyPr>
          <a:lstStyle/>
          <a:p>
            <a:r>
              <a:rPr lang="en-US" i="1" dirty="0"/>
              <a:t>Source:</a:t>
            </a:r>
          </a:p>
          <a:p>
            <a:r>
              <a:rPr lang="en-US" dirty="0">
                <a:hlinkClick r:id="rId11"/>
              </a:rPr>
              <a:t>Chesapeake Forest Restoration Strategy</a:t>
            </a:r>
            <a:endParaRPr lang="en-US" dirty="0"/>
          </a:p>
        </p:txBody>
      </p:sp>
    </p:spTree>
    <p:extLst>
      <p:ext uri="{BB962C8B-B14F-4D97-AF65-F5344CB8AC3E}">
        <p14:creationId xmlns:p14="http://schemas.microsoft.com/office/powerpoint/2010/main" val="406691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2913888" y="1654516"/>
            <a:ext cx="6334284" cy="1886012"/>
          </a:xfrm>
          <a:prstGeom prst="rect">
            <a:avLst/>
          </a:prstGeom>
        </p:spPr>
        <p:txBody>
          <a:bodyPr lIns="91425" tIns="91425" rIns="91425" bIns="91425" anchor="ctr" anchorCtr="0">
            <a:noAutofit/>
          </a:bodyPr>
          <a:lstStyle/>
          <a:p>
            <a:pPr lvl="0" algn="l">
              <a:spcBef>
                <a:spcPts val="0"/>
              </a:spcBef>
              <a:buNone/>
            </a:pPr>
            <a:r>
              <a:rPr lang="en" sz="3600" dirty="0">
                <a:latin typeface="Georgia" panose="02040502050405020303" pitchFamily="18" charset="0"/>
                <a:ea typeface="Rockwell" charset="0"/>
                <a:cs typeface="Rockwell" charset="0"/>
              </a:rPr>
              <a:t>Goal: </a:t>
            </a:r>
            <a:r>
              <a:rPr lang="en-US" sz="2400" i="1" dirty="0">
                <a:latin typeface="Georgia" panose="02040502050405020303" pitchFamily="18" charset="0"/>
                <a:ea typeface="Rockwell" charset="0"/>
                <a:cs typeface="Rockwell" charset="0"/>
              </a:rPr>
              <a:t>Vital Habitats</a:t>
            </a:r>
            <a:endParaRPr lang="en" sz="2400" i="1" dirty="0">
              <a:latin typeface="Georgia" panose="02040502050405020303" pitchFamily="18" charset="0"/>
              <a:ea typeface="Rockwell" charset="0"/>
              <a:cs typeface="Rockwell" charset="0"/>
            </a:endParaRPr>
          </a:p>
          <a:p>
            <a:pPr lvl="0" algn="l">
              <a:spcBef>
                <a:spcPts val="0"/>
              </a:spcBef>
              <a:buNone/>
            </a:pPr>
            <a:r>
              <a:rPr lang="en-US" sz="3600" dirty="0">
                <a:latin typeface="Georgia" panose="02040502050405020303" pitchFamily="18" charset="0"/>
                <a:ea typeface="Rockwell" charset="0"/>
                <a:cs typeface="Rockwell" charset="0"/>
              </a:rPr>
              <a:t>Outcome</a:t>
            </a:r>
            <a:r>
              <a:rPr lang="en-US" sz="3600" i="1" dirty="0">
                <a:latin typeface="Georgia" panose="02040502050405020303" pitchFamily="18" charset="0"/>
                <a:ea typeface="Rockwell" charset="0"/>
                <a:cs typeface="Rockwell" charset="0"/>
              </a:rPr>
              <a:t>: </a:t>
            </a:r>
            <a:r>
              <a:rPr lang="en-US" sz="3200" i="1" dirty="0">
                <a:latin typeface="Georgia" panose="02040502050405020303" pitchFamily="18" charset="0"/>
                <a:ea typeface="Rockwell" charset="0"/>
                <a:cs typeface="Rockwell" charset="0"/>
              </a:rPr>
              <a:t>Tree Canopy</a:t>
            </a:r>
          </a:p>
          <a:p>
            <a:pPr lvl="0" algn="l">
              <a:buNone/>
            </a:pPr>
            <a:r>
              <a:rPr lang="en-US" sz="2400" dirty="0"/>
              <a:t>Continually increase urban tree canopy capacity to provide air quality, water quality and habitat benefits throughout the watershed. Expand urban tree canopy by </a:t>
            </a:r>
            <a:r>
              <a:rPr lang="en-US" sz="2400" b="1" dirty="0"/>
              <a:t>2,400 acres by 2025.</a:t>
            </a:r>
            <a:endParaRPr lang="en" sz="2800" b="1" i="1" dirty="0">
              <a:latin typeface="Georgia" panose="02040502050405020303" pitchFamily="18" charset="0"/>
              <a:ea typeface="Rockwell" charset="0"/>
              <a:cs typeface="Rockwell" charset="0"/>
            </a:endParaRPr>
          </a:p>
        </p:txBody>
      </p:sp>
      <p:sp>
        <p:nvSpPr>
          <p:cNvPr id="3" name="TextBox 2"/>
          <p:cNvSpPr txBox="1"/>
          <p:nvPr/>
        </p:nvSpPr>
        <p:spPr>
          <a:xfrm>
            <a:off x="0" y="709113"/>
            <a:ext cx="9144000" cy="307777"/>
          </a:xfrm>
          <a:prstGeom prst="rect">
            <a:avLst/>
          </a:prstGeom>
          <a:noFill/>
        </p:spPr>
        <p:txBody>
          <a:bodyPr wrap="square" rtlCol="0">
            <a:spAutoFit/>
          </a:bodyPr>
          <a:lstStyle/>
          <a:p>
            <a:pPr algn="ctr"/>
            <a:r>
              <a:rPr lang="en-US" i="1" dirty="0">
                <a:solidFill>
                  <a:schemeClr val="bg1"/>
                </a:solidFill>
                <a:latin typeface="Georgia" panose="02040502050405020303" pitchFamily="18" charset="0"/>
                <a:ea typeface="Rockwell" charset="0"/>
                <a:cs typeface="Rockwell" charset="0"/>
              </a:rPr>
              <a:t>Through the </a:t>
            </a:r>
            <a:r>
              <a:rPr lang="en-US" dirty="0">
                <a:solidFill>
                  <a:schemeClr val="bg1"/>
                </a:solidFill>
                <a:latin typeface="Georgia" panose="02040502050405020303" pitchFamily="18" charset="0"/>
                <a:ea typeface="Rockwell" charset="0"/>
                <a:cs typeface="Rockwell" charset="0"/>
              </a:rPr>
              <a:t>Chesapeake Bay Watershed Agreement</a:t>
            </a:r>
            <a:r>
              <a:rPr lang="en-US" i="1" dirty="0">
                <a:solidFill>
                  <a:schemeClr val="bg1"/>
                </a:solidFill>
                <a:latin typeface="Georgia" panose="02040502050405020303" pitchFamily="18" charset="0"/>
                <a:ea typeface="Rockwell" charset="0"/>
                <a:cs typeface="Rockwell" charset="0"/>
              </a:rPr>
              <a:t>, the Chesapeake Bay Program has committed to</a:t>
            </a:r>
            <a:r>
              <a:rPr lang="mr-IN" i="1" dirty="0">
                <a:solidFill>
                  <a:schemeClr val="bg1"/>
                </a:solidFill>
                <a:latin typeface="Georgia" panose="02040502050405020303" pitchFamily="18" charset="0"/>
                <a:ea typeface="Rockwell" charset="0"/>
                <a:cs typeface="Rockwell" charset="0"/>
              </a:rPr>
              <a:t>…</a:t>
            </a:r>
            <a:endParaRPr lang="en-US" i="1" dirty="0">
              <a:solidFill>
                <a:schemeClr val="bg1"/>
              </a:solidFill>
              <a:latin typeface="Georgia" panose="02040502050405020303" pitchFamily="18" charset="0"/>
              <a:ea typeface="Rockwell" charset="0"/>
              <a:cs typeface="Rockwell" charset="0"/>
            </a:endParaRPr>
          </a:p>
        </p:txBody>
      </p:sp>
      <p:sp>
        <p:nvSpPr>
          <p:cNvPr id="2" name="Rectangle 1"/>
          <p:cNvSpPr/>
          <p:nvPr/>
        </p:nvSpPr>
        <p:spPr>
          <a:xfrm>
            <a:off x="301251" y="1614678"/>
            <a:ext cx="2450592" cy="1914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83110" y="2417862"/>
            <a:ext cx="1410964" cy="307777"/>
          </a:xfrm>
          <a:prstGeom prst="rect">
            <a:avLst/>
          </a:prstGeom>
        </p:spPr>
        <p:txBody>
          <a:bodyPr wrap="none">
            <a:spAutoFit/>
          </a:bodyPr>
          <a:lstStyle/>
          <a:p>
            <a:r>
              <a:rPr lang="en-US" dirty="0">
                <a:solidFill>
                  <a:schemeClr val="bg1"/>
                </a:solidFill>
                <a:latin typeface="Rockwell" charset="0"/>
              </a:rPr>
              <a:t>Relevant Photo</a:t>
            </a:r>
            <a:endParaRPr lang="en-US" dirty="0"/>
          </a:p>
        </p:txBody>
      </p:sp>
      <p:pic>
        <p:nvPicPr>
          <p:cNvPr id="6" name="Picture 5">
            <a:extLst>
              <a:ext uri="{FF2B5EF4-FFF2-40B4-BE49-F238E27FC236}">
                <a16:creationId xmlns:a16="http://schemas.microsoft.com/office/drawing/2014/main" id="{A867EC10-92C5-4BA0-AA5F-F57E1FAC0E78}"/>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129980" y="1568577"/>
            <a:ext cx="2702885" cy="2114145"/>
          </a:xfrm>
          <a:prstGeom prst="rect">
            <a:avLst/>
          </a:prstGeom>
          <a:solidFill>
            <a:schemeClr val="bg1"/>
          </a:solidFill>
          <a:ln>
            <a:solidFill>
              <a:schemeClr val="bg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mawhorter\AppData\Local\Microsoft\Windows\Temporary Internet Files\Content.Outlook\H40VQBUU\conceptual framework for UTC.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8401" y="1828800"/>
            <a:ext cx="772668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09113"/>
            <a:ext cx="9144000" cy="523220"/>
          </a:xfrm>
          <a:prstGeom prst="rect">
            <a:avLst/>
          </a:prstGeom>
          <a:noFill/>
        </p:spPr>
        <p:txBody>
          <a:bodyPr wrap="square" rtlCol="0">
            <a:spAutoFit/>
          </a:bodyPr>
          <a:lstStyle/>
          <a:p>
            <a:pPr algn="ctr"/>
            <a:r>
              <a:rPr lang="en-US" sz="2800" i="1" dirty="0">
                <a:solidFill>
                  <a:schemeClr val="bg1"/>
                </a:solidFill>
                <a:latin typeface="Rockwell" charset="0"/>
                <a:ea typeface="Rockwell" charset="0"/>
                <a:cs typeface="Rockwell" charset="0"/>
              </a:rPr>
              <a:t>It’s not just about planting…</a:t>
            </a:r>
          </a:p>
        </p:txBody>
      </p:sp>
      <p:sp>
        <p:nvSpPr>
          <p:cNvPr id="2" name="Rectangle 1"/>
          <p:cNvSpPr/>
          <p:nvPr/>
        </p:nvSpPr>
        <p:spPr>
          <a:xfrm>
            <a:off x="5078185" y="2024743"/>
            <a:ext cx="3396343" cy="10940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703955-14E7-4874-86DE-11A6E9DA9B56}"/>
              </a:ext>
            </a:extLst>
          </p:cNvPr>
          <p:cNvSpPr/>
          <p:nvPr/>
        </p:nvSpPr>
        <p:spPr>
          <a:xfrm>
            <a:off x="178308" y="4021443"/>
            <a:ext cx="8787384" cy="1015663"/>
          </a:xfrm>
          <a:prstGeom prst="rect">
            <a:avLst/>
          </a:prstGeom>
          <a:solidFill>
            <a:srgbClr val="114454"/>
          </a:solidFill>
          <a:ln>
            <a:solidFill>
              <a:schemeClr val="bg1"/>
            </a:solidFill>
          </a:ln>
        </p:spPr>
        <p:txBody>
          <a:bodyPr wrap="square">
            <a:spAutoFit/>
          </a:bodyPr>
          <a:lstStyle/>
          <a:p>
            <a:pPr>
              <a:buClr>
                <a:schemeClr val="bg1"/>
              </a:buClr>
              <a:buSzPct val="138000"/>
            </a:pPr>
            <a:r>
              <a:rPr lang="en-US" sz="2000" u="sng" dirty="0">
                <a:solidFill>
                  <a:schemeClr val="bg1"/>
                </a:solidFill>
                <a:latin typeface="Rockwell" panose="02060603020205020403" pitchFamily="18" charset="0"/>
                <a:ea typeface="Times New Roman" panose="02020603050405020304" pitchFamily="18" charset="0"/>
              </a:rPr>
              <a:t>Tree Canopy Indicator has 2 components:</a:t>
            </a:r>
          </a:p>
          <a:p>
            <a:pPr lvl="1">
              <a:buClr>
                <a:schemeClr val="bg1"/>
              </a:buClr>
              <a:buSzPct val="138000"/>
            </a:pPr>
            <a:r>
              <a:rPr lang="en-US" sz="2000" dirty="0">
                <a:solidFill>
                  <a:schemeClr val="bg1"/>
                </a:solidFill>
                <a:latin typeface="Rockwell" panose="02060603020205020403" pitchFamily="18" charset="0"/>
                <a:ea typeface="Times New Roman" panose="02020603050405020304" pitchFamily="18" charset="0"/>
              </a:rPr>
              <a:t>1) States report three urban tree planting BMPs annually for TMDL</a:t>
            </a:r>
          </a:p>
          <a:p>
            <a:pPr lvl="1">
              <a:buClr>
                <a:schemeClr val="bg1"/>
              </a:buClr>
              <a:buSzPct val="138000"/>
            </a:pPr>
            <a:r>
              <a:rPr lang="en-US" sz="2000" dirty="0">
                <a:solidFill>
                  <a:schemeClr val="bg1"/>
                </a:solidFill>
                <a:latin typeface="Rockwell" panose="02060603020205020403" pitchFamily="18" charset="0"/>
              </a:rPr>
              <a:t>2) Long term progress analyzed through CBP Land Cover updates (2021)</a:t>
            </a:r>
          </a:p>
        </p:txBody>
      </p:sp>
    </p:spTree>
    <p:extLst>
      <p:ext uri="{BB962C8B-B14F-4D97-AF65-F5344CB8AC3E}">
        <p14:creationId xmlns:p14="http://schemas.microsoft.com/office/powerpoint/2010/main" val="195619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latin typeface="Georgia" panose="02040502050405020303" pitchFamily="18" charset="0"/>
                <a:ea typeface="Rockwell" charset="0"/>
                <a:cs typeface="Rockwell" charset="0"/>
              </a:rPr>
              <a:t>What is our Expected and Actual Progress?</a:t>
            </a:r>
            <a:endParaRPr lang="en" dirty="0">
              <a:latin typeface="Georgia" panose="02040502050405020303" pitchFamily="18" charset="0"/>
              <a:ea typeface="Rockwell" charset="0"/>
              <a:cs typeface="Rockwell" charset="0"/>
            </a:endParaRPr>
          </a:p>
        </p:txBody>
      </p:sp>
      <p:grpSp>
        <p:nvGrpSpPr>
          <p:cNvPr id="37" name="Shape 633"/>
          <p:cNvGrpSpPr/>
          <p:nvPr/>
        </p:nvGrpSpPr>
        <p:grpSpPr>
          <a:xfrm>
            <a:off x="427794" y="931165"/>
            <a:ext cx="313892" cy="22781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8" name="Chart 7">
            <a:extLst>
              <a:ext uri="{FF2B5EF4-FFF2-40B4-BE49-F238E27FC236}">
                <a16:creationId xmlns:a16="http://schemas.microsoft.com/office/drawing/2014/main" id="{760DB21F-7DBD-40FD-8BF9-4297CB68FEEB}"/>
              </a:ext>
            </a:extLst>
          </p:cNvPr>
          <p:cNvGraphicFramePr/>
          <p:nvPr>
            <p:extLst>
              <p:ext uri="{D42A27DB-BD31-4B8C-83A1-F6EECF244321}">
                <p14:modId xmlns:p14="http://schemas.microsoft.com/office/powerpoint/2010/main" val="1598198970"/>
              </p:ext>
            </p:extLst>
          </p:nvPr>
        </p:nvGraphicFramePr>
        <p:xfrm>
          <a:off x="1146025" y="1666031"/>
          <a:ext cx="6169175"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3FC0867-5B6C-4666-9420-E4CF6B445EDF}"/>
              </a:ext>
            </a:extLst>
          </p:cNvPr>
          <p:cNvSpPr txBox="1"/>
          <p:nvPr/>
        </p:nvSpPr>
        <p:spPr>
          <a:xfrm>
            <a:off x="7150608" y="3014031"/>
            <a:ext cx="1828800" cy="584775"/>
          </a:xfrm>
          <a:prstGeom prst="rect">
            <a:avLst/>
          </a:prstGeom>
          <a:solidFill>
            <a:schemeClr val="accent3">
              <a:lumMod val="60000"/>
              <a:lumOff val="40000"/>
            </a:schemeClr>
          </a:solidFill>
        </p:spPr>
        <p:txBody>
          <a:bodyPr wrap="square" rtlCol="0">
            <a:spAutoFit/>
          </a:bodyPr>
          <a:lstStyle/>
          <a:p>
            <a:pPr algn="ctr"/>
            <a:r>
              <a:rPr lang="en-US" sz="1600" b="1" dirty="0">
                <a:solidFill>
                  <a:srgbClr val="002060"/>
                </a:solidFill>
                <a:latin typeface="Calibri" panose="020F0502020204030204" pitchFamily="34" charset="0"/>
                <a:cs typeface="Calibri" panose="020F0502020204030204" pitchFamily="34" charset="0"/>
              </a:rPr>
              <a:t>Net Gain Target: </a:t>
            </a:r>
            <a:r>
              <a:rPr lang="en-US" sz="1600" dirty="0">
                <a:solidFill>
                  <a:srgbClr val="002060"/>
                </a:solidFill>
                <a:latin typeface="Calibri" panose="020F0502020204030204" pitchFamily="34" charset="0"/>
                <a:cs typeface="Calibri" panose="020F0502020204030204" pitchFamily="34" charset="0"/>
              </a:rPr>
              <a:t>2400 Acres</a:t>
            </a:r>
          </a:p>
        </p:txBody>
      </p:sp>
      <p:sp>
        <p:nvSpPr>
          <p:cNvPr id="9" name="TextBox 8">
            <a:extLst>
              <a:ext uri="{FF2B5EF4-FFF2-40B4-BE49-F238E27FC236}">
                <a16:creationId xmlns:a16="http://schemas.microsoft.com/office/drawing/2014/main" id="{2CC50012-85FE-47D8-8402-322F39295AFE}"/>
              </a:ext>
            </a:extLst>
          </p:cNvPr>
          <p:cNvSpPr txBox="1"/>
          <p:nvPr/>
        </p:nvSpPr>
        <p:spPr>
          <a:xfrm>
            <a:off x="4959096" y="2082694"/>
            <a:ext cx="2106168" cy="584775"/>
          </a:xfrm>
          <a:prstGeom prst="rect">
            <a:avLst/>
          </a:prstGeom>
          <a:solidFill>
            <a:schemeClr val="accent3">
              <a:lumMod val="60000"/>
              <a:lumOff val="40000"/>
            </a:schemeClr>
          </a:solidFill>
        </p:spPr>
        <p:txBody>
          <a:bodyPr wrap="square" rtlCol="0">
            <a:spAutoFit/>
          </a:bodyPr>
          <a:lstStyle/>
          <a:p>
            <a:pPr algn="ctr"/>
            <a:r>
              <a:rPr lang="en-US" sz="1600" b="1" dirty="0">
                <a:solidFill>
                  <a:srgbClr val="002060"/>
                </a:solidFill>
                <a:latin typeface="Calibri" panose="020F0502020204030204" pitchFamily="34" charset="0"/>
                <a:cs typeface="Calibri" panose="020F0502020204030204" pitchFamily="34" charset="0"/>
              </a:rPr>
              <a:t>Acres Planted: 5525 </a:t>
            </a:r>
          </a:p>
          <a:p>
            <a:pPr algn="ctr"/>
            <a:r>
              <a:rPr lang="en-US" sz="1600" dirty="0">
                <a:solidFill>
                  <a:srgbClr val="002060"/>
                </a:solidFill>
                <a:latin typeface="Calibri" panose="020F0502020204030204" pitchFamily="34" charset="0"/>
                <a:cs typeface="Calibri" panose="020F0502020204030204" pitchFamily="34" charset="0"/>
              </a:rPr>
              <a:t>(MD: 4875)</a:t>
            </a:r>
          </a:p>
        </p:txBody>
      </p:sp>
      <p:sp>
        <p:nvSpPr>
          <p:cNvPr id="10" name="TextBox 9">
            <a:extLst>
              <a:ext uri="{FF2B5EF4-FFF2-40B4-BE49-F238E27FC236}">
                <a16:creationId xmlns:a16="http://schemas.microsoft.com/office/drawing/2014/main" id="{FACE8EB3-6AE1-4561-90F3-728EF4C20290}"/>
              </a:ext>
            </a:extLst>
          </p:cNvPr>
          <p:cNvSpPr txBox="1"/>
          <p:nvPr/>
        </p:nvSpPr>
        <p:spPr>
          <a:xfrm>
            <a:off x="7158805" y="3894064"/>
            <a:ext cx="1527048" cy="338554"/>
          </a:xfrm>
          <a:prstGeom prst="rect">
            <a:avLst/>
          </a:prstGeom>
          <a:solidFill>
            <a:srgbClr val="FFFF00"/>
          </a:solidFill>
          <a:ln w="28575">
            <a:solidFill>
              <a:srgbClr val="C00000"/>
            </a:solidFill>
          </a:ln>
        </p:spPr>
        <p:txBody>
          <a:bodyPr wrap="square" rtlCol="0">
            <a:spAutoFit/>
          </a:bodyPr>
          <a:lstStyle/>
          <a:p>
            <a:pPr algn="ctr"/>
            <a:r>
              <a:rPr lang="en-US" sz="1600" dirty="0">
                <a:solidFill>
                  <a:srgbClr val="002060"/>
                </a:solidFill>
                <a:latin typeface="Calibri" panose="020F0502020204030204" pitchFamily="34" charset="0"/>
                <a:cs typeface="Calibri" panose="020F0502020204030204" pitchFamily="34" charset="0"/>
              </a:rPr>
              <a:t>Loss: ?? Acres</a:t>
            </a:r>
          </a:p>
        </p:txBody>
      </p:sp>
      <p:sp>
        <p:nvSpPr>
          <p:cNvPr id="11" name="TextBox 10">
            <a:extLst>
              <a:ext uri="{FF2B5EF4-FFF2-40B4-BE49-F238E27FC236}">
                <a16:creationId xmlns:a16="http://schemas.microsoft.com/office/drawing/2014/main" id="{3B822E65-2F9E-4D2D-93B2-EEB22F98AB48}"/>
              </a:ext>
            </a:extLst>
          </p:cNvPr>
          <p:cNvSpPr txBox="1"/>
          <p:nvPr/>
        </p:nvSpPr>
        <p:spPr>
          <a:xfrm>
            <a:off x="7158805" y="4433059"/>
            <a:ext cx="1527048" cy="584775"/>
          </a:xfrm>
          <a:prstGeom prst="rect">
            <a:avLst/>
          </a:prstGeom>
          <a:solidFill>
            <a:srgbClr val="FFFF00"/>
          </a:solidFill>
          <a:ln w="28575">
            <a:solidFill>
              <a:srgbClr val="C00000"/>
            </a:solidFill>
          </a:ln>
        </p:spPr>
        <p:txBody>
          <a:bodyPr wrap="square" rtlCol="0">
            <a:spAutoFit/>
          </a:bodyPr>
          <a:lstStyle/>
          <a:p>
            <a:pPr algn="ctr"/>
            <a:r>
              <a:rPr lang="en-US" sz="1600" dirty="0">
                <a:solidFill>
                  <a:srgbClr val="002060"/>
                </a:solidFill>
                <a:latin typeface="Calibri" panose="020F0502020204030204" pitchFamily="34" charset="0"/>
                <a:cs typeface="Calibri" panose="020F0502020204030204" pitchFamily="34" charset="0"/>
              </a:rPr>
              <a:t>Ph3 WIP Target:</a:t>
            </a:r>
          </a:p>
          <a:p>
            <a:pPr algn="ctr"/>
            <a:r>
              <a:rPr lang="en-US" sz="1600" dirty="0">
                <a:solidFill>
                  <a:srgbClr val="002060"/>
                </a:solidFill>
                <a:latin typeface="Calibri" panose="020F0502020204030204" pitchFamily="34" charset="0"/>
                <a:cs typeface="Calibri" panose="020F0502020204030204" pitchFamily="34" charset="0"/>
              </a:rPr>
              <a:t>72,230 acres</a:t>
            </a:r>
          </a:p>
        </p:txBody>
      </p:sp>
    </p:spTree>
    <p:extLst>
      <p:ext uri="{BB962C8B-B14F-4D97-AF65-F5344CB8AC3E}">
        <p14:creationId xmlns:p14="http://schemas.microsoft.com/office/powerpoint/2010/main" val="120138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6" name="Picture 5">
            <a:extLst>
              <a:ext uri="{FF2B5EF4-FFF2-40B4-BE49-F238E27FC236}">
                <a16:creationId xmlns:a16="http://schemas.microsoft.com/office/drawing/2014/main" id="{8A63F098-29CD-42F9-A397-5D6759F2EF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2611" y="1503755"/>
            <a:ext cx="7123453" cy="3504437"/>
          </a:xfrm>
          <a:prstGeom prst="rect">
            <a:avLst/>
          </a:prstGeom>
        </p:spPr>
      </p:pic>
      <p:grpSp>
        <p:nvGrpSpPr>
          <p:cNvPr id="37" name="Shape 633"/>
          <p:cNvGrpSpPr/>
          <p:nvPr/>
        </p:nvGrpSpPr>
        <p:grpSpPr>
          <a:xfrm>
            <a:off x="427794" y="931165"/>
            <a:ext cx="313892" cy="22781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 name="Rectangle 3">
            <a:extLst>
              <a:ext uri="{FF2B5EF4-FFF2-40B4-BE49-F238E27FC236}">
                <a16:creationId xmlns:a16="http://schemas.microsoft.com/office/drawing/2014/main" id="{926F8357-713D-49CF-A1A7-F4A79F173DB1}"/>
              </a:ext>
            </a:extLst>
          </p:cNvPr>
          <p:cNvSpPr/>
          <p:nvPr/>
        </p:nvSpPr>
        <p:spPr>
          <a:xfrm>
            <a:off x="2240280" y="2285780"/>
            <a:ext cx="595434" cy="5719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3327A9-D436-43F8-BE4E-09C99D5007DD}"/>
              </a:ext>
            </a:extLst>
          </p:cNvPr>
          <p:cNvSpPr/>
          <p:nvPr/>
        </p:nvSpPr>
        <p:spPr>
          <a:xfrm>
            <a:off x="4160520" y="2285780"/>
            <a:ext cx="1363528" cy="5719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33EAB8F-0423-49C0-BD26-C1FF81B11D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31431" y="1018032"/>
            <a:ext cx="5755336" cy="571940"/>
          </a:xfrm>
          <a:prstGeom prst="rect">
            <a:avLst/>
          </a:prstGeom>
        </p:spPr>
      </p:pic>
      <p:sp>
        <p:nvSpPr>
          <p:cNvPr id="2" name="TextBox 1">
            <a:extLst>
              <a:ext uri="{FF2B5EF4-FFF2-40B4-BE49-F238E27FC236}">
                <a16:creationId xmlns:a16="http://schemas.microsoft.com/office/drawing/2014/main" id="{81085447-97B7-477F-81B5-D522562CE1E9}"/>
              </a:ext>
            </a:extLst>
          </p:cNvPr>
          <p:cNvSpPr txBox="1"/>
          <p:nvPr/>
        </p:nvSpPr>
        <p:spPr>
          <a:xfrm>
            <a:off x="1131430" y="497330"/>
            <a:ext cx="7326769" cy="523220"/>
          </a:xfrm>
          <a:prstGeom prst="rect">
            <a:avLst/>
          </a:prstGeom>
          <a:solidFill>
            <a:srgbClr val="FFC000"/>
          </a:solidFill>
        </p:spPr>
        <p:txBody>
          <a:bodyPr wrap="square" rtlCol="0">
            <a:spAutoFit/>
          </a:bodyPr>
          <a:lstStyle/>
          <a:p>
            <a:r>
              <a:rPr lang="en-US" sz="2800" dirty="0"/>
              <a:t>In some areas, we are losing ground…</a:t>
            </a:r>
          </a:p>
        </p:txBody>
      </p:sp>
    </p:spTree>
    <p:extLst>
      <p:ext uri="{BB962C8B-B14F-4D97-AF65-F5344CB8AC3E}">
        <p14:creationId xmlns:p14="http://schemas.microsoft.com/office/powerpoint/2010/main" val="284700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606800" y="1609344"/>
            <a:ext cx="5405120" cy="1481328"/>
          </a:xfrm>
          <a:prstGeom prst="rect">
            <a:avLst/>
          </a:prstGeom>
        </p:spPr>
        <p:txBody>
          <a:bodyPr lIns="91425" tIns="91425" rIns="91425" bIns="91425" anchor="b" anchorCtr="0">
            <a:noAutofit/>
          </a:bodyPr>
          <a:lstStyle/>
          <a:p>
            <a:pPr lvl="0" rtl="0">
              <a:spcBef>
                <a:spcPts val="0"/>
              </a:spcBef>
              <a:buNone/>
            </a:pPr>
            <a:r>
              <a:rPr lang="en-US" dirty="0">
                <a:latin typeface="Georgia" panose="02040502050405020303" pitchFamily="18" charset="0"/>
                <a:ea typeface="Rockwell" charset="0"/>
                <a:cs typeface="Rockwell" charset="0"/>
              </a:rPr>
              <a:t>Learn</a:t>
            </a:r>
            <a:br>
              <a:rPr lang="en-US" dirty="0">
                <a:latin typeface="Georgia" panose="02040502050405020303" pitchFamily="18" charset="0"/>
                <a:ea typeface="Rockwell" charset="0"/>
                <a:cs typeface="Rockwell" charset="0"/>
              </a:rPr>
            </a:br>
            <a:r>
              <a:rPr lang="en-US" sz="2200" i="1" dirty="0">
                <a:latin typeface="Georgia" panose="02040502050405020303" pitchFamily="18" charset="0"/>
                <a:ea typeface="Rockwell" charset="0"/>
                <a:cs typeface="Rockwell" charset="0"/>
              </a:rPr>
              <a:t>What have we learned in the last two years?</a:t>
            </a:r>
            <a:endParaRPr lang="en" sz="2200" b="0" dirty="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L</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400507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Successes – Summit 2.0 </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pic>
        <p:nvPicPr>
          <p:cNvPr id="19" name="Picture 18">
            <a:extLst>
              <a:ext uri="{FF2B5EF4-FFF2-40B4-BE49-F238E27FC236}">
                <a16:creationId xmlns:a16="http://schemas.microsoft.com/office/drawing/2014/main" id="{08412304-3C6D-4B57-9D1E-FAF9633DDE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0170" y="3694186"/>
            <a:ext cx="3897017" cy="1449314"/>
          </a:xfrm>
          <a:prstGeom prst="rect">
            <a:avLst/>
          </a:prstGeom>
        </p:spPr>
      </p:pic>
      <p:pic>
        <p:nvPicPr>
          <p:cNvPr id="20" name="Picture 19">
            <a:extLst>
              <a:ext uri="{FF2B5EF4-FFF2-40B4-BE49-F238E27FC236}">
                <a16:creationId xmlns:a16="http://schemas.microsoft.com/office/drawing/2014/main" id="{D63E5ADE-3BBA-4FBD-B249-8CCC1E1E34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09051" y="1649322"/>
            <a:ext cx="4514229" cy="1870274"/>
          </a:xfrm>
          <a:prstGeom prst="rect">
            <a:avLst/>
          </a:prstGeom>
        </p:spPr>
      </p:pic>
      <p:pic>
        <p:nvPicPr>
          <p:cNvPr id="21" name="Picture 20">
            <a:extLst>
              <a:ext uri="{FF2B5EF4-FFF2-40B4-BE49-F238E27FC236}">
                <a16:creationId xmlns:a16="http://schemas.microsoft.com/office/drawing/2014/main" id="{689B5B71-34AA-4C11-B6D4-18C7A5E50F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6813" y="1958604"/>
            <a:ext cx="3958011" cy="2308097"/>
          </a:xfrm>
          <a:prstGeom prst="rect">
            <a:avLst/>
          </a:prstGeom>
        </p:spPr>
      </p:pic>
      <p:pic>
        <p:nvPicPr>
          <p:cNvPr id="22" name="Picture 21">
            <a:extLst>
              <a:ext uri="{FF2B5EF4-FFF2-40B4-BE49-F238E27FC236}">
                <a16:creationId xmlns:a16="http://schemas.microsoft.com/office/drawing/2014/main" id="{07ABB51D-A3F1-4A4D-87CE-8F261075D56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7612" y="1613897"/>
            <a:ext cx="4141615" cy="332370"/>
          </a:xfrm>
          <a:prstGeom prst="rect">
            <a:avLst/>
          </a:prstGeom>
        </p:spPr>
      </p:pic>
      <p:sp>
        <p:nvSpPr>
          <p:cNvPr id="23" name="Rectangle 22">
            <a:extLst>
              <a:ext uri="{FF2B5EF4-FFF2-40B4-BE49-F238E27FC236}">
                <a16:creationId xmlns:a16="http://schemas.microsoft.com/office/drawing/2014/main" id="{14592EFA-B038-4FBE-B451-76B4B451EAC6}"/>
              </a:ext>
            </a:extLst>
          </p:cNvPr>
          <p:cNvSpPr/>
          <p:nvPr/>
        </p:nvSpPr>
        <p:spPr>
          <a:xfrm>
            <a:off x="297612" y="1613897"/>
            <a:ext cx="4212238" cy="3408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group of people posing for a photo&#10;&#10;Description automatically generated">
            <a:extLst>
              <a:ext uri="{FF2B5EF4-FFF2-40B4-BE49-F238E27FC236}">
                <a16:creationId xmlns:a16="http://schemas.microsoft.com/office/drawing/2014/main" id="{AB3CE384-501D-4486-8FB6-D832FC43ADF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69358" y="-7375"/>
            <a:ext cx="4353922" cy="1366618"/>
          </a:xfrm>
          <a:prstGeom prst="rect">
            <a:avLst/>
          </a:prstGeom>
        </p:spPr>
      </p:pic>
    </p:spTree>
    <p:extLst>
      <p:ext uri="{BB962C8B-B14F-4D97-AF65-F5344CB8AC3E}">
        <p14:creationId xmlns:p14="http://schemas.microsoft.com/office/powerpoint/2010/main" val="383647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A868C0-AD1A-467B-B839-3FAA982CEA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6081" y="558375"/>
            <a:ext cx="3631705" cy="2383658"/>
          </a:xfrm>
          <a:prstGeom prst="rect">
            <a:avLst/>
          </a:prstGeom>
        </p:spPr>
      </p:pic>
      <p:sp>
        <p:nvSpPr>
          <p:cNvPr id="2" name="Title 1"/>
          <p:cNvSpPr>
            <a:spLocks noGrp="1"/>
          </p:cNvSpPr>
          <p:nvPr>
            <p:ph type="title"/>
          </p:nvPr>
        </p:nvSpPr>
        <p:spPr/>
        <p:txBody>
          <a:bodyPr/>
          <a:lstStyle/>
          <a:p>
            <a:r>
              <a:rPr lang="en-US" dirty="0">
                <a:latin typeface="Georgia" panose="02040502050405020303" pitchFamily="18" charset="0"/>
              </a:rPr>
              <a:t>Successes – Summit 2.0 </a:t>
            </a:r>
          </a:p>
        </p:txBody>
      </p:sp>
      <p:sp>
        <p:nvSpPr>
          <p:cNvPr id="3" name="Text Placeholder 2"/>
          <p:cNvSpPr>
            <a:spLocks noGrp="1"/>
          </p:cNvSpPr>
          <p:nvPr>
            <p:ph type="body" idx="1"/>
          </p:nvPr>
        </p:nvSpPr>
        <p:spPr>
          <a:xfrm>
            <a:off x="-9489" y="1558583"/>
            <a:ext cx="2552300" cy="3574988"/>
          </a:xfrm>
          <a:solidFill>
            <a:schemeClr val="bg1"/>
          </a:solidFill>
          <a:ln>
            <a:solidFill>
              <a:srgbClr val="114454"/>
            </a:solidFill>
          </a:ln>
        </p:spPr>
        <p:txBody>
          <a:bodyPr/>
          <a:lstStyle/>
          <a:p>
            <a:pPr>
              <a:buNone/>
            </a:pPr>
            <a:r>
              <a:rPr lang="en-US" sz="1800" i="1" dirty="0">
                <a:latin typeface="Georgia" panose="02040502050405020303" pitchFamily="18" charset="0"/>
              </a:rPr>
              <a:t>BOLSTER</a:t>
            </a:r>
          </a:p>
          <a:p>
            <a:pPr>
              <a:buNone/>
            </a:pPr>
            <a:r>
              <a:rPr lang="en-US" sz="1800" dirty="0">
                <a:latin typeface="Georgia" panose="02040502050405020303" pitchFamily="18" charset="0"/>
              </a:rPr>
              <a:t>Funding &amp; Partnership</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
        <p:nvSpPr>
          <p:cNvPr id="12" name="Text Placeholder 2">
            <a:extLst>
              <a:ext uri="{FF2B5EF4-FFF2-40B4-BE49-F238E27FC236}">
                <a16:creationId xmlns:a16="http://schemas.microsoft.com/office/drawing/2014/main" id="{4FB356FC-2310-4E29-9B68-0E488563C019}"/>
              </a:ext>
            </a:extLst>
          </p:cNvPr>
          <p:cNvSpPr txBox="1">
            <a:spLocks/>
          </p:cNvSpPr>
          <p:nvPr/>
        </p:nvSpPr>
        <p:spPr>
          <a:xfrm>
            <a:off x="2542811" y="1560201"/>
            <a:ext cx="2605348" cy="3574988"/>
          </a:xfrm>
          <a:prstGeom prst="rect">
            <a:avLst/>
          </a:prstGeom>
          <a:noFill/>
          <a:ln>
            <a:solidFill>
              <a:srgbClr val="114454"/>
            </a:solid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1pPr>
            <a:lvl2pPr marR="0" lvl="1"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2pPr>
            <a:lvl3pPr marR="0" lvl="2"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3pPr>
            <a:lvl4pPr marR="0" lvl="3"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4pPr>
            <a:lvl5pPr marR="0" lvl="4"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5pPr>
            <a:lvl6pPr marR="0" lvl="5"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6pPr>
            <a:lvl7pPr marR="0" lvl="6"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7pPr>
            <a:lvl8pPr marR="0" lvl="7"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8pPr>
            <a:lvl9pPr marR="0" lvl="8"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9pPr>
          </a:lstStyle>
          <a:p>
            <a:pPr>
              <a:buFont typeface="Nixie One"/>
              <a:buNone/>
            </a:pPr>
            <a:r>
              <a:rPr lang="en-US" sz="1800" i="1" dirty="0">
                <a:latin typeface="Georgia" panose="02040502050405020303" pitchFamily="18" charset="0"/>
              </a:rPr>
              <a:t>STRENGTHEN</a:t>
            </a:r>
          </a:p>
          <a:p>
            <a:pPr>
              <a:buFont typeface="Nixie One"/>
              <a:buNone/>
            </a:pPr>
            <a:r>
              <a:rPr lang="en-US" sz="1800" dirty="0">
                <a:latin typeface="Georgia" panose="02040502050405020303" pitchFamily="18" charset="0"/>
              </a:rPr>
              <a:t>Policy &amp; Ordinances</a:t>
            </a:r>
          </a:p>
        </p:txBody>
      </p:sp>
      <p:sp>
        <p:nvSpPr>
          <p:cNvPr id="13" name="Text Placeholder 2">
            <a:extLst>
              <a:ext uri="{FF2B5EF4-FFF2-40B4-BE49-F238E27FC236}">
                <a16:creationId xmlns:a16="http://schemas.microsoft.com/office/drawing/2014/main" id="{1FAD62FB-767C-48CA-BE12-ECBEC99A304F}"/>
              </a:ext>
            </a:extLst>
          </p:cNvPr>
          <p:cNvSpPr txBox="1">
            <a:spLocks/>
          </p:cNvSpPr>
          <p:nvPr/>
        </p:nvSpPr>
        <p:spPr>
          <a:xfrm>
            <a:off x="5148159" y="-40988"/>
            <a:ext cx="4008572" cy="2491018"/>
          </a:xfrm>
          <a:prstGeom prst="rect">
            <a:avLst/>
          </a:prstGeom>
          <a:noFill/>
          <a:ln>
            <a:solidFill>
              <a:srgbClr val="114454"/>
            </a:solid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1pPr>
            <a:lvl2pPr marR="0" lvl="1"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2pPr>
            <a:lvl3pPr marR="0" lvl="2"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3pPr>
            <a:lvl4pPr marR="0" lvl="3"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4pPr>
            <a:lvl5pPr marR="0" lvl="4"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5pPr>
            <a:lvl6pPr marR="0" lvl="5"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6pPr>
            <a:lvl7pPr marR="0" lvl="6"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7pPr>
            <a:lvl8pPr marR="0" lvl="7"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8pPr>
            <a:lvl9pPr marR="0" lvl="8"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9pPr>
          </a:lstStyle>
          <a:p>
            <a:pPr>
              <a:buFont typeface="Nixie One"/>
              <a:buNone/>
            </a:pPr>
            <a:r>
              <a:rPr lang="en-US" sz="1800" i="1" dirty="0">
                <a:latin typeface="Georgia" panose="02040502050405020303" pitchFamily="18" charset="0"/>
              </a:rPr>
              <a:t>INCREASE</a:t>
            </a:r>
            <a:r>
              <a:rPr lang="en-US" sz="1800" dirty="0">
                <a:latin typeface="Georgia" panose="02040502050405020303" pitchFamily="18" charset="0"/>
              </a:rPr>
              <a:t> </a:t>
            </a:r>
          </a:p>
          <a:p>
            <a:pPr>
              <a:buFont typeface="Nixie One"/>
              <a:buNone/>
            </a:pPr>
            <a:r>
              <a:rPr lang="en-US" sz="1800" dirty="0">
                <a:latin typeface="Georgia" panose="02040502050405020303" pitchFamily="18" charset="0"/>
              </a:rPr>
              <a:t>Technical Capacity &amp; Knowledge</a:t>
            </a:r>
            <a:endParaRPr lang="en-US" dirty="0">
              <a:latin typeface="Georgia" panose="02040502050405020303" pitchFamily="18" charset="0"/>
            </a:endParaRPr>
          </a:p>
        </p:txBody>
      </p:sp>
      <p:sp>
        <p:nvSpPr>
          <p:cNvPr id="14" name="Text Placeholder 2">
            <a:extLst>
              <a:ext uri="{FF2B5EF4-FFF2-40B4-BE49-F238E27FC236}">
                <a16:creationId xmlns:a16="http://schemas.microsoft.com/office/drawing/2014/main" id="{D796D0A1-5BBC-4C67-B82A-E9731F6EC174}"/>
              </a:ext>
            </a:extLst>
          </p:cNvPr>
          <p:cNvSpPr txBox="1">
            <a:spLocks/>
          </p:cNvSpPr>
          <p:nvPr/>
        </p:nvSpPr>
        <p:spPr>
          <a:xfrm>
            <a:off x="5145353" y="2452914"/>
            <a:ext cx="3984133" cy="2699673"/>
          </a:xfrm>
          <a:prstGeom prst="rect">
            <a:avLst/>
          </a:prstGeom>
          <a:solidFill>
            <a:schemeClr val="bg1"/>
          </a:solidFill>
          <a:ln>
            <a:solidFill>
              <a:srgbClr val="114454"/>
            </a:solid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1pPr>
            <a:lvl2pPr marR="0" lvl="1"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2pPr>
            <a:lvl3pPr marR="0" lvl="2"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3pPr>
            <a:lvl4pPr marR="0" lvl="3"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4pPr>
            <a:lvl5pPr marR="0" lvl="4"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5pPr>
            <a:lvl6pPr marR="0" lvl="5"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6pPr>
            <a:lvl7pPr marR="0" lvl="6"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7pPr>
            <a:lvl8pPr marR="0" lvl="7"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8pPr>
            <a:lvl9pPr marR="0" lvl="8"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9pPr>
          </a:lstStyle>
          <a:p>
            <a:pPr>
              <a:buFont typeface="Nixie One"/>
              <a:buNone/>
            </a:pPr>
            <a:r>
              <a:rPr lang="en-US" sz="1800" i="1" dirty="0">
                <a:latin typeface="Georgia" panose="02040502050405020303" pitchFamily="18" charset="0"/>
              </a:rPr>
              <a:t>EXPAND</a:t>
            </a:r>
          </a:p>
          <a:p>
            <a:pPr>
              <a:buFont typeface="Nixie One"/>
              <a:buNone/>
            </a:pPr>
            <a:r>
              <a:rPr lang="en-US" sz="1800" dirty="0">
                <a:latin typeface="Georgia" panose="02040502050405020303" pitchFamily="18" charset="0"/>
              </a:rPr>
              <a:t>Community Outreach &amp; Education</a:t>
            </a:r>
          </a:p>
        </p:txBody>
      </p:sp>
      <p:pic>
        <p:nvPicPr>
          <p:cNvPr id="15" name="Picture 14">
            <a:extLst>
              <a:ext uri="{FF2B5EF4-FFF2-40B4-BE49-F238E27FC236}">
                <a16:creationId xmlns:a16="http://schemas.microsoft.com/office/drawing/2014/main" id="{A815721F-B386-4652-8BF4-3C45993102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79" y="2317156"/>
            <a:ext cx="2431143" cy="2780991"/>
          </a:xfrm>
          <a:prstGeom prst="rect">
            <a:avLst/>
          </a:prstGeom>
        </p:spPr>
      </p:pic>
      <p:pic>
        <p:nvPicPr>
          <p:cNvPr id="16" name="Picture 15">
            <a:extLst>
              <a:ext uri="{FF2B5EF4-FFF2-40B4-BE49-F238E27FC236}">
                <a16:creationId xmlns:a16="http://schemas.microsoft.com/office/drawing/2014/main" id="{B72A7120-E697-4FE7-A66B-8639E82B43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62203" y="2317156"/>
            <a:ext cx="2580909" cy="2835431"/>
          </a:xfrm>
          <a:prstGeom prst="rect">
            <a:avLst/>
          </a:prstGeom>
        </p:spPr>
      </p:pic>
      <p:pic>
        <p:nvPicPr>
          <p:cNvPr id="11" name="Picture 10">
            <a:extLst>
              <a:ext uri="{FF2B5EF4-FFF2-40B4-BE49-F238E27FC236}">
                <a16:creationId xmlns:a16="http://schemas.microsoft.com/office/drawing/2014/main" id="{7FC181A9-C6E9-4AF8-9F85-A756BF3940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1054" y="3207158"/>
            <a:ext cx="3361758" cy="1890989"/>
          </a:xfrm>
          <a:prstGeom prst="rect">
            <a:avLst/>
          </a:prstGeom>
          <a:ln>
            <a:solidFill>
              <a:srgbClr val="114454"/>
            </a:solidFill>
          </a:ln>
        </p:spPr>
      </p:pic>
    </p:spTree>
    <p:extLst>
      <p:ext uri="{BB962C8B-B14F-4D97-AF65-F5344CB8AC3E}">
        <p14:creationId xmlns:p14="http://schemas.microsoft.com/office/powerpoint/2010/main" val="3816464796"/>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ct:contentTypeSchema xmlns:ct="http://schemas.microsoft.com/office/2006/metadata/contentType" xmlns:ma="http://schemas.microsoft.com/office/2006/metadata/properties/metaAttributes" ct:_="" ma:_="" ma:contentTypeName="Document" ma:contentTypeID="0x0101007299ACFDB1F7B243A8BE670D52864591" ma:contentTypeVersion="4" ma:contentTypeDescription="Create a new document." ma:contentTypeScope="" ma:versionID="bedc101f92e1a0c51ece9094e7d6ea51">
  <xsd:schema xmlns:xsd="http://www.w3.org/2001/XMLSchema" xmlns:xs="http://www.w3.org/2001/XMLSchema" xmlns:p="http://schemas.microsoft.com/office/2006/metadata/properties" xmlns:ns2="c2de63d9-61f2-4114-9950-8094353c4192" targetNamespace="http://schemas.microsoft.com/office/2006/metadata/properties" ma:root="true" ma:fieldsID="5bde11fa1469642d44d86ec58a7d9c72" ns2:_="">
    <xsd:import namespace="c2de63d9-61f2-4114-9950-8094353c41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e63d9-61f2-4114-9950-8094353c41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5BA3650-AC55-4740-9A73-788C0241F052}">
  <ds:schemaRefs>
    <ds:schemaRef ds:uri="ESRI.ArcGIS.Mapping.OfficeIntegration.PowerPointInfo"/>
  </ds:schemaRefs>
</ds:datastoreItem>
</file>

<file path=customXml/itemProps10.xml><?xml version="1.0" encoding="utf-8"?>
<ds:datastoreItem xmlns:ds="http://schemas.openxmlformats.org/officeDocument/2006/customXml" ds:itemID="{EC738E43-9B1B-4E52-A67B-7CF5C8642CA3}">
  <ds:schemaRefs>
    <ds:schemaRef ds:uri="ESRI.ArcGIS.Mapping.OfficeIntegration.PowerPointInfo"/>
  </ds:schemaRefs>
</ds:datastoreItem>
</file>

<file path=customXml/itemProps11.xml><?xml version="1.0" encoding="utf-8"?>
<ds:datastoreItem xmlns:ds="http://schemas.openxmlformats.org/officeDocument/2006/customXml" ds:itemID="{D23F5A4E-D19D-44BE-9A14-B641A118331B}">
  <ds:schemaRefs>
    <ds:schemaRef ds:uri="ESRI.ArcGIS.Mapping.OfficeIntegration.PowerPointInfo"/>
  </ds:schemaRefs>
</ds:datastoreItem>
</file>

<file path=customXml/itemProps12.xml><?xml version="1.0" encoding="utf-8"?>
<ds:datastoreItem xmlns:ds="http://schemas.openxmlformats.org/officeDocument/2006/customXml" ds:itemID="{55F989C4-A50C-49F2-A2D5-2F533AD9D067}">
  <ds:schemaRefs>
    <ds:schemaRef ds:uri="ESRI.ArcGIS.Mapping.OfficeIntegration.PowerPointInfo"/>
  </ds:schemaRefs>
</ds:datastoreItem>
</file>

<file path=customXml/itemProps13.xml><?xml version="1.0" encoding="utf-8"?>
<ds:datastoreItem xmlns:ds="http://schemas.openxmlformats.org/officeDocument/2006/customXml" ds:itemID="{8ED37029-9C88-4C42-AFDF-C1ED0D3B3F66}">
  <ds:schemaRefs>
    <ds:schemaRef ds:uri="ESRI.ArcGIS.Mapping.OfficeIntegration.PowerPointInfo"/>
  </ds:schemaRefs>
</ds:datastoreItem>
</file>

<file path=customXml/itemProps14.xml><?xml version="1.0" encoding="utf-8"?>
<ds:datastoreItem xmlns:ds="http://schemas.openxmlformats.org/officeDocument/2006/customXml" ds:itemID="{17A23024-511E-4A74-BF2C-65163265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e63d9-61f2-4114-9950-8094353c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5.xml><?xml version="1.0" encoding="utf-8"?>
<ds:datastoreItem xmlns:ds="http://schemas.openxmlformats.org/officeDocument/2006/customXml" ds:itemID="{A474D4E0-64B2-495C-8D87-43DA111C7C28}">
  <ds:schemaRefs>
    <ds:schemaRef ds:uri="ESRI.ArcGIS.Mapping.OfficeIntegration.PowerPointInfo"/>
  </ds:schemaRefs>
</ds:datastoreItem>
</file>

<file path=customXml/itemProps16.xml><?xml version="1.0" encoding="utf-8"?>
<ds:datastoreItem xmlns:ds="http://schemas.openxmlformats.org/officeDocument/2006/customXml" ds:itemID="{7B5587FA-2CBF-4CE1-BFE0-C712953C7E84}">
  <ds:schemaRefs>
    <ds:schemaRef ds:uri="ESRI.ArcGIS.Mapping.OfficeIntegration.PowerPointInfo"/>
  </ds:schemaRefs>
</ds:datastoreItem>
</file>

<file path=customXml/itemProps17.xml><?xml version="1.0" encoding="utf-8"?>
<ds:datastoreItem xmlns:ds="http://schemas.openxmlformats.org/officeDocument/2006/customXml" ds:itemID="{5B229134-EC8F-4234-BDBD-F6252274FB35}">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www.w3.org/XML/1998/namespace"/>
    <ds:schemaRef ds:uri="c2de63d9-61f2-4114-9950-8094353c4192"/>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F6E9DD8-4E4E-4463-8C2B-1ABD78665744}">
  <ds:schemaRefs>
    <ds:schemaRef ds:uri="ESRI.ArcGIS.Mapping.OfficeIntegration.PowerPointInfo"/>
  </ds:schemaRefs>
</ds:datastoreItem>
</file>

<file path=customXml/itemProps3.xml><?xml version="1.0" encoding="utf-8"?>
<ds:datastoreItem xmlns:ds="http://schemas.openxmlformats.org/officeDocument/2006/customXml" ds:itemID="{B703ED97-4220-49F5-97F8-75A4AC4FFC4C}">
  <ds:schemaRefs>
    <ds:schemaRef ds:uri="ESRI.ArcGIS.Mapping.OfficeIntegration.PowerPointInfo"/>
  </ds:schemaRefs>
</ds:datastoreItem>
</file>

<file path=customXml/itemProps4.xml><?xml version="1.0" encoding="utf-8"?>
<ds:datastoreItem xmlns:ds="http://schemas.openxmlformats.org/officeDocument/2006/customXml" ds:itemID="{8872A0B0-370F-4323-BF4E-D589DE50C5F6}">
  <ds:schemaRefs>
    <ds:schemaRef ds:uri="ESRI.ArcGIS.Mapping.OfficeIntegration.PowerPointInfo"/>
  </ds:schemaRefs>
</ds:datastoreItem>
</file>

<file path=customXml/itemProps5.xml><?xml version="1.0" encoding="utf-8"?>
<ds:datastoreItem xmlns:ds="http://schemas.openxmlformats.org/officeDocument/2006/customXml" ds:itemID="{4275E6C4-E755-4DDE-B477-A58B28879AFF}">
  <ds:schemaRefs>
    <ds:schemaRef ds:uri="ESRI.ArcGIS.Mapping.OfficeIntegration.PowerPointInfo"/>
  </ds:schemaRefs>
</ds:datastoreItem>
</file>

<file path=customXml/itemProps6.xml><?xml version="1.0" encoding="utf-8"?>
<ds:datastoreItem xmlns:ds="http://schemas.openxmlformats.org/officeDocument/2006/customXml" ds:itemID="{571267E0-A1A7-4733-96AA-41775714C2CF}">
  <ds:schemaRefs>
    <ds:schemaRef ds:uri="ESRI.ArcGIS.Mapping.OfficeIntegration.PowerPointInfo"/>
  </ds:schemaRefs>
</ds:datastoreItem>
</file>

<file path=customXml/itemProps7.xml><?xml version="1.0" encoding="utf-8"?>
<ds:datastoreItem xmlns:ds="http://schemas.openxmlformats.org/officeDocument/2006/customXml" ds:itemID="{D193DC0A-DA83-4AC4-A3D0-E1DDA4E1CA29}">
  <ds:schemaRefs>
    <ds:schemaRef ds:uri="http://schemas.microsoft.com/sharepoint/v3/contenttype/forms"/>
  </ds:schemaRefs>
</ds:datastoreItem>
</file>

<file path=customXml/itemProps8.xml><?xml version="1.0" encoding="utf-8"?>
<ds:datastoreItem xmlns:ds="http://schemas.openxmlformats.org/officeDocument/2006/customXml" ds:itemID="{264E8007-01B3-4757-ADB3-5F8B49977323}">
  <ds:schemaRefs>
    <ds:schemaRef ds:uri="ESRI.ArcGIS.Mapping.OfficeIntegration.PowerPointInfo"/>
  </ds:schemaRefs>
</ds:datastoreItem>
</file>

<file path=customXml/itemProps9.xml><?xml version="1.0" encoding="utf-8"?>
<ds:datastoreItem xmlns:ds="http://schemas.openxmlformats.org/officeDocument/2006/customXml" ds:itemID="{1FB39C2D-9676-41D1-9E56-3B60BBD4EDA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12413</TotalTime>
  <Words>1885</Words>
  <Application>Microsoft Office PowerPoint</Application>
  <PresentationFormat>On-screen Show (16:9)</PresentationFormat>
  <Paragraphs>167</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Georgia</vt:lpstr>
      <vt:lpstr>Impact</vt:lpstr>
      <vt:lpstr>Nixie One</vt:lpstr>
      <vt:lpstr>Roboto Slab</vt:lpstr>
      <vt:lpstr>Rockwell</vt:lpstr>
      <vt:lpstr>Wingdings</vt:lpstr>
      <vt:lpstr>Warwick template</vt:lpstr>
      <vt:lpstr>Default Design</vt:lpstr>
      <vt:lpstr>PowerPoint Presentation</vt:lpstr>
      <vt:lpstr>PowerPoint Presentation</vt:lpstr>
      <vt:lpstr>PowerPoint Presentation</vt:lpstr>
      <vt:lpstr>PowerPoint Presentation</vt:lpstr>
      <vt:lpstr>What is our Expected and Actual Progress?</vt:lpstr>
      <vt:lpstr>PowerPoint Presentation</vt:lpstr>
      <vt:lpstr>Learn What have we learned in the last two years?</vt:lpstr>
      <vt:lpstr>Successes – Summit 2.0 </vt:lpstr>
      <vt:lpstr>Successes – Summit 2.0 </vt:lpstr>
      <vt:lpstr>Successes – States</vt:lpstr>
      <vt:lpstr>Successes – Cross Outcome </vt:lpstr>
      <vt:lpstr>PowerPoint Presentation</vt:lpstr>
      <vt:lpstr>Challenges &amp; Lessons Learned</vt:lpstr>
      <vt:lpstr>On the Horizon</vt:lpstr>
      <vt:lpstr>Adapt How does all of this impact our work?</vt:lpstr>
      <vt:lpstr>Based on what we learned, we plan to … </vt:lpstr>
      <vt:lpstr>Help How can the Management Board lead the Program to adapt?</vt:lpstr>
      <vt:lpstr>Help Needed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Free, Laura</dc:creator>
  <cp:lastModifiedBy>Mawhorter, Julie -FS</cp:lastModifiedBy>
  <cp:revision>226</cp:revision>
  <cp:lastPrinted>2017-03-30T13:27:36Z</cp:lastPrinted>
  <dcterms:modified xsi:type="dcterms:W3CDTF">2021-02-04T18:36:47Z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0x0101007299ACFDB1F7B243A8BE670D52864591</vt:lpwstr>
  </property>
</Properties>
</file>