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361" r:id="rId3"/>
    <p:sldId id="364" r:id="rId4"/>
    <p:sldId id="365" r:id="rId5"/>
    <p:sldId id="366" r:id="rId6"/>
    <p:sldId id="367" r:id="rId7"/>
    <p:sldId id="368" r:id="rId8"/>
    <p:sldId id="362" r:id="rId9"/>
    <p:sldId id="351" r:id="rId10"/>
    <p:sldId id="352" r:id="rId11"/>
    <p:sldId id="353" r:id="rId12"/>
    <p:sldId id="357" r:id="rId13"/>
    <p:sldId id="354" r:id="rId14"/>
    <p:sldId id="355" r:id="rId15"/>
    <p:sldId id="344" r:id="rId16"/>
    <p:sldId id="348" r:id="rId17"/>
    <p:sldId id="356" r:id="rId18"/>
    <p:sldId id="340" r:id="rId19"/>
    <p:sldId id="342" r:id="rId20"/>
    <p:sldId id="369" r:id="rId21"/>
    <p:sldId id="360" r:id="rId22"/>
    <p:sldId id="359" r:id="rId23"/>
    <p:sldId id="338" r:id="rId24"/>
    <p:sldId id="358" r:id="rId25"/>
    <p:sldId id="299" r:id="rId26"/>
    <p:sldId id="300" r:id="rId27"/>
  </p:sldIdLst>
  <p:sldSz cx="9144000" cy="6858000" type="screen4x3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A722"/>
    <a:srgbClr val="FDBB00"/>
    <a:srgbClr val="FDBB2F"/>
    <a:srgbClr val="2A80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-159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FB7379-FE7E-4736-A8E9-5257128B5E02}" type="doc">
      <dgm:prSet loTypeId="urn:microsoft.com/office/officeart/2005/8/layout/venn1" loCatId="relationship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003E5D07-DB2B-41FB-9C3F-89216F8A25F7}">
      <dgm:prSet/>
      <dgm:spPr/>
      <dgm:t>
        <a:bodyPr/>
        <a:lstStyle/>
        <a:p>
          <a:pPr rtl="0"/>
          <a:r>
            <a:rPr lang="en-US" dirty="0"/>
            <a:t>Non-profit</a:t>
          </a:r>
        </a:p>
      </dgm:t>
    </dgm:pt>
    <dgm:pt modelId="{07150575-4B0B-4CAD-BB1E-80F69723AEA5}" type="parTrans" cxnId="{8B9A827C-E49C-49BD-A9BD-DA1EDF0699FD}">
      <dgm:prSet/>
      <dgm:spPr/>
      <dgm:t>
        <a:bodyPr/>
        <a:lstStyle/>
        <a:p>
          <a:endParaRPr lang="en-US"/>
        </a:p>
      </dgm:t>
    </dgm:pt>
    <dgm:pt modelId="{586E7A01-5CA7-49BD-A29D-F709BED7438B}" type="sibTrans" cxnId="{8B9A827C-E49C-49BD-A9BD-DA1EDF0699FD}">
      <dgm:prSet/>
      <dgm:spPr/>
      <dgm:t>
        <a:bodyPr/>
        <a:lstStyle/>
        <a:p>
          <a:endParaRPr lang="en-US"/>
        </a:p>
      </dgm:t>
    </dgm:pt>
    <dgm:pt modelId="{1F2D280C-86D4-42DA-9873-DC449B7D8D8E}">
      <dgm:prSet/>
      <dgm:spPr/>
      <dgm:t>
        <a:bodyPr/>
        <a:lstStyle/>
        <a:p>
          <a:r>
            <a:rPr lang="en-US" dirty="0"/>
            <a:t>Corporate Customer </a:t>
          </a:r>
        </a:p>
      </dgm:t>
    </dgm:pt>
    <dgm:pt modelId="{D14249BB-B0DB-4C7A-932D-DC054A2EA95F}" type="parTrans" cxnId="{E9BF9654-8F35-406D-B7AA-36B5DB6E3AF5}">
      <dgm:prSet/>
      <dgm:spPr/>
      <dgm:t>
        <a:bodyPr/>
        <a:lstStyle/>
        <a:p>
          <a:endParaRPr lang="en-US"/>
        </a:p>
      </dgm:t>
    </dgm:pt>
    <dgm:pt modelId="{3BF600F4-79D1-423E-9117-686D89D34DBD}" type="sibTrans" cxnId="{E9BF9654-8F35-406D-B7AA-36B5DB6E3AF5}">
      <dgm:prSet/>
      <dgm:spPr/>
      <dgm:t>
        <a:bodyPr/>
        <a:lstStyle/>
        <a:p>
          <a:endParaRPr lang="en-US"/>
        </a:p>
      </dgm:t>
    </dgm:pt>
    <dgm:pt modelId="{8F18CFF4-E7B1-4670-89B4-9AF6651E53B6}">
      <dgm:prSet/>
      <dgm:spPr/>
      <dgm:t>
        <a:bodyPr/>
        <a:lstStyle/>
        <a:p>
          <a:r>
            <a:rPr lang="en-US" dirty="0"/>
            <a:t>Agriculture Cooperative</a:t>
          </a:r>
        </a:p>
      </dgm:t>
    </dgm:pt>
    <dgm:pt modelId="{657ACBE2-1659-44C0-87BD-5AF6ACC23B4F}" type="parTrans" cxnId="{E4595600-63F8-48A6-A9D3-1EF710F81E4D}">
      <dgm:prSet/>
      <dgm:spPr/>
      <dgm:t>
        <a:bodyPr/>
        <a:lstStyle/>
        <a:p>
          <a:endParaRPr lang="en-US"/>
        </a:p>
      </dgm:t>
    </dgm:pt>
    <dgm:pt modelId="{1B05858A-3276-4573-BC02-73C5B0FD778B}" type="sibTrans" cxnId="{E4595600-63F8-48A6-A9D3-1EF710F81E4D}">
      <dgm:prSet/>
      <dgm:spPr/>
      <dgm:t>
        <a:bodyPr/>
        <a:lstStyle/>
        <a:p>
          <a:endParaRPr lang="en-US"/>
        </a:p>
      </dgm:t>
    </dgm:pt>
    <dgm:pt modelId="{42D45247-B10C-4F7A-94D9-ADBF57432182}" type="pres">
      <dgm:prSet presAssocID="{43FB7379-FE7E-4736-A8E9-5257128B5E0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AB0CD94-007C-41C4-9780-964B56EB075F}" type="pres">
      <dgm:prSet presAssocID="{003E5D07-DB2B-41FB-9C3F-89216F8A25F7}" presName="circ1" presStyleLbl="vennNode1" presStyleIdx="0" presStyleCnt="3"/>
      <dgm:spPr/>
      <dgm:t>
        <a:bodyPr/>
        <a:lstStyle/>
        <a:p>
          <a:endParaRPr lang="en-US"/>
        </a:p>
      </dgm:t>
    </dgm:pt>
    <dgm:pt modelId="{3E34F875-851C-4A8D-B0A4-396FFB292E61}" type="pres">
      <dgm:prSet presAssocID="{003E5D07-DB2B-41FB-9C3F-89216F8A25F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6B9AD0-D4F1-4BA2-8D8E-1A421B85950F}" type="pres">
      <dgm:prSet presAssocID="{1F2D280C-86D4-42DA-9873-DC449B7D8D8E}" presName="circ2" presStyleLbl="vennNode1" presStyleIdx="1" presStyleCnt="3"/>
      <dgm:spPr/>
      <dgm:t>
        <a:bodyPr/>
        <a:lstStyle/>
        <a:p>
          <a:endParaRPr lang="en-US"/>
        </a:p>
      </dgm:t>
    </dgm:pt>
    <dgm:pt modelId="{8B5F0CCC-5355-4D73-9CB5-033536E233CE}" type="pres">
      <dgm:prSet presAssocID="{1F2D280C-86D4-42DA-9873-DC449B7D8D8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90BFCA-08BE-4FA8-902B-22108B55A0CD}" type="pres">
      <dgm:prSet presAssocID="{8F18CFF4-E7B1-4670-89B4-9AF6651E53B6}" presName="circ3" presStyleLbl="vennNode1" presStyleIdx="2" presStyleCnt="3"/>
      <dgm:spPr/>
      <dgm:t>
        <a:bodyPr/>
        <a:lstStyle/>
        <a:p>
          <a:endParaRPr lang="en-US"/>
        </a:p>
      </dgm:t>
    </dgm:pt>
    <dgm:pt modelId="{9C2C8F52-672E-402E-ABA5-FC355BA5C2B1}" type="pres">
      <dgm:prSet presAssocID="{8F18CFF4-E7B1-4670-89B4-9AF6651E53B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788720C-146F-4907-A07F-97FECCD1B3F6}" type="presOf" srcId="{1F2D280C-86D4-42DA-9873-DC449B7D8D8E}" destId="{8B5F0CCC-5355-4D73-9CB5-033536E233CE}" srcOrd="1" destOrd="0" presId="urn:microsoft.com/office/officeart/2005/8/layout/venn1"/>
    <dgm:cxn modelId="{E4595600-63F8-48A6-A9D3-1EF710F81E4D}" srcId="{43FB7379-FE7E-4736-A8E9-5257128B5E02}" destId="{8F18CFF4-E7B1-4670-89B4-9AF6651E53B6}" srcOrd="2" destOrd="0" parTransId="{657ACBE2-1659-44C0-87BD-5AF6ACC23B4F}" sibTransId="{1B05858A-3276-4573-BC02-73C5B0FD778B}"/>
    <dgm:cxn modelId="{50BF8990-BA79-49C2-9030-AD2BCFFA16EA}" type="presOf" srcId="{1F2D280C-86D4-42DA-9873-DC449B7D8D8E}" destId="{DB6B9AD0-D4F1-4BA2-8D8E-1A421B85950F}" srcOrd="0" destOrd="0" presId="urn:microsoft.com/office/officeart/2005/8/layout/venn1"/>
    <dgm:cxn modelId="{75705962-F510-40E2-A4B3-9A82353AC85D}" type="presOf" srcId="{003E5D07-DB2B-41FB-9C3F-89216F8A25F7}" destId="{6AB0CD94-007C-41C4-9780-964B56EB075F}" srcOrd="0" destOrd="0" presId="urn:microsoft.com/office/officeart/2005/8/layout/venn1"/>
    <dgm:cxn modelId="{E9BF9654-8F35-406D-B7AA-36B5DB6E3AF5}" srcId="{43FB7379-FE7E-4736-A8E9-5257128B5E02}" destId="{1F2D280C-86D4-42DA-9873-DC449B7D8D8E}" srcOrd="1" destOrd="0" parTransId="{D14249BB-B0DB-4C7A-932D-DC054A2EA95F}" sibTransId="{3BF600F4-79D1-423E-9117-686D89D34DBD}"/>
    <dgm:cxn modelId="{8B9A827C-E49C-49BD-A9BD-DA1EDF0699FD}" srcId="{43FB7379-FE7E-4736-A8E9-5257128B5E02}" destId="{003E5D07-DB2B-41FB-9C3F-89216F8A25F7}" srcOrd="0" destOrd="0" parTransId="{07150575-4B0B-4CAD-BB1E-80F69723AEA5}" sibTransId="{586E7A01-5CA7-49BD-A29D-F709BED7438B}"/>
    <dgm:cxn modelId="{6E490F0B-3356-4568-8403-5F5BED539A0A}" type="presOf" srcId="{003E5D07-DB2B-41FB-9C3F-89216F8A25F7}" destId="{3E34F875-851C-4A8D-B0A4-396FFB292E61}" srcOrd="1" destOrd="0" presId="urn:microsoft.com/office/officeart/2005/8/layout/venn1"/>
    <dgm:cxn modelId="{8BF6FD28-0F29-429E-88E5-E02B07C79CD4}" type="presOf" srcId="{8F18CFF4-E7B1-4670-89B4-9AF6651E53B6}" destId="{ED90BFCA-08BE-4FA8-902B-22108B55A0CD}" srcOrd="0" destOrd="0" presId="urn:microsoft.com/office/officeart/2005/8/layout/venn1"/>
    <dgm:cxn modelId="{292D3262-AD80-46E6-B397-D468F7D66A90}" type="presOf" srcId="{8F18CFF4-E7B1-4670-89B4-9AF6651E53B6}" destId="{9C2C8F52-672E-402E-ABA5-FC355BA5C2B1}" srcOrd="1" destOrd="0" presId="urn:microsoft.com/office/officeart/2005/8/layout/venn1"/>
    <dgm:cxn modelId="{950D2F1E-743A-4D26-83AA-AA4C495F23E1}" type="presOf" srcId="{43FB7379-FE7E-4736-A8E9-5257128B5E02}" destId="{42D45247-B10C-4F7A-94D9-ADBF57432182}" srcOrd="0" destOrd="0" presId="urn:microsoft.com/office/officeart/2005/8/layout/venn1"/>
    <dgm:cxn modelId="{191577FD-9F90-4CA2-8036-CE920D3281AB}" type="presParOf" srcId="{42D45247-B10C-4F7A-94D9-ADBF57432182}" destId="{6AB0CD94-007C-41C4-9780-964B56EB075F}" srcOrd="0" destOrd="0" presId="urn:microsoft.com/office/officeart/2005/8/layout/venn1"/>
    <dgm:cxn modelId="{7BE876F7-8572-4B80-9524-456A89B7EE43}" type="presParOf" srcId="{42D45247-B10C-4F7A-94D9-ADBF57432182}" destId="{3E34F875-851C-4A8D-B0A4-396FFB292E61}" srcOrd="1" destOrd="0" presId="urn:microsoft.com/office/officeart/2005/8/layout/venn1"/>
    <dgm:cxn modelId="{7CF73A7A-178C-4C92-A77E-E5AD8EA3DD46}" type="presParOf" srcId="{42D45247-B10C-4F7A-94D9-ADBF57432182}" destId="{DB6B9AD0-D4F1-4BA2-8D8E-1A421B85950F}" srcOrd="2" destOrd="0" presId="urn:microsoft.com/office/officeart/2005/8/layout/venn1"/>
    <dgm:cxn modelId="{90D4237F-76E1-49A2-B9F3-A99B992C7A05}" type="presParOf" srcId="{42D45247-B10C-4F7A-94D9-ADBF57432182}" destId="{8B5F0CCC-5355-4D73-9CB5-033536E233CE}" srcOrd="3" destOrd="0" presId="urn:microsoft.com/office/officeart/2005/8/layout/venn1"/>
    <dgm:cxn modelId="{3C165498-E8C7-4C0F-A4BA-787BF383DE9B}" type="presParOf" srcId="{42D45247-B10C-4F7A-94D9-ADBF57432182}" destId="{ED90BFCA-08BE-4FA8-902B-22108B55A0CD}" srcOrd="4" destOrd="0" presId="urn:microsoft.com/office/officeart/2005/8/layout/venn1"/>
    <dgm:cxn modelId="{A7855184-7EEA-46CF-B156-D6B1141AC3D6}" type="presParOf" srcId="{42D45247-B10C-4F7A-94D9-ADBF57432182}" destId="{9C2C8F52-672E-402E-ABA5-FC355BA5C2B1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B0CD94-007C-41C4-9780-964B56EB075F}">
      <dsp:nvSpPr>
        <dsp:cNvPr id="0" name=""/>
        <dsp:cNvSpPr/>
      </dsp:nvSpPr>
      <dsp:spPr>
        <a:xfrm>
          <a:off x="2942233" y="49328"/>
          <a:ext cx="2367790" cy="2367790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Non-profit</a:t>
          </a:r>
        </a:p>
      </dsp:txBody>
      <dsp:txXfrm>
        <a:off x="3257939" y="463692"/>
        <a:ext cx="1736379" cy="1065505"/>
      </dsp:txXfrm>
    </dsp:sp>
    <dsp:sp modelId="{DB6B9AD0-D4F1-4BA2-8D8E-1A421B85950F}">
      <dsp:nvSpPr>
        <dsp:cNvPr id="0" name=""/>
        <dsp:cNvSpPr/>
      </dsp:nvSpPr>
      <dsp:spPr>
        <a:xfrm>
          <a:off x="3796611" y="1529198"/>
          <a:ext cx="2367790" cy="2367790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Corporate Customer </a:t>
          </a:r>
        </a:p>
      </dsp:txBody>
      <dsp:txXfrm>
        <a:off x="4520760" y="2140877"/>
        <a:ext cx="1420674" cy="1302284"/>
      </dsp:txXfrm>
    </dsp:sp>
    <dsp:sp modelId="{ED90BFCA-08BE-4FA8-902B-22108B55A0CD}">
      <dsp:nvSpPr>
        <dsp:cNvPr id="0" name=""/>
        <dsp:cNvSpPr/>
      </dsp:nvSpPr>
      <dsp:spPr>
        <a:xfrm>
          <a:off x="2087855" y="1529198"/>
          <a:ext cx="2367790" cy="2367790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Agriculture Cooperative</a:t>
          </a:r>
        </a:p>
      </dsp:txBody>
      <dsp:txXfrm>
        <a:off x="2310822" y="2140877"/>
        <a:ext cx="1420674" cy="13022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2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DFA7947-0612-49BD-9CC5-D8469679A8D2}" type="datetimeFigureOut">
              <a:rPr lang="en-US" smtClean="0"/>
              <a:t>9/23/19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D7D77A7-0B32-4D8E-AF5A-6B541809E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868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BC1521A-24DB-9B40-98C7-9DAA943BF191}" type="datetimeFigureOut">
              <a:rPr lang="en-US" smtClean="0"/>
              <a:t>9/23/19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3887F21-0EA5-F340-82B4-0459EFBC7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998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Lindsay</a:t>
            </a:r>
            <a:r>
              <a:rPr lang="en-US" baseline="0" dirty="0"/>
              <a:t> – I will introduce the project – explain the role each of the partners is taking during the project and the number of farms that are impacted.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887F21-0EA5-F340-82B4-0459EFBC70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82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887F21-0EA5-F340-82B4-0459EFBC70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83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887F21-0EA5-F340-82B4-0459EFBC70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98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887F21-0EA5-F340-82B4-0459EFBC70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8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887F21-0EA5-F340-82B4-0459EFBC70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43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887F21-0EA5-F340-82B4-0459EFBC700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554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887F21-0EA5-F340-82B4-0459EFBC700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66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Lindsay</a:t>
            </a:r>
            <a:r>
              <a:rPr lang="en-US" baseline="0" dirty="0"/>
              <a:t> – I will introduce the project – explain the role each of the partners is taking during the project and the number of farms that are impacted.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887F21-0EA5-F340-82B4-0459EFBC70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15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887F21-0EA5-F340-82B4-0459EFBC70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4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887F21-0EA5-F340-82B4-0459EFBC70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61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887F21-0EA5-F340-82B4-0459EFBC70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05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887F21-0EA5-F340-82B4-0459EFBC70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66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887F21-0EA5-F340-82B4-0459EFBC70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47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887F21-0EA5-F340-82B4-0459EFBC70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24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887F21-0EA5-F340-82B4-0459EFBC70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19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1B366-A757-B442-AD1F-251C81871A3E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2C837-965F-AE43-8E62-53DED364F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96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1B366-A757-B442-AD1F-251C81871A3E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2C837-965F-AE43-8E62-53DED364F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28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1B366-A757-B442-AD1F-251C81871A3E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2C837-965F-AE43-8E62-53DED364F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25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1B366-A757-B442-AD1F-251C81871A3E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2C837-965F-AE43-8E62-53DED364F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46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1B366-A757-B442-AD1F-251C81871A3E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2C837-965F-AE43-8E62-53DED364F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9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1B366-A757-B442-AD1F-251C81871A3E}" type="datetimeFigureOut">
              <a:rPr lang="en-US" smtClean="0"/>
              <a:t>9/23/19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2C837-965F-AE43-8E62-53DED364F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20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1B366-A757-B442-AD1F-251C81871A3E}" type="datetimeFigureOut">
              <a:rPr lang="en-US" smtClean="0"/>
              <a:t>9/23/19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2C837-965F-AE43-8E62-53DED364F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14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1B366-A757-B442-AD1F-251C81871A3E}" type="datetimeFigureOut">
              <a:rPr lang="en-US" smtClean="0"/>
              <a:t>9/23/19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2C837-965F-AE43-8E62-53DED364F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36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1B366-A757-B442-AD1F-251C81871A3E}" type="datetimeFigureOut">
              <a:rPr lang="en-US" smtClean="0"/>
              <a:t>9/23/19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2C837-965F-AE43-8E62-53DED364F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46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1B366-A757-B442-AD1F-251C81871A3E}" type="datetimeFigureOut">
              <a:rPr lang="en-US" smtClean="0"/>
              <a:t>9/23/19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2C837-965F-AE43-8E62-53DED364F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7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1B366-A757-B442-AD1F-251C81871A3E}" type="datetimeFigureOut">
              <a:rPr lang="en-US" smtClean="0"/>
              <a:t>9/23/19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2C837-965F-AE43-8E62-53DED364F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868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1B366-A757-B442-AD1F-251C81871A3E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2C837-965F-AE43-8E62-53DED364F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49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hyperlink" Target="https://www.youtube.com/watch?time_continue=12&amp;v=u1yW6ivZy7Q" TargetMode="External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jp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jp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hyperlink" Target="https://www.youtube.com/watch?time_continue=12&amp;v=u1yW6ivZy7Q" TargetMode="External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jp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17.png"/><Relationship Id="rId9" Type="http://schemas.openxmlformats.org/officeDocument/2006/relationships/image" Target="../media/image18.jpeg"/><Relationship Id="rId10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azuend-2666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45436"/>
            <a:ext cx="9144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>
              <a:solidFill>
                <a:srgbClr val="7CA72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709" y="4244762"/>
            <a:ext cx="68164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  <a:latin typeface="Perpetua"/>
                <a:cs typeface="Perpetua"/>
              </a:rPr>
              <a:t>CAC Meeting, Sept 18, 2019 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Perpetua"/>
                <a:cs typeface="Perpetua"/>
              </a:rPr>
              <a:t>Jenna Mitchell, PA State Director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Perpetua"/>
                <a:cs typeface="Perpetua"/>
              </a:rPr>
              <a:t>Alliance </a:t>
            </a:r>
            <a:r>
              <a:rPr lang="en-US" sz="2800" dirty="0">
                <a:solidFill>
                  <a:schemeClr val="bg1"/>
                </a:solidFill>
                <a:latin typeface="Perpetua"/>
                <a:cs typeface="Perpetua"/>
              </a:rPr>
              <a:t>for </a:t>
            </a:r>
            <a:r>
              <a:rPr lang="en-US" sz="2800" dirty="0" smtClean="0">
                <a:solidFill>
                  <a:schemeClr val="bg1"/>
                </a:solidFill>
                <a:latin typeface="Perpetua"/>
                <a:cs typeface="Perpetua"/>
              </a:rPr>
              <a:t>the Chesapeake </a:t>
            </a:r>
            <a:r>
              <a:rPr lang="en-US" sz="2800" dirty="0">
                <a:solidFill>
                  <a:schemeClr val="bg1"/>
                </a:solidFill>
                <a:latin typeface="Perpetua"/>
                <a:cs typeface="Perpetua"/>
              </a:rPr>
              <a:t>Bay </a:t>
            </a:r>
          </a:p>
        </p:txBody>
      </p:sp>
      <p:pic>
        <p:nvPicPr>
          <p:cNvPr id="8" name="Picture 7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0322"/>
            <a:ext cx="9144000" cy="178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41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615" y="525517"/>
            <a:ext cx="8870730" cy="1346137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7CA722"/>
                </a:solidFill>
              </a:rPr>
              <a:t>THE TURKEY HILL CLEAN WATER PARTNERSHIP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871" y="2104483"/>
            <a:ext cx="8252258" cy="21432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Perpetua"/>
                <a:cs typeface="Perpetua"/>
              </a:rPr>
              <a:t>Turkey Hill has asked MDVA to support </a:t>
            </a:r>
            <a:r>
              <a:rPr lang="en-US" i="1" dirty="0">
                <a:solidFill>
                  <a:srgbClr val="FDBB00"/>
                </a:solidFill>
                <a:latin typeface="Perpetua"/>
                <a:cs typeface="Perpetua"/>
              </a:rPr>
              <a:t>all of the farmers providing milk to Turkey Hill </a:t>
            </a:r>
            <a:r>
              <a:rPr lang="en-US" dirty="0">
                <a:solidFill>
                  <a:schemeClr val="bg1"/>
                </a:solidFill>
                <a:latin typeface="Perpetua"/>
                <a:cs typeface="Perpetua"/>
              </a:rPr>
              <a:t>to receive a conservation plan and </a:t>
            </a:r>
            <a:r>
              <a:rPr lang="en-US" i="1" dirty="0">
                <a:solidFill>
                  <a:srgbClr val="FDBB00"/>
                </a:solidFill>
                <a:latin typeface="Perpetua"/>
                <a:cs typeface="Perpetua"/>
              </a:rPr>
              <a:t>reach compliance </a:t>
            </a:r>
            <a:r>
              <a:rPr lang="en-US" dirty="0">
                <a:solidFill>
                  <a:schemeClr val="bg1"/>
                </a:solidFill>
                <a:latin typeface="Perpetua"/>
                <a:cs typeface="Perpetua"/>
              </a:rPr>
              <a:t>with on-the-ground BMPs </a:t>
            </a:r>
          </a:p>
        </p:txBody>
      </p:sp>
      <p:pic>
        <p:nvPicPr>
          <p:cNvPr id="2050" name="Picture 2" descr="Image result for turkey hill dairy">
            <a:extLst>
              <a:ext uri="{FF2B5EF4-FFF2-40B4-BE49-F238E27FC236}">
                <a16:creationId xmlns:a16="http://schemas.microsoft.com/office/drawing/2014/main" xmlns="" id="{F6C3893A-8639-4E4A-A161-084C52E18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0610"/>
            <a:ext cx="9144000" cy="235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110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615" y="525517"/>
            <a:ext cx="8870730" cy="1346137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7CA722"/>
                </a:solidFill>
              </a:rPr>
              <a:t>THE TURKEY HILL CLEAN WATER PARTNERSHIP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871" y="2104483"/>
            <a:ext cx="8252258" cy="21432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Perpetua"/>
                <a:cs typeface="Perpetua"/>
              </a:rPr>
              <a:t>Once all farmers have obtained a conservation plan, Turkey Hill will pay the farmers a premium for the new added “quality” of their milk</a:t>
            </a:r>
          </a:p>
        </p:txBody>
      </p:sp>
      <p:pic>
        <p:nvPicPr>
          <p:cNvPr id="6146" name="Picture 2" descr="Image result for green money">
            <a:extLst>
              <a:ext uri="{FF2B5EF4-FFF2-40B4-BE49-F238E27FC236}">
                <a16:creationId xmlns:a16="http://schemas.microsoft.com/office/drawing/2014/main" xmlns="" id="{3A263295-FB57-4D49-B857-45C9F3104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732" y="4007046"/>
            <a:ext cx="4164495" cy="245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74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615" y="250257"/>
            <a:ext cx="8870730" cy="1346137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7CA722"/>
                </a:solidFill>
              </a:rPr>
              <a:t>TURKEY HILL’S MOTIVATION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655" y="1582650"/>
            <a:ext cx="5487790" cy="4705014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  <a:latin typeface="Perpetua"/>
                <a:cs typeface="Perpetua"/>
              </a:rPr>
              <a:t>Clean &amp; Clear water for Lancaster County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Perpetua"/>
                <a:cs typeface="Perpetua"/>
              </a:rPr>
              <a:t>For their employees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Perpetua"/>
                <a:cs typeface="Perpetua"/>
              </a:rPr>
              <a:t>For all residents</a:t>
            </a:r>
          </a:p>
          <a:p>
            <a:r>
              <a:rPr lang="en-US" dirty="0">
                <a:solidFill>
                  <a:schemeClr val="bg1"/>
                </a:solidFill>
                <a:latin typeface="Perpetua"/>
                <a:cs typeface="Perpetua"/>
              </a:rPr>
              <a:t>Eliminate the need for increased regulation of Lancaster County Farms </a:t>
            </a:r>
          </a:p>
          <a:p>
            <a:r>
              <a:rPr lang="en-US" dirty="0">
                <a:solidFill>
                  <a:schemeClr val="bg1"/>
                </a:solidFill>
                <a:latin typeface="Perpetua"/>
                <a:cs typeface="Perpetua"/>
              </a:rPr>
              <a:t>Make their consumers happy – Turkey Hill is a national company and the Bay is a national treasure</a:t>
            </a:r>
          </a:p>
          <a:p>
            <a:endParaRPr lang="en-US" dirty="0">
              <a:solidFill>
                <a:schemeClr val="bg1"/>
              </a:solidFill>
              <a:latin typeface="Perpetua"/>
              <a:cs typeface="Perpetua"/>
            </a:endParaRPr>
          </a:p>
        </p:txBody>
      </p:sp>
      <p:pic>
        <p:nvPicPr>
          <p:cNvPr id="10242" name="Picture 2" descr="Image result for turkey hill dairy farmers">
            <a:extLst>
              <a:ext uri="{FF2B5EF4-FFF2-40B4-BE49-F238E27FC236}">
                <a16:creationId xmlns:a16="http://schemas.microsoft.com/office/drawing/2014/main" xmlns="" id="{7652B0AF-339A-48E8-A47D-FD049EDB7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780" y="2326572"/>
            <a:ext cx="3317386" cy="246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505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615" y="139149"/>
            <a:ext cx="8870730" cy="1346137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7CA722"/>
                </a:solidFill>
              </a:rPr>
              <a:t>FUNDING FOR PILOT EFFORT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51" y="1259656"/>
            <a:ext cx="8252258" cy="450503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Perpetua"/>
                <a:cs typeface="Perpetua"/>
              </a:rPr>
              <a:t>The Alliance received a Conservation Innovation Grant (CIG) from NRCS as seed money to jumpstart project</a:t>
            </a:r>
          </a:p>
          <a:p>
            <a:r>
              <a:rPr lang="en-US" dirty="0">
                <a:solidFill>
                  <a:schemeClr val="bg1"/>
                </a:solidFill>
                <a:latin typeface="Perpetua"/>
                <a:cs typeface="Perpetua"/>
              </a:rPr>
              <a:t>Goal of grant is to prove that leadership within the private sector can motivate an acceleration of the implementation of conservation practices</a:t>
            </a:r>
          </a:p>
        </p:txBody>
      </p:sp>
      <p:pic>
        <p:nvPicPr>
          <p:cNvPr id="7170" name="Picture 2" descr="Image result for nrcs">
            <a:extLst>
              <a:ext uri="{FF2B5EF4-FFF2-40B4-BE49-F238E27FC236}">
                <a16:creationId xmlns:a16="http://schemas.microsoft.com/office/drawing/2014/main" xmlns="" id="{AFCE2460-C684-41B8-9416-9FBF496C8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073" y="4557505"/>
            <a:ext cx="4342571" cy="217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527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615" y="191073"/>
            <a:ext cx="8870730" cy="1346137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7CA722"/>
                </a:solidFill>
              </a:rPr>
              <a:t>HOW IS THE PARTNERSHIP WORKING?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871" y="1405019"/>
            <a:ext cx="8252258" cy="45264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Perpetua"/>
                <a:cs typeface="Perpetua"/>
              </a:rPr>
              <a:t>MDVA Field staff assesses farmers’ conservation level during their standard dairy inspection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Perpetua"/>
                <a:cs typeface="Perpetua"/>
              </a:rPr>
              <a:t>Uses this data to build database of producers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  <a:latin typeface="Perpetua"/>
                <a:cs typeface="Perpetua"/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  <a:latin typeface="Perpetua"/>
                <a:cs typeface="Perpetua"/>
              </a:rPr>
              <a:t>Alliance visits with each farmer to explain initiative and options for support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Perpetua"/>
                <a:cs typeface="Perpetua"/>
              </a:rPr>
              <a:t>Then connects farmer to NRCS office or private consultant for assistance 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Perpetua"/>
              <a:cs typeface="Perpetu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83EA180-BCA2-4824-AC9D-BE70385B9952}"/>
              </a:ext>
            </a:extLst>
          </p:cNvPr>
          <p:cNvSpPr/>
          <p:nvPr/>
        </p:nvSpPr>
        <p:spPr>
          <a:xfrm>
            <a:off x="0" y="5880587"/>
            <a:ext cx="9143999" cy="97741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CB_Logo_TransparentPNG_WhiteTriangle.png">
            <a:extLst>
              <a:ext uri="{FF2B5EF4-FFF2-40B4-BE49-F238E27FC236}">
                <a16:creationId xmlns:a16="http://schemas.microsoft.com/office/drawing/2014/main" xmlns="" id="{037BDD54-A025-4342-82C3-E1AD53188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240" y="5950892"/>
            <a:ext cx="2103728" cy="870418"/>
          </a:xfrm>
          <a:prstGeom prst="rect">
            <a:avLst/>
          </a:prstGeom>
        </p:spPr>
      </p:pic>
      <p:pic>
        <p:nvPicPr>
          <p:cNvPr id="7" name="Picture 2" descr="Image result for maryland virginia coop">
            <a:extLst>
              <a:ext uri="{FF2B5EF4-FFF2-40B4-BE49-F238E27FC236}">
                <a16:creationId xmlns:a16="http://schemas.microsoft.com/office/drawing/2014/main" xmlns="" id="{2114241F-3959-45DA-9ABD-2FA9B5DE4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5" y="6016007"/>
            <a:ext cx="3610471" cy="74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lated image">
            <a:extLst>
              <a:ext uri="{FF2B5EF4-FFF2-40B4-BE49-F238E27FC236}">
                <a16:creationId xmlns:a16="http://schemas.microsoft.com/office/drawing/2014/main" xmlns="" id="{6E457177-A891-4AEB-9F9E-6653CCC3D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0" b="20399"/>
          <a:stretch/>
        </p:blipFill>
        <p:spPr bwMode="auto">
          <a:xfrm>
            <a:off x="6712989" y="5898929"/>
            <a:ext cx="1923729" cy="94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87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634" y="341986"/>
            <a:ext cx="8870730" cy="1346137"/>
          </a:xfrm>
        </p:spPr>
        <p:txBody>
          <a:bodyPr>
            <a:normAutofit/>
          </a:bodyPr>
          <a:lstStyle/>
          <a:p>
            <a:endParaRPr lang="en-US" sz="4000" cap="small" dirty="0">
              <a:solidFill>
                <a:srgbClr val="7CA72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871" y="1688123"/>
            <a:ext cx="8252258" cy="3860752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  <a:latin typeface="Perpetua"/>
              <a:cs typeface="Perpetua"/>
            </a:endParaRPr>
          </a:p>
          <a:p>
            <a:endParaRPr lang="en-US" dirty="0">
              <a:solidFill>
                <a:schemeClr val="bg1"/>
              </a:solidFill>
              <a:latin typeface="Perpetua"/>
              <a:cs typeface="Perpetu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5880587"/>
            <a:ext cx="9143999" cy="97741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Image result for maryland virginia coop">
            <a:extLst>
              <a:ext uri="{FF2B5EF4-FFF2-40B4-BE49-F238E27FC236}">
                <a16:creationId xmlns:a16="http://schemas.microsoft.com/office/drawing/2014/main" xmlns="" id="{4262E4B3-12DC-4D9C-9AC1-C86C0384C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296" y="6016009"/>
            <a:ext cx="3292196" cy="67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Related image">
            <a:extLst>
              <a:ext uri="{FF2B5EF4-FFF2-40B4-BE49-F238E27FC236}">
                <a16:creationId xmlns:a16="http://schemas.microsoft.com/office/drawing/2014/main" xmlns="" id="{64322E89-0AE6-488D-B8CE-B461BF1A7D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0" b="20399"/>
          <a:stretch/>
        </p:blipFill>
        <p:spPr bwMode="auto">
          <a:xfrm>
            <a:off x="385784" y="5902347"/>
            <a:ext cx="1923729" cy="94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468" y="5953395"/>
            <a:ext cx="2963008" cy="874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348CE3A-5128-4B62-BB3E-C46330A137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054" y="341986"/>
            <a:ext cx="3961340" cy="5183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085DA37-57BE-4852-9DF0-14D0D0C132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4618" y="341986"/>
            <a:ext cx="3976460" cy="518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98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746" y="199288"/>
            <a:ext cx="8870730" cy="1346137"/>
          </a:xfrm>
        </p:spPr>
        <p:txBody>
          <a:bodyPr>
            <a:normAutofit/>
          </a:bodyPr>
          <a:lstStyle/>
          <a:p>
            <a:r>
              <a:rPr lang="en-US" sz="4000" cap="small" dirty="0">
                <a:solidFill>
                  <a:srgbClr val="7CA722"/>
                </a:solidFill>
              </a:rPr>
              <a:t>Producer Demographics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871" y="1840786"/>
            <a:ext cx="8252258" cy="402487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Perpetua"/>
                <a:cs typeface="Perpetua"/>
              </a:rPr>
              <a:t>136 </a:t>
            </a:r>
            <a:r>
              <a:rPr lang="en-US" dirty="0">
                <a:solidFill>
                  <a:schemeClr val="bg1"/>
                </a:solidFill>
                <a:latin typeface="Perpetua"/>
                <a:cs typeface="Perpetua"/>
              </a:rPr>
              <a:t>MDVA farmers serving Turkey Hill Dairy</a:t>
            </a:r>
          </a:p>
          <a:p>
            <a:endParaRPr lang="en-US" dirty="0">
              <a:solidFill>
                <a:schemeClr val="bg1"/>
              </a:solidFill>
              <a:latin typeface="Perpetua"/>
              <a:cs typeface="Perpetua"/>
            </a:endParaRPr>
          </a:p>
          <a:p>
            <a:r>
              <a:rPr lang="en-US" dirty="0">
                <a:solidFill>
                  <a:schemeClr val="bg1"/>
                </a:solidFill>
                <a:latin typeface="Perpetua"/>
                <a:cs typeface="Perpetua"/>
              </a:rPr>
              <a:t>Located in Lancaster, York, Adams, Cumberland, Lebanon, Luzerne, Franklin, Northumberland, an Berks Counties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Perpetua"/>
              <a:cs typeface="Perpetua"/>
            </a:endParaRPr>
          </a:p>
          <a:p>
            <a:endParaRPr lang="en-US" dirty="0">
              <a:solidFill>
                <a:schemeClr val="bg1"/>
              </a:solidFill>
              <a:latin typeface="Perpetua"/>
              <a:cs typeface="Perpetua"/>
            </a:endParaRPr>
          </a:p>
          <a:p>
            <a:endParaRPr lang="en-US" dirty="0">
              <a:solidFill>
                <a:schemeClr val="bg1"/>
              </a:solidFill>
              <a:latin typeface="Perpetua"/>
              <a:cs typeface="Perpetua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Perpetua"/>
              <a:cs typeface="Perpetu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5880587"/>
            <a:ext cx="9143999" cy="97741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Image result for maryland virginia coop">
            <a:extLst>
              <a:ext uri="{FF2B5EF4-FFF2-40B4-BE49-F238E27FC236}">
                <a16:creationId xmlns:a16="http://schemas.microsoft.com/office/drawing/2014/main" xmlns="" id="{4262E4B3-12DC-4D9C-9AC1-C86C0384C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296" y="6016009"/>
            <a:ext cx="3292196" cy="67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Related image">
            <a:extLst>
              <a:ext uri="{FF2B5EF4-FFF2-40B4-BE49-F238E27FC236}">
                <a16:creationId xmlns:a16="http://schemas.microsoft.com/office/drawing/2014/main" xmlns="" id="{64322E89-0AE6-488D-B8CE-B461BF1A7D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0" b="20399"/>
          <a:stretch/>
        </p:blipFill>
        <p:spPr bwMode="auto">
          <a:xfrm>
            <a:off x="385784" y="5902347"/>
            <a:ext cx="1923729" cy="94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468" y="5953395"/>
            <a:ext cx="2963008" cy="87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29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615" y="119270"/>
            <a:ext cx="8870730" cy="1346137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7CA722"/>
                </a:solidFill>
              </a:rPr>
              <a:t>PRODUCER RESULTS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655" y="1371600"/>
            <a:ext cx="5487790" cy="536713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Perpetua"/>
                <a:cs typeface="Perpetua"/>
              </a:rPr>
              <a:t>About </a:t>
            </a:r>
            <a:r>
              <a:rPr lang="en-US" dirty="0">
                <a:solidFill>
                  <a:schemeClr val="bg1"/>
                </a:solidFill>
                <a:latin typeface="Perpetua"/>
                <a:cs typeface="Perpetua"/>
              </a:rPr>
              <a:t>25% of them </a:t>
            </a:r>
            <a:r>
              <a:rPr lang="en-US" dirty="0" smtClean="0">
                <a:solidFill>
                  <a:schemeClr val="bg1"/>
                </a:solidFill>
                <a:latin typeface="Perpetua"/>
                <a:cs typeface="Perpetua"/>
              </a:rPr>
              <a:t>did not </a:t>
            </a:r>
            <a:r>
              <a:rPr lang="en-US" dirty="0">
                <a:solidFill>
                  <a:schemeClr val="bg1"/>
                </a:solidFill>
                <a:latin typeface="Perpetua"/>
                <a:cs typeface="Perpetua"/>
              </a:rPr>
              <a:t>have an Ag E&amp;S plan or Cons plan </a:t>
            </a:r>
            <a:endParaRPr lang="en-US" dirty="0" smtClean="0">
              <a:solidFill>
                <a:schemeClr val="bg1"/>
              </a:solidFill>
              <a:latin typeface="Perpetua"/>
              <a:cs typeface="Perpetua"/>
            </a:endParaRPr>
          </a:p>
          <a:p>
            <a:endParaRPr lang="en-US" dirty="0">
              <a:solidFill>
                <a:schemeClr val="bg1"/>
              </a:solidFill>
              <a:latin typeface="Perpetua"/>
              <a:cs typeface="Perpetua"/>
            </a:endParaRPr>
          </a:p>
          <a:p>
            <a:r>
              <a:rPr lang="en-US" dirty="0">
                <a:solidFill>
                  <a:schemeClr val="bg1"/>
                </a:solidFill>
                <a:latin typeface="Perpetua"/>
                <a:cs typeface="Perpetua"/>
              </a:rPr>
              <a:t>ALMOST ALL farmers are supportive of this approach and appreciate Turkey Hill’s interest and </a:t>
            </a:r>
            <a:r>
              <a:rPr lang="en-US" dirty="0" smtClean="0">
                <a:solidFill>
                  <a:schemeClr val="bg1"/>
                </a:solidFill>
                <a:latin typeface="Perpetua"/>
                <a:cs typeface="Perpetua"/>
              </a:rPr>
              <a:t>investment</a:t>
            </a:r>
            <a:endParaRPr lang="en-US" dirty="0">
              <a:solidFill>
                <a:schemeClr val="bg1"/>
              </a:solidFill>
              <a:latin typeface="Perpetua"/>
              <a:cs typeface="Perpetua"/>
            </a:endParaRPr>
          </a:p>
        </p:txBody>
      </p:sp>
      <p:pic>
        <p:nvPicPr>
          <p:cNvPr id="8196" name="Picture 4" descr="Image result for turkey hill dairy farmers">
            <a:extLst>
              <a:ext uri="{FF2B5EF4-FFF2-40B4-BE49-F238E27FC236}">
                <a16:creationId xmlns:a16="http://schemas.microsoft.com/office/drawing/2014/main" xmlns="" id="{25606840-2B54-48DF-A8EC-ABAA87B24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485" y="2484782"/>
            <a:ext cx="3345147" cy="230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294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746" y="199288"/>
            <a:ext cx="8870730" cy="1346137"/>
          </a:xfrm>
        </p:spPr>
        <p:txBody>
          <a:bodyPr>
            <a:normAutofit/>
          </a:bodyPr>
          <a:lstStyle/>
          <a:p>
            <a:r>
              <a:rPr lang="en-US" sz="4000" cap="small" dirty="0">
                <a:solidFill>
                  <a:srgbClr val="7CA722"/>
                </a:solidFill>
              </a:rPr>
              <a:t>Current and Future Funding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871" y="1524000"/>
            <a:ext cx="8252258" cy="40248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Perpetua"/>
                <a:cs typeface="Perpetua"/>
              </a:rPr>
              <a:t>Project was created through NRCS </a:t>
            </a:r>
            <a:r>
              <a:rPr lang="en-US" dirty="0" smtClean="0">
                <a:solidFill>
                  <a:schemeClr val="bg1"/>
                </a:solidFill>
                <a:latin typeface="Perpetua"/>
                <a:cs typeface="Perpetua"/>
              </a:rPr>
              <a:t>Conservation Innovation Grant: </a:t>
            </a:r>
            <a:r>
              <a:rPr lang="en-US" dirty="0">
                <a:solidFill>
                  <a:schemeClr val="bg1"/>
                </a:solidFill>
                <a:latin typeface="Perpetua"/>
                <a:cs typeface="Perpetua"/>
              </a:rPr>
              <a:t>$460,000 </a:t>
            </a:r>
          </a:p>
          <a:p>
            <a:r>
              <a:rPr lang="en-US" dirty="0" smtClean="0">
                <a:solidFill>
                  <a:schemeClr val="bg1"/>
                </a:solidFill>
                <a:latin typeface="Perpetua"/>
                <a:cs typeface="Perpetua"/>
              </a:rPr>
              <a:t>National Fish and Wildlife Foundation: </a:t>
            </a:r>
            <a:r>
              <a:rPr lang="en-US" dirty="0">
                <a:solidFill>
                  <a:schemeClr val="bg1"/>
                </a:solidFill>
                <a:latin typeface="Perpetua"/>
                <a:cs typeface="Perpetua"/>
              </a:rPr>
              <a:t>$1,000,000 </a:t>
            </a:r>
          </a:p>
          <a:p>
            <a:r>
              <a:rPr lang="en-US" dirty="0" smtClean="0">
                <a:solidFill>
                  <a:schemeClr val="bg1"/>
                </a:solidFill>
                <a:latin typeface="Perpetua"/>
                <a:cs typeface="Perpetua"/>
              </a:rPr>
              <a:t>Will work with </a:t>
            </a:r>
            <a:r>
              <a:rPr lang="en-US" dirty="0">
                <a:solidFill>
                  <a:schemeClr val="bg1"/>
                </a:solidFill>
                <a:latin typeface="Perpetua"/>
                <a:cs typeface="Perpetua"/>
              </a:rPr>
              <a:t>NRCS to utilize EQIP funds for farmers</a:t>
            </a:r>
          </a:p>
          <a:p>
            <a:r>
              <a:rPr lang="en-US" dirty="0">
                <a:solidFill>
                  <a:schemeClr val="bg1"/>
                </a:solidFill>
                <a:latin typeface="Perpetua"/>
                <a:cs typeface="Perpetua"/>
              </a:rPr>
              <a:t>Alliance utilizes general funding pots (DNCR, DEP Growing Greener) for farmers as well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Perpetua"/>
              <a:cs typeface="Perpetua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Perpetua"/>
              <a:cs typeface="Perpetua"/>
            </a:endParaRPr>
          </a:p>
          <a:p>
            <a:endParaRPr lang="en-US" dirty="0">
              <a:solidFill>
                <a:schemeClr val="bg1"/>
              </a:solidFill>
              <a:latin typeface="Perpetua"/>
              <a:cs typeface="Perpetua"/>
            </a:endParaRPr>
          </a:p>
          <a:p>
            <a:endParaRPr lang="en-US" dirty="0">
              <a:solidFill>
                <a:schemeClr val="bg1"/>
              </a:solidFill>
              <a:latin typeface="Perpetua"/>
              <a:cs typeface="Perpetua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Perpetua"/>
              <a:cs typeface="Perpetu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5880587"/>
            <a:ext cx="9143999" cy="97741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Image result for maryland virginia coop">
            <a:extLst>
              <a:ext uri="{FF2B5EF4-FFF2-40B4-BE49-F238E27FC236}">
                <a16:creationId xmlns:a16="http://schemas.microsoft.com/office/drawing/2014/main" xmlns="" id="{4262E4B3-12DC-4D9C-9AC1-C86C0384C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296" y="6016009"/>
            <a:ext cx="3292196" cy="67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Related image">
            <a:extLst>
              <a:ext uri="{FF2B5EF4-FFF2-40B4-BE49-F238E27FC236}">
                <a16:creationId xmlns:a16="http://schemas.microsoft.com/office/drawing/2014/main" xmlns="" id="{64322E89-0AE6-488D-B8CE-B461BF1A7D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0" b="20399"/>
          <a:stretch/>
        </p:blipFill>
        <p:spPr bwMode="auto">
          <a:xfrm>
            <a:off x="385784" y="5902347"/>
            <a:ext cx="1923729" cy="94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468" y="5953395"/>
            <a:ext cx="2963008" cy="87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32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746" y="199288"/>
            <a:ext cx="8870730" cy="1346137"/>
          </a:xfrm>
        </p:spPr>
        <p:txBody>
          <a:bodyPr>
            <a:normAutofit/>
          </a:bodyPr>
          <a:lstStyle/>
          <a:p>
            <a:r>
              <a:rPr lang="en-US" sz="4000" cap="small" dirty="0">
                <a:solidFill>
                  <a:srgbClr val="7CA722"/>
                </a:solidFill>
              </a:rPr>
              <a:t>Creative Marketing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656" y="1055078"/>
            <a:ext cx="8252258" cy="29776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Perpetua"/>
              <a:cs typeface="Perpetua"/>
            </a:endParaRPr>
          </a:p>
          <a:p>
            <a:r>
              <a:rPr lang="en-US" dirty="0">
                <a:solidFill>
                  <a:schemeClr val="bg1"/>
                </a:solidFill>
                <a:latin typeface="Perpetua"/>
                <a:cs typeface="Perpetua"/>
              </a:rPr>
              <a:t>Local </a:t>
            </a:r>
            <a:r>
              <a:rPr lang="en-US" dirty="0" smtClean="0">
                <a:solidFill>
                  <a:schemeClr val="bg1"/>
                </a:solidFill>
                <a:latin typeface="Perpetua"/>
                <a:cs typeface="Perpetua"/>
              </a:rPr>
              <a:t>Marketing </a:t>
            </a:r>
            <a:r>
              <a:rPr lang="en-US" dirty="0">
                <a:solidFill>
                  <a:schemeClr val="bg1"/>
                </a:solidFill>
                <a:latin typeface="Perpetua"/>
                <a:cs typeface="Perpetua"/>
              </a:rPr>
              <a:t>Firm, </a:t>
            </a:r>
            <a:r>
              <a:rPr lang="en-US" dirty="0" smtClean="0">
                <a:solidFill>
                  <a:schemeClr val="bg1"/>
                </a:solidFill>
                <a:latin typeface="Perpetua"/>
                <a:cs typeface="Perpetua"/>
              </a:rPr>
              <a:t>NXT Creative developing </a:t>
            </a:r>
            <a:r>
              <a:rPr lang="en-US" dirty="0">
                <a:solidFill>
                  <a:schemeClr val="bg1"/>
                </a:solidFill>
                <a:latin typeface="Perpetua"/>
                <a:cs typeface="Perpetua"/>
              </a:rPr>
              <a:t>a </a:t>
            </a:r>
            <a:r>
              <a:rPr lang="en-US" dirty="0" smtClean="0">
                <a:solidFill>
                  <a:schemeClr val="bg1"/>
                </a:solidFill>
                <a:latin typeface="Perpetua"/>
                <a:cs typeface="Perpetua"/>
              </a:rPr>
              <a:t>marketing strategies </a:t>
            </a:r>
            <a:r>
              <a:rPr lang="en-US" dirty="0">
                <a:solidFill>
                  <a:schemeClr val="bg1"/>
                </a:solidFill>
                <a:latin typeface="Perpetua"/>
                <a:cs typeface="Perpetua"/>
              </a:rPr>
              <a:t>for Turkey Hill and MDVA to share the initiative with their consumers and clients</a:t>
            </a:r>
          </a:p>
          <a:p>
            <a:endParaRPr lang="en-US" dirty="0">
              <a:solidFill>
                <a:schemeClr val="bg1"/>
              </a:solidFill>
              <a:latin typeface="Perpetua"/>
              <a:cs typeface="Perpetua"/>
            </a:endParaRPr>
          </a:p>
          <a:p>
            <a:endParaRPr lang="en-US" dirty="0">
              <a:solidFill>
                <a:schemeClr val="bg1"/>
              </a:solidFill>
              <a:latin typeface="Perpetua"/>
              <a:cs typeface="Perpetua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Perpetua"/>
              <a:cs typeface="Perpetu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5880587"/>
            <a:ext cx="9143999" cy="97741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Image result for maryland virginia coop">
            <a:extLst>
              <a:ext uri="{FF2B5EF4-FFF2-40B4-BE49-F238E27FC236}">
                <a16:creationId xmlns:a16="http://schemas.microsoft.com/office/drawing/2014/main" xmlns="" id="{4262E4B3-12DC-4D9C-9AC1-C86C0384C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296" y="6016009"/>
            <a:ext cx="3292196" cy="67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Related image">
            <a:extLst>
              <a:ext uri="{FF2B5EF4-FFF2-40B4-BE49-F238E27FC236}">
                <a16:creationId xmlns:a16="http://schemas.microsoft.com/office/drawing/2014/main" xmlns="" id="{64322E89-0AE6-488D-B8CE-B461BF1A7D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0" b="20399"/>
          <a:stretch/>
        </p:blipFill>
        <p:spPr bwMode="auto">
          <a:xfrm>
            <a:off x="385784" y="5902347"/>
            <a:ext cx="1923729" cy="94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468" y="5953395"/>
            <a:ext cx="2963008" cy="874825"/>
          </a:xfrm>
          <a:prstGeom prst="rect">
            <a:avLst/>
          </a:prstGeom>
        </p:spPr>
      </p:pic>
      <p:pic>
        <p:nvPicPr>
          <p:cNvPr id="1026" name="Picture 2" descr="Image may contain: tex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633" y="3753168"/>
            <a:ext cx="1471002" cy="146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8" descr="http://www.naturallightfilms.com/images/nlf_onwhite_outlined_2.svg?crc=44061586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024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azuend-2666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45436"/>
            <a:ext cx="9144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>
              <a:solidFill>
                <a:srgbClr val="7CA72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5884" y="5103744"/>
            <a:ext cx="4572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Perpetua"/>
                <a:cs typeface="Perpetua"/>
              </a:rPr>
              <a:t>Jenna Mitchell, PA State Director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Perpetua"/>
                <a:cs typeface="Perpetua"/>
              </a:rPr>
              <a:t>Alliance </a:t>
            </a:r>
            <a:r>
              <a:rPr lang="en-US" sz="2800" dirty="0">
                <a:solidFill>
                  <a:schemeClr val="bg1"/>
                </a:solidFill>
                <a:latin typeface="Perpetua"/>
                <a:cs typeface="Perpetua"/>
              </a:rPr>
              <a:t>for </a:t>
            </a:r>
            <a:r>
              <a:rPr lang="en-US" sz="2800" dirty="0" smtClean="0">
                <a:solidFill>
                  <a:schemeClr val="bg1"/>
                </a:solidFill>
                <a:latin typeface="Perpetua"/>
                <a:cs typeface="Perpetua"/>
              </a:rPr>
              <a:t>the Chesapeake </a:t>
            </a:r>
            <a:r>
              <a:rPr lang="en-US" sz="2800" dirty="0">
                <a:solidFill>
                  <a:schemeClr val="bg1"/>
                </a:solidFill>
                <a:latin typeface="Perpetua"/>
                <a:cs typeface="Perpetua"/>
              </a:rPr>
              <a:t>Bay </a:t>
            </a:r>
          </a:p>
        </p:txBody>
      </p:sp>
      <p:pic>
        <p:nvPicPr>
          <p:cNvPr id="8" name="Picture 7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3668"/>
            <a:ext cx="9144000" cy="178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9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26" y="624114"/>
            <a:ext cx="7187748" cy="5390811"/>
          </a:xfrm>
        </p:spPr>
      </p:pic>
    </p:spTree>
    <p:extLst>
      <p:ext uri="{BB962C8B-B14F-4D97-AF65-F5344CB8AC3E}">
        <p14:creationId xmlns:p14="http://schemas.microsoft.com/office/powerpoint/2010/main" val="979635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746" y="199288"/>
            <a:ext cx="8870730" cy="1346137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rgbClr val="7CA722"/>
                </a:solidFill>
              </a:rPr>
              <a:t>Implementation Strategy</a:t>
            </a:r>
            <a:endParaRPr lang="en-US" sz="4000" cap="small" dirty="0">
              <a:solidFill>
                <a:srgbClr val="7CA72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656" y="1055078"/>
            <a:ext cx="8252258" cy="420272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Perpetua"/>
              <a:cs typeface="Perpetua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Perpetua"/>
                <a:cs typeface="Perpetua"/>
              </a:rPr>
              <a:t>Chesapeake Conservancy prioritized all farmers based off of their potential impact to stream health including: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Perpetua"/>
                <a:cs typeface="Perpetua"/>
              </a:rPr>
              <a:t>Headquarters proximity to stream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Perpetua"/>
                <a:cs typeface="Perpetua"/>
              </a:rPr>
              <a:t>upland land use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Perpetua"/>
                <a:cs typeface="Perpetua"/>
              </a:rPr>
              <a:t>Soil type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Perpetua"/>
                <a:cs typeface="Perpetua"/>
              </a:rPr>
              <a:t>Slope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Perpetua"/>
                <a:cs typeface="Perpetua"/>
              </a:rPr>
              <a:t>Existence of Riparian buffer </a:t>
            </a:r>
          </a:p>
          <a:p>
            <a:pPr lvl="1"/>
            <a:endParaRPr lang="en-US" dirty="0">
              <a:solidFill>
                <a:schemeClr val="bg1"/>
              </a:solidFill>
              <a:latin typeface="Perpetua"/>
              <a:cs typeface="Perpetua"/>
            </a:endParaRPr>
          </a:p>
          <a:p>
            <a:endParaRPr lang="en-US" dirty="0">
              <a:solidFill>
                <a:schemeClr val="bg1"/>
              </a:solidFill>
              <a:latin typeface="Perpetua"/>
              <a:cs typeface="Perpetua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Perpetua"/>
              <a:cs typeface="Perpetu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5880587"/>
            <a:ext cx="9143999" cy="97741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Image result for maryland virginia coop">
            <a:extLst>
              <a:ext uri="{FF2B5EF4-FFF2-40B4-BE49-F238E27FC236}">
                <a16:creationId xmlns:a16="http://schemas.microsoft.com/office/drawing/2014/main" xmlns="" id="{4262E4B3-12DC-4D9C-9AC1-C86C0384C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296" y="6016009"/>
            <a:ext cx="3292196" cy="67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Related image">
            <a:extLst>
              <a:ext uri="{FF2B5EF4-FFF2-40B4-BE49-F238E27FC236}">
                <a16:creationId xmlns:a16="http://schemas.microsoft.com/office/drawing/2014/main" xmlns="" id="{64322E89-0AE6-488D-B8CE-B461BF1A7D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0" b="20399"/>
          <a:stretch/>
        </p:blipFill>
        <p:spPr bwMode="auto">
          <a:xfrm>
            <a:off x="385784" y="5902347"/>
            <a:ext cx="1923729" cy="94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468" y="5953395"/>
            <a:ext cx="2963008" cy="874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492" y="3156439"/>
            <a:ext cx="2333625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61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615" y="250257"/>
            <a:ext cx="8870730" cy="1346137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7CA722"/>
                </a:solidFill>
              </a:rPr>
              <a:t>PARTNERSHIP IMMEDIATE GOALS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871" y="1510747"/>
            <a:ext cx="4493877" cy="474096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Perpetua"/>
                <a:cs typeface="Perpetua"/>
              </a:rPr>
              <a:t>Begin implementation with volunteer farmers to showcase project </a:t>
            </a:r>
          </a:p>
          <a:p>
            <a:endParaRPr lang="en-US" dirty="0" smtClean="0">
              <a:solidFill>
                <a:schemeClr val="bg1"/>
              </a:solidFill>
              <a:latin typeface="Perpetua"/>
              <a:cs typeface="Perpetua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Perpetua"/>
                <a:cs typeface="Perpetua"/>
              </a:rPr>
              <a:t>Offer support to highly prioritized farmers – continue support until all farmers are compliant</a:t>
            </a:r>
            <a:endParaRPr lang="en-US" dirty="0">
              <a:solidFill>
                <a:schemeClr val="bg1"/>
              </a:solidFill>
              <a:latin typeface="Perpetua"/>
              <a:cs typeface="Perpetu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1A99554-4D1D-4907-9D0E-E76A18595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004" y="1770956"/>
            <a:ext cx="3165409" cy="422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60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615" y="525517"/>
            <a:ext cx="8870730" cy="1346137"/>
          </a:xfrm>
        </p:spPr>
        <p:txBody>
          <a:bodyPr>
            <a:normAutofit/>
          </a:bodyPr>
          <a:lstStyle/>
          <a:p>
            <a:r>
              <a:rPr lang="en-US" sz="4000" cap="small" dirty="0">
                <a:solidFill>
                  <a:srgbClr val="7CA722"/>
                </a:solidFill>
              </a:rPr>
              <a:t>Model Replication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244165"/>
              </p:ext>
            </p:extLst>
          </p:nvPr>
        </p:nvGraphicFramePr>
        <p:xfrm>
          <a:off x="445871" y="1602557"/>
          <a:ext cx="8252258" cy="3946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Rectangle 11"/>
          <p:cNvSpPr/>
          <p:nvPr/>
        </p:nvSpPr>
        <p:spPr>
          <a:xfrm>
            <a:off x="0" y="5880587"/>
            <a:ext cx="9143999" cy="97741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Image result for maryland virginia coop">
            <a:extLst>
              <a:ext uri="{FF2B5EF4-FFF2-40B4-BE49-F238E27FC236}">
                <a16:creationId xmlns:a16="http://schemas.microsoft.com/office/drawing/2014/main" xmlns="" id="{4262E4B3-12DC-4D9C-9AC1-C86C0384C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296" y="6016009"/>
            <a:ext cx="3292196" cy="67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Related image">
            <a:extLst>
              <a:ext uri="{FF2B5EF4-FFF2-40B4-BE49-F238E27FC236}">
                <a16:creationId xmlns:a16="http://schemas.microsoft.com/office/drawing/2014/main" xmlns="" id="{64322E89-0AE6-488D-B8CE-B461BF1A7D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0" b="20399"/>
          <a:stretch/>
        </p:blipFill>
        <p:spPr bwMode="auto">
          <a:xfrm>
            <a:off x="385784" y="5902347"/>
            <a:ext cx="1923729" cy="94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468" y="5953395"/>
            <a:ext cx="2963008" cy="87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78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CA722"/>
                </a:solidFill>
                <a:cs typeface="League Spartan Bold"/>
              </a:rPr>
              <a:t>NEXT STEPS….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9825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Perpetua"/>
                <a:cs typeface="Perpetua"/>
              </a:rPr>
              <a:t>Focus efforts on implementation </a:t>
            </a: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of conservation practices </a:t>
            </a:r>
          </a:p>
          <a:p>
            <a:endParaRPr lang="en-US" dirty="0">
              <a:solidFill>
                <a:srgbClr val="FFFFFF"/>
              </a:solidFill>
              <a:latin typeface="Perpetua"/>
              <a:cs typeface="Perpetua"/>
            </a:endParaRPr>
          </a:p>
          <a:p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Apply for more f</a:t>
            </a:r>
            <a:r>
              <a:rPr lang="en-US" dirty="0" smtClean="0">
                <a:solidFill>
                  <a:srgbClr val="FFFFFF"/>
                </a:solidFill>
                <a:latin typeface="Perpetua"/>
                <a:cs typeface="Perpetua"/>
              </a:rPr>
              <a:t>unding to grow partnership</a:t>
            </a:r>
          </a:p>
          <a:p>
            <a:endParaRPr lang="en-US" dirty="0">
              <a:solidFill>
                <a:srgbClr val="FFFFFF"/>
              </a:solidFill>
              <a:latin typeface="Perpetua"/>
              <a:cs typeface="Perpetua"/>
            </a:endParaRPr>
          </a:p>
          <a:p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Bring other businesses to the table </a:t>
            </a:r>
          </a:p>
          <a:p>
            <a:pPr marL="457200" lvl="1" indent="0">
              <a:buNone/>
            </a:pPr>
            <a:endParaRPr lang="en-US" i="1" dirty="0">
              <a:solidFill>
                <a:srgbClr val="FFFFFF"/>
              </a:solidFill>
              <a:latin typeface="Perpetua"/>
              <a:cs typeface="Perpetua"/>
            </a:endParaRPr>
          </a:p>
        </p:txBody>
      </p:sp>
      <p:pic>
        <p:nvPicPr>
          <p:cNvPr id="2052" name="Picture 4" descr="Image result for perdue">
            <a:extLst>
              <a:ext uri="{FF2B5EF4-FFF2-40B4-BE49-F238E27FC236}">
                <a16:creationId xmlns:a16="http://schemas.microsoft.com/office/drawing/2014/main" xmlns="" id="{F5FABB67-A322-4ACD-95D9-B9028AB5C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958" y="5137496"/>
            <a:ext cx="2400852" cy="134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nest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04" y="5066255"/>
            <a:ext cx="1828800" cy="141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135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9618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7CA722"/>
                </a:solidFill>
                <a:cs typeface="League Spartan Bold"/>
              </a:rPr>
              <a:t>QUESTIONS?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515661" y="1570499"/>
            <a:ext cx="7380127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i="1" dirty="0">
                <a:solidFill>
                  <a:srgbClr val="FFFFFF"/>
                </a:solidFill>
                <a:latin typeface="Perpetua"/>
                <a:cs typeface="Perpetua"/>
              </a:rPr>
              <a:t>Jenna Mitchell, PA State Director</a:t>
            </a:r>
          </a:p>
          <a:p>
            <a:pPr marL="0" indent="0">
              <a:buFont typeface="Arial"/>
              <a:buNone/>
            </a:pPr>
            <a:endParaRPr lang="en-US" sz="1800" i="1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0" indent="0">
              <a:buFont typeface="Arial"/>
              <a:buNone/>
            </a:pPr>
            <a:r>
              <a:rPr lang="en-US" i="1" dirty="0">
                <a:solidFill>
                  <a:srgbClr val="FFFFFF"/>
                </a:solidFill>
                <a:latin typeface="Perpetua"/>
                <a:cs typeface="Perpetua"/>
              </a:rPr>
              <a:t>37 East Orange Street Suite 302 Lancaster, PA 17602</a:t>
            </a:r>
          </a:p>
          <a:p>
            <a:pPr marL="0" indent="0">
              <a:buFont typeface="Arial"/>
              <a:buNone/>
            </a:pPr>
            <a:endParaRPr lang="en-US" sz="1800" i="1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0" indent="0">
              <a:buFont typeface="Arial"/>
              <a:buNone/>
            </a:pPr>
            <a:r>
              <a:rPr lang="en-US" i="1" dirty="0">
                <a:solidFill>
                  <a:srgbClr val="FFFFFF"/>
                </a:solidFill>
                <a:latin typeface="Perpetua"/>
                <a:cs typeface="Perpetua"/>
              </a:rPr>
              <a:t>Office (717) 517-8698</a:t>
            </a:r>
          </a:p>
          <a:p>
            <a:pPr marL="0" indent="0">
              <a:buFont typeface="Arial"/>
              <a:buNone/>
            </a:pPr>
            <a:endParaRPr lang="en-US" sz="1800" i="1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0" indent="0">
              <a:buFont typeface="Arial"/>
              <a:buNone/>
            </a:pPr>
            <a:r>
              <a:rPr lang="en-US" i="1" dirty="0">
                <a:solidFill>
                  <a:srgbClr val="FFFFFF"/>
                </a:solidFill>
                <a:latin typeface="Perpetua"/>
                <a:cs typeface="Perpetua"/>
              </a:rPr>
              <a:t>Cell Phone (717) 405-9687</a:t>
            </a:r>
          </a:p>
          <a:p>
            <a:pPr marL="0" indent="0">
              <a:buFont typeface="Arial"/>
              <a:buNone/>
            </a:pPr>
            <a:endParaRPr lang="en-US" sz="1800" i="1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0" indent="0">
              <a:buFont typeface="Arial"/>
              <a:buNone/>
            </a:pPr>
            <a:r>
              <a:rPr lang="en-US" i="1" dirty="0">
                <a:solidFill>
                  <a:srgbClr val="FFFFFF"/>
                </a:solidFill>
                <a:latin typeface="Perpetua"/>
                <a:cs typeface="Perpetua"/>
              </a:rPr>
              <a:t>jmitchell@allianceforthebay.org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pic>
        <p:nvPicPr>
          <p:cNvPr id="7" name="Picture 6" descr="img_17807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55" y="2482792"/>
            <a:ext cx="434201" cy="620287"/>
          </a:xfrm>
          <a:prstGeom prst="rect">
            <a:avLst/>
          </a:prstGeom>
        </p:spPr>
      </p:pic>
      <p:pic>
        <p:nvPicPr>
          <p:cNvPr id="8" name="Picture 7" descr="52971-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04" y="3416994"/>
            <a:ext cx="586100" cy="586100"/>
          </a:xfrm>
          <a:prstGeom prst="rect">
            <a:avLst/>
          </a:prstGeom>
        </p:spPr>
      </p:pic>
      <p:pic>
        <p:nvPicPr>
          <p:cNvPr id="9" name="Picture 8" descr="mobi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46" y="4414270"/>
            <a:ext cx="530220" cy="530220"/>
          </a:xfrm>
          <a:prstGeom prst="rect">
            <a:avLst/>
          </a:prstGeom>
        </p:spPr>
      </p:pic>
      <p:pic>
        <p:nvPicPr>
          <p:cNvPr id="10" name="Picture 9" descr="email-2048-blac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46" y="5275801"/>
            <a:ext cx="768031" cy="768031"/>
          </a:xfrm>
          <a:prstGeom prst="rect">
            <a:avLst/>
          </a:prstGeom>
        </p:spPr>
      </p:pic>
      <p:pic>
        <p:nvPicPr>
          <p:cNvPr id="12" name="Picture 11" descr="223620-2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58" y="1570499"/>
            <a:ext cx="609793" cy="60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045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94684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dirty="0" smtClean="0">
                <a:solidFill>
                  <a:srgbClr val="7CA722"/>
                </a:solidFill>
                <a:cs typeface="League Spartan Bold"/>
              </a:rPr>
              <a:t>THANK YOU!</a:t>
            </a:r>
            <a:endParaRPr lang="en-US" sz="6600" dirty="0"/>
          </a:p>
        </p:txBody>
      </p:sp>
      <p:pic>
        <p:nvPicPr>
          <p:cNvPr id="7" name="Picture 2" descr="Related image">
            <a:extLst>
              <a:ext uri="{FF2B5EF4-FFF2-40B4-BE49-F238E27FC236}">
                <a16:creationId xmlns:a16="http://schemas.microsoft.com/office/drawing/2014/main" xmlns="" id="{774C0F3E-723F-452D-9859-226D4BD1AD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151" y="1077944"/>
            <a:ext cx="6371695" cy="4240293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5403273"/>
            <a:ext cx="9143999" cy="145472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7" y="5354021"/>
            <a:ext cx="7301344" cy="142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296324C-BFE0-4CFA-AC62-480C96836F80}"/>
              </a:ext>
            </a:extLst>
          </p:cNvPr>
          <p:cNvSpPr/>
          <p:nvPr/>
        </p:nvSpPr>
        <p:spPr>
          <a:xfrm>
            <a:off x="0" y="-58632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7CA722"/>
                </a:solidFill>
                <a:latin typeface="League Spartan Bold"/>
              </a:rPr>
              <a:t>Stream health </a:t>
            </a:r>
            <a:r>
              <a:rPr lang="en-US" dirty="0" smtClean="0">
                <a:solidFill>
                  <a:srgbClr val="7CA722"/>
                </a:solidFill>
                <a:latin typeface="League Spartan Bold"/>
              </a:rPr>
              <a:t>PA is </a:t>
            </a:r>
            <a:r>
              <a:rPr lang="en-US" dirty="0">
                <a:solidFill>
                  <a:srgbClr val="7CA722"/>
                </a:solidFill>
                <a:latin typeface="League Spartan Bold"/>
              </a:rPr>
              <a:t>troubling</a:t>
            </a:r>
          </a:p>
        </p:txBody>
      </p:sp>
      <p:pic>
        <p:nvPicPr>
          <p:cNvPr id="4098" name="Picture 2" descr="Image result for lancaster county impaired stream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11" y="1780145"/>
            <a:ext cx="7886700" cy="404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560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74AD31D-D0ED-4CFE-B426-41BE21E61DB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EA03E67B-9C79-4A1C-8948-F5966B676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7CA722"/>
                </a:solidFill>
                <a:latin typeface="League Spartan Bold"/>
              </a:rPr>
              <a:t>What does it mean to be impaired?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887B89A0-FB94-40FA-AEC6-602EDBD2DA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6861" y="1600200"/>
            <a:ext cx="4038600" cy="45259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Perpetua" panose="02020502060401020303" pitchFamily="18" charset="0"/>
              </a:rPr>
              <a:t>A stream is considered impaired when it is no longer safely </a:t>
            </a:r>
            <a:r>
              <a:rPr lang="en-US" dirty="0">
                <a:solidFill>
                  <a:srgbClr val="FDBB00"/>
                </a:solidFill>
                <a:latin typeface="Perpetua" panose="02020502060401020303" pitchFamily="18" charset="0"/>
              </a:rPr>
              <a:t>drinkable, fishable, or swimmable </a:t>
            </a:r>
            <a:r>
              <a:rPr lang="en-US" dirty="0">
                <a:solidFill>
                  <a:schemeClr val="bg1"/>
                </a:solidFill>
                <a:latin typeface="Perpetua" panose="02020502060401020303" pitchFamily="18" charset="0"/>
              </a:rPr>
              <a:t>and has lost </a:t>
            </a:r>
            <a:r>
              <a:rPr lang="en-US" dirty="0">
                <a:solidFill>
                  <a:srgbClr val="FDBB00"/>
                </a:solidFill>
                <a:latin typeface="Perpetua" panose="02020502060401020303" pitchFamily="18" charset="0"/>
              </a:rPr>
              <a:t>70% of its original aquatic life</a:t>
            </a:r>
            <a:r>
              <a:rPr lang="en-US" dirty="0">
                <a:solidFill>
                  <a:schemeClr val="bg1"/>
                </a:solidFill>
                <a:latin typeface="Perpetua" panose="02020502060401020303" pitchFamily="18" charset="0"/>
              </a:rPr>
              <a:t>. </a:t>
            </a:r>
          </a:p>
        </p:txBody>
      </p:sp>
      <p:pic>
        <p:nvPicPr>
          <p:cNvPr id="1026" name="Picture 2" descr="Image result for canary cartoon">
            <a:extLst>
              <a:ext uri="{FF2B5EF4-FFF2-40B4-BE49-F238E27FC236}">
                <a16:creationId xmlns:a16="http://schemas.microsoft.com/office/drawing/2014/main" xmlns="" id="{3E283F83-6772-4ACB-8BA8-7C505B9FBC1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030" y="1543367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canary cartoon">
            <a:extLst>
              <a:ext uri="{FF2B5EF4-FFF2-40B4-BE49-F238E27FC236}">
                <a16:creationId xmlns:a16="http://schemas.microsoft.com/office/drawing/2014/main" xmlns="" id="{C12E8BA3-400A-467A-9855-5B9D0CF8F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030" y="3787701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canary cartoon">
            <a:extLst>
              <a:ext uri="{FF2B5EF4-FFF2-40B4-BE49-F238E27FC236}">
                <a16:creationId xmlns:a16="http://schemas.microsoft.com/office/drawing/2014/main" xmlns="" id="{95AEB1AA-E6EA-4709-8622-DA526DEBB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699" y="2651765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canary cartoon">
            <a:extLst>
              <a:ext uri="{FF2B5EF4-FFF2-40B4-BE49-F238E27FC236}">
                <a16:creationId xmlns:a16="http://schemas.microsoft.com/office/drawing/2014/main" xmlns="" id="{F830739D-066A-4BE1-8D02-9F7CB1B94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030" y="2651444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canary cartoon">
            <a:extLst>
              <a:ext uri="{FF2B5EF4-FFF2-40B4-BE49-F238E27FC236}">
                <a16:creationId xmlns:a16="http://schemas.microsoft.com/office/drawing/2014/main" xmlns="" id="{350394F1-3290-4573-9F4F-30D52F2D5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780" y="3787701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canary cartoon">
            <a:extLst>
              <a:ext uri="{FF2B5EF4-FFF2-40B4-BE49-F238E27FC236}">
                <a16:creationId xmlns:a16="http://schemas.microsoft.com/office/drawing/2014/main" xmlns="" id="{F2478A8A-FE01-43F2-90B3-19543BF5A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340" y="3787701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canary cartoon">
            <a:extLst>
              <a:ext uri="{FF2B5EF4-FFF2-40B4-BE49-F238E27FC236}">
                <a16:creationId xmlns:a16="http://schemas.microsoft.com/office/drawing/2014/main" xmlns="" id="{82F76176-2E03-4D9D-A94D-43786495E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030" y="486967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canary cartoon">
            <a:extLst>
              <a:ext uri="{FF2B5EF4-FFF2-40B4-BE49-F238E27FC236}">
                <a16:creationId xmlns:a16="http://schemas.microsoft.com/office/drawing/2014/main" xmlns="" id="{9CE91E3E-DD95-4203-9E99-A3B606998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880" y="486967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age result for canary cartoon">
            <a:extLst>
              <a:ext uri="{FF2B5EF4-FFF2-40B4-BE49-F238E27FC236}">
                <a16:creationId xmlns:a16="http://schemas.microsoft.com/office/drawing/2014/main" xmlns="" id="{97EEAAD3-1133-4856-872B-321460316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870" y="488540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canary cartoon">
            <a:extLst>
              <a:ext uri="{FF2B5EF4-FFF2-40B4-BE49-F238E27FC236}">
                <a16:creationId xmlns:a16="http://schemas.microsoft.com/office/drawing/2014/main" xmlns="" id="{D4EEFB56-DD29-4C54-BE94-B4BF42BF7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935" y="4896049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ultiplication Sign 7">
            <a:extLst>
              <a:ext uri="{FF2B5EF4-FFF2-40B4-BE49-F238E27FC236}">
                <a16:creationId xmlns:a16="http://schemas.microsoft.com/office/drawing/2014/main" xmlns="" id="{6259C2F3-A11B-4736-86BA-FE9D4374089D}"/>
              </a:ext>
            </a:extLst>
          </p:cNvPr>
          <p:cNvSpPr/>
          <p:nvPr/>
        </p:nvSpPr>
        <p:spPr>
          <a:xfrm>
            <a:off x="5118100" y="1757044"/>
            <a:ext cx="558800" cy="436880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xmlns="" id="{176577BA-BA37-4B72-8CF4-975DF016DE7F}"/>
              </a:ext>
            </a:extLst>
          </p:cNvPr>
          <p:cNvSpPr/>
          <p:nvPr/>
        </p:nvSpPr>
        <p:spPr>
          <a:xfrm>
            <a:off x="6131560" y="4006253"/>
            <a:ext cx="558800" cy="436880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ultiplication Sign 19">
            <a:extLst>
              <a:ext uri="{FF2B5EF4-FFF2-40B4-BE49-F238E27FC236}">
                <a16:creationId xmlns:a16="http://schemas.microsoft.com/office/drawing/2014/main" xmlns="" id="{B841C2EE-AE64-4328-A998-AFD88FFCA4F7}"/>
              </a:ext>
            </a:extLst>
          </p:cNvPr>
          <p:cNvSpPr/>
          <p:nvPr/>
        </p:nvSpPr>
        <p:spPr>
          <a:xfrm>
            <a:off x="5142865" y="3988361"/>
            <a:ext cx="558800" cy="436880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ication Sign 20">
            <a:extLst>
              <a:ext uri="{FF2B5EF4-FFF2-40B4-BE49-F238E27FC236}">
                <a16:creationId xmlns:a16="http://schemas.microsoft.com/office/drawing/2014/main" xmlns="" id="{50BCA711-2814-48D3-8A6D-D1DB865943C7}"/>
              </a:ext>
            </a:extLst>
          </p:cNvPr>
          <p:cNvSpPr/>
          <p:nvPr/>
        </p:nvSpPr>
        <p:spPr>
          <a:xfrm>
            <a:off x="6121399" y="2890204"/>
            <a:ext cx="558800" cy="436880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xmlns="" id="{0B1EEA1F-A510-4C31-AB1A-A4D90A03FCE1}"/>
              </a:ext>
            </a:extLst>
          </p:cNvPr>
          <p:cNvSpPr/>
          <p:nvPr/>
        </p:nvSpPr>
        <p:spPr>
          <a:xfrm>
            <a:off x="5080000" y="2890204"/>
            <a:ext cx="558800" cy="436880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xmlns="" id="{611857FC-9DF0-4383-8AEE-F6DEC221C67A}"/>
              </a:ext>
            </a:extLst>
          </p:cNvPr>
          <p:cNvSpPr/>
          <p:nvPr/>
        </p:nvSpPr>
        <p:spPr>
          <a:xfrm>
            <a:off x="7178040" y="3988361"/>
            <a:ext cx="558800" cy="436880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xmlns="" id="{F67C69E3-760B-4863-A4DA-F7BB0EC24C99}"/>
              </a:ext>
            </a:extLst>
          </p:cNvPr>
          <p:cNvSpPr/>
          <p:nvPr/>
        </p:nvSpPr>
        <p:spPr>
          <a:xfrm>
            <a:off x="5091748" y="5151119"/>
            <a:ext cx="558800" cy="436880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87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9F6FF64-4F52-4A2A-8D0C-2A8D77E2B9A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93627C-E55C-4036-B2E9-3E3BC8B66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720" y="274638"/>
            <a:ext cx="854456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7CA722"/>
                </a:solidFill>
                <a:latin typeface="League Spartan Bold"/>
              </a:rPr>
              <a:t>The majority of Lancaster’s streams are impaired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3FE6DF-8911-44FA-AEE6-3FD743ACC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2" name="Picture 4" descr="https://lh3.googleusercontent.com/-v3mIkttO5aY/WmY9w2HPlTI/AAAAAAAAAGw/Vgf0zSyJf_QULE0ZbNWyOuO8dkraqKpWACL0BGAYYCw/h1583/ImpairedStreamsLancaster.jpg">
            <a:extLst>
              <a:ext uri="{FF2B5EF4-FFF2-40B4-BE49-F238E27FC236}">
                <a16:creationId xmlns:a16="http://schemas.microsoft.com/office/drawing/2014/main" xmlns="" id="{9DE91906-480B-4947-BFAA-1B49642D5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621" y="1692276"/>
            <a:ext cx="5955401" cy="460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324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B2FE476-5CF4-4937-98F3-7DBE39AF62E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i="1" dirty="0">
                <a:solidFill>
                  <a:schemeClr val="bg1"/>
                </a:solidFill>
                <a:latin typeface="Perpetua" panose="02020502060401020303" pitchFamily="18" charset="0"/>
              </a:rPr>
              <a:t>Since 1972, it has been a </a:t>
            </a:r>
            <a:r>
              <a:rPr lang="en-US" i="1" dirty="0">
                <a:solidFill>
                  <a:srgbClr val="FDBB2F"/>
                </a:solidFill>
                <a:latin typeface="Perpetua" panose="02020502060401020303" pitchFamily="18" charset="0"/>
              </a:rPr>
              <a:t>Pennsylvania state requirement</a:t>
            </a:r>
            <a:r>
              <a:rPr lang="en-US" i="1" dirty="0">
                <a:solidFill>
                  <a:schemeClr val="bg1"/>
                </a:solidFill>
                <a:latin typeface="Perpetua" panose="02020502060401020303" pitchFamily="18" charset="0"/>
              </a:rPr>
              <a:t> that all agriculture operations have a Conservation Plan 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sz="3600" b="1" i="1" dirty="0">
                <a:solidFill>
                  <a:schemeClr val="bg1"/>
                </a:solidFill>
                <a:latin typeface="Perpetua" panose="02020502060401020303" pitchFamily="18" charset="0"/>
              </a:rPr>
              <a:t>It is estimated that only </a:t>
            </a:r>
            <a:r>
              <a:rPr lang="en-US" sz="3600" b="1" i="1" dirty="0">
                <a:solidFill>
                  <a:srgbClr val="FDBB00"/>
                </a:solidFill>
                <a:latin typeface="Perpetua" panose="02020502060401020303" pitchFamily="18" charset="0"/>
              </a:rPr>
              <a:t>50% of farms in Lancaster County have a Conservation Plan</a:t>
            </a:r>
          </a:p>
        </p:txBody>
      </p:sp>
    </p:spTree>
    <p:extLst>
      <p:ext uri="{BB962C8B-B14F-4D97-AF65-F5344CB8AC3E}">
        <p14:creationId xmlns:p14="http://schemas.microsoft.com/office/powerpoint/2010/main" val="4052640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263374E-D762-48D4-8561-22F3FD2465F1}"/>
              </a:ext>
            </a:extLst>
          </p:cNvPr>
          <p:cNvSpPr/>
          <p:nvPr/>
        </p:nvSpPr>
        <p:spPr>
          <a:xfrm>
            <a:off x="0" y="9939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603" y="310025"/>
            <a:ext cx="852985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7CA722"/>
                </a:solidFill>
                <a:latin typeface="League Spartan Bold"/>
              </a:rPr>
              <a:t>OPPORTUNITY FOR TURKEY </a:t>
            </a:r>
            <a:r>
              <a:rPr lang="en-US" dirty="0" smtClean="0">
                <a:solidFill>
                  <a:srgbClr val="7CA722"/>
                </a:solidFill>
                <a:latin typeface="League Spartan Bold"/>
              </a:rPr>
              <a:t>HILL AND </a:t>
            </a:r>
            <a:r>
              <a:rPr lang="en-US" dirty="0">
                <a:solidFill>
                  <a:srgbClr val="7CA722"/>
                </a:solidFill>
                <a:latin typeface="League Spartan Bold"/>
              </a:rPr>
              <a:t>MDVA TO MAKE A SERIOUS IMPACT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29" y="1782930"/>
            <a:ext cx="2967116" cy="222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dairy heavy use area">
            <a:extLst>
              <a:ext uri="{FF2B5EF4-FFF2-40B4-BE49-F238E27FC236}">
                <a16:creationId xmlns:a16="http://schemas.microsoft.com/office/drawing/2014/main" xmlns="" id="{4391CA12-CB14-419F-8320-210EA76E5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426" y="2368553"/>
            <a:ext cx="4610893" cy="307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www.wpr.org/sites/default/files/CQ%20Ben%20Arnold%20runoff.JPG">
            <a:extLst>
              <a:ext uri="{FF2B5EF4-FFF2-40B4-BE49-F238E27FC236}">
                <a16:creationId xmlns:a16="http://schemas.microsoft.com/office/drawing/2014/main" xmlns="" id="{5BF9495B-D538-4EDB-8A40-6608C613F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34" y="4198304"/>
            <a:ext cx="2784152" cy="223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146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B2FE476-5CF4-4937-98F3-7DBE39AF62E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CA722"/>
                </a:solidFill>
              </a:rPr>
              <a:t>TURKEY HILL DAIRY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541" y="1166477"/>
            <a:ext cx="4790661" cy="53201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800" dirty="0">
                <a:solidFill>
                  <a:schemeClr val="bg1"/>
                </a:solidFill>
                <a:latin typeface="Perpetua" panose="02020502060401020303" pitchFamily="18" charset="0"/>
              </a:rPr>
              <a:t>Founded and Headquartered in Lancaster County since 1931</a:t>
            </a:r>
            <a:endParaRPr lang="en-US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>
                <a:solidFill>
                  <a:schemeClr val="bg1"/>
                </a:solidFill>
                <a:latin typeface="Perpetua" panose="02020502060401020303" pitchFamily="18" charset="0"/>
              </a:rPr>
              <a:t>Almost all employees live in Lancaster County </a:t>
            </a:r>
          </a:p>
          <a:p>
            <a:endParaRPr lang="en-US" sz="2800" dirty="0">
              <a:solidFill>
                <a:schemeClr val="bg1"/>
              </a:solidFill>
              <a:latin typeface="Perpetua" panose="02020502060401020303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Perpetua" panose="02020502060401020303" pitchFamily="18" charset="0"/>
              </a:rPr>
              <a:t>Distributes milk locally, ice cream nationally </a:t>
            </a:r>
          </a:p>
          <a:p>
            <a:endParaRPr lang="en-US" sz="2800" i="1" dirty="0">
              <a:solidFill>
                <a:schemeClr val="bg1"/>
              </a:solidFill>
              <a:latin typeface="Perpetua" panose="02020502060401020303" pitchFamily="18" charset="0"/>
            </a:endParaRPr>
          </a:p>
          <a:p>
            <a:endParaRPr lang="en-US" sz="3600" b="1" i="1" dirty="0">
              <a:solidFill>
                <a:srgbClr val="FDBB00"/>
              </a:solidFill>
              <a:latin typeface="Perpetua" panose="02020502060401020303" pitchFamily="18" charset="0"/>
            </a:endParaRPr>
          </a:p>
        </p:txBody>
      </p:sp>
      <p:sp>
        <p:nvSpPr>
          <p:cNvPr id="5" name="AutoShape 2" descr="Related image">
            <a:extLst>
              <a:ext uri="{FF2B5EF4-FFF2-40B4-BE49-F238E27FC236}">
                <a16:creationId xmlns:a16="http://schemas.microsoft.com/office/drawing/2014/main" xmlns="" id="{171F2F03-260B-4FD8-8089-012C3CF394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BBF326C-540A-4912-B747-FEC0CB61B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1" y="2556565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15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615" y="525517"/>
            <a:ext cx="8870730" cy="1346137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7CA722"/>
                </a:solidFill>
              </a:rPr>
              <a:t>TIMING WAS PERFECT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871" y="1982889"/>
            <a:ext cx="8252258" cy="21432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Perpetua"/>
                <a:cs typeface="Perpetua"/>
              </a:rPr>
              <a:t>Turkey Hill was rebidding their contract with their co-op at the exact time they were considering their impact in Lancaster County</a:t>
            </a:r>
          </a:p>
        </p:txBody>
      </p:sp>
      <p:pic>
        <p:nvPicPr>
          <p:cNvPr id="3074" name="Picture 2" descr="Image result for maryland virginia milk cooperative">
            <a:extLst>
              <a:ext uri="{FF2B5EF4-FFF2-40B4-BE49-F238E27FC236}">
                <a16:creationId xmlns:a16="http://schemas.microsoft.com/office/drawing/2014/main" xmlns="" id="{40BAD7FD-1B12-487C-BECD-7D39DFCA7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54" y="4108921"/>
            <a:ext cx="7176052" cy="192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645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11124</TotalTime>
  <Words>723</Words>
  <Application>Microsoft Macintosh PowerPoint</Application>
  <PresentationFormat>On-screen Show (4:3)</PresentationFormat>
  <Paragraphs>115</Paragraphs>
  <Slides>26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Stream health PA is troubling</vt:lpstr>
      <vt:lpstr>What does it mean to be impaired? </vt:lpstr>
      <vt:lpstr>The majority of Lancaster’s streams are impaired</vt:lpstr>
      <vt:lpstr>PowerPoint Presentation</vt:lpstr>
      <vt:lpstr>OPPORTUNITY FOR TURKEY HILL AND MDVA TO MAKE A SERIOUS IMPACT</vt:lpstr>
      <vt:lpstr>TURKEY HILL DAIRY</vt:lpstr>
      <vt:lpstr>TIMING WAS PERFECT</vt:lpstr>
      <vt:lpstr>THE TURKEY HILL CLEAN WATER PARTNERSHIP</vt:lpstr>
      <vt:lpstr>THE TURKEY HILL CLEAN WATER PARTNERSHIP</vt:lpstr>
      <vt:lpstr>TURKEY HILL’S MOTIVATION</vt:lpstr>
      <vt:lpstr>FUNDING FOR PILOT EFFORT</vt:lpstr>
      <vt:lpstr>HOW IS THE PARTNERSHIP WORKING?</vt:lpstr>
      <vt:lpstr>PowerPoint Presentation</vt:lpstr>
      <vt:lpstr>Producer Demographics</vt:lpstr>
      <vt:lpstr>PRODUCER RESULTS</vt:lpstr>
      <vt:lpstr>Current and Future Funding</vt:lpstr>
      <vt:lpstr>Creative Marketing </vt:lpstr>
      <vt:lpstr>PowerPoint Presentation</vt:lpstr>
      <vt:lpstr>Implementation Strategy</vt:lpstr>
      <vt:lpstr>PARTNERSHIP IMMEDIATE GOALS</vt:lpstr>
      <vt:lpstr>Model Replication </vt:lpstr>
      <vt:lpstr>NEXT STEPS….</vt:lpstr>
      <vt:lpstr>QUESTIONS?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Marissa Spratley</dc:creator>
  <cp:lastModifiedBy>Adam Bray</cp:lastModifiedBy>
  <cp:revision>133</cp:revision>
  <cp:lastPrinted>2018-04-17T14:28:30Z</cp:lastPrinted>
  <dcterms:created xsi:type="dcterms:W3CDTF">2018-01-23T20:15:13Z</dcterms:created>
  <dcterms:modified xsi:type="dcterms:W3CDTF">2019-09-23T14:08:55Z</dcterms:modified>
</cp:coreProperties>
</file>