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0" r:id="rId2"/>
    <p:sldMasterId id="2147483802" r:id="rId3"/>
  </p:sldMasterIdLst>
  <p:notesMasterIdLst>
    <p:notesMasterId r:id="rId27"/>
  </p:notesMasterIdLst>
  <p:sldIdLst>
    <p:sldId id="256" r:id="rId4"/>
    <p:sldId id="298" r:id="rId5"/>
    <p:sldId id="293" r:id="rId6"/>
    <p:sldId id="283" r:id="rId7"/>
    <p:sldId id="282" r:id="rId8"/>
    <p:sldId id="261" r:id="rId9"/>
    <p:sldId id="285" r:id="rId10"/>
    <p:sldId id="287" r:id="rId11"/>
    <p:sldId id="265" r:id="rId12"/>
    <p:sldId id="295" r:id="rId13"/>
    <p:sldId id="305" r:id="rId14"/>
    <p:sldId id="306" r:id="rId15"/>
    <p:sldId id="313" r:id="rId16"/>
    <p:sldId id="312" r:id="rId17"/>
    <p:sldId id="310" r:id="rId18"/>
    <p:sldId id="311" r:id="rId19"/>
    <p:sldId id="307" r:id="rId20"/>
    <p:sldId id="308" r:id="rId21"/>
    <p:sldId id="309" r:id="rId22"/>
    <p:sldId id="314" r:id="rId23"/>
    <p:sldId id="315" r:id="rId24"/>
    <p:sldId id="300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382" autoAdjust="0"/>
  </p:normalViewPr>
  <p:slideViewPr>
    <p:cSldViewPr>
      <p:cViewPr varScale="1">
        <p:scale>
          <a:sx n="107" d="100"/>
          <a:sy n="107" d="100"/>
        </p:scale>
        <p:origin x="11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27583-7D74-4D0F-8D3C-C41F56E5518B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A238-5413-484A-9778-4FE47FB5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A238-5413-484A-9778-4FE47FB5D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1855-81D3-436F-B569-998AAD1B18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F03BC-8FC2-4A9E-BBF0-AFF8B9182CF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512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OE Logo Square 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588" y="6096000"/>
            <a:ext cx="1014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1_01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617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avy Yard curbcu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eeves Winter 2007 0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425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50800">
            <a:solidFill>
              <a:srgbClr val="FEDEBE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0425"/>
            <a:ext cx="655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886200"/>
            <a:ext cx="51816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51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91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34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05000"/>
            <a:ext cx="34290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4290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35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20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952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5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56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525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22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752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510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43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8904" y="2281806"/>
            <a:ext cx="7772400" cy="1318644"/>
          </a:xfrm>
        </p:spPr>
        <p:txBody>
          <a:bodyPr anchor="t">
            <a:normAutofit/>
          </a:bodyPr>
          <a:lstStyle>
            <a:lvl1pPr algn="l">
              <a:defRPr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04" y="5482205"/>
            <a:ext cx="6400800" cy="137579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66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87" y="403773"/>
            <a:ext cx="8846613" cy="972588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3955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ts val="3600"/>
              </a:lnSpc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800">
                <a:latin typeface="+mj-lt"/>
                <a:cs typeface="Arial" pitchFamily="34" charset="0"/>
              </a:defRPr>
            </a:lvl1pPr>
            <a:lvl2pPr>
              <a:defRPr sz="2400"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39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4042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99258"/>
            <a:ext cx="8928100" cy="972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99" y="1289807"/>
            <a:ext cx="4297377" cy="4750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807"/>
            <a:ext cx="4297680" cy="4750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1008" y="6485557"/>
            <a:ext cx="2232992" cy="3651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17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A2F3-4069-4AA7-BCB4-ACF66836F2CB}" type="datetimeFigureOut">
              <a:rPr lang="en-US" smtClean="0">
                <a:solidFill>
                  <a:prstClr val="black"/>
                </a:solidFill>
              </a:rPr>
              <a:pPr/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2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A2F3-4069-4AA7-BCB4-ACF66836F2CB}" type="datetimeFigureOut">
              <a:rPr lang="en-US" smtClean="0">
                <a:solidFill>
                  <a:prstClr val="black"/>
                </a:solidFill>
              </a:rPr>
              <a:pPr/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6B0AA2-A3EC-4E3E-9A87-0E36B6EE0A5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05000"/>
            <a:ext cx="7010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DDOE Logo Square Larg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588" y="6096000"/>
            <a:ext cx="1014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01_011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617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Reeves Winter 2007 02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7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Navy Yard curbcut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1425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50800">
            <a:solidFill>
              <a:srgbClr val="FEDEBE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96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387" y="412240"/>
            <a:ext cx="8846613" cy="972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2" y="1392708"/>
            <a:ext cx="8851898" cy="471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1008" y="6485557"/>
            <a:ext cx="2232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6C14A05-ACA5-4C11-B71E-FAA0970188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transition>
    <p:fade/>
  </p:transition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600" b="1" kern="1200">
          <a:solidFill>
            <a:schemeClr val="tx2">
              <a:lumMod val="50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2"/>
        </a:spcBef>
        <a:buClr>
          <a:srgbClr val="00446A"/>
        </a:buClr>
        <a:buFont typeface="Wingdings" pitchFamily="2" charset="2"/>
        <a:buChar char="§"/>
        <a:defRPr sz="2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5938" indent="-282575" algn="l" defTabSz="914400" rtl="0" eaLnBrk="1" latinLnBrk="0" hangingPunct="1">
        <a:spcBef>
          <a:spcPts val="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90563" indent="-174625" algn="l" defTabSz="914400" rtl="0" eaLnBrk="1" latinLnBrk="0" hangingPunct="1"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9025" indent="-174625" algn="l" defTabSz="914400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orests.allianceforthebay.org/what-were-doing/forest-restoration/urban-tree-canopy-summit-proceeding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rreyna@pa.gov" TargetMode="External"/><Relationship Id="rId3" Type="http://schemas.openxmlformats.org/officeDocument/2006/relationships/hyperlink" Target="mailto:kesha.braunskill@state.de.us" TargetMode="External"/><Relationship Id="rId7" Type="http://schemas.openxmlformats.org/officeDocument/2006/relationships/hyperlink" Target="mailto:mary.kramarchyk@dec.ny.gov" TargetMode="External"/><Relationship Id="rId2" Type="http://schemas.openxmlformats.org/officeDocument/2006/relationships/hyperlink" Target="mailto:kyle.hoyd@state.de.u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arian.honeczy@maryland.gov" TargetMode="External"/><Relationship Id="rId11" Type="http://schemas.openxmlformats.org/officeDocument/2006/relationships/hyperlink" Target="mailto:Herb.F.Peddicord@wv.gov" TargetMode="External"/><Relationship Id="rId5" Type="http://schemas.openxmlformats.org/officeDocument/2006/relationships/hyperlink" Target="mailto:steve.saari@dc.gov" TargetMode="External"/><Relationship Id="rId10" Type="http://schemas.openxmlformats.org/officeDocument/2006/relationships/hyperlink" Target="mailto:frodgers@cacaponinstitute.org" TargetMode="External"/><Relationship Id="rId4" Type="http://schemas.openxmlformats.org/officeDocument/2006/relationships/hyperlink" Target="mailto:john.pthomas@dc.gov" TargetMode="External"/><Relationship Id="rId9" Type="http://schemas.openxmlformats.org/officeDocument/2006/relationships/hyperlink" Target="mailto:Barbara.White@dof.virginia.g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mawhorter@fs.fed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781800" cy="914400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Julie </a:t>
            </a:r>
            <a:r>
              <a:rPr lang="en-US" sz="11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Mawhorter</a:t>
            </a: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Mid-Atlantic Urban &amp; Community Forestry Coordinator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jmawhorter@fs.fed.us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6629400" cy="10934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Chesapeake Urban Tree Canopy Management Strategy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Workgroup, Dec. 16, 2014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05854" y="76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5425" y="3048000"/>
            <a:ext cx="139899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651879"/>
            <a:ext cx="931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" t="11454" r="61509" b="23640"/>
          <a:stretch>
            <a:fillRect/>
          </a:stretch>
        </p:blipFill>
        <p:spPr bwMode="auto">
          <a:xfrm>
            <a:off x="7425425" y="5641540"/>
            <a:ext cx="1285655" cy="1038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6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Factors Influencing ability to meet goal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mawhorter\AppData\Local\Microsoft\Windows\Temporary Internet Files\Content.Outlook\H40VQBUU\conceptual framework for U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2668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5507" y="4693271"/>
            <a:ext cx="240482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Policies/Ordinances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163157"/>
            <a:ext cx="25074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Funding/Partnerships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0651" y="5270100"/>
            <a:ext cx="340029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Community Outreach/Buy-in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8911" y="5791200"/>
            <a:ext cx="440377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Knowledge/Tools/Technical Capacity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4188004" y="3390900"/>
            <a:ext cx="21860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609470" y="3409666"/>
            <a:ext cx="21860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V="1">
            <a:off x="7467600" y="3413174"/>
            <a:ext cx="21860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14710" y="3954607"/>
            <a:ext cx="2014422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Storms</a:t>
            </a:r>
          </a:p>
          <a:p>
            <a:r>
              <a:rPr lang="en-US" dirty="0" smtClean="0"/>
              <a:t>Pests/Disease</a:t>
            </a:r>
          </a:p>
          <a:p>
            <a:r>
              <a:rPr lang="en-US" dirty="0" smtClean="0"/>
              <a:t>Natural Mortality</a:t>
            </a:r>
          </a:p>
          <a:p>
            <a:r>
              <a:rPr lang="en-US" dirty="0" smtClean="0"/>
              <a:t>Utility Clearing</a:t>
            </a:r>
          </a:p>
        </p:txBody>
      </p:sp>
    </p:spTree>
    <p:extLst>
      <p:ext uri="{BB962C8B-B14F-4D97-AF65-F5344CB8AC3E}">
        <p14:creationId xmlns:p14="http://schemas.microsoft.com/office/powerpoint/2010/main" val="323769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Chesapeake TMDL – Credit for Trees?</a:t>
            </a:r>
            <a:br>
              <a:rPr lang="en-US" sz="3100" dirty="0" smtClean="0"/>
            </a:br>
            <a:r>
              <a:rPr lang="en-US" sz="3100" dirty="0" smtClean="0"/>
              <a:t>YES!!!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Urban Tree Planting is a credited Best Management Practice (BMP) for the Chesapeake Bay TMDL</a:t>
            </a:r>
          </a:p>
          <a:p>
            <a:r>
              <a:rPr lang="en-US" sz="2000" dirty="0" smtClean="0"/>
              <a:t>On average, urban tree planting gets credit for reducing pollutant loading from around </a:t>
            </a:r>
            <a:r>
              <a:rPr lang="en-US" sz="2000" b="1" dirty="0" smtClean="0"/>
              <a:t>12 </a:t>
            </a:r>
            <a:r>
              <a:rPr lang="en-US" sz="2000" b="1" dirty="0" err="1" smtClean="0"/>
              <a:t>lb</a:t>
            </a:r>
            <a:r>
              <a:rPr lang="en-US" sz="2000" b="1" dirty="0" smtClean="0"/>
              <a:t>/acre/year </a:t>
            </a:r>
            <a:r>
              <a:rPr lang="en-US" sz="2000" dirty="0" smtClean="0"/>
              <a:t>total </a:t>
            </a:r>
            <a:r>
              <a:rPr lang="en-US" sz="2000" dirty="0"/>
              <a:t>nitrogen </a:t>
            </a:r>
            <a:r>
              <a:rPr lang="en-US" sz="2000" b="1" dirty="0"/>
              <a:t>to 4 </a:t>
            </a:r>
            <a:r>
              <a:rPr lang="en-US" sz="2000" b="1" dirty="0" err="1" smtClean="0"/>
              <a:t>lb</a:t>
            </a:r>
            <a:r>
              <a:rPr lang="en-US" sz="2000" b="1" dirty="0" smtClean="0"/>
              <a:t>/acre/year </a:t>
            </a:r>
            <a:r>
              <a:rPr lang="en-US" sz="2000" dirty="0" smtClean="0"/>
              <a:t>(varies by location in watershed)</a:t>
            </a:r>
          </a:p>
          <a:p>
            <a:r>
              <a:rPr lang="en-US" sz="2000" dirty="0" smtClean="0"/>
              <a:t>A new Urban Tree Canopy land use layer is being developed to better credit existing tree canopy in the Chesapeake Bay model </a:t>
            </a:r>
          </a:p>
          <a:p>
            <a:r>
              <a:rPr lang="en-US" sz="2000" dirty="0" smtClean="0"/>
              <a:t>These tree canopy credits/values are currently under review by an Expert Panel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803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Chesapeake TMDL – Credit for Trees?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states included urban tree planting targets in their TMDL Watershed Implementation Plans (20,000 new acres by 2025!!!)</a:t>
            </a:r>
          </a:p>
          <a:p>
            <a:r>
              <a:rPr lang="en-US" dirty="0" smtClean="0"/>
              <a:t>However, very little urban tree plantin</a:t>
            </a:r>
            <a:r>
              <a:rPr lang="en-US" dirty="0"/>
              <a:t>g</a:t>
            </a:r>
            <a:r>
              <a:rPr lang="en-US" dirty="0" smtClean="0"/>
              <a:t> has been reported to date, since 2009 (exception: DC)</a:t>
            </a:r>
          </a:p>
          <a:p>
            <a:r>
              <a:rPr lang="en-US" dirty="0" smtClean="0"/>
              <a:t>Need to develop good tracking and reporting mechanisms for local governments to get credit for urban tree canopy expansion</a:t>
            </a:r>
          </a:p>
        </p:txBody>
      </p:sp>
      <p:pic>
        <p:nvPicPr>
          <p:cNvPr id="4" name="Picture 2" descr="C:\Users\jmawhorter\Documents\Restoration Strategy\DRAFT\5 urban and community trees\Kids tree planting 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676141"/>
            <a:ext cx="2905125" cy="21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5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Beyond the </a:t>
            </a:r>
            <a:r>
              <a:rPr lang="en-US" dirty="0" err="1" smtClean="0"/>
              <a:t>tmdl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media.navigatored.com/images/tree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323894"/>
            <a:ext cx="5011865" cy="45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8528" y="582198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VERY cost-effective bmp for achieving many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Chesapeake Urban Tree Canopy Summit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Held October 14-15 in Linthicum, MD</a:t>
            </a:r>
          </a:p>
          <a:p>
            <a:r>
              <a:rPr lang="en-US" dirty="0" smtClean="0"/>
              <a:t>80+ local, state, federal, and nongovernmental participants from across watershed</a:t>
            </a:r>
          </a:p>
          <a:p>
            <a:r>
              <a:rPr lang="en-US" dirty="0" smtClean="0"/>
              <a:t>Meeting summary report and recorded presentations are posted online: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://forests.allianceforthebay.org/what-were-doing/forest-restoration/urban-tree-canopy-summit-proceedings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9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734" y="613092"/>
            <a:ext cx="7010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District of Columbia </a:t>
            </a:r>
            <a:br>
              <a:rPr lang="en-US" sz="4000" dirty="0" smtClean="0"/>
            </a:br>
            <a:r>
              <a:rPr lang="en-US" sz="4000" dirty="0" smtClean="0"/>
              <a:t>Urban Tree Canopy Goals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251074"/>
            <a:ext cx="7010400" cy="4221163"/>
          </a:xfrm>
        </p:spPr>
        <p:txBody>
          <a:bodyPr/>
          <a:lstStyle/>
          <a:p>
            <a:pPr eaLnBrk="1" hangingPunct="1"/>
            <a:r>
              <a:rPr lang="en-US" sz="2800" dirty="0"/>
              <a:t>Chesapeake Bay 2-year Milestone: 4,150 trees planted per year</a:t>
            </a:r>
          </a:p>
          <a:p>
            <a:pPr eaLnBrk="1" hangingPunct="1"/>
            <a:r>
              <a:rPr lang="en-US" sz="2800" dirty="0"/>
              <a:t>MS4 Permit: Annually plant a net 4,150 trees in the MS4 area of </a:t>
            </a:r>
            <a:r>
              <a:rPr lang="en-US" sz="2800" dirty="0" smtClean="0"/>
              <a:t>DC</a:t>
            </a:r>
          </a:p>
          <a:p>
            <a:pPr eaLnBrk="1" hangingPunct="1"/>
            <a:r>
              <a:rPr lang="en-US" sz="2800" dirty="0" smtClean="0"/>
              <a:t>UTC Plan: 40% Tree Canopy</a:t>
            </a:r>
          </a:p>
          <a:p>
            <a:pPr eaLnBrk="1" hangingPunct="1"/>
            <a:r>
              <a:rPr lang="en-US" sz="2800" dirty="0" smtClean="0"/>
              <a:t>Sustainable DC Plan: 40% Tree Canopy by 2032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6387" name="Picture 4" descr="mallwithtrees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6"/>
          <a:stretch>
            <a:fillRect/>
          </a:stretch>
        </p:blipFill>
        <p:spPr bwMode="auto">
          <a:xfrm>
            <a:off x="-4763" y="0"/>
            <a:ext cx="16271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000282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1175"/>
            <a:ext cx="16176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P0000540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8263"/>
            <a:ext cx="16002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apitolwithtre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64"/>
          <a:stretch>
            <a:fillRect/>
          </a:stretch>
        </p:blipFill>
        <p:spPr bwMode="auto">
          <a:xfrm>
            <a:off x="0" y="3505200"/>
            <a:ext cx="16367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-4763" y="1756092"/>
            <a:ext cx="9148763" cy="0"/>
          </a:xfrm>
          <a:prstGeom prst="line">
            <a:avLst/>
          </a:prstGeom>
          <a:ln w="508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657736"/>
            <a:ext cx="1826260" cy="1046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86400" y="-31726"/>
            <a:ext cx="342646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charset="0"/>
              </a:rPr>
              <a:t>Chesapeake UTC Summit</a:t>
            </a:r>
          </a:p>
          <a:p>
            <a:pPr eaLnBrk="1" hangingPunct="1"/>
            <a:r>
              <a:rPr lang="en-US" altLang="en-US" sz="1800" b="1" dirty="0">
                <a:latin typeface="Arial" charset="0"/>
              </a:rPr>
              <a:t>October 14, 2014</a:t>
            </a:r>
          </a:p>
        </p:txBody>
      </p:sp>
    </p:spTree>
    <p:extLst>
      <p:ext uri="{BB962C8B-B14F-4D97-AF65-F5344CB8AC3E}">
        <p14:creationId xmlns:p14="http://schemas.microsoft.com/office/powerpoint/2010/main" val="18394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How the District Achieves its UTC Goals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05000"/>
            <a:ext cx="3616802" cy="4221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District Lands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UFA street tree planting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DDOT GI guidelines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Planting Plans for parks and schools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Maintenance of existing trees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Pruning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Impervious surface removal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Pervious paving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Vertical mulching</a:t>
            </a:r>
          </a:p>
        </p:txBody>
      </p:sp>
      <p:pic>
        <p:nvPicPr>
          <p:cNvPr id="18435" name="Picture 4" descr="mallwithtrees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6"/>
          <a:stretch>
            <a:fillRect/>
          </a:stretch>
        </p:blipFill>
        <p:spPr bwMode="auto">
          <a:xfrm>
            <a:off x="-4763" y="0"/>
            <a:ext cx="16271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P000282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1175"/>
            <a:ext cx="16176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P0000540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8263"/>
            <a:ext cx="16002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pitolwithtre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64"/>
          <a:stretch>
            <a:fillRect/>
          </a:stretch>
        </p:blipFill>
        <p:spPr bwMode="auto">
          <a:xfrm>
            <a:off x="0" y="3505200"/>
            <a:ext cx="16367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-4763" y="1756092"/>
            <a:ext cx="9148763" cy="0"/>
          </a:xfrm>
          <a:prstGeom prst="line">
            <a:avLst/>
          </a:prstGeom>
          <a:ln w="508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630798"/>
            <a:ext cx="3182620" cy="2386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114800"/>
            <a:ext cx="3182620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A1B2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3525" y="1143000"/>
            <a:ext cx="861536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marL="285684" algn="ctr">
              <a:tabLst>
                <a:tab pos="8341949" algn="l"/>
              </a:tabLst>
              <a:defRPr/>
            </a:pPr>
            <a:r>
              <a:rPr lang="en-US" sz="3200" dirty="0">
                <a:solidFill>
                  <a:srgbClr val="006600"/>
                </a:solidFill>
                <a:latin typeface="Arial" charset="0"/>
              </a:rPr>
              <a:t>Integrating UTC into Water Quality Goals</a:t>
            </a:r>
          </a:p>
        </p:txBody>
      </p:sp>
      <p:pic>
        <p:nvPicPr>
          <p:cNvPr id="3076" name="Picture 5" descr="CoSealcolorTRANSPARENT_whitecirc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990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charset="0"/>
              </a:rPr>
              <a:t>Chesapeake UTC Summit</a:t>
            </a:r>
          </a:p>
          <a:p>
            <a:pPr eaLnBrk="1" hangingPunct="1"/>
            <a:r>
              <a:rPr lang="en-US" altLang="en-US" sz="1800" b="1" dirty="0">
                <a:latin typeface="Arial" charset="0"/>
              </a:rPr>
              <a:t>October 14, 2014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5638800" y="3048000"/>
            <a:ext cx="32766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1111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11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11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11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11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5000"/>
              </a:spcAft>
            </a:pPr>
            <a:r>
              <a:rPr lang="en-US" altLang="en-US" sz="1800" b="1">
                <a:latin typeface="Arial" charset="0"/>
              </a:rPr>
              <a:t>Donald C. Outen, AICP</a:t>
            </a:r>
          </a:p>
          <a:p>
            <a:pPr eaLnBrk="1" hangingPunct="1"/>
            <a:r>
              <a:rPr lang="en-US" altLang="en-US" sz="1600">
                <a:latin typeface="Arial" charset="0"/>
              </a:rPr>
              <a:t>Natural Resource Manager</a:t>
            </a:r>
          </a:p>
          <a:p>
            <a:pPr eaLnBrk="1" hangingPunct="1"/>
            <a:r>
              <a:rPr lang="en-US" altLang="en-US" sz="1600">
                <a:latin typeface="Arial" charset="0"/>
              </a:rPr>
              <a:t>Baltimore County EPS</a:t>
            </a:r>
          </a:p>
          <a:p>
            <a:pPr eaLnBrk="1" hangingPunct="1"/>
            <a:r>
              <a:rPr lang="en-US" altLang="en-US" sz="1600">
                <a:latin typeface="Arial" charset="0"/>
              </a:rPr>
              <a:t>410-887-3981</a:t>
            </a:r>
          </a:p>
          <a:p>
            <a:pPr eaLnBrk="1" hangingPunct="1"/>
            <a:r>
              <a:rPr lang="en-US" altLang="en-US" sz="1400" b="1" i="1">
                <a:solidFill>
                  <a:srgbClr val="0000CC"/>
                </a:solidFill>
                <a:latin typeface="Arial" charset="0"/>
              </a:rPr>
              <a:t>douten@baltimorecountymd.gov</a:t>
            </a:r>
          </a:p>
          <a:p>
            <a:pPr eaLnBrk="1" hangingPunct="1"/>
            <a:endParaRPr lang="en-US" altLang="en-US" sz="1400" b="1" i="1">
              <a:solidFill>
                <a:srgbClr val="0000CC"/>
              </a:solidFill>
              <a:latin typeface="Arial" charset="0"/>
            </a:endParaRPr>
          </a:p>
          <a:p>
            <a:pPr eaLnBrk="1" hangingPunct="1"/>
            <a:r>
              <a:rPr lang="en-US" altLang="en-US" sz="1400" b="1">
                <a:latin typeface="Arial" charset="0"/>
              </a:rPr>
              <a:t>MD Sustainable Forestry Council</a:t>
            </a:r>
          </a:p>
          <a:p>
            <a:pPr eaLnBrk="1" hangingPunct="1"/>
            <a:r>
              <a:rPr lang="en-US" altLang="en-US" sz="1400" b="1">
                <a:latin typeface="Arial" charset="0"/>
              </a:rPr>
              <a:t>Sustainable Forests Roundtable </a:t>
            </a:r>
          </a:p>
          <a:p>
            <a:pPr eaLnBrk="1" hangingPunct="1"/>
            <a:endParaRPr lang="en-US" altLang="en-US" sz="800" b="1">
              <a:latin typeface="Arial" charset="0"/>
            </a:endParaRPr>
          </a:p>
          <a:p>
            <a:pPr eaLnBrk="1" hangingPunct="1"/>
            <a:r>
              <a:rPr lang="en-US" altLang="en-US" sz="1400" b="1">
                <a:latin typeface="Arial" charset="0"/>
              </a:rPr>
              <a:t>www.LinkedIn.com/in/DonOuten</a:t>
            </a:r>
            <a:r>
              <a:rPr lang="en-US" altLang="en-US" sz="1200" b="1">
                <a:latin typeface="Arial" charset="0"/>
              </a:rPr>
              <a:t> </a:t>
            </a:r>
          </a:p>
          <a:p>
            <a:pPr eaLnBrk="1" hangingPunct="1"/>
            <a:endParaRPr lang="en-US" altLang="en-US" sz="1200" b="1">
              <a:latin typeface="Arial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096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marL="282575" eaLnBrk="0" hangingPunct="0"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0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en-US">
                <a:latin typeface="Arial" charset="0"/>
              </a:rPr>
              <a:t>Baltimore County’s Watershed Implementation Plan …. and more</a:t>
            </a:r>
          </a:p>
        </p:txBody>
      </p:sp>
      <p:pic>
        <p:nvPicPr>
          <p:cNvPr id="9" name="Picture 7" descr="PinOaks_Hernwoo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910138" cy="318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2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040063" cy="6858000"/>
          </a:xfrm>
          <a:prstGeom prst="rect">
            <a:avLst/>
          </a:prstGeom>
          <a:gradFill rotWithShape="0">
            <a:gsLst>
              <a:gs pos="0">
                <a:srgbClr val="A1B2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419100" y="241300"/>
            <a:ext cx="830580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lIns="91407" tIns="45704" rIns="91407" bIns="4570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charset="0"/>
              </a:rPr>
              <a:t>Baltimore County Tree 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Canopy &amp; WIP Planting Goals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76600" y="1066800"/>
            <a:ext cx="5562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6600"/>
              </a:buClr>
              <a:buSzPct val="130000"/>
            </a:pPr>
            <a:r>
              <a:rPr lang="en-US" altLang="en-US" sz="2100">
                <a:latin typeface="Arial" charset="0"/>
              </a:rPr>
              <a:t>In April 2013, County Executive Kamenetz announced tree canopy goals:</a:t>
            </a:r>
          </a:p>
          <a:p>
            <a:pPr eaLnBrk="1" hangingPunct="1">
              <a:spcBef>
                <a:spcPts val="1200"/>
              </a:spcBef>
              <a:buClr>
                <a:srgbClr val="006600"/>
              </a:buClr>
              <a:buSzPct val="130000"/>
            </a:pPr>
            <a:r>
              <a:rPr lang="en-US" altLang="en-US" sz="2100">
                <a:latin typeface="Arial" charset="0"/>
              </a:rPr>
              <a:t>	By 2025, achieve and maintain:</a:t>
            </a:r>
          </a:p>
          <a:p>
            <a:pPr lvl="1" eaLnBrk="1" hangingPunct="1">
              <a:spcBef>
                <a:spcPts val="12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100">
                <a:latin typeface="Arial" charset="0"/>
              </a:rPr>
              <a:t>50% tree canopy County-wide &amp; for the 3 drinking water reservoir watersheds</a:t>
            </a:r>
          </a:p>
          <a:p>
            <a:pPr lvl="1" eaLnBrk="1" hangingPunct="1">
              <a:spcBef>
                <a:spcPts val="12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100">
                <a:latin typeface="Arial" charset="0"/>
              </a:rPr>
              <a:t>40% tree canopy within the URDL &amp; each of the 30 Census-Designated Places</a:t>
            </a:r>
          </a:p>
          <a:p>
            <a:pPr eaLnBrk="1" hangingPunct="1">
              <a:spcBef>
                <a:spcPts val="1200"/>
              </a:spcBef>
              <a:buClr>
                <a:srgbClr val="006600"/>
              </a:buClr>
              <a:buSzPct val="130000"/>
            </a:pPr>
            <a:r>
              <a:rPr lang="en-US" altLang="en-US" sz="2100">
                <a:latin typeface="Arial" charset="0"/>
              </a:rPr>
              <a:t>Our County Phase II WIP planting target is 1,500 acres, or 120 acres/year for 13 years (2013-2025)</a:t>
            </a:r>
          </a:p>
          <a:p>
            <a:pPr lvl="1" eaLnBrk="1" hangingPunct="1">
              <a:spcBef>
                <a:spcPts val="12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100">
                <a:latin typeface="Arial" charset="0"/>
              </a:rPr>
              <a:t>40 ac/year for citizen-initiated projects </a:t>
            </a:r>
          </a:p>
          <a:p>
            <a:pPr lvl="1" eaLnBrk="1" hangingPunct="1">
              <a:spcBef>
                <a:spcPts val="6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100">
                <a:latin typeface="Arial" charset="0"/>
              </a:rPr>
              <a:t>80 ac/year for EPS contractual planting</a:t>
            </a:r>
          </a:p>
        </p:txBody>
      </p:sp>
      <p:pic>
        <p:nvPicPr>
          <p:cNvPr id="8199" name="Picture 7" descr="C:\02 JPEGs\2013\DSC05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743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953000"/>
            <a:ext cx="2514600" cy="1538288"/>
          </a:xfrm>
          <a:prstGeom prst="rect">
            <a:avLst/>
          </a:prstGeom>
          <a:solidFill>
            <a:srgbClr val="FFFFCC">
              <a:alpha val="40000"/>
            </a:srgbClr>
          </a:solidFill>
          <a:ln>
            <a:noFill/>
          </a:ln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2007 Canopy Cover: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 (1 m NAIP)</a:t>
            </a:r>
          </a:p>
          <a:p>
            <a:pPr marL="228600" indent="-1143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48.7% County-wide </a:t>
            </a:r>
          </a:p>
          <a:p>
            <a:pPr marL="228600" indent="-1143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38.4% urban/URDL</a:t>
            </a:r>
          </a:p>
          <a:p>
            <a:pPr marL="228600" indent="-1143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5,060 ac. total gap </a:t>
            </a:r>
          </a:p>
        </p:txBody>
      </p:sp>
    </p:spTree>
    <p:extLst>
      <p:ext uri="{BB962C8B-B14F-4D97-AF65-F5344CB8AC3E}">
        <p14:creationId xmlns:p14="http://schemas.microsoft.com/office/powerpoint/2010/main" val="2588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3040063" cy="6858000"/>
          </a:xfrm>
          <a:prstGeom prst="rect">
            <a:avLst/>
          </a:prstGeom>
          <a:gradFill rotWithShape="0">
            <a:gsLst>
              <a:gs pos="0">
                <a:srgbClr val="A1B2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48" tIns="41025" rIns="82048" bIns="4102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679450" y="165100"/>
            <a:ext cx="7786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defTabSz="91450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6600"/>
                </a:solidFill>
                <a:latin typeface="Arial" charset="0"/>
              </a:rPr>
              <a:t>How Will We Plant 1,500 Acres by 2025?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71800" y="838200"/>
            <a:ext cx="6019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marL="206375" indent="-2063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56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000" dirty="0">
                <a:latin typeface="Arial" charset="0"/>
              </a:rPr>
              <a:t>urban and rural areas, public and private land</a:t>
            </a:r>
          </a:p>
          <a:p>
            <a:pPr eaLnBrk="1" hangingPunct="1">
              <a:spcBef>
                <a:spcPts val="6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000" dirty="0">
                <a:latin typeface="Arial" charset="0"/>
              </a:rPr>
              <a:t>grants, </a:t>
            </a:r>
            <a:r>
              <a:rPr lang="en-US" altLang="en-US" sz="2000" dirty="0" err="1">
                <a:latin typeface="Arial" charset="0"/>
              </a:rPr>
              <a:t>stormwater</a:t>
            </a:r>
            <a:r>
              <a:rPr lang="en-US" altLang="en-US" sz="2000" dirty="0">
                <a:latin typeface="Arial" charset="0"/>
              </a:rPr>
              <a:t> remediation fees (“rain tax”), leverage capital &amp; operating budgets</a:t>
            </a:r>
          </a:p>
          <a:p>
            <a:pPr eaLnBrk="1" hangingPunct="1">
              <a:spcBef>
                <a:spcPts val="6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000" dirty="0">
                <a:latin typeface="Arial" charset="0"/>
              </a:rPr>
              <a:t>used </a:t>
            </a:r>
            <a:r>
              <a:rPr lang="en-US" altLang="en-US" sz="2000" dirty="0" err="1">
                <a:latin typeface="Arial" charset="0"/>
              </a:rPr>
              <a:t>stormwater</a:t>
            </a:r>
            <a:r>
              <a:rPr lang="en-US" altLang="en-US" sz="2000" dirty="0">
                <a:latin typeface="Arial" charset="0"/>
              </a:rPr>
              <a:t> fees to hire 2 staff and secure      6 on-call contractors; $666,000/</a:t>
            </a:r>
            <a:r>
              <a:rPr lang="en-US" altLang="en-US" sz="2000" dirty="0" err="1">
                <a:latin typeface="Arial" charset="0"/>
              </a:rPr>
              <a:t>yr</a:t>
            </a:r>
            <a:r>
              <a:rPr lang="en-US" altLang="en-US" sz="2000" dirty="0">
                <a:latin typeface="Arial" charset="0"/>
              </a:rPr>
              <a:t> for projects</a:t>
            </a:r>
          </a:p>
          <a:p>
            <a:pPr eaLnBrk="1" hangingPunct="1">
              <a:spcBef>
                <a:spcPts val="600"/>
              </a:spcBef>
              <a:buClr>
                <a:srgbClr val="006600"/>
              </a:buClr>
              <a:buSzPct val="130000"/>
              <a:buFontTx/>
              <a:buChar char="•"/>
            </a:pPr>
            <a:r>
              <a:rPr lang="en-US" altLang="en-US" sz="2000" dirty="0">
                <a:latin typeface="Arial" charset="0"/>
              </a:rPr>
              <a:t>project types: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“Cool Trees” Energy Efficiency grant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MD Governor’s Stream Restoration Challenge grant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CBT Green Streets, Jobs, Towns grant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Citizen projects (Policy &amp; Guidelines process)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 err="1">
                <a:latin typeface="Arial" charset="0"/>
              </a:rPr>
              <a:t>BigTrees</a:t>
            </a:r>
            <a:r>
              <a:rPr lang="en-US" altLang="en-US" sz="1800" dirty="0">
                <a:latin typeface="Arial" charset="0"/>
              </a:rPr>
              <a:t> Sales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Urban managed grounds (business &amp; institutional)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Community street tree projects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BCPS CLIPs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County open lands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Rural easements and larger properties</a:t>
            </a:r>
          </a:p>
          <a:p>
            <a:pPr lvl="1" eaLnBrk="1" hangingPunct="1">
              <a:spcBef>
                <a:spcPts val="400"/>
              </a:spcBef>
              <a:buClr>
                <a:srgbClr val="006600"/>
              </a:buClr>
              <a:buSzPct val="115000"/>
              <a:buFont typeface="Arial" charset="0"/>
              <a:buChar char="•"/>
            </a:pPr>
            <a:r>
              <a:rPr lang="en-US" altLang="en-US" sz="1800" dirty="0">
                <a:latin typeface="Arial" charset="0"/>
              </a:rPr>
              <a:t>Rural residential “turf-to-trees”</a:t>
            </a:r>
          </a:p>
        </p:txBody>
      </p:sp>
      <p:pic>
        <p:nvPicPr>
          <p:cNvPr id="9226" name="Picture 10" descr="C:\02 JPEGs\100414\Gen Stricker MS 100414\DSC06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15265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DSC040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1336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0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UTC Goal and Management Strategy</a:t>
            </a:r>
          </a:p>
          <a:p>
            <a:r>
              <a:rPr lang="en-US" dirty="0" smtClean="0"/>
              <a:t>Highlights from Chesapeake UTC Summit</a:t>
            </a:r>
          </a:p>
          <a:p>
            <a:r>
              <a:rPr lang="en-US" dirty="0" smtClean="0"/>
              <a:t>Question: How to better integrate urban tree protection and planting into </a:t>
            </a:r>
            <a:r>
              <a:rPr lang="en-US" dirty="0" err="1" smtClean="0"/>
              <a:t>stormwater</a:t>
            </a:r>
            <a:r>
              <a:rPr lang="en-US" dirty="0" smtClean="0"/>
              <a:t> programs and WIP goals?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2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7772400" cy="13186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" y="2743200"/>
            <a:ext cx="9143999" cy="9144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cap="all" dirty="0" smtClean="0">
                <a:solidFill>
                  <a:prstClr val="black"/>
                </a:solidFill>
              </a:rPr>
              <a:t>More Bang for the “green” Buck: Integrating Green Infrastructure and </a:t>
            </a:r>
            <a:r>
              <a:rPr lang="en-US" sz="2400" b="1" cap="all" dirty="0" err="1" smtClean="0">
                <a:solidFill>
                  <a:prstClr val="black"/>
                </a:solidFill>
              </a:rPr>
              <a:t>utc</a:t>
            </a:r>
            <a:r>
              <a:rPr lang="en-US" sz="2400" b="1" cap="all" dirty="0" smtClean="0">
                <a:solidFill>
                  <a:prstClr val="black"/>
                </a:solidFill>
              </a:rPr>
              <a:t> into Existing capital Projects</a:t>
            </a:r>
            <a:endParaRPr lang="en-US" sz="2400" b="1" cap="all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91200"/>
            <a:ext cx="3517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Chesapeake UTC Summit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October 14, 2014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85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UTC Management Strategy: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“Discussion Draft” Management Strategy is posted on CBP website; processing input from Dec. 3 Forestry Workgroup strategy session</a:t>
            </a:r>
          </a:p>
          <a:p>
            <a:r>
              <a:rPr lang="en-US" dirty="0" smtClean="0"/>
              <a:t>January – flesh out Draft Strategy get input on state level actions</a:t>
            </a:r>
          </a:p>
          <a:p>
            <a:r>
              <a:rPr lang="en-US" dirty="0" smtClean="0"/>
              <a:t>Feb. 4 – next Forestry Workgroup meeting 10-3, final input on Public Draft Strategy</a:t>
            </a:r>
          </a:p>
          <a:p>
            <a:r>
              <a:rPr lang="en-US" dirty="0" smtClean="0"/>
              <a:t>Release Public Draft Strategy (Feb-Mar)</a:t>
            </a:r>
          </a:p>
          <a:p>
            <a:r>
              <a:rPr lang="en-US" dirty="0" smtClean="0"/>
              <a:t>Revise and Complete Final Strategy (May-June)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Management Strategy:</a:t>
            </a:r>
            <a:br>
              <a:rPr lang="en-US" sz="2800" dirty="0" smtClean="0"/>
            </a:br>
            <a:r>
              <a:rPr lang="en-US" sz="2800" dirty="0" smtClean="0"/>
              <a:t>Participating Jurisdictions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EVERYONE – progress will be driven by local government and partner efforts</a:t>
            </a:r>
          </a:p>
          <a:p>
            <a:r>
              <a:rPr lang="en-US" dirty="0" smtClean="0"/>
              <a:t>State urban forestry coordinators will gather input on state-specific strategy actions in January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39230"/>
              </p:ext>
            </p:extLst>
          </p:nvPr>
        </p:nvGraphicFramePr>
        <p:xfrm>
          <a:off x="4572000" y="1752600"/>
          <a:ext cx="4464507" cy="5029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525"/>
                <a:gridCol w="3043982"/>
              </a:tblGrid>
              <a:tr h="190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Jurisdiction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Lead Agency/contact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570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Delaware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Delaware Forest Service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Kyle Hoyd, </a:t>
                      </a:r>
                      <a:r>
                        <a:rPr lang="en-US" sz="1100" u="sng">
                          <a:effectLst/>
                          <a:hlinkClick r:id="rId2"/>
                        </a:rPr>
                        <a:t>kyle.hoyd@state.de.us</a:t>
                      </a:r>
                      <a:r>
                        <a:rPr lang="en-US" sz="110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Kesha Braunskill, 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kesha.braunskill@state.de.us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76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District of Columbia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DDOT Urban Forestry Administration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John Thomas, </a:t>
                      </a:r>
                      <a:r>
                        <a:rPr lang="en-US" sz="1100" u="sng">
                          <a:effectLst/>
                          <a:hlinkClick r:id="rId4"/>
                        </a:rPr>
                        <a:t>john.pthomas@dc.gov</a:t>
                      </a:r>
                      <a:r>
                        <a:rPr lang="en-US" sz="110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District Dept. of Environment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Steve Saari, </a:t>
                      </a:r>
                      <a:r>
                        <a:rPr lang="en-US" sz="1100" u="sng">
                          <a:effectLst/>
                          <a:hlinkClick r:id="rId5"/>
                        </a:rPr>
                        <a:t>steve.saari@dc.gov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380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Maryland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Maryland DNR Forest Service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Marian Honeczy, </a:t>
                      </a:r>
                      <a:r>
                        <a:rPr lang="en-US" sz="1100" u="sng">
                          <a:effectLst/>
                          <a:hlinkClick r:id="rId6"/>
                        </a:rPr>
                        <a:t>marian.honeczy@maryland.gov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380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York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NYSDEC, Div. Lands and Forests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Mary Kramarchyk, </a:t>
                      </a:r>
                      <a:r>
                        <a:rPr lang="en-US" sz="1100" u="sng">
                          <a:effectLst/>
                          <a:hlinkClick r:id="rId7"/>
                        </a:rPr>
                        <a:t>mary.kramarchyk@dec.ny.gov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380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Pennsylvania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PA-DCNR Bureau of Forestry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Rachel Reyna, </a:t>
                      </a:r>
                      <a:r>
                        <a:rPr lang="en-US" sz="1100" u="sng">
                          <a:effectLst/>
                          <a:hlinkClick r:id="rId8"/>
                        </a:rPr>
                        <a:t>rreyna@pa.gov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380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Virginia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 Dept. of Forestry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Barbara White, </a:t>
                      </a:r>
                      <a:r>
                        <a:rPr lang="en-US" sz="1100" u="sng">
                          <a:effectLst/>
                          <a:hlinkClick r:id="rId9"/>
                        </a:rPr>
                        <a:t>Barbara.White@dof.virginia.gov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  <a:tr h="76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West Virginia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Cacapon</a:t>
                      </a:r>
                      <a:r>
                        <a:rPr lang="en-US" sz="1100" dirty="0">
                          <a:effectLst/>
                        </a:rPr>
                        <a:t> Institute (CB UTC Coordinator)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Frank Rodgers, </a:t>
                      </a:r>
                      <a:r>
                        <a:rPr lang="en-US" sz="1100" u="sng" dirty="0">
                          <a:effectLst/>
                          <a:hlinkClick r:id="rId10"/>
                        </a:rPr>
                        <a:t>frodgers@cacaponinstitute.org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WV Div. of Forestry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Herb Peddicord, </a:t>
                      </a:r>
                      <a:r>
                        <a:rPr lang="en-US" sz="1100" u="sng" dirty="0">
                          <a:effectLst/>
                          <a:hlinkClick r:id="rId11"/>
                        </a:rPr>
                        <a:t>Herb.F.Peddicord@wv.gov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4" marR="676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</a:t>
            </a:r>
            <a:r>
              <a:rPr lang="en-US" dirty="0" err="1" smtClean="0"/>
              <a:t>Stormwater</a:t>
            </a:r>
            <a:r>
              <a:rPr lang="en-US" dirty="0" smtClean="0"/>
              <a:t> Workgroup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better integrate urban tree canopy goals into state and local </a:t>
            </a:r>
            <a:r>
              <a:rPr lang="en-US" dirty="0" err="1" smtClean="0"/>
              <a:t>stormwater</a:t>
            </a:r>
            <a:r>
              <a:rPr lang="en-US" dirty="0" smtClean="0"/>
              <a:t> programs?</a:t>
            </a:r>
          </a:p>
          <a:p>
            <a:r>
              <a:rPr lang="en-US" dirty="0" smtClean="0"/>
              <a:t>What kinds of information/tools/technical assistance will be most useful to the network of </a:t>
            </a:r>
            <a:r>
              <a:rPr lang="en-US" dirty="0" err="1" smtClean="0"/>
              <a:t>stormwater</a:t>
            </a:r>
            <a:r>
              <a:rPr lang="en-US" dirty="0" smtClean="0"/>
              <a:t> practitioners?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715000"/>
            <a:ext cx="8458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send input on posted Early Draft UTC Management Strategy to </a:t>
            </a:r>
            <a:r>
              <a:rPr lang="en-US" dirty="0" smtClean="0">
                <a:hlinkClick r:id="rId2"/>
              </a:rPr>
              <a:t>jmawhorter@fs.fed.us</a:t>
            </a:r>
            <a:r>
              <a:rPr lang="en-US" dirty="0"/>
              <a:t> </a:t>
            </a:r>
            <a:r>
              <a:rPr lang="en-US" dirty="0" smtClean="0"/>
              <a:t>and consider joining Feb. 4 Forestry Workgroup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3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2971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u="sng" dirty="0">
                <a:cs typeface="Arial" panose="020B0604020202020204" pitchFamily="34" charset="0"/>
              </a:rPr>
              <a:t>2003 Chesapeake Executive Council </a:t>
            </a:r>
            <a:r>
              <a:rPr lang="en-US" sz="7400" b="1" u="sng" dirty="0" smtClean="0">
                <a:cs typeface="Arial" panose="020B0604020202020204" pitchFamily="34" charset="0"/>
              </a:rPr>
              <a:t>Directive </a:t>
            </a:r>
            <a:endParaRPr lang="en-US" sz="74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200" dirty="0" smtClean="0">
                <a:cs typeface="Arial" panose="020B0604020202020204" pitchFamily="34" charset="0"/>
              </a:rPr>
              <a:t>…WE </a:t>
            </a:r>
            <a:r>
              <a:rPr lang="en-US" sz="6200" dirty="0">
                <a:cs typeface="Arial" panose="020B0604020202020204" pitchFamily="34" charset="0"/>
              </a:rPr>
              <a:t>FURTHER RECOGNIZE THAT URBAN TREE CANOPY COVER offers stormwater control </a:t>
            </a:r>
            <a:r>
              <a:rPr lang="en-US" sz="6200" dirty="0" smtClean="0">
                <a:cs typeface="Arial" panose="020B0604020202020204" pitchFamily="34" charset="0"/>
              </a:rPr>
              <a:t>and water </a:t>
            </a:r>
            <a:r>
              <a:rPr lang="en-US" sz="6200" dirty="0">
                <a:cs typeface="Arial" panose="020B0604020202020204" pitchFamily="34" charset="0"/>
              </a:rPr>
              <a:t>quality benefits for municipalities in the Chesapeake Bay watershed…</a:t>
            </a:r>
          </a:p>
          <a:p>
            <a:pPr marL="0" indent="0">
              <a:buNone/>
            </a:pPr>
            <a:r>
              <a:rPr lang="en-US" sz="6200" dirty="0">
                <a:cs typeface="Arial" panose="020B0604020202020204" pitchFamily="34" charset="0"/>
              </a:rPr>
              <a:t>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6200" b="1" dirty="0" smtClean="0">
                <a:cs typeface="Arial" panose="020B0604020202020204" pitchFamily="34" charset="0"/>
              </a:rPr>
              <a:t>By </a:t>
            </a:r>
            <a:r>
              <a:rPr lang="en-US" sz="6200" b="1" dirty="0">
                <a:cs typeface="Arial" panose="020B0604020202020204" pitchFamily="34" charset="0"/>
              </a:rPr>
              <a:t>2010,</a:t>
            </a:r>
            <a:r>
              <a:rPr lang="en-US" sz="6200" dirty="0">
                <a:cs typeface="Arial" panose="020B0604020202020204" pitchFamily="34" charset="0"/>
              </a:rPr>
              <a:t> work with </a:t>
            </a:r>
            <a:r>
              <a:rPr lang="en-US" sz="6200" u="sng" dirty="0">
                <a:cs typeface="Arial" panose="020B0604020202020204" pitchFamily="34" charset="0"/>
              </a:rPr>
              <a:t>at least 5 local jurisdictions </a:t>
            </a:r>
            <a:r>
              <a:rPr lang="en-US" sz="6200" u="sng" dirty="0" smtClean="0">
                <a:cs typeface="Arial" panose="020B0604020202020204" pitchFamily="34" charset="0"/>
              </a:rPr>
              <a:t>in </a:t>
            </a:r>
            <a:r>
              <a:rPr lang="en-US" sz="6200" u="sng" dirty="0">
                <a:cs typeface="Arial" panose="020B0604020202020204" pitchFamily="34" charset="0"/>
              </a:rPr>
              <a:t>each state </a:t>
            </a:r>
            <a:r>
              <a:rPr lang="en-US" sz="6200" dirty="0">
                <a:cs typeface="Arial" panose="020B0604020202020204" pitchFamily="34" charset="0"/>
              </a:rPr>
              <a:t>to complete an </a:t>
            </a:r>
            <a:r>
              <a:rPr lang="en-US" sz="6200" dirty="0" smtClean="0">
                <a:cs typeface="Arial" panose="020B0604020202020204" pitchFamily="34" charset="0"/>
              </a:rPr>
              <a:t>assessment of </a:t>
            </a:r>
            <a:r>
              <a:rPr lang="en-US" sz="6200" dirty="0">
                <a:cs typeface="Arial" panose="020B0604020202020204" pitchFamily="34" charset="0"/>
              </a:rPr>
              <a:t>urban forests, adopt a local goal to increase urban tree canopy cover and encourage measures to attain the established goals…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572000"/>
            <a:ext cx="7924800" cy="16002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b="1" dirty="0" smtClean="0">
                <a:cs typeface="Arial" panose="020B0604020202020204" pitchFamily="34" charset="0"/>
              </a:rPr>
              <a:t>And in </a:t>
            </a:r>
            <a:r>
              <a:rPr lang="en-US" sz="5000" b="1" u="sng" dirty="0" smtClean="0">
                <a:cs typeface="Arial" panose="020B0604020202020204" pitchFamily="34" charset="0"/>
              </a:rPr>
              <a:t>2007 Forest Conservation Directive</a:t>
            </a:r>
            <a:r>
              <a:rPr lang="en-US" sz="5000" b="1" dirty="0" smtClean="0">
                <a:cs typeface="Arial" panose="020B0604020202020204" pitchFamily="34" charset="0"/>
              </a:rPr>
              <a:t>…</a:t>
            </a:r>
            <a:r>
              <a:rPr lang="en-US" sz="6200" dirty="0" smtClean="0">
                <a:cs typeface="Arial" panose="020B0604020202020204" pitchFamily="34" charset="0"/>
              </a:rPr>
              <a:t> 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4200" b="1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By 2020</a:t>
            </a:r>
            <a:r>
              <a:rPr lang="en-US" sz="4200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, accelerate reforestation and conservation in </a:t>
            </a:r>
            <a:r>
              <a:rPr lang="en-US" sz="4200" i="1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urban and suburban areas, </a:t>
            </a:r>
            <a:r>
              <a:rPr lang="en-US" sz="4200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by increasing the number of communities with commitments to </a:t>
            </a:r>
            <a:r>
              <a:rPr lang="en-US" sz="4200" u="sng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tree canopy expansion goals to 120</a:t>
            </a:r>
            <a:r>
              <a:rPr lang="en-US" sz="4200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.</a:t>
            </a:r>
            <a:endParaRPr lang="en-US" sz="4200" dirty="0">
              <a:ea typeface="Calibri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5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509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Progress: UTC Assessments</a:t>
            </a:r>
            <a:br>
              <a:rPr lang="en-US" sz="3200" dirty="0" smtClean="0"/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31987"/>
            <a:ext cx="441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"/>
            <a:ext cx="3809999" cy="251835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2385335"/>
            <a:ext cx="3810000" cy="226286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602364"/>
            <a:ext cx="3810000" cy="225563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7059168" y="2133600"/>
            <a:ext cx="4846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86600" y="4343400"/>
            <a:ext cx="4846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519443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(Cumberland, MD, </a:t>
            </a:r>
            <a:r>
              <a:rPr lang="en-US" dirty="0"/>
              <a:t>J. </a:t>
            </a:r>
            <a:r>
              <a:rPr lang="en-US" dirty="0" smtClean="0"/>
              <a:t>O’Neil-Dunne)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610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UTC Assessments in the Chesapeake Bay Watershed</a:t>
            </a:r>
          </a:p>
          <a:p>
            <a:pPr marL="11430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65304"/>
            <a:ext cx="3962400" cy="51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" y="4279978"/>
            <a:ext cx="3919750" cy="25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1943" y="1678952"/>
            <a:ext cx="3581400" cy="361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>
                <a:cs typeface="Arial" panose="020B0604020202020204" pitchFamily="34" charset="0"/>
              </a:rPr>
              <a:t>~ 70 localities and 9 counties complete</a:t>
            </a:r>
          </a:p>
          <a:p>
            <a:pPr marL="11430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dirty="0" smtClean="0">
                <a:cs typeface="Arial" panose="020B0604020202020204" pitchFamily="34" charset="0"/>
              </a:rPr>
              <a:t>Recent statewide UTC assessment in Maryland</a:t>
            </a:r>
          </a:p>
          <a:p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Progress: UTC Goals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" t="1568" r="7818" b="3990"/>
          <a:stretch>
            <a:fillRect/>
          </a:stretch>
        </p:blipFill>
        <p:spPr bwMode="auto">
          <a:xfrm>
            <a:off x="1600200" y="1884463"/>
            <a:ext cx="6400800" cy="488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" y="1169383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5 Counties and ~40 Cities/Towns have set UTC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26461"/>
            <a:ext cx="615553" cy="45791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– UTC GOALS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On the ground?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				     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  <a:p>
            <a:pPr marL="114300" indent="0">
              <a:buNone/>
            </a:pPr>
            <a:r>
              <a:rPr lang="en-US" dirty="0" smtClean="0"/>
              <a:t>    Assess </a:t>
            </a:r>
            <a:r>
              <a:rPr lang="en-US" dirty="0" smtClean="0">
                <a:sym typeface="Wingdings" panose="05000000000000000000" pitchFamily="2" charset="2"/>
              </a:rPr>
              <a:t>Set Goal  Plan  Implement  Monitor</a:t>
            </a:r>
          </a:p>
          <a:p>
            <a:pPr marL="11430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We don’t have good information on actions taken and progress made in protecting and expanding urban tree canopy. 		</a:t>
            </a:r>
            <a:endParaRPr lang="en-US" dirty="0"/>
          </a:p>
        </p:txBody>
      </p:sp>
      <p:sp>
        <p:nvSpPr>
          <p:cNvPr id="10" name="Curved Up Arrow 9"/>
          <p:cNvSpPr/>
          <p:nvPr/>
        </p:nvSpPr>
        <p:spPr>
          <a:xfrm flipH="1">
            <a:off x="1447800" y="3505200"/>
            <a:ext cx="5611504" cy="8632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38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TREE CANOPY OUTCOME </a:t>
            </a:r>
          </a:p>
          <a:p>
            <a:pPr marL="114300" indent="0">
              <a:buNone/>
            </a:pPr>
            <a:r>
              <a:rPr lang="en-US" dirty="0" smtClean="0"/>
              <a:t>Continually </a:t>
            </a:r>
            <a:r>
              <a:rPr lang="en-US" dirty="0"/>
              <a:t>increase urban tree canopy capacity to provide </a:t>
            </a:r>
            <a:r>
              <a:rPr lang="en-US" dirty="0" smtClean="0"/>
              <a:t>air quality</a:t>
            </a:r>
            <a:r>
              <a:rPr lang="en-US" dirty="0"/>
              <a:t>, water quality and habitat benefits throughout the watershed.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Expand urban tree canopy by </a:t>
            </a:r>
            <a:r>
              <a:rPr lang="en-US" b="1" dirty="0"/>
              <a:t>2,400</a:t>
            </a:r>
            <a:r>
              <a:rPr lang="en-US" dirty="0"/>
              <a:t> acres by </a:t>
            </a:r>
            <a:r>
              <a:rPr lang="en-US" b="1" dirty="0"/>
              <a:t>2025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38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Must be 2,400 acres </a:t>
            </a:r>
            <a:r>
              <a:rPr lang="en-US" u="sng" dirty="0" smtClean="0"/>
              <a:t>net gain</a:t>
            </a:r>
            <a:r>
              <a:rPr lang="en-US" dirty="0" smtClean="0"/>
              <a:t>, after accounting for canopy losses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reporting, 1 acre = 100 trees planted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Tracked using tree planting data submitted to Chesapeake Bay model, cross-checked with periodic canopy assessments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Chesapeake Bay Agreement</a:t>
            </a:r>
            <a:br>
              <a:rPr lang="en-US" dirty="0"/>
            </a:br>
            <a:r>
              <a:rPr lang="en-US" dirty="0"/>
              <a:t>June 2014</a:t>
            </a:r>
          </a:p>
        </p:txBody>
      </p:sp>
    </p:spTree>
    <p:extLst>
      <p:ext uri="{BB962C8B-B14F-4D97-AF65-F5344CB8AC3E}">
        <p14:creationId xmlns:p14="http://schemas.microsoft.com/office/powerpoint/2010/main" val="379378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State UTC Targets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20026"/>
              </p:ext>
            </p:extLst>
          </p:nvPr>
        </p:nvGraphicFramePr>
        <p:xfrm>
          <a:off x="1524000" y="1905000"/>
          <a:ext cx="5586710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7704"/>
                <a:gridCol w="1810206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Target</a:t>
                      </a:r>
                    </a:p>
                    <a:p>
                      <a:pPr algn="ctr"/>
                      <a:r>
                        <a:rPr lang="en-US" dirty="0" smtClean="0"/>
                        <a:t>(New Acres)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</a:t>
                      </a:r>
                      <a:r>
                        <a:rPr lang="en-US" baseline="0" dirty="0" smtClean="0"/>
                        <a:t> Target</a:t>
                      </a:r>
                    </a:p>
                    <a:p>
                      <a:pPr algn="ctr"/>
                      <a:r>
                        <a:rPr lang="en-US" baseline="0" dirty="0" smtClean="0"/>
                        <a:t>(New Acres)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Maryland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</a:t>
                      </a:r>
                      <a:r>
                        <a:rPr lang="en-US" baseline="0" dirty="0" smtClean="0"/>
                        <a:t> Virginia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2460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20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Roof Conference">
  <a:themeElements>
    <a:clrScheme name="">
      <a:dk1>
        <a:srgbClr val="003366"/>
      </a:dk1>
      <a:lt1>
        <a:srgbClr val="FFFF99"/>
      </a:lt1>
      <a:dk2>
        <a:srgbClr val="288C2D"/>
      </a:dk2>
      <a:lt2>
        <a:srgbClr val="CCFFCC"/>
      </a:lt2>
      <a:accent1>
        <a:srgbClr val="3366CC"/>
      </a:accent1>
      <a:accent2>
        <a:srgbClr val="00B000"/>
      </a:accent2>
      <a:accent3>
        <a:srgbClr val="ACC5AD"/>
      </a:accent3>
      <a:accent4>
        <a:srgbClr val="DADA82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Green Roof Conferenc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Roof Confer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Roof Confer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Roof Confer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Roof Confer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Roof Confer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Roof Confer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3">
        <a:dk1>
          <a:srgbClr val="003366"/>
        </a:dk1>
        <a:lt1>
          <a:srgbClr val="FFFFFF"/>
        </a:lt1>
        <a:dk2>
          <a:srgbClr val="008000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0A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4">
        <a:dk1>
          <a:srgbClr val="003366"/>
        </a:dk1>
        <a:lt1>
          <a:srgbClr val="FFFFFF"/>
        </a:lt1>
        <a:dk2>
          <a:srgbClr val="006600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A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5">
        <a:dk1>
          <a:srgbClr val="003366"/>
        </a:dk1>
        <a:lt1>
          <a:srgbClr val="FFFFFF"/>
        </a:lt1>
        <a:dk2>
          <a:srgbClr val="288C2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CC5AD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Roof Conference 16">
        <a:dk1>
          <a:srgbClr val="003366"/>
        </a:dk1>
        <a:lt1>
          <a:srgbClr val="FFFF99"/>
        </a:lt1>
        <a:dk2>
          <a:srgbClr val="288C2D"/>
        </a:dk2>
        <a:lt2>
          <a:srgbClr val="66FFFF"/>
        </a:lt2>
        <a:accent1>
          <a:srgbClr val="3366CC"/>
        </a:accent1>
        <a:accent2>
          <a:srgbClr val="00B000"/>
        </a:accent2>
        <a:accent3>
          <a:srgbClr val="ACC5AD"/>
        </a:accent3>
        <a:accent4>
          <a:srgbClr val="DADA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IAC_PresentationtoCouncil_v8">
  <a:themeElements>
    <a:clrScheme name="CH2M HILL 2010">
      <a:dk1>
        <a:sysClr val="windowText" lastClr="000000"/>
      </a:dk1>
      <a:lt1>
        <a:sysClr val="window" lastClr="FFFFFF"/>
      </a:lt1>
      <a:dk2>
        <a:srgbClr val="1D5693"/>
      </a:dk2>
      <a:lt2>
        <a:srgbClr val="E8D3A2"/>
      </a:lt2>
      <a:accent1>
        <a:srgbClr val="0076C0"/>
      </a:accent1>
      <a:accent2>
        <a:srgbClr val="E0E691"/>
      </a:accent2>
      <a:accent3>
        <a:srgbClr val="62CAE3"/>
      </a:accent3>
      <a:accent4>
        <a:srgbClr val="009F93"/>
      </a:accent4>
      <a:accent5>
        <a:srgbClr val="8A2003"/>
      </a:accent5>
      <a:accent6>
        <a:srgbClr val="F3901D"/>
      </a:accent6>
      <a:hlink>
        <a:srgbClr val="909822"/>
      </a:hlink>
      <a:folHlink>
        <a:srgbClr val="9D7A27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3801</TotalTime>
  <Words>1050</Words>
  <Application>Microsoft Office PowerPoint</Application>
  <PresentationFormat>On-screen Show (4:3)</PresentationFormat>
  <Paragraphs>211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Book Antiqua</vt:lpstr>
      <vt:lpstr>Bookman Old Style</vt:lpstr>
      <vt:lpstr>Calibri</vt:lpstr>
      <vt:lpstr>Century Gothic</vt:lpstr>
      <vt:lpstr>Corbel</vt:lpstr>
      <vt:lpstr>Times New Roman</vt:lpstr>
      <vt:lpstr>Wingdings</vt:lpstr>
      <vt:lpstr>ZapfDingbats</vt:lpstr>
      <vt:lpstr>Apothecary</vt:lpstr>
      <vt:lpstr>Green Roof Conference</vt:lpstr>
      <vt:lpstr>GIAC_PresentationtoCouncil_v8</vt:lpstr>
      <vt:lpstr>Update on Chesapeake Urban Tree Canopy Management Strategy Urban Stormwater Workgroup, Dec. 16, 2014</vt:lpstr>
      <vt:lpstr>Overview</vt:lpstr>
      <vt:lpstr>Where we’ve been…</vt:lpstr>
      <vt:lpstr>Progress: UTC Assessments </vt:lpstr>
      <vt:lpstr>PowerPoint Presentation</vt:lpstr>
      <vt:lpstr>Progress: UTC Goals</vt:lpstr>
      <vt:lpstr>Progress: On the ground?</vt:lpstr>
      <vt:lpstr>NEW Chesapeake Bay Agreement June 2014</vt:lpstr>
      <vt:lpstr>Preliminary State UTC Targets</vt:lpstr>
      <vt:lpstr>Factors Influencing ability to meet goal</vt:lpstr>
      <vt:lpstr>Chesapeake TMDL – Credit for Trees? YES!!! </vt:lpstr>
      <vt:lpstr>Chesapeake TMDL – Credit for Trees?</vt:lpstr>
      <vt:lpstr>But, Beyond the tmdl…</vt:lpstr>
      <vt:lpstr>Chesapeake Urban Tree Canopy Summit Highlights</vt:lpstr>
      <vt:lpstr>District of Columbia  Urban Tree Canopy Goals</vt:lpstr>
      <vt:lpstr>How the District Achieves its UTC Goals</vt:lpstr>
      <vt:lpstr>PowerPoint Presentation</vt:lpstr>
      <vt:lpstr>PowerPoint Presentation</vt:lpstr>
      <vt:lpstr>PowerPoint Presentation</vt:lpstr>
      <vt:lpstr>PowerPoint Presentation</vt:lpstr>
      <vt:lpstr>UTC Management Strategy:  Next Steps</vt:lpstr>
      <vt:lpstr>Management Strategy: Participating Jurisdictions</vt:lpstr>
      <vt:lpstr>Urban Stormwater Workgroup Input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CBPStaff</cp:lastModifiedBy>
  <cp:revision>67</cp:revision>
  <dcterms:created xsi:type="dcterms:W3CDTF">2014-10-11T12:34:03Z</dcterms:created>
  <dcterms:modified xsi:type="dcterms:W3CDTF">2014-12-16T15:02:40Z</dcterms:modified>
</cp:coreProperties>
</file>