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61" r:id="rId5"/>
    <p:sldId id="279" r:id="rId6"/>
    <p:sldId id="281" r:id="rId7"/>
    <p:sldId id="283" r:id="rId8"/>
    <p:sldId id="282" r:id="rId9"/>
    <p:sldId id="308" r:id="rId10"/>
    <p:sldId id="284" r:id="rId11"/>
    <p:sldId id="305" r:id="rId12"/>
    <p:sldId id="307" r:id="rId13"/>
    <p:sldId id="296" r:id="rId14"/>
    <p:sldId id="300" r:id="rId15"/>
    <p:sldId id="297" r:id="rId16"/>
    <p:sldId id="292" r:id="rId17"/>
    <p:sldId id="309" r:id="rId18"/>
    <p:sldId id="310" r:id="rId19"/>
    <p:sldId id="311" r:id="rId20"/>
    <p:sldId id="287" r:id="rId21"/>
    <p:sldId id="286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8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52076B-DACA-4B73-B529-DBD670416570}" v="17" dt="2020-05-15T13:11:19.7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438" autoAdjust="0"/>
  </p:normalViewPr>
  <p:slideViewPr>
    <p:cSldViewPr snapToGrid="0">
      <p:cViewPr varScale="1">
        <p:scale>
          <a:sx n="84" d="100"/>
          <a:sy n="84" d="100"/>
        </p:scale>
        <p:origin x="14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hman, Matthew J" userId="S::mcashman@usgs.gov::b9b31abf-83c6-4dc0-a6ce-9c61a77d37a4" providerId="AD" clId="Web-{DDB0E471-6651-4D1A-9993-53F8A731CD6C}"/>
    <pc:docChg chg="modSld">
      <pc:chgData name="Cashman, Matthew J" userId="S::mcashman@usgs.gov::b9b31abf-83c6-4dc0-a6ce-9c61a77d37a4" providerId="AD" clId="Web-{DDB0E471-6651-4D1A-9993-53F8A731CD6C}" dt="2020-05-15T13:11:02.816" v="9" actId="1076"/>
      <pc:docMkLst>
        <pc:docMk/>
      </pc:docMkLst>
      <pc:sldChg chg="modSp">
        <pc:chgData name="Cashman, Matthew J" userId="S::mcashman@usgs.gov::b9b31abf-83c6-4dc0-a6ce-9c61a77d37a4" providerId="AD" clId="Web-{DDB0E471-6651-4D1A-9993-53F8A731CD6C}" dt="2020-05-15T13:11:02.816" v="9" actId="1076"/>
        <pc:sldMkLst>
          <pc:docMk/>
          <pc:sldMk cId="2840558586" sldId="309"/>
        </pc:sldMkLst>
        <pc:picChg chg="mod">
          <ac:chgData name="Cashman, Matthew J" userId="S::mcashman@usgs.gov::b9b31abf-83c6-4dc0-a6ce-9c61a77d37a4" providerId="AD" clId="Web-{DDB0E471-6651-4D1A-9993-53F8A731CD6C}" dt="2020-05-15T13:11:00.035" v="7" actId="1076"/>
          <ac:picMkLst>
            <pc:docMk/>
            <pc:sldMk cId="2840558586" sldId="309"/>
            <ac:picMk id="9" creationId="{E7DE2012-2D00-47C2-867B-6409FD55401C}"/>
          </ac:picMkLst>
        </pc:picChg>
        <pc:picChg chg="mod">
          <ac:chgData name="Cashman, Matthew J" userId="S::mcashman@usgs.gov::b9b31abf-83c6-4dc0-a6ce-9c61a77d37a4" providerId="AD" clId="Web-{DDB0E471-6651-4D1A-9993-53F8A731CD6C}" dt="2020-05-15T13:11:02.816" v="9" actId="1076"/>
          <ac:picMkLst>
            <pc:docMk/>
            <pc:sldMk cId="2840558586" sldId="309"/>
            <ac:picMk id="13" creationId="{D4783BA5-0E4F-4322-8D72-4CAE042499EB}"/>
          </ac:picMkLst>
        </pc:picChg>
      </pc:sldChg>
    </pc:docChg>
  </pc:docChgLst>
  <pc:docChgLst>
    <pc:chgData name="Fanelli, Rosemary M" userId="S::rfanelli@usgs.gov::ba12b1d4-f123-4b10-88cb-4e068f9614e7" providerId="AD" clId="Web-{7416A922-A29F-413A-9B39-BF99D3A51C1F}"/>
    <pc:docChg chg="modSld">
      <pc:chgData name="Fanelli, Rosemary M" userId="S::rfanelli@usgs.gov::ba12b1d4-f123-4b10-88cb-4e068f9614e7" providerId="AD" clId="Web-{7416A922-A29F-413A-9B39-BF99D3A51C1F}" dt="2020-05-15T13:11:19.724" v="9"/>
      <pc:docMkLst>
        <pc:docMk/>
      </pc:docMkLst>
      <pc:sldChg chg="addSp">
        <pc:chgData name="Fanelli, Rosemary M" userId="S::rfanelli@usgs.gov::ba12b1d4-f123-4b10-88cb-4e068f9614e7" providerId="AD" clId="Web-{7416A922-A29F-413A-9B39-BF99D3A51C1F}" dt="2020-05-15T13:10:46.581" v="0"/>
        <pc:sldMkLst>
          <pc:docMk/>
          <pc:sldMk cId="416295604" sldId="281"/>
        </pc:sldMkLst>
        <pc:spChg chg="add">
          <ac:chgData name="Fanelli, Rosemary M" userId="S::rfanelli@usgs.gov::ba12b1d4-f123-4b10-88cb-4e068f9614e7" providerId="AD" clId="Web-{7416A922-A29F-413A-9B39-BF99D3A51C1F}" dt="2020-05-15T13:10:46.581" v="0"/>
          <ac:spMkLst>
            <pc:docMk/>
            <pc:sldMk cId="416295604" sldId="281"/>
            <ac:spMk id="2" creationId="{FBDC2EC7-C9D5-4FA1-BB69-1AB9481BF9B9}"/>
          </ac:spMkLst>
        </pc:spChg>
      </pc:sldChg>
      <pc:sldChg chg="addSp">
        <pc:chgData name="Fanelli, Rosemary M" userId="S::rfanelli@usgs.gov::ba12b1d4-f123-4b10-88cb-4e068f9614e7" providerId="AD" clId="Web-{7416A922-A29F-413A-9B39-BF99D3A51C1F}" dt="2020-05-15T13:10:52.972" v="2"/>
        <pc:sldMkLst>
          <pc:docMk/>
          <pc:sldMk cId="1570856142" sldId="282"/>
        </pc:sldMkLst>
        <pc:spChg chg="add">
          <ac:chgData name="Fanelli, Rosemary M" userId="S::rfanelli@usgs.gov::ba12b1d4-f123-4b10-88cb-4e068f9614e7" providerId="AD" clId="Web-{7416A922-A29F-413A-9B39-BF99D3A51C1F}" dt="2020-05-15T13:10:52.972" v="2"/>
          <ac:spMkLst>
            <pc:docMk/>
            <pc:sldMk cId="1570856142" sldId="282"/>
            <ac:spMk id="2" creationId="{67B19308-1C02-4E05-8474-222D27CF0530}"/>
          </ac:spMkLst>
        </pc:spChg>
      </pc:sldChg>
      <pc:sldChg chg="addSp">
        <pc:chgData name="Fanelli, Rosemary M" userId="S::rfanelli@usgs.gov::ba12b1d4-f123-4b10-88cb-4e068f9614e7" providerId="AD" clId="Web-{7416A922-A29F-413A-9B39-BF99D3A51C1F}" dt="2020-05-15T13:10:49.784" v="1"/>
        <pc:sldMkLst>
          <pc:docMk/>
          <pc:sldMk cId="1498788673" sldId="283"/>
        </pc:sldMkLst>
        <pc:spChg chg="add">
          <ac:chgData name="Fanelli, Rosemary M" userId="S::rfanelli@usgs.gov::ba12b1d4-f123-4b10-88cb-4e068f9614e7" providerId="AD" clId="Web-{7416A922-A29F-413A-9B39-BF99D3A51C1F}" dt="2020-05-15T13:10:49.784" v="1"/>
          <ac:spMkLst>
            <pc:docMk/>
            <pc:sldMk cId="1498788673" sldId="283"/>
            <ac:spMk id="10" creationId="{6FD079D1-1DDE-4D4C-9F63-DF2F2FAD5B5A}"/>
          </ac:spMkLst>
        </pc:spChg>
      </pc:sldChg>
      <pc:sldChg chg="addSp">
        <pc:chgData name="Fanelli, Rosemary M" userId="S::rfanelli@usgs.gov::ba12b1d4-f123-4b10-88cb-4e068f9614e7" providerId="AD" clId="Web-{7416A922-A29F-413A-9B39-BF99D3A51C1F}" dt="2020-05-15T13:10:58.269" v="4"/>
        <pc:sldMkLst>
          <pc:docMk/>
          <pc:sldMk cId="3188459250" sldId="284"/>
        </pc:sldMkLst>
        <pc:spChg chg="add">
          <ac:chgData name="Fanelli, Rosemary M" userId="S::rfanelli@usgs.gov::ba12b1d4-f123-4b10-88cb-4e068f9614e7" providerId="AD" clId="Web-{7416A922-A29F-413A-9B39-BF99D3A51C1F}" dt="2020-05-15T13:10:58.269" v="4"/>
          <ac:spMkLst>
            <pc:docMk/>
            <pc:sldMk cId="3188459250" sldId="284"/>
            <ac:spMk id="2" creationId="{EF97AA3A-9DCD-40EE-9A18-E27B4C4F07B5}"/>
          </ac:spMkLst>
        </pc:spChg>
      </pc:sldChg>
      <pc:sldChg chg="addSp">
        <pc:chgData name="Fanelli, Rosemary M" userId="S::rfanelli@usgs.gov::ba12b1d4-f123-4b10-88cb-4e068f9614e7" providerId="AD" clId="Web-{7416A922-A29F-413A-9B39-BF99D3A51C1F}" dt="2020-05-15T13:11:19.724" v="9"/>
        <pc:sldMkLst>
          <pc:docMk/>
          <pc:sldMk cId="897932829" sldId="296"/>
        </pc:sldMkLst>
        <pc:spChg chg="add">
          <ac:chgData name="Fanelli, Rosemary M" userId="S::rfanelli@usgs.gov::ba12b1d4-f123-4b10-88cb-4e068f9614e7" providerId="AD" clId="Web-{7416A922-A29F-413A-9B39-BF99D3A51C1F}" dt="2020-05-15T13:11:19.724" v="9"/>
          <ac:spMkLst>
            <pc:docMk/>
            <pc:sldMk cId="897932829" sldId="296"/>
            <ac:spMk id="2" creationId="{FAA9813D-E36A-483F-8D27-4C20E2B9C923}"/>
          </ac:spMkLst>
        </pc:spChg>
      </pc:sldChg>
      <pc:sldChg chg="addSp delSp">
        <pc:chgData name="Fanelli, Rosemary M" userId="S::rfanelli@usgs.gov::ba12b1d4-f123-4b10-88cb-4e068f9614e7" providerId="AD" clId="Web-{7416A922-A29F-413A-9B39-BF99D3A51C1F}" dt="2020-05-15T13:11:10.942" v="8"/>
        <pc:sldMkLst>
          <pc:docMk/>
          <pc:sldMk cId="3760352631" sldId="305"/>
        </pc:sldMkLst>
        <pc:spChg chg="add del">
          <ac:chgData name="Fanelli, Rosemary M" userId="S::rfanelli@usgs.gov::ba12b1d4-f123-4b10-88cb-4e068f9614e7" providerId="AD" clId="Web-{7416A922-A29F-413A-9B39-BF99D3A51C1F}" dt="2020-05-15T13:11:10.942" v="8"/>
          <ac:spMkLst>
            <pc:docMk/>
            <pc:sldMk cId="3760352631" sldId="305"/>
            <ac:spMk id="3" creationId="{F0B89ECC-18BA-40BC-9C96-760F3AD5DCA8}"/>
          </ac:spMkLst>
        </pc:spChg>
      </pc:sldChg>
      <pc:sldChg chg="addSp delSp">
        <pc:chgData name="Fanelli, Rosemary M" userId="S::rfanelli@usgs.gov::ba12b1d4-f123-4b10-88cb-4e068f9614e7" providerId="AD" clId="Web-{7416A922-A29F-413A-9B39-BF99D3A51C1F}" dt="2020-05-15T13:11:08.317" v="7"/>
        <pc:sldMkLst>
          <pc:docMk/>
          <pc:sldMk cId="1364033556" sldId="307"/>
        </pc:sldMkLst>
        <pc:spChg chg="add del">
          <ac:chgData name="Fanelli, Rosemary M" userId="S::rfanelli@usgs.gov::ba12b1d4-f123-4b10-88cb-4e068f9614e7" providerId="AD" clId="Web-{7416A922-A29F-413A-9B39-BF99D3A51C1F}" dt="2020-05-15T13:11:08.317" v="7"/>
          <ac:spMkLst>
            <pc:docMk/>
            <pc:sldMk cId="1364033556" sldId="307"/>
            <ac:spMk id="2" creationId="{49A133B0-97F1-4C73-8904-8BA0B9025F08}"/>
          </ac:spMkLst>
        </pc:spChg>
      </pc:sldChg>
      <pc:sldChg chg="addSp">
        <pc:chgData name="Fanelli, Rosemary M" userId="S::rfanelli@usgs.gov::ba12b1d4-f123-4b10-88cb-4e068f9614e7" providerId="AD" clId="Web-{7416A922-A29F-413A-9B39-BF99D3A51C1F}" dt="2020-05-15T13:10:55.316" v="3"/>
        <pc:sldMkLst>
          <pc:docMk/>
          <pc:sldMk cId="2308341416" sldId="308"/>
        </pc:sldMkLst>
        <pc:spChg chg="add">
          <ac:chgData name="Fanelli, Rosemary M" userId="S::rfanelli@usgs.gov::ba12b1d4-f123-4b10-88cb-4e068f9614e7" providerId="AD" clId="Web-{7416A922-A29F-413A-9B39-BF99D3A51C1F}" dt="2020-05-15T13:10:55.316" v="3"/>
          <ac:spMkLst>
            <pc:docMk/>
            <pc:sldMk cId="2308341416" sldId="308"/>
            <ac:spMk id="2" creationId="{188E5519-4CCC-4532-AD7D-4386CCB77EB7}"/>
          </ac:spMkLst>
        </pc:spChg>
      </pc:sldChg>
    </pc:docChg>
  </pc:docChgLst>
  <pc:docChgLst>
    <pc:chgData name="Cashman, Matthew J" userId="S::mcashman@usgs.gov::b9b31abf-83c6-4dc0-a6ce-9c61a77d37a4" providerId="AD" clId="Web-{B052076B-DACA-4B73-B529-DBD670416570}"/>
    <pc:docChg chg="modSld">
      <pc:chgData name="Cashman, Matthew J" userId="S::mcashman@usgs.gov::b9b31abf-83c6-4dc0-a6ce-9c61a77d37a4" providerId="AD" clId="Web-{B052076B-DACA-4B73-B529-DBD670416570}" dt="2020-05-15T13:09:04.853" v="3" actId="1076"/>
      <pc:docMkLst>
        <pc:docMk/>
      </pc:docMkLst>
      <pc:sldChg chg="modSp">
        <pc:chgData name="Cashman, Matthew J" userId="S::mcashman@usgs.gov::b9b31abf-83c6-4dc0-a6ce-9c61a77d37a4" providerId="AD" clId="Web-{B052076B-DACA-4B73-B529-DBD670416570}" dt="2020-05-15T13:09:04.853" v="3" actId="1076"/>
        <pc:sldMkLst>
          <pc:docMk/>
          <pc:sldMk cId="2840558586" sldId="309"/>
        </pc:sldMkLst>
        <pc:picChg chg="mod">
          <ac:chgData name="Cashman, Matthew J" userId="S::mcashman@usgs.gov::b9b31abf-83c6-4dc0-a6ce-9c61a77d37a4" providerId="AD" clId="Web-{B052076B-DACA-4B73-B529-DBD670416570}" dt="2020-05-15T13:09:02.088" v="2" actId="1076"/>
          <ac:picMkLst>
            <pc:docMk/>
            <pc:sldMk cId="2840558586" sldId="309"/>
            <ac:picMk id="9" creationId="{E7DE2012-2D00-47C2-867B-6409FD55401C}"/>
          </ac:picMkLst>
        </pc:picChg>
        <pc:picChg chg="mod">
          <ac:chgData name="Cashman, Matthew J" userId="S::mcashman@usgs.gov::b9b31abf-83c6-4dc0-a6ce-9c61a77d37a4" providerId="AD" clId="Web-{B052076B-DACA-4B73-B529-DBD670416570}" dt="2020-05-15T13:09:04.853" v="3" actId="1076"/>
          <ac:picMkLst>
            <pc:docMk/>
            <pc:sldMk cId="2840558586" sldId="309"/>
            <ac:picMk id="13" creationId="{D4783BA5-0E4F-4322-8D72-4CAE042499E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7E3D2-6AF9-49C8-BC86-0AD6E41434BD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F44F1-4B71-42F7-B614-980DD6B4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Predicted conditions using stressor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F44F1-4B71-42F7-B614-980DD6B418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16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HOC= hydrophobic organic contaminates, PAHs (polycyclic aromatic hydrocarbons)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F44F1-4B71-42F7-B614-980DD6B418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3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4B289-258D-48C0-8D37-3FCB165B0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93B56-3F55-4143-8B61-C63C4FAE7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0B71C-A80A-4C14-AB4B-D4C53568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D17A-07C0-4920-803F-3FA526480D2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A6D01-C30F-44F1-BE96-D9D4B2FB6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EF02A-F628-4B67-B611-50A5D6A16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8C46-2433-4909-9FE0-B68D9B649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70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518C2-0877-4A91-804C-F496F8FFB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86994-FFC9-4F13-B8B8-E9C7DDD84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3785F-6D0E-4CDD-AD07-4E23EAE30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D17A-07C0-4920-803F-3FA526480D2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74AB3-EE69-4A07-AFD8-2DED6B757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50A2F-0E22-41F0-8E9B-D34763FE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8C46-2433-4909-9FE0-B68D9B649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353BC8-3566-4E25-8408-A58AC8F57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C2184-6502-495B-9506-AC073BED2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17FB9-CFC4-4FA2-B881-5AE33EC6C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D17A-07C0-4920-803F-3FA526480D2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59BCD-5CC1-4A32-962D-4D2954E6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0DB90-1D3F-4587-B193-4A09BFE1D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8C46-2433-4909-9FE0-B68D9B649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77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84EF-1DC9-4C10-A5DE-DFEA9756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00064-3D23-4EA3-B328-9A5A43B30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017C3-7F0C-433F-800A-7348D7D6B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D17A-07C0-4920-803F-3FA526480D2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DE802-4A71-4E8B-8287-7D38E24AC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B1873-3617-4FD7-9361-B2896A2C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8C46-2433-4909-9FE0-B68D9B649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8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89A2-AC38-4065-B5D1-1E25BB5B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56FA8-C9C1-4EBD-AE84-A03E149D7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9C7E3-A0EB-4C1A-B628-1926D3FC8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D17A-07C0-4920-803F-3FA526480D2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7F9AD-AC3B-4E2F-BD97-298E3FE1B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801AC-3600-423F-8474-3134C957D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8C46-2433-4909-9FE0-B68D9B649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8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2E1DB-7944-4E6A-A966-CC62373C1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E7F48-B440-4B92-B7D5-983471A12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9FB68-7FFC-4B18-AF00-C935891ED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C9FC7-789C-4A54-9201-50A24697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D17A-07C0-4920-803F-3FA526480D2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9E209-CEF8-47E8-BDF3-12BE18FFB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C1600-C949-4AE6-A8C3-67DDB68A6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8C46-2433-4909-9FE0-B68D9B649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6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C9DB4-6E60-4D85-8BFA-F6223526A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3599B-ECDB-405B-B347-54220E985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504FC4-BA77-4BB3-99D1-3FE0B0948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8E2FED-7548-465B-972F-6E4BE4E04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7C4A05-9916-4D2E-B685-F4D15D08F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C5D416-27FD-4AA4-81B1-75169BD2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D17A-07C0-4920-803F-3FA526480D2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311055-BA5A-4579-8D29-B86403DBC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2AA02C-FC72-4AFF-9FA7-817CA94BD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8C46-2433-4909-9FE0-B68D9B649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7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C40E0-CF5A-4E65-AB25-7F9132AC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FBA237-188D-45F0-9630-3EC144F4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D17A-07C0-4920-803F-3FA526480D2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32CF77-5884-49B9-B445-662348F0F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AD4C8-1BA4-4026-9AC7-4ED52A9BC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8C46-2433-4909-9FE0-B68D9B649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12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543F31-0D76-42BE-AE65-D7C87DBDB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D17A-07C0-4920-803F-3FA526480D2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D236A4-11AD-4489-A976-36B5E06FE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E5333-778A-41F5-A466-B56DD948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8C46-2433-4909-9FE0-B68D9B649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9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9D024-8761-477A-91D2-F45B946D0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6EACA-0CFA-402C-980C-6BB69AC5F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6C726-1311-4BF4-9CBA-41869798D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68AF1-57FD-459B-B7A6-F1488F9B6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D17A-07C0-4920-803F-3FA526480D2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CD002-34C6-4317-B304-126F7D3B7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6B6D7-720D-470C-AB73-AA398A9C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8C46-2433-4909-9FE0-B68D9B649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49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50B7-D9C2-4F1E-8B5D-57CB89919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B59F19-7D30-40EB-81E3-454D410C8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78B1D-DCA3-403A-82F9-59DBB4B85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AAFD2-4EDB-4180-89D0-E8EDEF69E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D17A-07C0-4920-803F-3FA526480D2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6C5CC-D6FC-498A-9273-7FA0F5C19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C9A84-AC4D-4BE2-9E7C-BCC7212C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8C46-2433-4909-9FE0-B68D9B649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99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56D78F-5DC7-40FD-8669-CCFD05E91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1824E-07C5-4135-9693-021B1FBD1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FB8DF-D8EF-42C9-BB4C-AB7FB5DF1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D17A-07C0-4920-803F-3FA526480D25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D9998-1656-40F1-8277-90E0EDBAD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94174-3525-4048-B989-C31A99819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28C46-2433-4909-9FE0-B68D9B649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1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017B3-B999-42CE-9C6F-F6E8BAB752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1782801-4CB1-4C34-BFAF-F787A4312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5130800"/>
            <a:ext cx="9141412" cy="161573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Rosemary Fanelli, Matt Cashman, and Aaron Porter 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Geological Survey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15, 2020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FB4050-EB4D-4ACC-9F01-BFC6A1EC20F8}"/>
              </a:ext>
            </a:extLst>
          </p:cNvPr>
          <p:cNvSpPr txBox="1">
            <a:spLocks/>
          </p:cNvSpPr>
          <p:nvPr/>
        </p:nvSpPr>
        <p:spPr>
          <a:xfrm>
            <a:off x="1318213" y="75916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USGS/SHWG Stressor summary project update</a:t>
            </a:r>
          </a:p>
        </p:txBody>
      </p:sp>
    </p:spTree>
    <p:extLst>
      <p:ext uri="{BB962C8B-B14F-4D97-AF65-F5344CB8AC3E}">
        <p14:creationId xmlns:p14="http://schemas.microsoft.com/office/powerpoint/2010/main" val="462467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C5185-3B52-4175-B76F-28B2AD77F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03" y="1205284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 studies identified agriculture as main driver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examined multiple stressors simultaneously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were pesticide lab/mesocosm studies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 study compared 2 stressors simultaneously (sediment and velocity)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agricultural types and intensity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Pasture/cattle grazing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row crops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Wide range of biological responses </a:t>
            </a: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macroinvert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abundance, diversity, richness, biomass,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multimetric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indices of biological integrity, survival and growth, etc.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7A031C-0D48-4A46-A2DE-640C4C14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64986"/>
            <a:ext cx="9953222" cy="71926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Agricultural studies</a:t>
            </a:r>
          </a:p>
        </p:txBody>
      </p:sp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DFCDCDC9-A835-4EC6-8049-3A3D82054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8649D0-CC47-479B-A3D3-C1F9E1E770F8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AA9813D-E36A-483F-8D27-4C20E2B9C923}"/>
              </a:ext>
            </a:extLst>
          </p:cNvPr>
          <p:cNvSpPr/>
          <p:nvPr/>
        </p:nvSpPr>
        <p:spPr>
          <a:xfrm>
            <a:off x="88332" y="6423682"/>
            <a:ext cx="3525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Provisional results, for feedback only</a:t>
            </a:r>
          </a:p>
        </p:txBody>
      </p:sp>
    </p:spTree>
    <p:extLst>
      <p:ext uri="{BB962C8B-B14F-4D97-AF65-F5344CB8AC3E}">
        <p14:creationId xmlns:p14="http://schemas.microsoft.com/office/powerpoint/2010/main" val="897932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7A031C-0D48-4A46-A2DE-640C4C14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64986"/>
            <a:ext cx="9953222" cy="71926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Ag studies-multiple stressor</a:t>
            </a:r>
          </a:p>
        </p:txBody>
      </p:sp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DFCDCDC9-A835-4EC6-8049-3A3D82054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8649D0-CC47-479B-A3D3-C1F9E1E770F8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D7DE542-A189-4C08-B91F-10ACEEDD4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03" y="4162552"/>
            <a:ext cx="8156054" cy="2561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0BF450-7686-4D35-9394-E90C17B1E4CB}"/>
              </a:ext>
            </a:extLst>
          </p:cNvPr>
          <p:cNvSpPr txBox="1"/>
          <p:nvPr/>
        </p:nvSpPr>
        <p:spPr>
          <a:xfrm>
            <a:off x="8889990" y="5838027"/>
            <a:ext cx="2788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Braccia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Voshell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2006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Hydrobiologia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0E99207-C30D-452C-8284-1A44C6AF3EAB}"/>
              </a:ext>
            </a:extLst>
          </p:cNvPr>
          <p:cNvSpPr txBox="1">
            <a:spLocks/>
          </p:cNvSpPr>
          <p:nvPr/>
        </p:nvSpPr>
        <p:spPr>
          <a:xfrm>
            <a:off x="339246" y="1046132"/>
            <a:ext cx="11513508" cy="2382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Type of study: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sites spanning cattle density gradient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Stressors measured: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flow, water quality (no nutrients), habitat, food sources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Biological response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Whole community, % taxa, % sensitive taxa, etc. 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Statistical approach for comparing stressors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Multivariate statistical analyses (CCA), regression model comparison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Which stressor was most important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physical habitat (percent fines, substrate homogeneity) </a:t>
            </a:r>
          </a:p>
        </p:txBody>
      </p:sp>
    </p:spTree>
    <p:extLst>
      <p:ext uri="{BB962C8B-B14F-4D97-AF65-F5344CB8AC3E}">
        <p14:creationId xmlns:p14="http://schemas.microsoft.com/office/powerpoint/2010/main" val="3361149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DFCDCDC9-A835-4EC6-8049-3A3D82054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8649D0-CC47-479B-A3D3-C1F9E1E770F8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0BF450-7686-4D35-9394-E90C17B1E4CB}"/>
              </a:ext>
            </a:extLst>
          </p:cNvPr>
          <p:cNvSpPr txBox="1"/>
          <p:nvPr/>
        </p:nvSpPr>
        <p:spPr>
          <a:xfrm>
            <a:off x="7282543" y="5666973"/>
            <a:ext cx="392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Schmidt et al. 2019 (Environmental Science and Technology)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44B9F9-8D22-4F90-8605-C133BD510C6A}"/>
              </a:ext>
            </a:extLst>
          </p:cNvPr>
          <p:cNvSpPr txBox="1">
            <a:spLocks/>
          </p:cNvSpPr>
          <p:nvPr/>
        </p:nvSpPr>
        <p:spPr>
          <a:xfrm>
            <a:off x="1854200" y="64986"/>
            <a:ext cx="9953222" cy="719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Ag studies-multiple stressor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20326E-1B0F-495D-8D66-5330DB0AC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649" y="1241891"/>
            <a:ext cx="6839337" cy="439849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AC8E272-3BF5-4A37-8706-98D489BE64E2}"/>
              </a:ext>
            </a:extLst>
          </p:cNvPr>
          <p:cNvSpPr txBox="1">
            <a:spLocks/>
          </p:cNvSpPr>
          <p:nvPr/>
        </p:nvSpPr>
        <p:spPr>
          <a:xfrm>
            <a:off x="300014" y="1469583"/>
            <a:ext cx="6024586" cy="2382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Type of study: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98 sites spanning row crop gradient (12 were designated urban)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Stressors measured: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flow, water quality, toxics, habitat, temperature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Biological response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multi-metric index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Statistical approach for comparing stressors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structural equation modeling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Which stressor was most important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pesticides, ammonia, channel erosion (all negative effects)</a:t>
            </a:r>
          </a:p>
        </p:txBody>
      </p:sp>
    </p:spTree>
    <p:extLst>
      <p:ext uri="{BB962C8B-B14F-4D97-AF65-F5344CB8AC3E}">
        <p14:creationId xmlns:p14="http://schemas.microsoft.com/office/powerpoint/2010/main" val="3168979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C5185-3B52-4175-B76F-28B2AD77F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6" y="1284791"/>
            <a:ext cx="11018134" cy="489217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Continue summarizing studies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 out different ways to summarize data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Sources/sectors have multiple stressors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Stressors can originate from multiple sources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Further standardizing information collection during paper reviews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Categorize biological responses (reference-based, richness, etc.)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 specific literature to cover gaps (e.g., more agriculture, climate change, stream temperature studies needed)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7A031C-0D48-4A46-A2DE-640C4C14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64986"/>
            <a:ext cx="9953222" cy="71926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DFCDCDC9-A835-4EC6-8049-3A3D82054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8649D0-CC47-479B-A3D3-C1F9E1E770F8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937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D3FB0EC-4825-4BAB-B3CC-00D8AC1E7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33" y="940854"/>
            <a:ext cx="5120640" cy="58521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7E6CB99-6E6B-4DC3-B5C9-972618F70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64986"/>
            <a:ext cx="9953222" cy="71926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EPA ATTAINS – Impairment Analysis </a:t>
            </a:r>
          </a:p>
        </p:txBody>
      </p:sp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9627A457-25C7-4DA4-A554-1AA55C1A3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61B222-424D-47CB-9A16-D35597F69155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71EE87-5DFE-4D86-851C-EA46A68E8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82" y="1211349"/>
            <a:ext cx="6579218" cy="521233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in-stream stressors and landscape causes are most important according to impairment listings?</a:t>
            </a:r>
          </a:p>
          <a:p>
            <a:pPr>
              <a:spcBef>
                <a:spcPts val="24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Using most recent EPA ATTAINS data</a:t>
            </a:r>
          </a:p>
          <a:p>
            <a:pPr>
              <a:spcBef>
                <a:spcPts val="24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Focus on Ecological Life Use Group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Other groups include: Fish Consumption, Recreation, Water Supply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Impairment “parameters” grouped into larger EPA categories </a:t>
            </a:r>
          </a:p>
          <a:p>
            <a:pPr lvl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i.e.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stressor groups</a:t>
            </a:r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State-level differences obvious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DE2012-2D00-47C2-867B-6409FD554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37" y="940854"/>
            <a:ext cx="5120633" cy="585216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1BB4BD5-6921-4BD3-A88B-049BBA7A1FE1}"/>
              </a:ext>
            </a:extLst>
          </p:cNvPr>
          <p:cNvSpPr/>
          <p:nvPr/>
        </p:nvSpPr>
        <p:spPr>
          <a:xfrm>
            <a:off x="88332" y="6423682"/>
            <a:ext cx="3525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Provisional results, for feedback only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783BA5-0E4F-4322-8D72-4CAE04249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37" y="951467"/>
            <a:ext cx="5120633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5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E6CB99-6E6B-4DC3-B5C9-972618F70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64986"/>
            <a:ext cx="9953222" cy="71926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EPA ATTAINS – Most Frequent Parameters</a:t>
            </a:r>
          </a:p>
        </p:txBody>
      </p:sp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9627A457-25C7-4DA4-A554-1AA55C1A3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61B222-424D-47CB-9A16-D35597F69155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B2D17E1-34D1-4294-BEE3-ACB59E2729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"/>
          <a:stretch/>
        </p:blipFill>
        <p:spPr>
          <a:xfrm>
            <a:off x="2192594" y="1102383"/>
            <a:ext cx="9999406" cy="569063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71EE87-5DFE-4D86-851C-EA46A68E8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83" y="1226170"/>
            <a:ext cx="2583097" cy="512206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Use:  Ecological Life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Parameter:      Not Attaining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“Cause” only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Ranked by stream miles listed in ATTAINS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7092A3-9ECA-481B-B5EB-7D7025083FBE}"/>
              </a:ext>
            </a:extLst>
          </p:cNvPr>
          <p:cNvSpPr/>
          <p:nvPr/>
        </p:nvSpPr>
        <p:spPr>
          <a:xfrm>
            <a:off x="88332" y="6423682"/>
            <a:ext cx="3525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Provisional results, for feedback only</a:t>
            </a:r>
          </a:p>
        </p:txBody>
      </p:sp>
    </p:spTree>
    <p:extLst>
      <p:ext uri="{BB962C8B-B14F-4D97-AF65-F5344CB8AC3E}">
        <p14:creationId xmlns:p14="http://schemas.microsoft.com/office/powerpoint/2010/main" val="47566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E6CB99-6E6B-4DC3-B5C9-972618F70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64986"/>
            <a:ext cx="9953222" cy="71926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EPA ATTAINS – Suspected “Source”</a:t>
            </a:r>
          </a:p>
        </p:txBody>
      </p:sp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9627A457-25C7-4DA4-A554-1AA55C1A3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61B222-424D-47CB-9A16-D35597F69155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FFAB975-DD08-443B-81DB-9D5AE1DC9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20" y="920774"/>
            <a:ext cx="10421830" cy="595533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71EE87-5DFE-4D86-851C-EA46A68E8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83" y="1197535"/>
            <a:ext cx="5466910" cy="512206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Many state differences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1E9D4B-95C4-4392-B5E1-81901048F9D7}"/>
              </a:ext>
            </a:extLst>
          </p:cNvPr>
          <p:cNvSpPr/>
          <p:nvPr/>
        </p:nvSpPr>
        <p:spPr>
          <a:xfrm>
            <a:off x="88332" y="6423682"/>
            <a:ext cx="3525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Provisional results, for feedback only</a:t>
            </a:r>
          </a:p>
        </p:txBody>
      </p:sp>
    </p:spTree>
    <p:extLst>
      <p:ext uri="{BB962C8B-B14F-4D97-AF65-F5344CB8AC3E}">
        <p14:creationId xmlns:p14="http://schemas.microsoft.com/office/powerpoint/2010/main" val="3295262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E6CB99-6E6B-4DC3-B5C9-972618F70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64986"/>
            <a:ext cx="9953222" cy="71926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EPA ATTAINS – Confirmed “Source”</a:t>
            </a:r>
          </a:p>
        </p:txBody>
      </p:sp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9627A457-25C7-4DA4-A554-1AA55C1A3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61B222-424D-47CB-9A16-D35597F69155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0F6FDCB-F6F0-4F5E-A5A5-CF9B9EB53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44" y="1113940"/>
            <a:ext cx="10052105" cy="574406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71EE87-5DFE-4D86-851C-EA46A68E8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83" y="1197535"/>
            <a:ext cx="5466910" cy="512206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Many state differences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D584D7-2023-460F-A2BB-426FC2889ED9}"/>
              </a:ext>
            </a:extLst>
          </p:cNvPr>
          <p:cNvSpPr/>
          <p:nvPr/>
        </p:nvSpPr>
        <p:spPr>
          <a:xfrm>
            <a:off x="88332" y="6423682"/>
            <a:ext cx="3525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Provisional results, for feedback only</a:t>
            </a:r>
          </a:p>
        </p:txBody>
      </p:sp>
    </p:spTree>
    <p:extLst>
      <p:ext uri="{BB962C8B-B14F-4D97-AF65-F5344CB8AC3E}">
        <p14:creationId xmlns:p14="http://schemas.microsoft.com/office/powerpoint/2010/main" val="1535352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E6CB99-6E6B-4DC3-B5C9-972618F70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64986"/>
            <a:ext cx="9953222" cy="71926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EPA ATTAINS – Parameter Networks</a:t>
            </a:r>
          </a:p>
        </p:txBody>
      </p:sp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9627A457-25C7-4DA4-A554-1AA55C1A3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61B222-424D-47CB-9A16-D35597F69155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DF9601F-9C1F-427A-B4B2-524C596F8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67" r="10287"/>
          <a:stretch/>
        </p:blipFill>
        <p:spPr>
          <a:xfrm>
            <a:off x="6619048" y="932850"/>
            <a:ext cx="5466910" cy="59251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A7D302-3C2A-40AE-ADFE-1D0DE096DFEB}"/>
              </a:ext>
            </a:extLst>
          </p:cNvPr>
          <p:cNvSpPr txBox="1">
            <a:spLocks/>
          </p:cNvSpPr>
          <p:nvPr/>
        </p:nvSpPr>
        <p:spPr>
          <a:xfrm>
            <a:off x="139083" y="1197535"/>
            <a:ext cx="5466910" cy="5122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Network analysis of co-occurring impairment parameter on same assessment unit across uses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Clusters of correlated stressors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Identifying multi-stressor groupings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0ECF80-CF38-43C3-A524-EB9F7B9629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D9D9D9"/>
              </a:clrFrom>
              <a:clrTo>
                <a:srgbClr val="D9D9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48121" r="64918"/>
          <a:stretch/>
        </p:blipFill>
        <p:spPr>
          <a:xfrm>
            <a:off x="3235768" y="4167550"/>
            <a:ext cx="3383280" cy="2642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859A1C-3A40-4A85-A02B-25EF22FE8E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D9D9D9"/>
              </a:clrFrom>
              <a:clrTo>
                <a:srgbClr val="D9D9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3" t="48492"/>
          <a:stretch/>
        </p:blipFill>
        <p:spPr>
          <a:xfrm>
            <a:off x="0" y="4162857"/>
            <a:ext cx="3383280" cy="2585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7AD8F4-C1C8-4419-BD9D-57BF8DED7B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2" t="97156" r="25291" b="-16"/>
          <a:stretch/>
        </p:blipFill>
        <p:spPr>
          <a:xfrm>
            <a:off x="1757692" y="6715842"/>
            <a:ext cx="3637268" cy="15434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177BEB5-F9F0-4115-990E-FA8A8B2EA2FC}"/>
              </a:ext>
            </a:extLst>
          </p:cNvPr>
          <p:cNvSpPr/>
          <p:nvPr/>
        </p:nvSpPr>
        <p:spPr>
          <a:xfrm>
            <a:off x="6797042" y="6550219"/>
            <a:ext cx="3525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Provisional results, for feedback only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E59DDA-337C-4BC3-A0DE-2C0CEFAA85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6" t="39984" b="36933"/>
          <a:stretch/>
        </p:blipFill>
        <p:spPr>
          <a:xfrm>
            <a:off x="6797042" y="1035074"/>
            <a:ext cx="676459" cy="158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72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A35BF25-3D5D-42E9-9516-94D54FCFE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13" y="951467"/>
            <a:ext cx="4904323" cy="560494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7E6CB99-6E6B-4DC3-B5C9-972618F70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64986"/>
            <a:ext cx="9953222" cy="71926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EPA ATTAINS 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Current takeaways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9627A457-25C7-4DA4-A554-1AA55C1A3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61B222-424D-47CB-9A16-D35597F69155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A7D302-3C2A-40AE-ADFE-1D0DE096DFEB}"/>
              </a:ext>
            </a:extLst>
          </p:cNvPr>
          <p:cNvSpPr txBox="1">
            <a:spLocks/>
          </p:cNvSpPr>
          <p:nvPr/>
        </p:nvSpPr>
        <p:spPr>
          <a:xfrm>
            <a:off x="139082" y="1197535"/>
            <a:ext cx="6841821" cy="5269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ATTAINS, the top 4 “Stressor” groupings (by mile)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Sediment/Turbidity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Salinity/TDS/Chlorides/Sulfates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Nutrients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Habitat Alterations</a:t>
            </a:r>
          </a:p>
          <a:p>
            <a:pPr lvl="0">
              <a:spcBef>
                <a:spcPts val="24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Network analysis of co-occurring stressor impairments identifies multi-stressor clusters related to </a:t>
            </a:r>
          </a:p>
          <a:p>
            <a:pPr marL="97155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Sediment/Nutrients/Habitat</a:t>
            </a:r>
          </a:p>
          <a:p>
            <a:pPr marL="97155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Contaminants</a:t>
            </a:r>
          </a:p>
          <a:p>
            <a:pPr marL="97155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Metals/Acidity</a:t>
            </a:r>
          </a:p>
          <a:p>
            <a:pPr lvl="0">
              <a:spcBef>
                <a:spcPts val="18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are large state-by-state differences, in stressors, sources, and way data is stored in ATTAINS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Work-in-progress to harmonize data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Missing data for some listed Virginia streams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77BEB5-F9F0-4115-990E-FA8A8B2EA2FC}"/>
              </a:ext>
            </a:extLst>
          </p:cNvPr>
          <p:cNvSpPr/>
          <p:nvPr/>
        </p:nvSpPr>
        <p:spPr>
          <a:xfrm>
            <a:off x="259082" y="6519446"/>
            <a:ext cx="3525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Provisional results, for feedback only</a:t>
            </a:r>
          </a:p>
        </p:txBody>
      </p:sp>
    </p:spTree>
    <p:extLst>
      <p:ext uri="{BB962C8B-B14F-4D97-AF65-F5344CB8AC3E}">
        <p14:creationId xmlns:p14="http://schemas.microsoft.com/office/powerpoint/2010/main" val="1442177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88E26-80BF-406E-8B54-88296CCEF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270001"/>
            <a:ext cx="7505700" cy="490696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General paper information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Author, title, journal, etc.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General study design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Field-based study vs flume or mesocosm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Multiple or single stressor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response variable was measured (IBI, %EPT)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stressor(s) were quantified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Key findings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Identified dominant stressor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Thresholds for detectable changes in stream health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Qualitative measures of changes in stream health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Study constraints/limitations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E6CB99-6E6B-4DC3-B5C9-972618F70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64986"/>
            <a:ext cx="9953222" cy="71926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Extracting key information from selected literature</a:t>
            </a:r>
          </a:p>
        </p:txBody>
      </p:sp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9627A457-25C7-4DA4-A554-1AA55C1A3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61B222-424D-47CB-9A16-D35597F69155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82E49AE-93EA-41C2-BC9A-AB2B0CC02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247" y="1035074"/>
            <a:ext cx="3940175" cy="2804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A2454-AA82-4EC4-8A4D-C9C2578F58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35"/>
          <a:stretch/>
        </p:blipFill>
        <p:spPr>
          <a:xfrm>
            <a:off x="7867247" y="4228688"/>
            <a:ext cx="3940175" cy="208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40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7A031C-0D48-4A46-A2DE-640C4C14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64986"/>
            <a:ext cx="9953222" cy="71926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Summarize and synthesize results</a:t>
            </a:r>
          </a:p>
        </p:txBody>
      </p:sp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DFCDCDC9-A835-4EC6-8049-3A3D82054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8649D0-CC47-479B-A3D3-C1F9E1E770F8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9616242-2FA1-4A69-9AE0-713430A52C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06" t="16487" r="24390" b="20378"/>
          <a:stretch/>
        </p:blipFill>
        <p:spPr>
          <a:xfrm>
            <a:off x="6941977" y="1408922"/>
            <a:ext cx="4865446" cy="37695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858E72-655C-4D8F-B57F-CDD8E6121692}"/>
              </a:ext>
            </a:extLst>
          </p:cNvPr>
          <p:cNvSpPr txBox="1"/>
          <p:nvPr/>
        </p:nvSpPr>
        <p:spPr>
          <a:xfrm>
            <a:off x="8976049" y="250993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83BC23-AE59-4C7E-A319-1FA692A5E9AB}"/>
              </a:ext>
            </a:extLst>
          </p:cNvPr>
          <p:cNvSpPr txBox="1"/>
          <p:nvPr/>
        </p:nvSpPr>
        <p:spPr>
          <a:xfrm>
            <a:off x="8790886" y="399195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88ABE-498E-49BB-BFF2-0CD81DBB0ECA}"/>
              </a:ext>
            </a:extLst>
          </p:cNvPr>
          <p:cNvSpPr txBox="1"/>
          <p:nvPr/>
        </p:nvSpPr>
        <p:spPr>
          <a:xfrm>
            <a:off x="9727064" y="373443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C5185-3B52-4175-B76F-28B2AD77F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291907"/>
            <a:ext cx="11049000" cy="4885056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Number of studies summarized so far = 75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Number of journals/sources covered = ~38</a:t>
            </a: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Hydrobiologia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(10)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JNABS/Freshwater Science (8)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Ecological Indicators (5)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Freshwater Biology (5)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STOTEN (5)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Environmental Pollution (3)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Types of studies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field, some field &amp; modeling and lab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DC2EC7-C9D5-4FA1-BB69-1AB9481BF9B9}"/>
              </a:ext>
            </a:extLst>
          </p:cNvPr>
          <p:cNvSpPr/>
          <p:nvPr/>
        </p:nvSpPr>
        <p:spPr>
          <a:xfrm>
            <a:off x="88332" y="6423682"/>
            <a:ext cx="3525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Provisional results, for feedback only</a:t>
            </a:r>
          </a:p>
        </p:txBody>
      </p:sp>
    </p:spTree>
    <p:extLst>
      <p:ext uri="{BB962C8B-B14F-4D97-AF65-F5344CB8AC3E}">
        <p14:creationId xmlns:p14="http://schemas.microsoft.com/office/powerpoint/2010/main" val="416295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C5185-3B52-4175-B76F-28B2AD77F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83" y="1624052"/>
            <a:ext cx="2847184" cy="4351338"/>
          </a:xfrm>
        </p:spPr>
        <p:txBody>
          <a:bodyPr>
            <a:normAutofit/>
          </a:bodyPr>
          <a:lstStyle/>
          <a:p>
            <a:r>
              <a:rPr lang="en-US" dirty="0"/>
              <a:t>41% examined 3 or more stressors</a:t>
            </a:r>
          </a:p>
          <a:p>
            <a:r>
              <a:rPr lang="en-US" dirty="0"/>
              <a:t>13% examined flow, salinity, and sediment individually</a:t>
            </a:r>
          </a:p>
          <a:p>
            <a:r>
              <a:rPr lang="en-US" dirty="0"/>
              <a:t>Few toxic field studies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7A031C-0D48-4A46-A2DE-640C4C14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64986"/>
            <a:ext cx="9953222" cy="71926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What types of stressors were measured?</a:t>
            </a:r>
          </a:p>
        </p:txBody>
      </p:sp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DFCDCDC9-A835-4EC6-8049-3A3D82054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8649D0-CC47-479B-A3D3-C1F9E1E770F8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BA78E1C-1FE5-4922-83C1-CB29A6D8C1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7" t="2593" r="1730" b="3902"/>
          <a:stretch/>
        </p:blipFill>
        <p:spPr>
          <a:xfrm>
            <a:off x="3418114" y="1450748"/>
            <a:ext cx="8389308" cy="45066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2D1780-40B1-4107-902B-3C2B919F2AE4}"/>
              </a:ext>
            </a:extLst>
          </p:cNvPr>
          <p:cNvSpPr txBox="1"/>
          <p:nvPr/>
        </p:nvSpPr>
        <p:spPr>
          <a:xfrm rot="16200000">
            <a:off x="2394117" y="2837758"/>
            <a:ext cx="1616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papers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097A1C-B73B-4D3B-A62A-DA3896757396}"/>
              </a:ext>
            </a:extLst>
          </p:cNvPr>
          <p:cNvSpPr txBox="1"/>
          <p:nvPr/>
        </p:nvSpPr>
        <p:spPr>
          <a:xfrm>
            <a:off x="10294675" y="1680561"/>
            <a:ext cx="8515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D079D1-1DDE-4D4C-9F63-DF2F2FAD5B5A}"/>
              </a:ext>
            </a:extLst>
          </p:cNvPr>
          <p:cNvSpPr/>
          <p:nvPr/>
        </p:nvSpPr>
        <p:spPr>
          <a:xfrm>
            <a:off x="88332" y="6423682"/>
            <a:ext cx="3525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Provisional results, for feedback only</a:t>
            </a:r>
          </a:p>
        </p:txBody>
      </p:sp>
    </p:spTree>
    <p:extLst>
      <p:ext uri="{BB962C8B-B14F-4D97-AF65-F5344CB8AC3E}">
        <p14:creationId xmlns:p14="http://schemas.microsoft.com/office/powerpoint/2010/main" val="1498788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07A76B-EB0C-4BC0-835C-6C098689B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5" t="1480" b="3994"/>
          <a:stretch/>
        </p:blipFill>
        <p:spPr>
          <a:xfrm>
            <a:off x="3505200" y="1209787"/>
            <a:ext cx="8413776" cy="51897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C5185-3B52-4175-B76F-28B2AD77F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24" y="1555011"/>
            <a:ext cx="3058005" cy="4351338"/>
          </a:xfrm>
        </p:spPr>
        <p:txBody>
          <a:bodyPr>
            <a:norm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Out of 75 papers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23% urbanization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17% mining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13% multiple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10% agriculture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13 papers did not have defined “source”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7A031C-0D48-4A46-A2DE-640C4C14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31" y="78325"/>
            <a:ext cx="9953222" cy="71926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Where do the stressors originate? </a:t>
            </a:r>
          </a:p>
        </p:txBody>
      </p:sp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DFCDCDC9-A835-4EC6-8049-3A3D82054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8649D0-CC47-479B-A3D3-C1F9E1E770F8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2C1142E-7B61-461C-AE4A-733A1DA84B51}"/>
              </a:ext>
            </a:extLst>
          </p:cNvPr>
          <p:cNvSpPr txBox="1"/>
          <p:nvPr/>
        </p:nvSpPr>
        <p:spPr>
          <a:xfrm rot="16200000">
            <a:off x="2543237" y="2842703"/>
            <a:ext cx="1616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papers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6943F8-A1A6-419F-8E05-F3DE366D72E1}"/>
              </a:ext>
            </a:extLst>
          </p:cNvPr>
          <p:cNvSpPr txBox="1"/>
          <p:nvPr/>
        </p:nvSpPr>
        <p:spPr>
          <a:xfrm>
            <a:off x="9902789" y="1674754"/>
            <a:ext cx="124906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Driver/source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19308-1C02-4E05-8474-222D27CF0530}"/>
              </a:ext>
            </a:extLst>
          </p:cNvPr>
          <p:cNvSpPr/>
          <p:nvPr/>
        </p:nvSpPr>
        <p:spPr>
          <a:xfrm>
            <a:off x="88332" y="6423682"/>
            <a:ext cx="3525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Provisional results, for feedback only</a:t>
            </a:r>
          </a:p>
        </p:txBody>
      </p:sp>
    </p:spTree>
    <p:extLst>
      <p:ext uri="{BB962C8B-B14F-4D97-AF65-F5344CB8AC3E}">
        <p14:creationId xmlns:p14="http://schemas.microsoft.com/office/powerpoint/2010/main" val="1570856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07A76B-EB0C-4BC0-835C-6C098689B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5" t="1480" b="3994"/>
          <a:stretch/>
        </p:blipFill>
        <p:spPr>
          <a:xfrm>
            <a:off x="3505200" y="1209787"/>
            <a:ext cx="8413776" cy="51897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C5185-3B52-4175-B76F-28B2AD77F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24" y="1555011"/>
            <a:ext cx="3058005" cy="4351338"/>
          </a:xfrm>
        </p:spPr>
        <p:txBody>
          <a:bodyPr>
            <a:norm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Out of 75 papers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23% urbanization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17% mining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13% multiple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10% agriculture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13 papers did not have defined “source”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7A031C-0D48-4A46-A2DE-640C4C14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31" y="78325"/>
            <a:ext cx="9953222" cy="71926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Where do the stressors originate? </a:t>
            </a:r>
          </a:p>
        </p:txBody>
      </p:sp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DFCDCDC9-A835-4EC6-8049-3A3D82054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8649D0-CC47-479B-A3D3-C1F9E1E770F8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2C1142E-7B61-461C-AE4A-733A1DA84B51}"/>
              </a:ext>
            </a:extLst>
          </p:cNvPr>
          <p:cNvSpPr txBox="1"/>
          <p:nvPr/>
        </p:nvSpPr>
        <p:spPr>
          <a:xfrm rot="16200000">
            <a:off x="2543237" y="2842703"/>
            <a:ext cx="1616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papers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6943F8-A1A6-419F-8E05-F3DE366D72E1}"/>
              </a:ext>
            </a:extLst>
          </p:cNvPr>
          <p:cNvSpPr txBox="1"/>
          <p:nvPr/>
        </p:nvSpPr>
        <p:spPr>
          <a:xfrm>
            <a:off x="9902789" y="1674754"/>
            <a:ext cx="124906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Driver/source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09EEA1-1CA1-437B-B5AB-4D0A3A8154F5}"/>
              </a:ext>
            </a:extLst>
          </p:cNvPr>
          <p:cNvSpPr/>
          <p:nvPr/>
        </p:nvSpPr>
        <p:spPr>
          <a:xfrm>
            <a:off x="9902789" y="2015189"/>
            <a:ext cx="2239109" cy="20637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893A2F-786E-4BE1-B078-9A98E308A5E4}"/>
              </a:ext>
            </a:extLst>
          </p:cNvPr>
          <p:cNvSpPr/>
          <p:nvPr/>
        </p:nvSpPr>
        <p:spPr>
          <a:xfrm>
            <a:off x="9893798" y="4358638"/>
            <a:ext cx="2239109" cy="20637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8E5519-4CCC-4532-AD7D-4386CCB77EB7}"/>
              </a:ext>
            </a:extLst>
          </p:cNvPr>
          <p:cNvSpPr/>
          <p:nvPr/>
        </p:nvSpPr>
        <p:spPr>
          <a:xfrm>
            <a:off x="88332" y="6423682"/>
            <a:ext cx="3525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Provisional results, for feedback only</a:t>
            </a:r>
          </a:p>
        </p:txBody>
      </p:sp>
    </p:spTree>
    <p:extLst>
      <p:ext uri="{BB962C8B-B14F-4D97-AF65-F5344CB8AC3E}">
        <p14:creationId xmlns:p14="http://schemas.microsoft.com/office/powerpoint/2010/main" val="2308341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C5185-3B52-4175-B76F-28B2AD77F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0" y="1253331"/>
            <a:ext cx="11522942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17 studies identified urbanization as major driver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13 studies examined multiple stressors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 study examined flow alteration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studies examined salinity (2 of 3 had lab component)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studies examined sediment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Types of urbanization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leveraged rural/forest-urban gradients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Highway construction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Military base development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biological response metrics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Abundance, total taxa richness, EPT richness, EPT-H richness, % EPT taxa, MD BIBI, Shannon diversity, FFG, evenness metrics, NMDS ordination scores, O/E ratios, etc. 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7A031C-0D48-4A46-A2DE-640C4C14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64986"/>
            <a:ext cx="9953222" cy="71926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Urban studies</a:t>
            </a:r>
          </a:p>
        </p:txBody>
      </p:sp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DFCDCDC9-A835-4EC6-8049-3A3D82054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8649D0-CC47-479B-A3D3-C1F9E1E770F8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F97AA3A-9DCD-40EE-9A18-E27B4C4F07B5}"/>
              </a:ext>
            </a:extLst>
          </p:cNvPr>
          <p:cNvSpPr/>
          <p:nvPr/>
        </p:nvSpPr>
        <p:spPr>
          <a:xfrm>
            <a:off x="88332" y="6423682"/>
            <a:ext cx="3525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Provisional results, for feedback only</a:t>
            </a:r>
          </a:p>
        </p:txBody>
      </p:sp>
    </p:spTree>
    <p:extLst>
      <p:ext uri="{BB962C8B-B14F-4D97-AF65-F5344CB8AC3E}">
        <p14:creationId xmlns:p14="http://schemas.microsoft.com/office/powerpoint/2010/main" val="3188459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7A031C-0D48-4A46-A2DE-640C4C14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64986"/>
            <a:ext cx="9953222" cy="71926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Urban studies- multiple stressor</a:t>
            </a:r>
          </a:p>
        </p:txBody>
      </p:sp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DFCDCDC9-A835-4EC6-8049-3A3D82054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8649D0-CC47-479B-A3D3-C1F9E1E770F8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2809D06-419C-499D-882C-84048688D62B}"/>
              </a:ext>
            </a:extLst>
          </p:cNvPr>
          <p:cNvSpPr txBox="1">
            <a:spLocks/>
          </p:cNvSpPr>
          <p:nvPr/>
        </p:nvSpPr>
        <p:spPr>
          <a:xfrm>
            <a:off x="176234" y="1459877"/>
            <a:ext cx="7367566" cy="3938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Type of study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spatial urban gradient in 9 major metropolitan areas (25-30 sites in each MA)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Stressors measured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Flow alteration, temp, W/D ratios, percent fines, ions, nutrients, toxics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Bio response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observed vs expected (O/E) taxa and NMDS scores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Statistical approach for comparing stressors: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single and multiple regression model comparisons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Which stressor was most important: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HOCs (toxics) and hydrology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8FB383-04E7-4A7A-A5BD-96EE12751781}"/>
              </a:ext>
            </a:extLst>
          </p:cNvPr>
          <p:cNvSpPr txBox="1"/>
          <p:nvPr/>
        </p:nvSpPr>
        <p:spPr>
          <a:xfrm>
            <a:off x="6615295" y="5769645"/>
            <a:ext cx="4913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Bryant and Carlisle 2012 (Freshwater Science)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254265-9B6C-4485-96B9-F376F83E31FE}"/>
              </a:ext>
            </a:extLst>
          </p:cNvPr>
          <p:cNvGrpSpPr/>
          <p:nvPr/>
        </p:nvGrpSpPr>
        <p:grpSpPr>
          <a:xfrm>
            <a:off x="7369628" y="1352106"/>
            <a:ext cx="4197533" cy="4384660"/>
            <a:chOff x="7461252" y="1459876"/>
            <a:chExt cx="2710665" cy="304704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8513518-C99B-46BE-A471-7EE19A2C0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673" t="2187" r="36608" b="9706"/>
            <a:stretch/>
          </p:blipFill>
          <p:spPr>
            <a:xfrm>
              <a:off x="8413750" y="1482725"/>
              <a:ext cx="1598930" cy="273875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2FA013-70D9-4D44-AF64-D0ECA594A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458" t="1452" r="85732" b="522"/>
            <a:stretch/>
          </p:blipFill>
          <p:spPr>
            <a:xfrm>
              <a:off x="7461252" y="1459876"/>
              <a:ext cx="952498" cy="304704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CF91F3-C343-4B53-A3B1-1263C62FB370}"/>
                </a:ext>
              </a:extLst>
            </p:cNvPr>
            <p:cNvSpPr txBox="1"/>
            <p:nvPr/>
          </p:nvSpPr>
          <p:spPr>
            <a:xfrm>
              <a:off x="8560578" y="4219664"/>
              <a:ext cx="16113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Summed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AICc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weights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0352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7A031C-0D48-4A46-A2DE-640C4C14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64986"/>
            <a:ext cx="9953222" cy="71926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Urban studies- multiple stressor</a:t>
            </a:r>
          </a:p>
        </p:txBody>
      </p:sp>
      <p:pic>
        <p:nvPicPr>
          <p:cNvPr id="5" name="Picture 2" descr="Image result for usgs logo">
            <a:extLst>
              <a:ext uri="{FF2B5EF4-FFF2-40B4-BE49-F238E27FC236}">
                <a16:creationId xmlns:a16="http://schemas.microsoft.com/office/drawing/2014/main" id="{DFCDCDC9-A835-4EC6-8049-3A3D82054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134309"/>
            <a:ext cx="1535837" cy="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8649D0-CC47-479B-A3D3-C1F9E1E770F8}"/>
              </a:ext>
            </a:extLst>
          </p:cNvPr>
          <p:cNvCxnSpPr>
            <a:cxnSpLocks/>
          </p:cNvCxnSpPr>
          <p:nvPr/>
        </p:nvCxnSpPr>
        <p:spPr>
          <a:xfrm>
            <a:off x="0" y="867861"/>
            <a:ext cx="12192000" cy="0"/>
          </a:xfrm>
          <a:prstGeom prst="line">
            <a:avLst/>
          </a:prstGeom>
          <a:ln w="57150">
            <a:gradFill flip="none" rotWithShape="1">
              <a:gsLst>
                <a:gs pos="16000">
                  <a:srgbClr val="1C8164"/>
                </a:gs>
                <a:gs pos="0">
                  <a:srgbClr val="1C8164"/>
                </a:gs>
                <a:gs pos="99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FD0E221-2389-48E0-A34D-DE35C0B818B4}"/>
              </a:ext>
            </a:extLst>
          </p:cNvPr>
          <p:cNvSpPr txBox="1"/>
          <p:nvPr/>
        </p:nvSpPr>
        <p:spPr>
          <a:xfrm>
            <a:off x="8244943" y="6052847"/>
            <a:ext cx="306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Waite et al. 2019 (STOTEN)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FE996E2-0D30-4974-914D-70C58B58739B}"/>
              </a:ext>
            </a:extLst>
          </p:cNvPr>
          <p:cNvSpPr txBox="1">
            <a:spLocks/>
          </p:cNvSpPr>
          <p:nvPr/>
        </p:nvSpPr>
        <p:spPr>
          <a:xfrm>
            <a:off x="26647" y="1328864"/>
            <a:ext cx="6798695" cy="4908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Type of study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spatial urban gradient of 75 sites in SE united States 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Stressors measured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Flow alteration, temp, habitat metrics, ions, nutrients, toxics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Bio response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EPTR-H richness, O/E taxa, total taxa richness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Statistical approach for comparing stressors: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boosted regression trees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Which stressor was most important: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hydrology, toxics (pesticides), and dissolved oxygen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858F63-D4C5-4B1A-A5FA-EB35C9D6C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371" y="1271821"/>
            <a:ext cx="4367314" cy="471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33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DD41E5DE9D9E43B625B7CF9A5F215D" ma:contentTypeVersion="6" ma:contentTypeDescription="Create a new document." ma:contentTypeScope="" ma:versionID="20a617a4f30c1254ff533d9151c05c46">
  <xsd:schema xmlns:xsd="http://www.w3.org/2001/XMLSchema" xmlns:xs="http://www.w3.org/2001/XMLSchema" xmlns:p="http://schemas.microsoft.com/office/2006/metadata/properties" xmlns:ns2="73e730c6-7d16-4a80-8d56-95fe64f6fbb0" targetNamespace="http://schemas.microsoft.com/office/2006/metadata/properties" ma:root="true" ma:fieldsID="f0ec4d4182241452daba698124c698c1" ns2:_="">
    <xsd:import namespace="73e730c6-7d16-4a80-8d56-95fe64f6fb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730c6-7d16-4a80-8d56-95fe64f6fb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AAB222-9103-405C-8591-C580076CB9A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B7D94AB-7F12-4B53-AEF8-0632CF1939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e730c6-7d16-4a80-8d56-95fe64f6fb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53CE6C-7E3E-4F50-98DA-9900D99966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1090</Words>
  <Application>Microsoft Office PowerPoint</Application>
  <PresentationFormat>Widescreen</PresentationFormat>
  <Paragraphs>161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Extracting key information from selected literature</vt:lpstr>
      <vt:lpstr>Summarize and synthesize results</vt:lpstr>
      <vt:lpstr>What types of stressors were measured?</vt:lpstr>
      <vt:lpstr>Where do the stressors originate? </vt:lpstr>
      <vt:lpstr>Where do the stressors originate? </vt:lpstr>
      <vt:lpstr>Urban studies</vt:lpstr>
      <vt:lpstr>Urban studies- multiple stressor</vt:lpstr>
      <vt:lpstr>Urban studies- multiple stressor</vt:lpstr>
      <vt:lpstr>Agricultural studies</vt:lpstr>
      <vt:lpstr>Ag studies-multiple stressor</vt:lpstr>
      <vt:lpstr>PowerPoint Presentation</vt:lpstr>
      <vt:lpstr>Next steps</vt:lpstr>
      <vt:lpstr>EPA ATTAINS – Impairment Analysis </vt:lpstr>
      <vt:lpstr>EPA ATTAINS – Most Frequent Parameters</vt:lpstr>
      <vt:lpstr>EPA ATTAINS – Suspected “Source”</vt:lpstr>
      <vt:lpstr>EPA ATTAINS – Confirmed “Source”</vt:lpstr>
      <vt:lpstr>EPA ATTAINS – Parameter Networks</vt:lpstr>
      <vt:lpstr>EPA ATTAINS – Current takeaways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Fanelli, Rosemary M</dc:creator>
  <cp:lastModifiedBy>Cashman, Matthew J</cp:lastModifiedBy>
  <cp:revision>70</cp:revision>
  <dcterms:created xsi:type="dcterms:W3CDTF">2020-02-20T22:46:28Z</dcterms:created>
  <dcterms:modified xsi:type="dcterms:W3CDTF">2020-05-15T13:11:38Z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0x0101009DDD41E5DE9D9E43B625B7CF9A5F215D</vt:lpwstr>
  </property>
</Properties>
</file>