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70" r:id="rId3"/>
    <p:sldMasterId id="214748367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7840" cy="464820"/>
          </a:xfrm>
          <a:prstGeom prst="rect">
            <a:avLst/>
          </a:prstGeom>
          <a:noFill/>
          <a:ln>
            <a:noFill/>
          </a:ln>
        </p:spPr>
        <p:txBody>
          <a:bodyPr anchorCtr="0" anchor="t" bIns="91425" lIns="91425" rIns="91425" wrap="square"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970938" y="0"/>
            <a:ext cx="3037840" cy="464820"/>
          </a:xfrm>
          <a:prstGeom prst="rect">
            <a:avLst/>
          </a:prstGeom>
          <a:noFill/>
          <a:ln>
            <a:noFill/>
          </a:ln>
        </p:spPr>
        <p:txBody>
          <a:bodyPr anchorCtr="0" anchor="t" bIns="91425" lIns="91425" rIns="91425" wrap="square"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701040" y="4415790"/>
            <a:ext cx="5608320" cy="4183380"/>
          </a:xfrm>
          <a:prstGeom prst="rect">
            <a:avLst/>
          </a:prstGeom>
          <a:noFill/>
          <a:ln>
            <a:noFill/>
          </a:ln>
        </p:spPr>
        <p:txBody>
          <a:bodyPr anchorCtr="0" anchor="t" bIns="91425" lIns="91425" rIns="91425" wrap="square" tIns="91425"/>
          <a:lstStyle>
            <a:lvl1pPr indent="0" lvl="0" marL="0" marR="0" rtl="0" algn="l">
              <a:spcBef>
                <a:spcPts val="0"/>
              </a:spcBef>
              <a:buChar char="●"/>
              <a:defRPr b="0" i="0" sz="1200" u="none" cap="none" strike="noStrike">
                <a:solidFill>
                  <a:schemeClr val="dk1"/>
                </a:solidFill>
                <a:latin typeface="Calibri"/>
                <a:ea typeface="Calibri"/>
                <a:cs typeface="Calibri"/>
                <a:sym typeface="Calibri"/>
              </a:defRPr>
            </a:lvl1pPr>
            <a:lvl2pPr indent="0" lvl="1" marL="457200" marR="0" rtl="0" algn="l">
              <a:spcBef>
                <a:spcPts val="0"/>
              </a:spcBef>
              <a:buChar char="○"/>
              <a:defRPr b="0" i="0" sz="1200" u="none" cap="none" strike="noStrike">
                <a:solidFill>
                  <a:schemeClr val="dk1"/>
                </a:solidFill>
                <a:latin typeface="Calibri"/>
                <a:ea typeface="Calibri"/>
                <a:cs typeface="Calibri"/>
                <a:sym typeface="Calibri"/>
              </a:defRPr>
            </a:lvl2pPr>
            <a:lvl3pPr indent="0" lvl="2" marL="914400" marR="0" rtl="0" algn="l">
              <a:spcBef>
                <a:spcPts val="0"/>
              </a:spcBef>
              <a:buChar char="■"/>
              <a:defRPr b="0" i="0" sz="1200" u="none" cap="none" strike="noStrike">
                <a:solidFill>
                  <a:schemeClr val="dk1"/>
                </a:solidFill>
                <a:latin typeface="Calibri"/>
                <a:ea typeface="Calibri"/>
                <a:cs typeface="Calibri"/>
                <a:sym typeface="Calibri"/>
              </a:defRPr>
            </a:lvl3pPr>
            <a:lvl4pPr indent="0" lvl="3" marL="1371600" marR="0" rtl="0" algn="l">
              <a:spcBef>
                <a:spcPts val="0"/>
              </a:spcBef>
              <a:buChar char="●"/>
              <a:defRPr b="0" i="0" sz="1200" u="none" cap="none" strike="noStrike">
                <a:solidFill>
                  <a:schemeClr val="dk1"/>
                </a:solidFill>
                <a:latin typeface="Calibri"/>
                <a:ea typeface="Calibri"/>
                <a:cs typeface="Calibri"/>
                <a:sym typeface="Calibri"/>
              </a:defRPr>
            </a:lvl4pPr>
            <a:lvl5pPr indent="0" lvl="4" marL="1828800" marR="0" rtl="0" algn="l">
              <a:spcBef>
                <a:spcPts val="0"/>
              </a:spcBef>
              <a:buChar char="○"/>
              <a:defRPr b="0" i="0" sz="1200" u="none" cap="none" strike="noStrike">
                <a:solidFill>
                  <a:schemeClr val="dk1"/>
                </a:solidFill>
                <a:latin typeface="Calibri"/>
                <a:ea typeface="Calibri"/>
                <a:cs typeface="Calibri"/>
                <a:sym typeface="Calibri"/>
              </a:defRPr>
            </a:lvl5pPr>
            <a:lvl6pPr indent="0" lvl="5" marL="2286000" marR="0" rtl="0" algn="l">
              <a:spcBef>
                <a:spcPts val="0"/>
              </a:spcBef>
              <a:buChar char="■"/>
              <a:defRPr b="0" i="0" sz="1200" u="none" cap="none" strike="noStrike">
                <a:solidFill>
                  <a:schemeClr val="dk1"/>
                </a:solidFill>
                <a:latin typeface="Calibri"/>
                <a:ea typeface="Calibri"/>
                <a:cs typeface="Calibri"/>
                <a:sym typeface="Calibri"/>
              </a:defRPr>
            </a:lvl6pPr>
            <a:lvl7pPr indent="0" lvl="6" marL="2743200" marR="0" rtl="0" algn="l">
              <a:spcBef>
                <a:spcPts val="0"/>
              </a:spcBef>
              <a:buChar char="●"/>
              <a:defRPr b="0" i="0" sz="1200" u="none" cap="none" strike="noStrike">
                <a:solidFill>
                  <a:schemeClr val="dk1"/>
                </a:solidFill>
                <a:latin typeface="Calibri"/>
                <a:ea typeface="Calibri"/>
                <a:cs typeface="Calibri"/>
                <a:sym typeface="Calibri"/>
              </a:defRPr>
            </a:lvl7pPr>
            <a:lvl8pPr indent="0" lvl="7" marL="3200400" marR="0" rtl="0" algn="l">
              <a:spcBef>
                <a:spcPts val="0"/>
              </a:spcBef>
              <a:buChar char="○"/>
              <a:defRPr b="0" i="0" sz="1200" u="none" cap="none" strike="noStrike">
                <a:solidFill>
                  <a:schemeClr val="dk1"/>
                </a:solidFill>
                <a:latin typeface="Calibri"/>
                <a:ea typeface="Calibri"/>
                <a:cs typeface="Calibri"/>
                <a:sym typeface="Calibri"/>
              </a:defRPr>
            </a:lvl8pPr>
            <a:lvl9pPr indent="0" lvl="8" marL="3657600" marR="0" rtl="0" algn="l">
              <a:spcBef>
                <a:spcPts val="0"/>
              </a:spcBef>
              <a:buChar char="■"/>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829967"/>
            <a:ext cx="3037840" cy="464820"/>
          </a:xfrm>
          <a:prstGeom prst="rect">
            <a:avLst/>
          </a:prstGeom>
          <a:noFill/>
          <a:ln>
            <a:noFill/>
          </a:ln>
        </p:spPr>
        <p:txBody>
          <a:bodyPr anchorCtr="0" anchor="b" bIns="91425" lIns="91425" rIns="91425" wrap="square"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Shape 155"/>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56" name="Shape 156"/>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Please enter jurisdiction name (and agency logo/s) </a:t>
            </a:r>
          </a:p>
        </p:txBody>
      </p:sp>
      <p:sp>
        <p:nvSpPr>
          <p:cNvPr id="157" name="Shape 157"/>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Shape 164"/>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65" name="Shape 165"/>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What are the unique characteristics of your jurisdiction as it relates to the challenge of effectively engaging local governments in your Phase III WIP development?  For example,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What is the relative importance of local government in achieving pollutant reduction targets in your jurisdiction?  </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What do you need from local governments during WIP development and implementation?</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What information do local government officials and staff need to be effective partners in WIP development? Implementation? </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What is your timeline for communication and engagement?</a:t>
            </a:r>
          </a:p>
          <a:p>
            <a:pPr indent="-174708" lvl="0" marL="174708" marR="0" rtl="0" algn="l">
              <a:spcBef>
                <a:spcPts val="0"/>
              </a:spcBef>
              <a:buClr>
                <a:schemeClr val="dk1"/>
              </a:buClr>
              <a:buSzPct val="100000"/>
              <a:buFont typeface="Arial"/>
              <a:buNone/>
            </a:pPr>
            <a:r>
              <a:t/>
            </a:r>
            <a:endParaRPr b="0" i="0" sz="1200" u="none" cap="none" strike="noStrike">
              <a:solidFill>
                <a:schemeClr val="dk1"/>
              </a:solidFill>
              <a:latin typeface="Calibri"/>
              <a:ea typeface="Calibri"/>
              <a:cs typeface="Calibri"/>
              <a:sym typeface="Calibri"/>
            </a:endParaRPr>
          </a:p>
          <a:p>
            <a:pPr indent="-174708" lvl="0" marL="174708" marR="0" rtl="0" algn="l">
              <a:spcBef>
                <a:spcPts val="0"/>
              </a:spcBef>
              <a:buClr>
                <a:schemeClr val="dk1"/>
              </a:buClr>
              <a:buSzPct val="100000"/>
              <a:buFont typeface="Arial"/>
              <a:buChar char="•"/>
            </a:pPr>
            <a:r>
              <a:rPr b="0" i="1" lang="en-US" sz="1200" u="none" cap="none" strike="noStrike">
                <a:solidFill>
                  <a:schemeClr val="dk1"/>
                </a:solidFill>
                <a:latin typeface="Calibri"/>
                <a:ea typeface="Calibri"/>
                <a:cs typeface="Calibri"/>
                <a:sym typeface="Calibri"/>
              </a:rPr>
              <a:t>Enter jurisdiction name </a:t>
            </a:r>
          </a:p>
        </p:txBody>
      </p:sp>
      <p:sp>
        <p:nvSpPr>
          <p:cNvPr id="166" name="Shape 166"/>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1" name="Shape 171"/>
        <p:cNvGrpSpPr/>
        <p:nvPr/>
      </p:nvGrpSpPr>
      <p:grpSpPr>
        <a:xfrm>
          <a:off x="0" y="0"/>
          <a:ext cx="0" cy="0"/>
          <a:chOff x="0" y="0"/>
          <a:chExt cx="0" cy="0"/>
        </a:xfrm>
      </p:grpSpPr>
      <p:sp>
        <p:nvSpPr>
          <p:cNvPr id="172" name="Shape 172"/>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73" name="Shape 173"/>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74" name="Shape 174"/>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rgbClr val="000000"/>
                </a:solidFill>
                <a:latin typeface="Calibri"/>
                <a:ea typeface="Calibri"/>
                <a:cs typeface="Calibri"/>
                <a:sym typeface="Calibri"/>
              </a:rPr>
              <a:t>‹#›</a:t>
            </a:fld>
          </a:p>
        </p:txBody>
      </p:sp>
      <p:sp>
        <p:nvSpPr>
          <p:cNvPr id="175" name="Shape 175"/>
          <p:cNvSpPr txBox="1"/>
          <p:nvPr>
            <p:ph idx="3" type="hdr"/>
          </p:nvPr>
        </p:nvSpPr>
        <p:spPr>
          <a:xfrm>
            <a:off x="0" y="0"/>
            <a:ext cx="3037840" cy="46482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rPr lang="en-US" sz="1200">
                <a:solidFill>
                  <a:srgbClr val="000000"/>
                </a:solidFill>
                <a:latin typeface="Calibri"/>
                <a:ea typeface="Calibri"/>
                <a:cs typeface="Calibri"/>
                <a:sym typeface="Calibri"/>
              </a:rPr>
              <a:t>Appendix 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5" name="Shape 295"/>
        <p:cNvGrpSpPr/>
        <p:nvPr/>
      </p:nvGrpSpPr>
      <p:grpSpPr>
        <a:xfrm>
          <a:off x="0" y="0"/>
          <a:ext cx="0" cy="0"/>
          <a:chOff x="0" y="0"/>
          <a:chExt cx="0" cy="0"/>
        </a:xfrm>
      </p:grpSpPr>
      <p:sp>
        <p:nvSpPr>
          <p:cNvPr id="296" name="Shape 296"/>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297" name="Shape 297"/>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298" name="Shape 298"/>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2" name="Shape 302"/>
        <p:cNvGrpSpPr/>
        <p:nvPr/>
      </p:nvGrpSpPr>
      <p:grpSpPr>
        <a:xfrm>
          <a:off x="0" y="0"/>
          <a:ext cx="0" cy="0"/>
          <a:chOff x="0" y="0"/>
          <a:chExt cx="0" cy="0"/>
        </a:xfrm>
      </p:grpSpPr>
      <p:sp>
        <p:nvSpPr>
          <p:cNvPr id="303" name="Shape 303"/>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04" name="Shape 304"/>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rPr b="0" i="1" lang="en-US" sz="1200" u="none" cap="none" strike="noStrike">
                <a:solidFill>
                  <a:schemeClr val="dk1"/>
                </a:solidFill>
                <a:latin typeface="Calibri"/>
                <a:ea typeface="Calibri"/>
                <a:cs typeface="Calibri"/>
                <a:sym typeface="Calibri"/>
              </a:rPr>
              <a:t>Engagement = 2-way exchange; Communication = 1-way</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What does your jurisdiction hope to achieve by implementing this local engagement strategy?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Examples may include:</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Satisfy EPA Expectations regarding local engagement. </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Increase public conversation about the need for reduced pollution.</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Communicate key policy and technical decisions related to the WIPs, including timing and impact of model</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Raise public awareness of WIP development and Bay restoration efforts</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Identify what pollution reduction is already being done</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Identify gaps and strategies to fill gaps that might yield multiple benefits</a:t>
            </a:r>
          </a:p>
          <a:p>
            <a:pPr indent="-174708" lvl="0" marL="174708" marR="0" rtl="0" algn="l">
              <a:spcBef>
                <a:spcPts val="0"/>
              </a:spcBef>
              <a:buClr>
                <a:schemeClr val="dk1"/>
              </a:buClr>
              <a:buSzPct val="100000"/>
              <a:buFont typeface="Arial"/>
              <a:buNone/>
            </a:pPr>
            <a:r>
              <a:t/>
            </a:r>
            <a:endParaRPr b="0" i="0" sz="1200" u="none" cap="none" strike="noStrike">
              <a:solidFill>
                <a:schemeClr val="dk1"/>
              </a:solidFill>
              <a:latin typeface="Calibri"/>
              <a:ea typeface="Calibri"/>
              <a:cs typeface="Calibri"/>
              <a:sym typeface="Calibri"/>
            </a:endParaRPr>
          </a:p>
          <a:p>
            <a:pPr indent="-174708" lvl="0" marL="174708" marR="0" rtl="0" algn="l">
              <a:spcBef>
                <a:spcPts val="0"/>
              </a:spcBef>
              <a:buClr>
                <a:schemeClr val="dk1"/>
              </a:buClr>
              <a:buSzPct val="100000"/>
              <a:buFont typeface="Arial"/>
              <a:buChar char="•"/>
            </a:pPr>
            <a:r>
              <a:rPr b="0" i="1" lang="en-US" sz="1200" u="none" cap="none" strike="noStrike">
                <a:solidFill>
                  <a:schemeClr val="dk1"/>
                </a:solidFill>
                <a:latin typeface="Calibri"/>
                <a:ea typeface="Calibri"/>
                <a:cs typeface="Calibri"/>
                <a:sym typeface="Calibri"/>
              </a:rPr>
              <a:t>Enter jurisdiction name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05" name="Shape 305"/>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0" name="Shape 310"/>
        <p:cNvGrpSpPr/>
        <p:nvPr/>
      </p:nvGrpSpPr>
      <p:grpSpPr>
        <a:xfrm>
          <a:off x="0" y="0"/>
          <a:ext cx="0" cy="0"/>
          <a:chOff x="0" y="0"/>
          <a:chExt cx="0" cy="0"/>
        </a:xfrm>
      </p:grpSpPr>
      <p:sp>
        <p:nvSpPr>
          <p:cNvPr id="311" name="Shape 311"/>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12" name="Shape 312"/>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Describe the specific audiences you need to target, e.g. local leaders (officials and other leaders), local government staff (practitioners), associations of municipalities and counties, technical service providers, soil and water conservation districts)</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Briefly explain the role of each target audience in your process.</a:t>
            </a:r>
          </a:p>
          <a:p>
            <a:pPr indent="0" lvl="0" marL="0" marR="0" rtl="0" algn="l">
              <a:spcBef>
                <a:spcPts val="0"/>
              </a:spcBef>
              <a:buSzPct val="25000"/>
              <a:buNone/>
            </a:pPr>
            <a:r>
              <a:t/>
            </a:r>
            <a:endParaRPr b="0" i="1" sz="1200" u="none" cap="none" strike="noStrike">
              <a:solidFill>
                <a:schemeClr val="dk1"/>
              </a:solidFill>
              <a:latin typeface="Calibri"/>
              <a:ea typeface="Calibri"/>
              <a:cs typeface="Calibri"/>
              <a:sym typeface="Calibri"/>
            </a:endParaRPr>
          </a:p>
          <a:p>
            <a:pPr indent="-174708" lvl="0" marL="174708" marR="0" rtl="0" algn="l">
              <a:spcBef>
                <a:spcPts val="0"/>
              </a:spcBef>
              <a:buClr>
                <a:schemeClr val="dk1"/>
              </a:buClr>
              <a:buSzPct val="100000"/>
              <a:buFont typeface="Arial"/>
              <a:buChar char="•"/>
            </a:pPr>
            <a:r>
              <a:rPr b="0" i="1" lang="en-US" sz="1200" u="none" cap="none" strike="noStrike">
                <a:solidFill>
                  <a:schemeClr val="dk1"/>
                </a:solidFill>
                <a:latin typeface="Calibri"/>
                <a:ea typeface="Calibri"/>
                <a:cs typeface="Calibri"/>
                <a:sym typeface="Calibri"/>
              </a:rPr>
              <a:t>Enter jurisdiction name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13" name="Shape 313"/>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8" name="Shape 318"/>
        <p:cNvGrpSpPr/>
        <p:nvPr/>
      </p:nvGrpSpPr>
      <p:grpSpPr>
        <a:xfrm>
          <a:off x="0" y="0"/>
          <a:ext cx="0" cy="0"/>
          <a:chOff x="0" y="0"/>
          <a:chExt cx="0" cy="0"/>
        </a:xfrm>
      </p:grpSpPr>
      <p:sp>
        <p:nvSpPr>
          <p:cNvPr id="319" name="Shape 319"/>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20" name="Shape 320"/>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What are the topics that are most important to communicate in your jurisdiction?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Examples may include: </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Communities benefit economically and environmentally when local waterways are clean</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Local governments should be actively involved in Phase III WIPs so they can tie-in their own local priorities and constraints</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Local governments need to identify what resources they need so the Bay Program partnership can help</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Local governments can take credit for practices and programs they are already doing</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The Bay Model has improved, reflecting more refined local land use data</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Tools are available to help implementation planning and decision-making processes for BMP funding, targeting, and implementation</a:t>
            </a:r>
          </a:p>
          <a:p>
            <a:pPr indent="0" lvl="0" marL="0" marR="0" rtl="0" algn="l">
              <a:spcBef>
                <a:spcPts val="0"/>
              </a:spcBef>
              <a:buSzPct val="25000"/>
              <a:buNone/>
            </a:pPr>
            <a:r>
              <a:t/>
            </a:r>
            <a:endParaRPr b="0" i="1" sz="1200" u="none" cap="none" strike="noStrike">
              <a:solidFill>
                <a:schemeClr val="dk1"/>
              </a:solidFill>
              <a:latin typeface="Calibri"/>
              <a:ea typeface="Calibri"/>
              <a:cs typeface="Calibri"/>
              <a:sym typeface="Calibri"/>
            </a:endParaRPr>
          </a:p>
          <a:p>
            <a:pPr indent="-174708" lvl="0" marL="174708" marR="0" rtl="0" algn="l">
              <a:spcBef>
                <a:spcPts val="0"/>
              </a:spcBef>
              <a:buClr>
                <a:schemeClr val="dk1"/>
              </a:buClr>
              <a:buSzPct val="100000"/>
              <a:buFont typeface="Arial"/>
              <a:buChar char="•"/>
            </a:pPr>
            <a:r>
              <a:rPr b="0" i="1" lang="en-US" sz="1200" u="none" cap="none" strike="noStrike">
                <a:solidFill>
                  <a:schemeClr val="dk1"/>
                </a:solidFill>
                <a:latin typeface="Calibri"/>
                <a:ea typeface="Calibri"/>
                <a:cs typeface="Calibri"/>
                <a:sym typeface="Calibri"/>
              </a:rPr>
              <a:t>Enter jurisdiction name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21" name="Shape 321"/>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7" name="Shape 327"/>
        <p:cNvGrpSpPr/>
        <p:nvPr/>
      </p:nvGrpSpPr>
      <p:grpSpPr>
        <a:xfrm>
          <a:off x="0" y="0"/>
          <a:ext cx="0" cy="0"/>
          <a:chOff x="0" y="0"/>
          <a:chExt cx="0" cy="0"/>
        </a:xfrm>
      </p:grpSpPr>
      <p:sp>
        <p:nvSpPr>
          <p:cNvPr id="328" name="Shape 328"/>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29" name="Shape 329"/>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List the entities that you will enlist to help you implement this strategy and note whether they’ve committed to assisting with communication and engagement or not.  </a:t>
            </a:r>
          </a:p>
          <a:p>
            <a:pPr indent="0" lvl="0" marL="0" marR="0" rtl="0" algn="l">
              <a:spcBef>
                <a:spcPts val="0"/>
              </a:spcBef>
              <a:buSzPct val="25000"/>
              <a:buNone/>
            </a:pPr>
            <a:r>
              <a:t/>
            </a:r>
            <a:endParaRPr b="0" i="1" sz="1200" u="none" cap="none" strike="noStrike">
              <a:solidFill>
                <a:schemeClr val="dk1"/>
              </a:solidFill>
              <a:latin typeface="Calibri"/>
              <a:ea typeface="Calibri"/>
              <a:cs typeface="Calibri"/>
              <a:sym typeface="Calibri"/>
            </a:endParaRPr>
          </a:p>
          <a:p>
            <a:pPr indent="-174708" lvl="0" marL="174708" marR="0" rtl="0" algn="l">
              <a:spcBef>
                <a:spcPts val="0"/>
              </a:spcBef>
              <a:buClr>
                <a:schemeClr val="dk1"/>
              </a:buClr>
              <a:buSzPct val="100000"/>
              <a:buFont typeface="Arial"/>
              <a:buChar char="•"/>
            </a:pPr>
            <a:r>
              <a:rPr b="0" i="1" lang="en-US" sz="1200" u="none" cap="none" strike="noStrike">
                <a:solidFill>
                  <a:schemeClr val="dk1"/>
                </a:solidFill>
                <a:latin typeface="Calibri"/>
                <a:ea typeface="Calibri"/>
                <a:cs typeface="Calibri"/>
                <a:sym typeface="Calibri"/>
              </a:rPr>
              <a:t>Enter jurisdiction name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30" name="Shape 330"/>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5" name="Shape 335"/>
        <p:cNvGrpSpPr/>
        <p:nvPr/>
      </p:nvGrpSpPr>
      <p:grpSpPr>
        <a:xfrm>
          <a:off x="0" y="0"/>
          <a:ext cx="0" cy="0"/>
          <a:chOff x="0" y="0"/>
          <a:chExt cx="0" cy="0"/>
        </a:xfrm>
      </p:grpSpPr>
      <p:sp>
        <p:nvSpPr>
          <p:cNvPr id="336" name="Shape 336"/>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37" name="Shape 337"/>
          <p:cNvSpPr txBox="1"/>
          <p:nvPr>
            <p:ph idx="1" type="body"/>
          </p:nvPr>
        </p:nvSpPr>
        <p:spPr>
          <a:xfrm>
            <a:off x="701040" y="4415790"/>
            <a:ext cx="5608320" cy="4183380"/>
          </a:xfrm>
          <a:prstGeom prst="rect">
            <a:avLst/>
          </a:prstGeom>
          <a:noFill/>
          <a:ln>
            <a:noFill/>
          </a:ln>
        </p:spPr>
        <p:txBody>
          <a:bodyPr anchorCtr="0" anchor="t" bIns="46575" lIns="93175" rIns="93175" wrap="square" tIns="46575">
            <a:noAutofit/>
          </a:bodyPr>
          <a:lstStyle/>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Briefly describe the role of federal, state, regional and local partners in the development and implementation of your WIP</a:t>
            </a:r>
          </a:p>
          <a:p>
            <a:pPr indent="-174708" lvl="0" marL="174708" marR="0" rtl="0" algn="l">
              <a:spcBef>
                <a:spcPts val="0"/>
              </a:spcBef>
              <a:buClr>
                <a:schemeClr val="dk1"/>
              </a:buClr>
              <a:buSzPct val="100000"/>
              <a:buFont typeface="Arial"/>
              <a:buChar char="•"/>
            </a:pPr>
            <a:r>
              <a:rPr b="0" i="0" lang="en-US" sz="1200" u="none" cap="none" strike="noStrike">
                <a:solidFill>
                  <a:schemeClr val="dk1"/>
                </a:solidFill>
                <a:latin typeface="Calibri"/>
                <a:ea typeface="Calibri"/>
                <a:cs typeface="Calibri"/>
                <a:sym typeface="Calibri"/>
              </a:rPr>
              <a:t>Identify any gaps in resources available to you to implement your local engagement strategy</a:t>
            </a:r>
          </a:p>
          <a:p>
            <a:pPr indent="0" lvl="0" marL="0" marR="0" rtl="0" algn="l">
              <a:spcBef>
                <a:spcPts val="0"/>
              </a:spcBef>
              <a:buSzPct val="25000"/>
              <a:buNone/>
            </a:pPr>
            <a:r>
              <a:t/>
            </a:r>
            <a:endParaRPr b="0" i="1" sz="1200" u="none" cap="none" strike="noStrike">
              <a:solidFill>
                <a:schemeClr val="dk1"/>
              </a:solidFill>
              <a:latin typeface="Calibri"/>
              <a:ea typeface="Calibri"/>
              <a:cs typeface="Calibri"/>
              <a:sym typeface="Calibri"/>
            </a:endParaRPr>
          </a:p>
          <a:p>
            <a:pPr indent="-174708" lvl="0" marL="174708" marR="0" rtl="0" algn="l">
              <a:spcBef>
                <a:spcPts val="0"/>
              </a:spcBef>
              <a:buClr>
                <a:schemeClr val="dk1"/>
              </a:buClr>
              <a:buSzPct val="100000"/>
              <a:buFont typeface="Arial"/>
              <a:buChar char="•"/>
            </a:pPr>
            <a:r>
              <a:rPr b="0" i="1" lang="en-US" sz="1200" u="none" cap="none" strike="noStrike">
                <a:solidFill>
                  <a:schemeClr val="dk1"/>
                </a:solidFill>
                <a:latin typeface="Calibri"/>
                <a:ea typeface="Calibri"/>
                <a:cs typeface="Calibri"/>
                <a:sym typeface="Calibri"/>
              </a:rPr>
              <a:t>Enter jurisdiction name </a:t>
            </a:r>
          </a:p>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338" name="Shape 338"/>
          <p:cNvSpPr txBox="1"/>
          <p:nvPr>
            <p:ph idx="12" type="sldNum"/>
          </p:nvPr>
        </p:nvSpPr>
        <p:spPr>
          <a:xfrm>
            <a:off x="3970938" y="8829967"/>
            <a:ext cx="3037840" cy="464820"/>
          </a:xfrm>
          <a:prstGeom prst="rect">
            <a:avLst/>
          </a:prstGeom>
          <a:noFill/>
          <a:ln>
            <a:noFill/>
          </a:ln>
        </p:spPr>
        <p:txBody>
          <a:bodyPr anchorCtr="0" anchor="b" bIns="46575" lIns="93175" rIns="93175" wrap="square" tIns="46575">
            <a:noAutofit/>
          </a:bodyPr>
          <a:lstStyle/>
          <a:p>
            <a:pPr indent="0" lvl="0" marL="0" marR="0" rtl="0" algn="r">
              <a:spcBef>
                <a:spcPts val="0"/>
              </a:spcBef>
              <a:buSzPct val="25000"/>
              <a:buNone/>
            </a:pPr>
            <a:fld id="{00000000-1234-1234-1234-123412341234}" type="slidenum">
              <a:rPr lang="en-US" sz="1200">
                <a:solidFill>
                  <a:schemeClr val="dk1"/>
                </a:solidFill>
                <a:latin typeface="Calibri"/>
                <a:ea typeface="Calibri"/>
                <a:cs typeface="Calibri"/>
                <a:sym typeface="Calibri"/>
              </a:rPr>
              <a:t>‹#›</a:t>
            </a:fl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12" name="Shape 12"/>
        <p:cNvGrpSpPr/>
        <p:nvPr/>
      </p:nvGrpSpPr>
      <p:grpSpPr>
        <a:xfrm>
          <a:off x="0" y="0"/>
          <a:ext cx="0" cy="0"/>
          <a:chOff x="0" y="0"/>
          <a:chExt cx="0" cy="0"/>
        </a:xfrm>
      </p:grpSpPr>
      <p:sp>
        <p:nvSpPr>
          <p:cNvPr id="13" name="Shape 13"/>
          <p:cNvSpPr txBox="1"/>
          <p:nvPr>
            <p:ph type="ctrTitle"/>
          </p:nvPr>
        </p:nvSpPr>
        <p:spPr>
          <a:xfrm>
            <a:off x="685800" y="2130425"/>
            <a:ext cx="7772400" cy="1470025"/>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4" name="Shape 14"/>
          <p:cNvSpPr txBox="1"/>
          <p:nvPr>
            <p:ph idx="1" type="subTitle"/>
          </p:nvPr>
        </p:nvSpPr>
        <p:spPr>
          <a:xfrm>
            <a:off x="1371600" y="3886200"/>
            <a:ext cx="6400800" cy="1752600"/>
          </a:xfrm>
          <a:prstGeom prst="rect">
            <a:avLst/>
          </a:prstGeom>
          <a:noFill/>
          <a:ln>
            <a:noFill/>
          </a:ln>
        </p:spPr>
        <p:txBody>
          <a:bodyPr anchorCtr="0" anchor="t" bIns="91425" lIns="91425" rIns="91425" wrap="square" tIns="91425"/>
          <a:lstStyle>
            <a:lvl1pPr indent="0" lvl="0" marL="0" marR="0" rtl="0" algn="ctr">
              <a:spcBef>
                <a:spcPts val="640"/>
              </a:spcBef>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0" algn="ctr">
              <a:spcBef>
                <a:spcPts val="560"/>
              </a:spcBef>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0" algn="ctr">
              <a:spcBef>
                <a:spcPts val="480"/>
              </a:spcBef>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15" name="Shape 15"/>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6" name="Shape 16"/>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7" name="Shape 17"/>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b="0" i="0" lang="en-US" sz="1800" u="none" cap="none" strike="noStrike">
                <a:solidFill>
                  <a:schemeClr val="dk1"/>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Title and Vertical Text">
    <p:spTree>
      <p:nvGrpSpPr>
        <p:cNvPr id="67" name="Shape 67"/>
        <p:cNvGrpSpPr/>
        <p:nvPr/>
      </p:nvGrpSpPr>
      <p:grpSpPr>
        <a:xfrm>
          <a:off x="0" y="0"/>
          <a:ext cx="0" cy="0"/>
          <a:chOff x="0" y="0"/>
          <a:chExt cx="0" cy="0"/>
        </a:xfrm>
      </p:grpSpPr>
      <p:sp>
        <p:nvSpPr>
          <p:cNvPr id="68" name="Shape 68"/>
          <p:cNvSpPr txBox="1"/>
          <p:nvPr>
            <p:ph type="title"/>
          </p:nvPr>
        </p:nvSpPr>
        <p:spPr>
          <a:xfrm>
            <a:off x="457200" y="274638"/>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9" name="Shape 69"/>
          <p:cNvSpPr txBox="1"/>
          <p:nvPr>
            <p:ph idx="1" type="body"/>
          </p:nvPr>
        </p:nvSpPr>
        <p:spPr>
          <a:xfrm rot="5400000">
            <a:off x="2309018" y="-251619"/>
            <a:ext cx="4525963" cy="8229600"/>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0" name="Shape 70"/>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Vertical Title and Text">
    <p:spTree>
      <p:nvGrpSpPr>
        <p:cNvPr id="73" name="Shape 73"/>
        <p:cNvGrpSpPr/>
        <p:nvPr/>
      </p:nvGrpSpPr>
      <p:grpSpPr>
        <a:xfrm>
          <a:off x="0" y="0"/>
          <a:ext cx="0" cy="0"/>
          <a:chOff x="0" y="0"/>
          <a:chExt cx="0" cy="0"/>
        </a:xfrm>
      </p:grpSpPr>
      <p:sp>
        <p:nvSpPr>
          <p:cNvPr id="74" name="Shape 74"/>
          <p:cNvSpPr txBox="1"/>
          <p:nvPr>
            <p:ph type="title"/>
          </p:nvPr>
        </p:nvSpPr>
        <p:spPr>
          <a:xfrm rot="5400000">
            <a:off x="4732337" y="2171700"/>
            <a:ext cx="5851525" cy="20574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5" name="Shape 75"/>
          <p:cNvSpPr txBox="1"/>
          <p:nvPr>
            <p:ph idx="1" type="body"/>
          </p:nvPr>
        </p:nvSpPr>
        <p:spPr>
          <a:xfrm rot="5400000">
            <a:off x="541338" y="190501"/>
            <a:ext cx="5851525" cy="6019800"/>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6" name="Shape 76"/>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85" name="Shape 85"/>
        <p:cNvGrpSpPr/>
        <p:nvPr/>
      </p:nvGrpSpPr>
      <p:grpSpPr>
        <a:xfrm>
          <a:off x="0" y="0"/>
          <a:ext cx="0" cy="0"/>
          <a:chOff x="0" y="0"/>
          <a:chExt cx="0" cy="0"/>
        </a:xfrm>
      </p:grpSpPr>
      <p:sp>
        <p:nvSpPr>
          <p:cNvPr id="86" name="Shape 86"/>
          <p:cNvSpPr txBox="1"/>
          <p:nvPr>
            <p:ph type="title"/>
          </p:nvPr>
        </p:nvSpPr>
        <p:spPr>
          <a:xfrm>
            <a:off x="628650" y="365126"/>
            <a:ext cx="7886700" cy="1325563"/>
          </a:xfrm>
          <a:prstGeom prst="rect">
            <a:avLst/>
          </a:prstGeom>
          <a:noFill/>
          <a:ln>
            <a:noFill/>
          </a:ln>
        </p:spPr>
        <p:txBody>
          <a:bodyPr anchorCtr="0" anchor="ctr" bIns="91425" lIns="91425" rIns="91425" wrap="square"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7" name="Shape 87"/>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8" name="Shape 88"/>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9" name="Shape 89"/>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Title and Content">
    <p:spTree>
      <p:nvGrpSpPr>
        <p:cNvPr id="90" name="Shape 90"/>
        <p:cNvGrpSpPr/>
        <p:nvPr/>
      </p:nvGrpSpPr>
      <p:grpSpPr>
        <a:xfrm>
          <a:off x="0" y="0"/>
          <a:ext cx="0" cy="0"/>
          <a:chOff x="0" y="0"/>
          <a:chExt cx="0" cy="0"/>
        </a:xfrm>
      </p:grpSpPr>
      <p:sp>
        <p:nvSpPr>
          <p:cNvPr id="91" name="Shape 91"/>
          <p:cNvSpPr txBox="1"/>
          <p:nvPr>
            <p:ph type="title"/>
          </p:nvPr>
        </p:nvSpPr>
        <p:spPr>
          <a:xfrm>
            <a:off x="628650" y="365126"/>
            <a:ext cx="7886700" cy="1325563"/>
          </a:xfrm>
          <a:prstGeom prst="rect">
            <a:avLst/>
          </a:prstGeom>
          <a:noFill/>
          <a:ln>
            <a:noFill/>
          </a:ln>
        </p:spPr>
        <p:txBody>
          <a:bodyPr anchorCtr="0" anchor="ctr" bIns="91425" lIns="91425" rIns="91425" wrap="square"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92" name="Shape 92"/>
          <p:cNvSpPr txBox="1"/>
          <p:nvPr>
            <p:ph idx="1" type="body"/>
          </p:nvPr>
        </p:nvSpPr>
        <p:spPr>
          <a:xfrm>
            <a:off x="628650" y="1825624"/>
            <a:ext cx="7886700" cy="4351339"/>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93" name="Shape 93"/>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4" name="Shape 94"/>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5" name="Shape 95"/>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6" name="Shape 96"/>
        <p:cNvGrpSpPr/>
        <p:nvPr/>
      </p:nvGrpSpPr>
      <p:grpSpPr>
        <a:xfrm>
          <a:off x="0" y="0"/>
          <a:ext cx="0" cy="0"/>
          <a:chOff x="0" y="0"/>
          <a:chExt cx="0" cy="0"/>
        </a:xfrm>
      </p:grpSpPr>
      <p:sp>
        <p:nvSpPr>
          <p:cNvPr id="97" name="Shape 97"/>
          <p:cNvSpPr txBox="1"/>
          <p:nvPr>
            <p:ph type="ctrTitle"/>
          </p:nvPr>
        </p:nvSpPr>
        <p:spPr>
          <a:xfrm>
            <a:off x="685800" y="1122363"/>
            <a:ext cx="7772400" cy="2387600"/>
          </a:xfrm>
          <a:prstGeom prst="rect">
            <a:avLst/>
          </a:prstGeom>
          <a:noFill/>
          <a:ln>
            <a:noFill/>
          </a:ln>
        </p:spPr>
        <p:txBody>
          <a:bodyPr anchorCtr="0" anchor="b" bIns="91425" lIns="91425" rIns="91425" wrap="square" tIns="91425"/>
          <a:lstStyle>
            <a:lvl1pPr indent="0" lvl="0" marL="0" marR="0" rtl="0" algn="ctr">
              <a:lnSpc>
                <a:spcPct val="90000"/>
              </a:lnSpc>
              <a:spcBef>
                <a:spcPts val="0"/>
              </a:spcBef>
              <a:buClr>
                <a:schemeClr val="dk1"/>
              </a:buClr>
              <a:buFont typeface="Calibri"/>
              <a:buNone/>
              <a:defRPr b="0" i="0" sz="6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98" name="Shape 98"/>
          <p:cNvSpPr txBox="1"/>
          <p:nvPr>
            <p:ph idx="1" type="subTitle"/>
          </p:nvPr>
        </p:nvSpPr>
        <p:spPr>
          <a:xfrm>
            <a:off x="1143000" y="3602037"/>
            <a:ext cx="6858000" cy="1655763"/>
          </a:xfrm>
          <a:prstGeom prst="rect">
            <a:avLst/>
          </a:prstGeom>
          <a:noFill/>
          <a:ln>
            <a:noFill/>
          </a:ln>
        </p:spPr>
        <p:txBody>
          <a:bodyPr anchorCtr="0" anchor="t" bIns="91425" lIns="91425" rIns="91425" wrap="square" tIns="91425"/>
          <a:lstStyle>
            <a:lvl1pPr indent="0" lvl="0" marL="0" marR="0" rtl="0" algn="ctr">
              <a:lnSpc>
                <a:spcPct val="90000"/>
              </a:lnSpc>
              <a:spcBef>
                <a:spcPts val="1000"/>
              </a:spcBef>
              <a:buClr>
                <a:schemeClr val="dk1"/>
              </a:buClr>
              <a:buFont typeface="Arial"/>
              <a:buNone/>
              <a:defRPr b="0" i="0" sz="2400" u="none" cap="none" strike="noStrike">
                <a:solidFill>
                  <a:schemeClr val="dk1"/>
                </a:solidFill>
                <a:latin typeface="Calibri"/>
                <a:ea typeface="Calibri"/>
                <a:cs typeface="Calibri"/>
                <a:sym typeface="Calibri"/>
              </a:defRPr>
            </a:lvl1pPr>
            <a:lvl2pPr indent="0" lvl="1" marL="457200" marR="0" rtl="0" algn="ctr">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2pPr>
            <a:lvl3pPr indent="0" lvl="2" marL="914400" marR="0" rtl="0" algn="ctr">
              <a:lnSpc>
                <a:spcPct val="90000"/>
              </a:lnSpc>
              <a:spcBef>
                <a:spcPts val="500"/>
              </a:spcBef>
              <a:buClr>
                <a:schemeClr val="dk1"/>
              </a:buClr>
              <a:buFont typeface="Arial"/>
              <a:buNone/>
              <a:defRPr b="0" i="0" sz="1800" u="none" cap="none" strike="noStrike">
                <a:solidFill>
                  <a:schemeClr val="dk1"/>
                </a:solidFill>
                <a:latin typeface="Calibri"/>
                <a:ea typeface="Calibri"/>
                <a:cs typeface="Calibri"/>
                <a:sym typeface="Calibri"/>
              </a:defRPr>
            </a:lvl3pPr>
            <a:lvl4pPr indent="0" lvl="3" marL="13716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4pPr>
            <a:lvl5pPr indent="0" lvl="4" marL="18288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5pPr>
            <a:lvl6pPr indent="0" lvl="5" marL="22860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6pPr>
            <a:lvl7pPr indent="0" lvl="6" marL="27432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7pPr>
            <a:lvl8pPr indent="0" lvl="7" marL="32004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8pPr>
            <a:lvl9pPr indent="0" lvl="8" marL="3657600" marR="0" rtl="0" algn="ctr">
              <a:lnSpc>
                <a:spcPct val="90000"/>
              </a:lnSpc>
              <a:spcBef>
                <a:spcPts val="500"/>
              </a:spcBef>
              <a:buClr>
                <a:schemeClr val="dk1"/>
              </a:buClr>
              <a:buFont typeface="Arial"/>
              <a:buNone/>
              <a:defRPr b="0" i="0" sz="1600" u="none" cap="none" strike="noStrike">
                <a:solidFill>
                  <a:schemeClr val="dk1"/>
                </a:solidFill>
                <a:latin typeface="Calibri"/>
                <a:ea typeface="Calibri"/>
                <a:cs typeface="Calibri"/>
                <a:sym typeface="Calibri"/>
              </a:defRPr>
            </a:lvl9pPr>
          </a:lstStyle>
          <a:p/>
        </p:txBody>
      </p:sp>
      <p:sp>
        <p:nvSpPr>
          <p:cNvPr id="99" name="Shape 99"/>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0" name="Shape 100"/>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1" name="Shape 101"/>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02" name="Shape 102"/>
        <p:cNvGrpSpPr/>
        <p:nvPr/>
      </p:nvGrpSpPr>
      <p:grpSpPr>
        <a:xfrm>
          <a:off x="0" y="0"/>
          <a:ext cx="0" cy="0"/>
          <a:chOff x="0" y="0"/>
          <a:chExt cx="0" cy="0"/>
        </a:xfrm>
      </p:grpSpPr>
      <p:sp>
        <p:nvSpPr>
          <p:cNvPr id="103" name="Shape 103"/>
          <p:cNvSpPr txBox="1"/>
          <p:nvPr>
            <p:ph type="title"/>
          </p:nvPr>
        </p:nvSpPr>
        <p:spPr>
          <a:xfrm>
            <a:off x="623888" y="1709741"/>
            <a:ext cx="7886700" cy="2852737"/>
          </a:xfrm>
          <a:prstGeom prst="rect">
            <a:avLst/>
          </a:prstGeom>
          <a:noFill/>
          <a:ln>
            <a:noFill/>
          </a:ln>
        </p:spPr>
        <p:txBody>
          <a:bodyPr anchorCtr="0" anchor="b" bIns="91425" lIns="91425" rIns="91425" wrap="square" tIns="91425"/>
          <a:lstStyle>
            <a:lvl1pPr indent="0" lvl="0" marL="0" marR="0" rtl="0" algn="l">
              <a:lnSpc>
                <a:spcPct val="90000"/>
              </a:lnSpc>
              <a:spcBef>
                <a:spcPts val="0"/>
              </a:spcBef>
              <a:buClr>
                <a:schemeClr val="dk1"/>
              </a:buClr>
              <a:buFont typeface="Calibri"/>
              <a:buNone/>
              <a:defRPr b="0" i="0" sz="6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04" name="Shape 104"/>
          <p:cNvSpPr txBox="1"/>
          <p:nvPr>
            <p:ph idx="1" type="body"/>
          </p:nvPr>
        </p:nvSpPr>
        <p:spPr>
          <a:xfrm>
            <a:off x="623888" y="4589465"/>
            <a:ext cx="7886700" cy="1500187"/>
          </a:xfrm>
          <a:prstGeom prst="rect">
            <a:avLst/>
          </a:prstGeom>
          <a:noFill/>
          <a:ln>
            <a:noFill/>
          </a:ln>
        </p:spPr>
        <p:txBody>
          <a:bodyPr anchorCtr="0" anchor="t" bIns="91425" lIns="91425" rIns="91425" wrap="square" tIns="91425"/>
          <a:lstStyle>
            <a:lvl1pPr indent="0" lvl="0" marL="0" marR="0" rtl="0" algn="l">
              <a:lnSpc>
                <a:spcPct val="90000"/>
              </a:lnSpc>
              <a:spcBef>
                <a:spcPts val="1000"/>
              </a:spcBef>
              <a:buClr>
                <a:schemeClr val="dk1"/>
              </a:buClr>
              <a:buFont typeface="Arial"/>
              <a:buNone/>
              <a:defRPr b="0" i="0" sz="24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rgbClr val="888888"/>
              </a:buClr>
              <a:buFont typeface="Arial"/>
              <a:buNone/>
              <a:defRPr b="0" i="0" sz="2000" u="none" cap="none" strike="noStrike">
                <a:solidFill>
                  <a:srgbClr val="888888"/>
                </a:solidFill>
                <a:latin typeface="Calibri"/>
                <a:ea typeface="Calibri"/>
                <a:cs typeface="Calibri"/>
                <a:sym typeface="Calibri"/>
              </a:defRPr>
            </a:lvl2pPr>
            <a:lvl3pPr indent="0" lvl="2" marL="914400" marR="0" rtl="0" algn="l">
              <a:lnSpc>
                <a:spcPct val="90000"/>
              </a:lnSpc>
              <a:spcBef>
                <a:spcPts val="500"/>
              </a:spcBef>
              <a:buClr>
                <a:srgbClr val="888888"/>
              </a:buClr>
              <a:buFont typeface="Arial"/>
              <a:buNone/>
              <a:defRPr b="0" i="0" sz="1800" u="none" cap="none" strike="noStrike">
                <a:solidFill>
                  <a:srgbClr val="888888"/>
                </a:solidFill>
                <a:latin typeface="Calibri"/>
                <a:ea typeface="Calibri"/>
                <a:cs typeface="Calibri"/>
                <a:sym typeface="Calibri"/>
              </a:defRPr>
            </a:lvl3pPr>
            <a:lvl4pPr indent="0" lvl="3" marL="13716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4pPr>
            <a:lvl5pPr indent="0" lvl="4" marL="18288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5pPr>
            <a:lvl6pPr indent="0" lvl="5" marL="22860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6pPr>
            <a:lvl7pPr indent="0" lvl="6" marL="27432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7pPr>
            <a:lvl8pPr indent="0" lvl="7" marL="32004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8pPr>
            <a:lvl9pPr indent="0" lvl="8" marL="3657600" marR="0" rtl="0" algn="l">
              <a:lnSpc>
                <a:spcPct val="90000"/>
              </a:lnSpc>
              <a:spcBef>
                <a:spcPts val="500"/>
              </a:spcBef>
              <a:buClr>
                <a:srgbClr val="888888"/>
              </a:buClr>
              <a:buFont typeface="Arial"/>
              <a:buNone/>
              <a:defRPr b="0" i="0" sz="1600" u="none" cap="none" strike="noStrike">
                <a:solidFill>
                  <a:srgbClr val="888888"/>
                </a:solidFill>
                <a:latin typeface="Calibri"/>
                <a:ea typeface="Calibri"/>
                <a:cs typeface="Calibri"/>
                <a:sym typeface="Calibri"/>
              </a:defRPr>
            </a:lvl9pPr>
          </a:lstStyle>
          <a:p/>
        </p:txBody>
      </p:sp>
      <p:sp>
        <p:nvSpPr>
          <p:cNvPr id="105" name="Shape 105"/>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6" name="Shape 106"/>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7" name="Shape 107"/>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Two Content">
    <p:spTree>
      <p:nvGrpSpPr>
        <p:cNvPr id="108" name="Shape 108"/>
        <p:cNvGrpSpPr/>
        <p:nvPr/>
      </p:nvGrpSpPr>
      <p:grpSpPr>
        <a:xfrm>
          <a:off x="0" y="0"/>
          <a:ext cx="0" cy="0"/>
          <a:chOff x="0" y="0"/>
          <a:chExt cx="0" cy="0"/>
        </a:xfrm>
      </p:grpSpPr>
      <p:sp>
        <p:nvSpPr>
          <p:cNvPr id="109" name="Shape 109"/>
          <p:cNvSpPr txBox="1"/>
          <p:nvPr>
            <p:ph type="title"/>
          </p:nvPr>
        </p:nvSpPr>
        <p:spPr>
          <a:xfrm>
            <a:off x="628650" y="365126"/>
            <a:ext cx="7886700" cy="1325563"/>
          </a:xfrm>
          <a:prstGeom prst="rect">
            <a:avLst/>
          </a:prstGeom>
          <a:noFill/>
          <a:ln>
            <a:noFill/>
          </a:ln>
        </p:spPr>
        <p:txBody>
          <a:bodyPr anchorCtr="0" anchor="ctr" bIns="91425" lIns="91425" rIns="91425" wrap="square"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0" name="Shape 110"/>
          <p:cNvSpPr txBox="1"/>
          <p:nvPr>
            <p:ph idx="1" type="body"/>
          </p:nvPr>
        </p:nvSpPr>
        <p:spPr>
          <a:xfrm>
            <a:off x="628650" y="1825624"/>
            <a:ext cx="3886200" cy="4351339"/>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Shape 111"/>
          <p:cNvSpPr txBox="1"/>
          <p:nvPr>
            <p:ph idx="2" type="body"/>
          </p:nvPr>
        </p:nvSpPr>
        <p:spPr>
          <a:xfrm>
            <a:off x="4629150" y="1825624"/>
            <a:ext cx="3886200" cy="4351339"/>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Shape 112"/>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13" name="Shape 113"/>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14" name="Shape 114"/>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Comparison">
    <p:spTree>
      <p:nvGrpSpPr>
        <p:cNvPr id="115" name="Shape 115"/>
        <p:cNvGrpSpPr/>
        <p:nvPr/>
      </p:nvGrpSpPr>
      <p:grpSpPr>
        <a:xfrm>
          <a:off x="0" y="0"/>
          <a:ext cx="0" cy="0"/>
          <a:chOff x="0" y="0"/>
          <a:chExt cx="0" cy="0"/>
        </a:xfrm>
      </p:grpSpPr>
      <p:sp>
        <p:nvSpPr>
          <p:cNvPr id="116" name="Shape 116"/>
          <p:cNvSpPr txBox="1"/>
          <p:nvPr>
            <p:ph type="title"/>
          </p:nvPr>
        </p:nvSpPr>
        <p:spPr>
          <a:xfrm>
            <a:off x="629841" y="365126"/>
            <a:ext cx="7886700" cy="1325563"/>
          </a:xfrm>
          <a:prstGeom prst="rect">
            <a:avLst/>
          </a:prstGeom>
          <a:noFill/>
          <a:ln>
            <a:noFill/>
          </a:ln>
        </p:spPr>
        <p:txBody>
          <a:bodyPr anchorCtr="0" anchor="ctr" bIns="91425" lIns="91425" rIns="91425" wrap="square"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7" name="Shape 117"/>
          <p:cNvSpPr txBox="1"/>
          <p:nvPr>
            <p:ph idx="1" type="body"/>
          </p:nvPr>
        </p:nvSpPr>
        <p:spPr>
          <a:xfrm>
            <a:off x="629842" y="1681163"/>
            <a:ext cx="3868340" cy="823912"/>
          </a:xfrm>
          <a:prstGeom prst="rect">
            <a:avLst/>
          </a:prstGeom>
          <a:noFill/>
          <a:ln>
            <a:noFill/>
          </a:ln>
        </p:spPr>
        <p:txBody>
          <a:bodyPr anchorCtr="0" anchor="b" bIns="91425" lIns="91425" rIns="91425" wrap="square" tIns="91425"/>
          <a:lstStyle>
            <a:lvl1pPr indent="0" lvl="0" marL="0" marR="0" rtl="0" algn="l">
              <a:lnSpc>
                <a:spcPct val="90000"/>
              </a:lnSpc>
              <a:spcBef>
                <a:spcPts val="100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118" name="Shape 118"/>
          <p:cNvSpPr txBox="1"/>
          <p:nvPr>
            <p:ph idx="2" type="body"/>
          </p:nvPr>
        </p:nvSpPr>
        <p:spPr>
          <a:xfrm>
            <a:off x="629842" y="2505075"/>
            <a:ext cx="3868340" cy="3684588"/>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19" name="Shape 119"/>
          <p:cNvSpPr txBox="1"/>
          <p:nvPr>
            <p:ph idx="3" type="body"/>
          </p:nvPr>
        </p:nvSpPr>
        <p:spPr>
          <a:xfrm>
            <a:off x="4629152" y="1681163"/>
            <a:ext cx="3887391" cy="823912"/>
          </a:xfrm>
          <a:prstGeom prst="rect">
            <a:avLst/>
          </a:prstGeom>
          <a:noFill/>
          <a:ln>
            <a:noFill/>
          </a:ln>
        </p:spPr>
        <p:txBody>
          <a:bodyPr anchorCtr="0" anchor="b" bIns="91425" lIns="91425" rIns="91425" wrap="square" tIns="91425"/>
          <a:lstStyle>
            <a:lvl1pPr indent="0" lvl="0" marL="0" marR="0" rtl="0" algn="l">
              <a:lnSpc>
                <a:spcPct val="90000"/>
              </a:lnSpc>
              <a:spcBef>
                <a:spcPts val="100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120" name="Shape 120"/>
          <p:cNvSpPr txBox="1"/>
          <p:nvPr>
            <p:ph idx="4" type="body"/>
          </p:nvPr>
        </p:nvSpPr>
        <p:spPr>
          <a:xfrm>
            <a:off x="4629152" y="2505075"/>
            <a:ext cx="3887391" cy="3684588"/>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21" name="Shape 121"/>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22" name="Shape 122"/>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23" name="Shape 123"/>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124" name="Shape 124"/>
        <p:cNvGrpSpPr/>
        <p:nvPr/>
      </p:nvGrpSpPr>
      <p:grpSpPr>
        <a:xfrm>
          <a:off x="0" y="0"/>
          <a:ext cx="0" cy="0"/>
          <a:chOff x="0" y="0"/>
          <a:chExt cx="0" cy="0"/>
        </a:xfrm>
      </p:grpSpPr>
      <p:sp>
        <p:nvSpPr>
          <p:cNvPr id="125" name="Shape 125"/>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26" name="Shape 126"/>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27" name="Shape 127"/>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Content with Caption">
    <p:spTree>
      <p:nvGrpSpPr>
        <p:cNvPr id="128" name="Shape 128"/>
        <p:cNvGrpSpPr/>
        <p:nvPr/>
      </p:nvGrpSpPr>
      <p:grpSpPr>
        <a:xfrm>
          <a:off x="0" y="0"/>
          <a:ext cx="0" cy="0"/>
          <a:chOff x="0" y="0"/>
          <a:chExt cx="0" cy="0"/>
        </a:xfrm>
      </p:grpSpPr>
      <p:sp>
        <p:nvSpPr>
          <p:cNvPr id="129" name="Shape 129"/>
          <p:cNvSpPr txBox="1"/>
          <p:nvPr>
            <p:ph type="title"/>
          </p:nvPr>
        </p:nvSpPr>
        <p:spPr>
          <a:xfrm>
            <a:off x="629841" y="457200"/>
            <a:ext cx="2949178" cy="1600200"/>
          </a:xfrm>
          <a:prstGeom prst="rect">
            <a:avLst/>
          </a:prstGeom>
          <a:noFill/>
          <a:ln>
            <a:noFill/>
          </a:ln>
        </p:spPr>
        <p:txBody>
          <a:bodyPr anchorCtr="0" anchor="b" bIns="91425" lIns="91425" rIns="91425" wrap="square" tIns="91425"/>
          <a:lstStyle>
            <a:lvl1pPr indent="0" lvl="0" marL="0" marR="0" rtl="0" algn="l">
              <a:lnSpc>
                <a:spcPct val="90000"/>
              </a:lnSpc>
              <a:spcBef>
                <a:spcPts val="0"/>
              </a:spcBef>
              <a:buClr>
                <a:schemeClr val="dk1"/>
              </a:buClr>
              <a:buFont typeface="Calibri"/>
              <a:buNone/>
              <a:defRPr b="0" i="0" sz="32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30" name="Shape 130"/>
          <p:cNvSpPr txBox="1"/>
          <p:nvPr>
            <p:ph idx="1" type="body"/>
          </p:nvPr>
        </p:nvSpPr>
        <p:spPr>
          <a:xfrm>
            <a:off x="3887391" y="987427"/>
            <a:ext cx="4629150" cy="4873625"/>
          </a:xfrm>
          <a:prstGeom prst="rect">
            <a:avLst/>
          </a:prstGeom>
          <a:noFill/>
          <a:ln>
            <a:noFill/>
          </a:ln>
        </p:spPr>
        <p:txBody>
          <a:bodyPr anchorCtr="0" anchor="t" bIns="91425" lIns="91425" rIns="91425" wrap="square" tIns="91425"/>
          <a:lstStyle>
            <a:lvl1pPr indent="-25400" lvl="0" marL="228600" marR="0" rtl="0" algn="l">
              <a:lnSpc>
                <a:spcPct val="90000"/>
              </a:lnSpc>
              <a:spcBef>
                <a:spcPts val="100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50800" lvl="1" marL="685800" marR="0" rtl="0" algn="l">
              <a:lnSpc>
                <a:spcPct val="90000"/>
              </a:lnSpc>
              <a:spcBef>
                <a:spcPts val="5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131" name="Shape 131"/>
          <p:cNvSpPr txBox="1"/>
          <p:nvPr>
            <p:ph idx="2" type="body"/>
          </p:nvPr>
        </p:nvSpPr>
        <p:spPr>
          <a:xfrm>
            <a:off x="629841" y="2057401"/>
            <a:ext cx="2949178" cy="3811588"/>
          </a:xfrm>
          <a:prstGeom prst="rect">
            <a:avLst/>
          </a:prstGeom>
          <a:noFill/>
          <a:ln>
            <a:noFill/>
          </a:ln>
        </p:spPr>
        <p:txBody>
          <a:bodyPr anchorCtr="0" anchor="t" bIns="91425" lIns="91425" rIns="91425" wrap="square" tIns="91425"/>
          <a:lstStyle>
            <a:lvl1pPr indent="0" lvl="0" marL="0" marR="0" rtl="0" algn="l">
              <a:lnSpc>
                <a:spcPct val="90000"/>
              </a:lnSpc>
              <a:spcBef>
                <a:spcPts val="1000"/>
              </a:spcBef>
              <a:buClr>
                <a:schemeClr val="dk1"/>
              </a:buClr>
              <a:buFont typeface="Arial"/>
              <a:buNone/>
              <a:defRPr b="0" i="0" sz="16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0" i="0" sz="14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0" i="0" sz="12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9pPr>
          </a:lstStyle>
          <a:p/>
        </p:txBody>
      </p:sp>
      <p:sp>
        <p:nvSpPr>
          <p:cNvPr id="132" name="Shape 132"/>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33" name="Shape 133"/>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34" name="Shape 134"/>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itle and Content">
    <p:spTree>
      <p:nvGrpSpPr>
        <p:cNvPr id="18" name="Shape 18"/>
        <p:cNvGrpSpPr/>
        <p:nvPr/>
      </p:nvGrpSpPr>
      <p:grpSpPr>
        <a:xfrm>
          <a:off x="0" y="0"/>
          <a:ext cx="0" cy="0"/>
          <a:chOff x="0" y="0"/>
          <a:chExt cx="0" cy="0"/>
        </a:xfrm>
      </p:grpSpPr>
      <p:sp>
        <p:nvSpPr>
          <p:cNvPr id="19" name="Shape 19"/>
          <p:cNvSpPr txBox="1"/>
          <p:nvPr>
            <p:ph idx="1" type="body"/>
          </p:nvPr>
        </p:nvSpPr>
        <p:spPr>
          <a:xfrm>
            <a:off x="457200" y="1600200"/>
            <a:ext cx="8229600" cy="3987800"/>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pic>
        <p:nvPicPr>
          <p:cNvPr descr="C:\Users\mgattis\Pictures\LGAC Logo.jpg" id="20" name="Shape 20"/>
          <p:cNvPicPr preferRelativeResize="0"/>
          <p:nvPr/>
        </p:nvPicPr>
        <p:blipFill rotWithShape="1">
          <a:blip r:embed="rId2">
            <a:alphaModFix/>
          </a:blip>
          <a:srcRect b="0" l="0" r="0" t="0"/>
          <a:stretch/>
        </p:blipFill>
        <p:spPr>
          <a:xfrm>
            <a:off x="6392332" y="5771445"/>
            <a:ext cx="2410429" cy="881126"/>
          </a:xfrm>
          <a:prstGeom prst="rect">
            <a:avLst/>
          </a:prstGeom>
          <a:noFill/>
          <a:ln>
            <a:noFill/>
          </a:ln>
        </p:spPr>
      </p:pic>
      <p:sp>
        <p:nvSpPr>
          <p:cNvPr id="21" name="Shape 21"/>
          <p:cNvSpPr txBox="1"/>
          <p:nvPr>
            <p:ph type="title"/>
          </p:nvPr>
        </p:nvSpPr>
        <p:spPr>
          <a:xfrm>
            <a:off x="457200" y="274638"/>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Picture with Caption">
    <p:spTree>
      <p:nvGrpSpPr>
        <p:cNvPr id="135" name="Shape 135"/>
        <p:cNvGrpSpPr/>
        <p:nvPr/>
      </p:nvGrpSpPr>
      <p:grpSpPr>
        <a:xfrm>
          <a:off x="0" y="0"/>
          <a:ext cx="0" cy="0"/>
          <a:chOff x="0" y="0"/>
          <a:chExt cx="0" cy="0"/>
        </a:xfrm>
      </p:grpSpPr>
      <p:sp>
        <p:nvSpPr>
          <p:cNvPr id="136" name="Shape 136"/>
          <p:cNvSpPr txBox="1"/>
          <p:nvPr>
            <p:ph type="title"/>
          </p:nvPr>
        </p:nvSpPr>
        <p:spPr>
          <a:xfrm>
            <a:off x="629841" y="457200"/>
            <a:ext cx="2949178" cy="1600200"/>
          </a:xfrm>
          <a:prstGeom prst="rect">
            <a:avLst/>
          </a:prstGeom>
          <a:noFill/>
          <a:ln>
            <a:noFill/>
          </a:ln>
        </p:spPr>
        <p:txBody>
          <a:bodyPr anchorCtr="0" anchor="b" bIns="91425" lIns="91425" rIns="91425" wrap="square" tIns="91425"/>
          <a:lstStyle>
            <a:lvl1pPr indent="0" lvl="0" marL="0" marR="0" rtl="0" algn="l">
              <a:lnSpc>
                <a:spcPct val="90000"/>
              </a:lnSpc>
              <a:spcBef>
                <a:spcPts val="0"/>
              </a:spcBef>
              <a:buClr>
                <a:schemeClr val="dk1"/>
              </a:buClr>
              <a:buFont typeface="Calibri"/>
              <a:buNone/>
              <a:defRPr b="0" i="0" sz="32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37" name="Shape 137"/>
          <p:cNvSpPr/>
          <p:nvPr>
            <p:ph idx="2" type="pic"/>
          </p:nvPr>
        </p:nvSpPr>
        <p:spPr>
          <a:xfrm>
            <a:off x="3887391" y="987427"/>
            <a:ext cx="4629150" cy="4873625"/>
          </a:xfrm>
          <a:prstGeom prst="rect">
            <a:avLst/>
          </a:prstGeom>
          <a:noFill/>
          <a:ln>
            <a:noFill/>
          </a:ln>
        </p:spPr>
        <p:txBody>
          <a:bodyPr anchorCtr="0" anchor="t" bIns="91425" lIns="91425" rIns="91425" wrap="square" tIns="91425"/>
          <a:lstStyle>
            <a:lvl1pPr indent="0" lvl="0" marL="0" marR="0" rtl="0" algn="l">
              <a:lnSpc>
                <a:spcPct val="90000"/>
              </a:lnSpc>
              <a:spcBef>
                <a:spcPts val="100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138" name="Shape 138"/>
          <p:cNvSpPr txBox="1"/>
          <p:nvPr>
            <p:ph idx="1" type="body"/>
          </p:nvPr>
        </p:nvSpPr>
        <p:spPr>
          <a:xfrm>
            <a:off x="629841" y="2057401"/>
            <a:ext cx="2949178" cy="3811588"/>
          </a:xfrm>
          <a:prstGeom prst="rect">
            <a:avLst/>
          </a:prstGeom>
          <a:noFill/>
          <a:ln>
            <a:noFill/>
          </a:ln>
        </p:spPr>
        <p:txBody>
          <a:bodyPr anchorCtr="0" anchor="t" bIns="91425" lIns="91425" rIns="91425" wrap="square" tIns="91425"/>
          <a:lstStyle>
            <a:lvl1pPr indent="0" lvl="0" marL="0" marR="0" rtl="0" algn="l">
              <a:lnSpc>
                <a:spcPct val="90000"/>
              </a:lnSpc>
              <a:spcBef>
                <a:spcPts val="1000"/>
              </a:spcBef>
              <a:buClr>
                <a:schemeClr val="dk1"/>
              </a:buClr>
              <a:buFont typeface="Arial"/>
              <a:buNone/>
              <a:defRPr b="0" i="0" sz="1600" u="none" cap="none" strike="noStrike">
                <a:solidFill>
                  <a:schemeClr val="dk1"/>
                </a:solidFill>
                <a:latin typeface="Calibri"/>
                <a:ea typeface="Calibri"/>
                <a:cs typeface="Calibri"/>
                <a:sym typeface="Calibri"/>
              </a:defRPr>
            </a:lvl1pPr>
            <a:lvl2pPr indent="0" lvl="1" marL="457200" marR="0" rtl="0" algn="l">
              <a:lnSpc>
                <a:spcPct val="90000"/>
              </a:lnSpc>
              <a:spcBef>
                <a:spcPts val="500"/>
              </a:spcBef>
              <a:buClr>
                <a:schemeClr val="dk1"/>
              </a:buClr>
              <a:buFont typeface="Arial"/>
              <a:buNone/>
              <a:defRPr b="0" i="0" sz="1400" u="none" cap="none" strike="noStrike">
                <a:solidFill>
                  <a:schemeClr val="dk1"/>
                </a:solidFill>
                <a:latin typeface="Calibri"/>
                <a:ea typeface="Calibri"/>
                <a:cs typeface="Calibri"/>
                <a:sym typeface="Calibri"/>
              </a:defRPr>
            </a:lvl2pPr>
            <a:lvl3pPr indent="0" lvl="2" marL="914400" marR="0" rtl="0" algn="l">
              <a:lnSpc>
                <a:spcPct val="90000"/>
              </a:lnSpc>
              <a:spcBef>
                <a:spcPts val="500"/>
              </a:spcBef>
              <a:buClr>
                <a:schemeClr val="dk1"/>
              </a:buClr>
              <a:buFont typeface="Arial"/>
              <a:buNone/>
              <a:defRPr b="0" i="0" sz="1200" u="none" cap="none" strike="noStrike">
                <a:solidFill>
                  <a:schemeClr val="dk1"/>
                </a:solidFill>
                <a:latin typeface="Calibri"/>
                <a:ea typeface="Calibri"/>
                <a:cs typeface="Calibri"/>
                <a:sym typeface="Calibri"/>
              </a:defRPr>
            </a:lvl3pPr>
            <a:lvl4pPr indent="0" lvl="3" marL="1371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4pPr>
            <a:lvl5pPr indent="0" lvl="4" marL="18288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5pPr>
            <a:lvl6pPr indent="0" lvl="5" marL="22860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6pPr>
            <a:lvl7pPr indent="0" lvl="6" marL="27432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7pPr>
            <a:lvl8pPr indent="0" lvl="7" marL="32004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8pPr>
            <a:lvl9pPr indent="0" lvl="8" marL="3657600" marR="0" rtl="0" algn="l">
              <a:lnSpc>
                <a:spcPct val="90000"/>
              </a:lnSpc>
              <a:spcBef>
                <a:spcPts val="500"/>
              </a:spcBef>
              <a:buClr>
                <a:schemeClr val="dk1"/>
              </a:buClr>
              <a:buFont typeface="Arial"/>
              <a:buNone/>
              <a:defRPr b="0" i="0" sz="1000" u="none" cap="none" strike="noStrike">
                <a:solidFill>
                  <a:schemeClr val="dk1"/>
                </a:solidFill>
                <a:latin typeface="Calibri"/>
                <a:ea typeface="Calibri"/>
                <a:cs typeface="Calibri"/>
                <a:sym typeface="Calibri"/>
              </a:defRPr>
            </a:lvl9pPr>
          </a:lstStyle>
          <a:p/>
        </p:txBody>
      </p:sp>
      <p:sp>
        <p:nvSpPr>
          <p:cNvPr id="139" name="Shape 139"/>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40" name="Shape 140"/>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41" name="Shape 141"/>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Title and Vertical Text">
    <p:spTree>
      <p:nvGrpSpPr>
        <p:cNvPr id="142" name="Shape 142"/>
        <p:cNvGrpSpPr/>
        <p:nvPr/>
      </p:nvGrpSpPr>
      <p:grpSpPr>
        <a:xfrm>
          <a:off x="0" y="0"/>
          <a:ext cx="0" cy="0"/>
          <a:chOff x="0" y="0"/>
          <a:chExt cx="0" cy="0"/>
        </a:xfrm>
      </p:grpSpPr>
      <p:sp>
        <p:nvSpPr>
          <p:cNvPr id="143" name="Shape 143"/>
          <p:cNvSpPr txBox="1"/>
          <p:nvPr>
            <p:ph type="title"/>
          </p:nvPr>
        </p:nvSpPr>
        <p:spPr>
          <a:xfrm>
            <a:off x="628650" y="365126"/>
            <a:ext cx="7886700" cy="1325563"/>
          </a:xfrm>
          <a:prstGeom prst="rect">
            <a:avLst/>
          </a:prstGeom>
          <a:noFill/>
          <a:ln>
            <a:noFill/>
          </a:ln>
        </p:spPr>
        <p:txBody>
          <a:bodyPr anchorCtr="0" anchor="ctr" bIns="91425" lIns="91425" rIns="91425" wrap="square"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44" name="Shape 144"/>
          <p:cNvSpPr txBox="1"/>
          <p:nvPr>
            <p:ph idx="1" type="body"/>
          </p:nvPr>
        </p:nvSpPr>
        <p:spPr>
          <a:xfrm rot="5400000">
            <a:off x="2396330" y="57943"/>
            <a:ext cx="4351339" cy="7886700"/>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45" name="Shape 145"/>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46" name="Shape 146"/>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47" name="Shape 147"/>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Vertical Title and Text">
    <p:spTree>
      <p:nvGrpSpPr>
        <p:cNvPr id="148" name="Shape 148"/>
        <p:cNvGrpSpPr/>
        <p:nvPr/>
      </p:nvGrpSpPr>
      <p:grpSpPr>
        <a:xfrm>
          <a:off x="0" y="0"/>
          <a:ext cx="0" cy="0"/>
          <a:chOff x="0" y="0"/>
          <a:chExt cx="0" cy="0"/>
        </a:xfrm>
      </p:grpSpPr>
      <p:sp>
        <p:nvSpPr>
          <p:cNvPr id="149" name="Shape 149"/>
          <p:cNvSpPr txBox="1"/>
          <p:nvPr>
            <p:ph type="title"/>
          </p:nvPr>
        </p:nvSpPr>
        <p:spPr>
          <a:xfrm rot="5400000">
            <a:off x="4623594" y="2285206"/>
            <a:ext cx="5811839" cy="1971675"/>
          </a:xfrm>
          <a:prstGeom prst="rect">
            <a:avLst/>
          </a:prstGeom>
          <a:noFill/>
          <a:ln>
            <a:noFill/>
          </a:ln>
        </p:spPr>
        <p:txBody>
          <a:bodyPr anchorCtr="0" anchor="ctr" bIns="91425" lIns="91425" rIns="91425" wrap="square"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50" name="Shape 150"/>
          <p:cNvSpPr txBox="1"/>
          <p:nvPr>
            <p:ph idx="1" type="body"/>
          </p:nvPr>
        </p:nvSpPr>
        <p:spPr>
          <a:xfrm rot="5400000">
            <a:off x="623095" y="370681"/>
            <a:ext cx="5811839" cy="5800725"/>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51" name="Shape 151"/>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52" name="Shape 152"/>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53" name="Shape 153"/>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22" name="Shape 22"/>
        <p:cNvGrpSpPr/>
        <p:nvPr/>
      </p:nvGrpSpPr>
      <p:grpSpPr>
        <a:xfrm>
          <a:off x="0" y="0"/>
          <a:ext cx="0" cy="0"/>
          <a:chOff x="0" y="0"/>
          <a:chExt cx="0" cy="0"/>
        </a:xfrm>
      </p:grpSpPr>
      <p:sp>
        <p:nvSpPr>
          <p:cNvPr id="23" name="Shape 23"/>
          <p:cNvSpPr txBox="1"/>
          <p:nvPr>
            <p:ph type="title"/>
          </p:nvPr>
        </p:nvSpPr>
        <p:spPr>
          <a:xfrm>
            <a:off x="722313" y="4406900"/>
            <a:ext cx="7772400" cy="1362075"/>
          </a:xfrm>
          <a:prstGeom prst="rect">
            <a:avLst/>
          </a:prstGeom>
          <a:noFill/>
          <a:ln>
            <a:noFill/>
          </a:ln>
        </p:spPr>
        <p:txBody>
          <a:bodyPr anchorCtr="0" anchor="t" bIns="91425" lIns="91425" rIns="91425" wrap="square" tIns="91425"/>
          <a:lstStyle>
            <a:lvl1pPr indent="0" lvl="0" marL="0" marR="0" rtl="0" algn="l">
              <a:spcBef>
                <a:spcPts val="0"/>
              </a:spcBef>
              <a:buClr>
                <a:schemeClr val="dk1"/>
              </a:buClr>
              <a:buFont typeface="Calibri"/>
              <a:buNone/>
              <a:defRPr b="1" i="0" sz="4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4" name="Shape 24"/>
          <p:cNvSpPr txBox="1"/>
          <p:nvPr>
            <p:ph idx="1" type="body"/>
          </p:nvPr>
        </p:nvSpPr>
        <p:spPr>
          <a:xfrm>
            <a:off x="722313" y="2906713"/>
            <a:ext cx="7772400" cy="1500187"/>
          </a:xfrm>
          <a:prstGeom prst="rect">
            <a:avLst/>
          </a:prstGeom>
          <a:noFill/>
          <a:ln>
            <a:noFill/>
          </a:ln>
        </p:spPr>
        <p:txBody>
          <a:bodyPr anchorCtr="0" anchor="b" bIns="91425" lIns="91425" rIns="91425" wrap="square" tIns="91425"/>
          <a:lstStyle>
            <a:lvl1pPr indent="0" lvl="0" marL="0" marR="0" rtl="0" algn="l">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0" algn="l">
              <a:spcBef>
                <a:spcPts val="360"/>
              </a:spcBef>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0" algn="l">
              <a:spcBef>
                <a:spcPts val="320"/>
              </a:spcBef>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0" algn="l">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25" name="Shape 25"/>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27" name="Shape 27"/>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Two Content">
    <p:spTree>
      <p:nvGrpSpPr>
        <p:cNvPr id="28" name="Shape 28"/>
        <p:cNvGrpSpPr/>
        <p:nvPr/>
      </p:nvGrpSpPr>
      <p:grpSpPr>
        <a:xfrm>
          <a:off x="0" y="0"/>
          <a:ext cx="0" cy="0"/>
          <a:chOff x="0" y="0"/>
          <a:chExt cx="0" cy="0"/>
        </a:xfrm>
      </p:grpSpPr>
      <p:sp>
        <p:nvSpPr>
          <p:cNvPr id="29" name="Shape 29"/>
          <p:cNvSpPr txBox="1"/>
          <p:nvPr>
            <p:ph type="title"/>
          </p:nvPr>
        </p:nvSpPr>
        <p:spPr>
          <a:xfrm>
            <a:off x="457200" y="274638"/>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0" name="Shape 30"/>
          <p:cNvSpPr txBox="1"/>
          <p:nvPr>
            <p:ph idx="1" type="body"/>
          </p:nvPr>
        </p:nvSpPr>
        <p:spPr>
          <a:xfrm>
            <a:off x="457200" y="1600200"/>
            <a:ext cx="4038600" cy="4525963"/>
          </a:xfrm>
          <a:prstGeom prst="rect">
            <a:avLst/>
          </a:prstGeom>
          <a:noFill/>
          <a:ln>
            <a:noFill/>
          </a:ln>
        </p:spPr>
        <p:txBody>
          <a:bodyPr anchorCtr="0" anchor="t" bIns="91425" lIns="91425" rIns="91425" wrap="square" tIns="91425"/>
          <a:lstStyle>
            <a:lvl1pPr indent="-165100" lvl="0" marL="34290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2" type="body"/>
          </p:nvPr>
        </p:nvSpPr>
        <p:spPr>
          <a:xfrm>
            <a:off x="4648200" y="1600200"/>
            <a:ext cx="4038600" cy="4525963"/>
          </a:xfrm>
          <a:prstGeom prst="rect">
            <a:avLst/>
          </a:prstGeom>
          <a:noFill/>
          <a:ln>
            <a:noFill/>
          </a:ln>
        </p:spPr>
        <p:txBody>
          <a:bodyPr anchorCtr="0" anchor="t" bIns="91425" lIns="91425" rIns="91425" wrap="square" tIns="91425"/>
          <a:lstStyle>
            <a:lvl1pPr indent="-165100" lvl="0" marL="34290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3" name="Shape 33"/>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8"/>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7" name="Shape 37"/>
          <p:cNvSpPr txBox="1"/>
          <p:nvPr>
            <p:ph idx="1" type="body"/>
          </p:nvPr>
        </p:nvSpPr>
        <p:spPr>
          <a:xfrm>
            <a:off x="457200" y="1535113"/>
            <a:ext cx="4040188" cy="639762"/>
          </a:xfrm>
          <a:prstGeom prst="rect">
            <a:avLst/>
          </a:prstGeom>
          <a:noFill/>
          <a:ln>
            <a:noFill/>
          </a:ln>
        </p:spPr>
        <p:txBody>
          <a:bodyPr anchorCtr="0" anchor="b" bIns="91425" lIns="91425" rIns="91425" wrap="square" tIns="91425"/>
          <a:lstStyle>
            <a:lvl1pPr indent="0" lvl="0" marL="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38" name="Shape 38"/>
          <p:cNvSpPr txBox="1"/>
          <p:nvPr>
            <p:ph idx="2" type="body"/>
          </p:nvPr>
        </p:nvSpPr>
        <p:spPr>
          <a:xfrm>
            <a:off x="457200" y="2174875"/>
            <a:ext cx="4040188" cy="3951288"/>
          </a:xfrm>
          <a:prstGeom prst="rect">
            <a:avLst/>
          </a:prstGeom>
          <a:noFill/>
          <a:ln>
            <a:noFill/>
          </a:ln>
        </p:spPr>
        <p:txBody>
          <a:bodyPr anchorCtr="0" anchor="t" bIns="91425" lIns="91425" rIns="91425" wrap="square" tIns="91425"/>
          <a:lstStyle>
            <a:lvl1pPr indent="-190500" lvl="0" marL="3429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39" name="Shape 39"/>
          <p:cNvSpPr txBox="1"/>
          <p:nvPr>
            <p:ph idx="3" type="body"/>
          </p:nvPr>
        </p:nvSpPr>
        <p:spPr>
          <a:xfrm>
            <a:off x="4645025" y="1535113"/>
            <a:ext cx="4041775" cy="639762"/>
          </a:xfrm>
          <a:prstGeom prst="rect">
            <a:avLst/>
          </a:prstGeom>
          <a:noFill/>
          <a:ln>
            <a:noFill/>
          </a:ln>
        </p:spPr>
        <p:txBody>
          <a:bodyPr anchorCtr="0" anchor="b" bIns="91425" lIns="91425" rIns="91425" wrap="square" tIns="91425"/>
          <a:lstStyle>
            <a:lvl1pPr indent="0" lvl="0" marL="0" marR="0" rtl="0" algn="l">
              <a:spcBef>
                <a:spcPts val="480"/>
              </a:spcBef>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spcBef>
                <a:spcPts val="400"/>
              </a:spcBef>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spcBef>
                <a:spcPts val="360"/>
              </a:spcBef>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0" name="Shape 40"/>
          <p:cNvSpPr txBox="1"/>
          <p:nvPr>
            <p:ph idx="4" type="body"/>
          </p:nvPr>
        </p:nvSpPr>
        <p:spPr>
          <a:xfrm>
            <a:off x="4645025" y="2174875"/>
            <a:ext cx="4041775" cy="3951288"/>
          </a:xfrm>
          <a:prstGeom prst="rect">
            <a:avLst/>
          </a:prstGeom>
          <a:noFill/>
          <a:ln>
            <a:noFill/>
          </a:ln>
        </p:spPr>
        <p:txBody>
          <a:bodyPr anchorCtr="0" anchor="t" bIns="91425" lIns="91425" rIns="91425" wrap="square" tIns="91425"/>
          <a:lstStyle>
            <a:lvl1pPr indent="-190500" lvl="0" marL="3429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0" algn="l">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0" algn="l">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1" name="Shape 41"/>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3" name="Shape 43"/>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44" name="Shape 44"/>
        <p:cNvGrpSpPr/>
        <p:nvPr/>
      </p:nvGrpSpPr>
      <p:grpSpPr>
        <a:xfrm>
          <a:off x="0" y="0"/>
          <a:ext cx="0" cy="0"/>
          <a:chOff x="0" y="0"/>
          <a:chExt cx="0" cy="0"/>
        </a:xfrm>
      </p:grpSpPr>
      <p:sp>
        <p:nvSpPr>
          <p:cNvPr id="45" name="Shape 45"/>
          <p:cNvSpPr txBox="1"/>
          <p:nvPr>
            <p:ph type="title"/>
          </p:nvPr>
        </p:nvSpPr>
        <p:spPr>
          <a:xfrm>
            <a:off x="457200" y="274638"/>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6" name="Shape 46"/>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9" name="Shape 49"/>
        <p:cNvGrpSpPr/>
        <p:nvPr/>
      </p:nvGrpSpPr>
      <p:grpSpPr>
        <a:xfrm>
          <a:off x="0" y="0"/>
          <a:ext cx="0" cy="0"/>
          <a:chOff x="0" y="0"/>
          <a:chExt cx="0" cy="0"/>
        </a:xfrm>
      </p:grpSpPr>
      <p:sp>
        <p:nvSpPr>
          <p:cNvPr id="50" name="Shape 50"/>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Content with Caption">
    <p:spTree>
      <p:nvGrpSpPr>
        <p:cNvPr id="53" name="Shape 53"/>
        <p:cNvGrpSpPr/>
        <p:nvPr/>
      </p:nvGrpSpPr>
      <p:grpSpPr>
        <a:xfrm>
          <a:off x="0" y="0"/>
          <a:ext cx="0" cy="0"/>
          <a:chOff x="0" y="0"/>
          <a:chExt cx="0" cy="0"/>
        </a:xfrm>
      </p:grpSpPr>
      <p:sp>
        <p:nvSpPr>
          <p:cNvPr id="54" name="Shape 54"/>
          <p:cNvSpPr txBox="1"/>
          <p:nvPr>
            <p:ph type="title"/>
          </p:nvPr>
        </p:nvSpPr>
        <p:spPr>
          <a:xfrm>
            <a:off x="457200" y="273050"/>
            <a:ext cx="3008313" cy="1162050"/>
          </a:xfrm>
          <a:prstGeom prst="rect">
            <a:avLst/>
          </a:prstGeom>
          <a:noFill/>
          <a:ln>
            <a:noFill/>
          </a:ln>
        </p:spPr>
        <p:txBody>
          <a:bodyPr anchorCtr="0" anchor="b" bIns="91425" lIns="91425" rIns="91425" wrap="square" tIns="91425"/>
          <a:lstStyle>
            <a:lvl1pPr indent="0" lvl="0" marL="0" marR="0" rtl="0" algn="l">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5" name="Shape 55"/>
          <p:cNvSpPr txBox="1"/>
          <p:nvPr>
            <p:ph idx="1" type="body"/>
          </p:nvPr>
        </p:nvSpPr>
        <p:spPr>
          <a:xfrm>
            <a:off x="3575050" y="273050"/>
            <a:ext cx="5111750" cy="5853113"/>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56" name="Shape 56"/>
          <p:cNvSpPr txBox="1"/>
          <p:nvPr>
            <p:ph idx="2" type="body"/>
          </p:nvPr>
        </p:nvSpPr>
        <p:spPr>
          <a:xfrm>
            <a:off x="457200" y="1435100"/>
            <a:ext cx="3008313" cy="4691063"/>
          </a:xfrm>
          <a:prstGeom prst="rect">
            <a:avLst/>
          </a:prstGeom>
          <a:noFill/>
          <a:ln>
            <a:noFill/>
          </a:ln>
        </p:spPr>
        <p:txBody>
          <a:bodyPr anchorCtr="0" anchor="t" bIns="91425" lIns="91425" rIns="91425" wrap="square" tIns="91425"/>
          <a:lstStyle>
            <a:lvl1pPr indent="0" lvl="0" marL="0" marR="0" rtl="0" algn="l">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57" name="Shape 57"/>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8" name="Shape 58"/>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Picture with Caption">
    <p:spTree>
      <p:nvGrpSpPr>
        <p:cNvPr id="60" name="Shape 60"/>
        <p:cNvGrpSpPr/>
        <p:nvPr/>
      </p:nvGrpSpPr>
      <p:grpSpPr>
        <a:xfrm>
          <a:off x="0" y="0"/>
          <a:ext cx="0" cy="0"/>
          <a:chOff x="0" y="0"/>
          <a:chExt cx="0" cy="0"/>
        </a:xfrm>
      </p:grpSpPr>
      <p:sp>
        <p:nvSpPr>
          <p:cNvPr id="61" name="Shape 61"/>
          <p:cNvSpPr txBox="1"/>
          <p:nvPr>
            <p:ph type="title"/>
          </p:nvPr>
        </p:nvSpPr>
        <p:spPr>
          <a:xfrm>
            <a:off x="1792288" y="4800600"/>
            <a:ext cx="5486400" cy="566738"/>
          </a:xfrm>
          <a:prstGeom prst="rect">
            <a:avLst/>
          </a:prstGeom>
          <a:noFill/>
          <a:ln>
            <a:noFill/>
          </a:ln>
        </p:spPr>
        <p:txBody>
          <a:bodyPr anchorCtr="0" anchor="b" bIns="91425" lIns="91425" rIns="91425" wrap="square" tIns="91425"/>
          <a:lstStyle>
            <a:lvl1pPr indent="0" lvl="0" marL="0" marR="0" rtl="0" algn="l">
              <a:spcBef>
                <a:spcPts val="0"/>
              </a:spcBef>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2" name="Shape 62"/>
          <p:cNvSpPr/>
          <p:nvPr>
            <p:ph idx="2" type="pic"/>
          </p:nvPr>
        </p:nvSpPr>
        <p:spPr>
          <a:xfrm>
            <a:off x="1792288" y="612775"/>
            <a:ext cx="5486400" cy="4114800"/>
          </a:xfrm>
          <a:prstGeom prst="rect">
            <a:avLst/>
          </a:prstGeom>
          <a:noFill/>
          <a:ln>
            <a:noFill/>
          </a:ln>
        </p:spPr>
        <p:txBody>
          <a:bodyPr anchorCtr="0" anchor="t" bIns="91425" lIns="91425" rIns="91425" wrap="square" tIns="91425"/>
          <a:lstStyle>
            <a:lvl1pPr indent="0" lvl="0" marL="0" marR="0" rtl="0" algn="l">
              <a:spcBef>
                <a:spcPts val="640"/>
              </a:spcBef>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0" algn="l">
              <a:spcBef>
                <a:spcPts val="560"/>
              </a:spcBef>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0" algn="l">
              <a:spcBef>
                <a:spcPts val="480"/>
              </a:spcBef>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3" name="Shape 63"/>
          <p:cNvSpPr txBox="1"/>
          <p:nvPr>
            <p:ph idx="1" type="body"/>
          </p:nvPr>
        </p:nvSpPr>
        <p:spPr>
          <a:xfrm>
            <a:off x="1792288" y="5367338"/>
            <a:ext cx="5486400" cy="804862"/>
          </a:xfrm>
          <a:prstGeom prst="rect">
            <a:avLst/>
          </a:prstGeom>
          <a:noFill/>
          <a:ln>
            <a:noFill/>
          </a:ln>
        </p:spPr>
        <p:txBody>
          <a:bodyPr anchorCtr="0" anchor="t" bIns="91425" lIns="91425" rIns="91425" wrap="square" tIns="91425"/>
          <a:lstStyle>
            <a:lvl1pPr indent="0" lvl="0" marL="0" marR="0" rtl="0" algn="l">
              <a:spcBef>
                <a:spcPts val="280"/>
              </a:spcBef>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spcBef>
                <a:spcPts val="24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spcBef>
                <a:spcPts val="200"/>
              </a:spcBef>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4" name="Shape 64"/>
          <p:cNvSpPr txBox="1"/>
          <p:nvPr>
            <p:ph idx="10" type="dt"/>
          </p:nvPr>
        </p:nvSpPr>
        <p:spPr>
          <a:xfrm>
            <a:off x="457200" y="6356350"/>
            <a:ext cx="2133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5" name="Shape 65"/>
          <p:cNvSpPr txBox="1"/>
          <p:nvPr>
            <p:ph idx="11" type="ftr"/>
          </p:nvPr>
        </p:nvSpPr>
        <p:spPr>
          <a:xfrm>
            <a:off x="3124200" y="6356350"/>
            <a:ext cx="2895600" cy="365125"/>
          </a:xfrm>
          <a:prstGeom prst="rect">
            <a:avLst/>
          </a:prstGeom>
          <a:noFill/>
          <a:ln>
            <a:noFill/>
          </a:ln>
        </p:spPr>
        <p:txBody>
          <a:bodyPr anchorCtr="0" anchor="t" bIns="91425" lIns="91425" rIns="91425" wrap="square" tIns="91425"/>
          <a:lstStyle>
            <a:lvl1pPr indent="0" lvl="0" marL="0" marR="0" rtl="0" algn="l">
              <a:spcBef>
                <a:spcPts val="0"/>
              </a:spcBef>
              <a:buNone/>
              <a:defRPr sz="1800">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2" type="sldNum"/>
          </p:nvPr>
        </p:nvSpPr>
        <p:spPr>
          <a:xfrm>
            <a:off x="6553200" y="6356350"/>
            <a:ext cx="2133600" cy="365125"/>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fld id="{00000000-1234-1234-1234-123412341234}" type="slidenum">
              <a:rPr lang="en-US" sz="1800">
                <a:solidFill>
                  <a:schemeClr val="dk1"/>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8"/>
            <a:ext cx="8229600" cy="1143000"/>
          </a:xfrm>
          <a:prstGeom prst="rect">
            <a:avLst/>
          </a:prstGeom>
          <a:noFill/>
          <a:ln>
            <a:noFill/>
          </a:ln>
        </p:spPr>
        <p:txBody>
          <a:bodyPr anchorCtr="0" anchor="ctr" bIns="91425" lIns="91425" rIns="91425" wrap="square" tIns="91425"/>
          <a:lstStyle>
            <a:lvl1pPr indent="0" lvl="0" marL="0" marR="0" rtl="0" algn="ctr">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 name="Shape 11"/>
          <p:cNvSpPr txBox="1"/>
          <p:nvPr>
            <p:ph idx="1" type="body"/>
          </p:nvPr>
        </p:nvSpPr>
        <p:spPr>
          <a:xfrm>
            <a:off x="457200" y="1600200"/>
            <a:ext cx="8229600" cy="4525963"/>
          </a:xfrm>
          <a:prstGeom prst="rect">
            <a:avLst/>
          </a:prstGeom>
          <a:noFill/>
          <a:ln>
            <a:noFill/>
          </a:ln>
        </p:spPr>
        <p:txBody>
          <a:bodyPr anchorCtr="0" anchor="t" bIns="91425" lIns="91425" rIns="91425" wrap="square" tIns="91425"/>
          <a:lstStyle>
            <a:lvl1pPr indent="-139700" lvl="0" marL="342900" marR="0" rtl="0" algn="l">
              <a:spcBef>
                <a:spcPts val="640"/>
              </a:spcBef>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0" algn="l">
              <a:spcBef>
                <a:spcPts val="56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spcBef>
                <a:spcPts val="48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79" name="Shape 79"/>
        <p:cNvGrpSpPr/>
        <p:nvPr/>
      </p:nvGrpSpPr>
      <p:grpSpPr>
        <a:xfrm>
          <a:off x="0" y="0"/>
          <a:ext cx="0" cy="0"/>
          <a:chOff x="0" y="0"/>
          <a:chExt cx="0" cy="0"/>
        </a:xfrm>
      </p:grpSpPr>
      <p:sp>
        <p:nvSpPr>
          <p:cNvPr id="80" name="Shape 80"/>
          <p:cNvSpPr txBox="1"/>
          <p:nvPr>
            <p:ph type="title"/>
          </p:nvPr>
        </p:nvSpPr>
        <p:spPr>
          <a:xfrm>
            <a:off x="628650" y="365126"/>
            <a:ext cx="7886700" cy="1325563"/>
          </a:xfrm>
          <a:prstGeom prst="rect">
            <a:avLst/>
          </a:prstGeom>
          <a:noFill/>
          <a:ln>
            <a:noFill/>
          </a:ln>
        </p:spPr>
        <p:txBody>
          <a:bodyPr anchorCtr="0" anchor="ctr" bIns="91425" lIns="91425" rIns="91425" wrap="square" tIns="91425"/>
          <a:lstStyle>
            <a:lvl1pPr indent="0" lvl="0" marL="0" marR="0" rtl="0" algn="l">
              <a:lnSpc>
                <a:spcPct val="90000"/>
              </a:lnSpc>
              <a:spcBef>
                <a:spcPts val="0"/>
              </a:spcBef>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1" name="Shape 81"/>
          <p:cNvSpPr txBox="1"/>
          <p:nvPr>
            <p:ph idx="1" type="body"/>
          </p:nvPr>
        </p:nvSpPr>
        <p:spPr>
          <a:xfrm>
            <a:off x="628650" y="1825624"/>
            <a:ext cx="7886700" cy="4351339"/>
          </a:xfrm>
          <a:prstGeom prst="rect">
            <a:avLst/>
          </a:prstGeom>
          <a:noFill/>
          <a:ln>
            <a:noFill/>
          </a:ln>
        </p:spPr>
        <p:txBody>
          <a:bodyPr anchorCtr="0" anchor="t" bIns="91425" lIns="91425" rIns="91425" wrap="square" tIns="91425"/>
          <a:lstStyle>
            <a:lvl1pPr indent="-50800" lvl="0" marL="228600" marR="0" rtl="0" algn="l">
              <a:lnSpc>
                <a:spcPct val="90000"/>
              </a:lnSpc>
              <a:spcBef>
                <a:spcPts val="1000"/>
              </a:spcBef>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76200" lvl="1" marL="685800" marR="0" rtl="0" algn="l">
              <a:lnSpc>
                <a:spcPct val="90000"/>
              </a:lnSpc>
              <a:spcBef>
                <a:spcPts val="500"/>
              </a:spcBef>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0" algn="l">
              <a:lnSpc>
                <a:spcPct val="90000"/>
              </a:lnSpc>
              <a:spcBef>
                <a:spcPts val="5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0" algn="l">
              <a:lnSpc>
                <a:spcPct val="90000"/>
              </a:lnSpc>
              <a:spcBef>
                <a:spcPts val="5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0" type="dt"/>
          </p:nvPr>
        </p:nvSpPr>
        <p:spPr>
          <a:xfrm>
            <a:off x="628650" y="6356352"/>
            <a:ext cx="2057400" cy="365125"/>
          </a:xfrm>
          <a:prstGeom prst="rect">
            <a:avLst/>
          </a:prstGeom>
          <a:noFill/>
          <a:ln>
            <a:noFill/>
          </a:ln>
        </p:spPr>
        <p:txBody>
          <a:bodyPr anchorCtr="0" anchor="ctr" bIns="91425" lIns="91425" rIns="91425" wrap="square" tIns="91425"/>
          <a:lstStyle>
            <a:lvl1pPr indent="0" lvl="0" marL="0" marR="0" rtl="0" algn="l">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1" type="ftr"/>
          </p:nvPr>
        </p:nvSpPr>
        <p:spPr>
          <a:xfrm>
            <a:off x="3028950" y="6356352"/>
            <a:ext cx="3086100" cy="365125"/>
          </a:xfrm>
          <a:prstGeom prst="rect">
            <a:avLst/>
          </a:prstGeom>
          <a:noFill/>
          <a:ln>
            <a:noFill/>
          </a:ln>
        </p:spPr>
        <p:txBody>
          <a:bodyPr anchorCtr="0" anchor="ctr" bIns="91425" lIns="91425" rIns="91425" wrap="square" tIns="91425"/>
          <a:lstStyle>
            <a:lvl1pPr indent="0" lvl="0" marL="0" marR="0" rtl="0" algn="ctr">
              <a:spcBef>
                <a:spcPts val="0"/>
              </a:spcBef>
              <a:buNone/>
              <a:defRPr sz="1200">
                <a:solidFill>
                  <a:srgbClr val="888888"/>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4" name="Shape 84"/>
          <p:cNvSpPr txBox="1"/>
          <p:nvPr>
            <p:ph idx="12" type="sldNum"/>
          </p:nvPr>
        </p:nvSpPr>
        <p:spPr>
          <a:xfrm>
            <a:off x="6457950" y="6356352"/>
            <a:ext cx="2057400" cy="365125"/>
          </a:xfrm>
          <a:prstGeom prst="rect">
            <a:avLst/>
          </a:prstGeom>
          <a:noFill/>
          <a:ln>
            <a:noFill/>
          </a:ln>
        </p:spPr>
        <p:txBody>
          <a:bodyPr anchorCtr="0" anchor="ctr" bIns="45700" lIns="91425" rIns="91425" wrap="square" tIns="45700">
            <a:noAutofit/>
          </a:bodyPr>
          <a:lstStyle/>
          <a:p>
            <a:pPr indent="0" lvl="0" marL="0" marR="0" rtl="0" algn="r">
              <a:spcBef>
                <a:spcPts val="0"/>
              </a:spcBef>
              <a:buSzPct val="25000"/>
              <a:buNone/>
            </a:pPr>
            <a:fld id="{00000000-1234-1234-1234-123412341234}" type="slidenum">
              <a:rPr lang="en-US" sz="1200">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pic>
        <p:nvPicPr>
          <p:cNvPr descr="C:\Users\mgattis\Pictures\LGAC Logo.jpg" id="159" name="Shape 159"/>
          <p:cNvPicPr preferRelativeResize="0"/>
          <p:nvPr/>
        </p:nvPicPr>
        <p:blipFill rotWithShape="1">
          <a:blip r:embed="rId3">
            <a:alphaModFix/>
          </a:blip>
          <a:srcRect b="0" l="0" r="0" t="0"/>
          <a:stretch/>
        </p:blipFill>
        <p:spPr>
          <a:xfrm>
            <a:off x="4047707" y="4899047"/>
            <a:ext cx="3837848" cy="1402915"/>
          </a:xfrm>
          <a:prstGeom prst="rect">
            <a:avLst/>
          </a:prstGeom>
          <a:noFill/>
          <a:ln>
            <a:noFill/>
          </a:ln>
        </p:spPr>
      </p:pic>
      <p:sp>
        <p:nvSpPr>
          <p:cNvPr id="160" name="Shape 160"/>
          <p:cNvSpPr/>
          <p:nvPr/>
        </p:nvSpPr>
        <p:spPr>
          <a:xfrm>
            <a:off x="652538" y="842672"/>
            <a:ext cx="7838924" cy="2145268"/>
          </a:xfrm>
          <a:prstGeom prst="roundRect">
            <a:avLst>
              <a:gd fmla="val 16667" name="adj"/>
            </a:avLst>
          </a:prstGeom>
          <a:solidFill>
            <a:srgbClr val="D8D8D8"/>
          </a:solidFill>
          <a:ln>
            <a:noFill/>
          </a:ln>
        </p:spPr>
        <p:txBody>
          <a:bodyPr anchorCtr="0" anchor="ctr" bIns="45700" lIns="91425" rIns="91425" wrap="square" tIns="45700">
            <a:noAutofit/>
          </a:bodyPr>
          <a:lstStyle/>
          <a:p>
            <a:pPr indent="0" lvl="0" marL="0" marR="0" rtl="0" algn="ctr">
              <a:spcBef>
                <a:spcPts val="0"/>
              </a:spcBef>
              <a:buSzPct val="25000"/>
              <a:buNone/>
            </a:pPr>
            <a:r>
              <a:rPr b="1" lang="en-US" sz="4000">
                <a:solidFill>
                  <a:srgbClr val="000000"/>
                </a:solidFill>
                <a:latin typeface="Calibri"/>
                <a:ea typeface="Calibri"/>
                <a:cs typeface="Calibri"/>
                <a:sym typeface="Calibri"/>
              </a:rPr>
              <a:t>Commonwealth of Virginia </a:t>
            </a:r>
          </a:p>
          <a:p>
            <a:pPr indent="0" lvl="0" marL="0" marR="0" rtl="0" algn="ctr">
              <a:spcBef>
                <a:spcPts val="0"/>
              </a:spcBef>
              <a:buSzPct val="25000"/>
              <a:buNone/>
            </a:pPr>
            <a:r>
              <a:rPr b="1" lang="en-US" sz="4000">
                <a:solidFill>
                  <a:srgbClr val="000000"/>
                </a:solidFill>
                <a:latin typeface="Calibri"/>
                <a:ea typeface="Calibri"/>
                <a:cs typeface="Calibri"/>
                <a:sym typeface="Calibri"/>
              </a:rPr>
              <a:t>Local Government Engagement and Communication Strategy </a:t>
            </a:r>
          </a:p>
        </p:txBody>
      </p:sp>
      <p:sp>
        <p:nvSpPr>
          <p:cNvPr id="161" name="Shape 161"/>
          <p:cNvSpPr txBox="1"/>
          <p:nvPr/>
        </p:nvSpPr>
        <p:spPr>
          <a:xfrm>
            <a:off x="1356360" y="3351897"/>
            <a:ext cx="6705600" cy="1569660"/>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b="1" lang="en-US" sz="2400">
                <a:solidFill>
                  <a:schemeClr val="dk1"/>
                </a:solidFill>
                <a:latin typeface="Calibri"/>
                <a:ea typeface="Calibri"/>
                <a:cs typeface="Calibri"/>
                <a:sym typeface="Calibri"/>
              </a:rPr>
              <a:t>Presented by: Joan Salvati, Manager, Local Government Assistance Programs (LGAP) </a:t>
            </a:r>
          </a:p>
          <a:p>
            <a:pPr indent="0" lvl="0" marL="0" marR="0" rtl="0" algn="ctr">
              <a:spcBef>
                <a:spcPts val="0"/>
              </a:spcBef>
              <a:buSzPct val="25000"/>
              <a:buNone/>
            </a:pPr>
            <a:r>
              <a:rPr b="1" lang="en-US" sz="2400">
                <a:solidFill>
                  <a:schemeClr val="dk1"/>
                </a:solidFill>
                <a:latin typeface="Calibri"/>
                <a:ea typeface="Calibri"/>
                <a:cs typeface="Calibri"/>
                <a:sym typeface="Calibri"/>
              </a:rPr>
              <a:t>October 5, 2017</a:t>
            </a:r>
          </a:p>
          <a:p>
            <a:pPr indent="0" lvl="0" marL="0" marR="0" rtl="0" algn="ctr">
              <a:spcBef>
                <a:spcPts val="0"/>
              </a:spcBef>
              <a:buNone/>
            </a:pPr>
            <a:r>
              <a:t/>
            </a:r>
            <a:endParaRPr b="1" sz="2400">
              <a:solidFill>
                <a:schemeClr val="dk1"/>
              </a:solidFill>
              <a:latin typeface="Calibri"/>
              <a:ea typeface="Calibri"/>
              <a:cs typeface="Calibri"/>
              <a:sym typeface="Calibri"/>
            </a:endParaRPr>
          </a:p>
        </p:txBody>
      </p:sp>
      <p:pic>
        <p:nvPicPr>
          <p:cNvPr descr="C:\Users\qzd73844\AppData\Local\Microsoft\Windows\Temporary Internet Files\Content.IE5\J2DZGTEL\Highest Quality DEQ Logo.tiff" id="162" name="Shape 162"/>
          <p:cNvPicPr preferRelativeResize="0"/>
          <p:nvPr/>
        </p:nvPicPr>
        <p:blipFill rotWithShape="1">
          <a:blip r:embed="rId4">
            <a:alphaModFix/>
          </a:blip>
          <a:srcRect b="0" l="0" r="0" t="0"/>
          <a:stretch/>
        </p:blipFill>
        <p:spPr>
          <a:xfrm>
            <a:off x="967479" y="5033462"/>
            <a:ext cx="2593370" cy="11321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Shape 168"/>
          <p:cNvSpPr txBox="1"/>
          <p:nvPr>
            <p:ph idx="1" type="body"/>
          </p:nvPr>
        </p:nvSpPr>
        <p:spPr>
          <a:xfrm>
            <a:off x="457200" y="1417637"/>
            <a:ext cx="8229600" cy="4526013"/>
          </a:xfrm>
          <a:prstGeom prst="rect">
            <a:avLst/>
          </a:prstGeom>
          <a:noFill/>
          <a:ln>
            <a:noFill/>
          </a:ln>
        </p:spPr>
        <p:txBody>
          <a:bodyPr anchorCtr="0" anchor="t" bIns="45700" lIns="91425" rIns="91425" wrap="square" tIns="45700">
            <a:noAutofit/>
          </a:bodyPr>
          <a:lstStyle/>
          <a:p>
            <a:pPr indent="-342900" lvl="0" marL="342900" marR="0" rtl="0" algn="l">
              <a:lnSpc>
                <a:spcPct val="90000"/>
              </a:lnSpc>
              <a:spcBef>
                <a:spcPts val="0"/>
              </a:spcBef>
              <a:spcAft>
                <a:spcPts val="0"/>
              </a:spcAft>
              <a:buClr>
                <a:schemeClr val="dk1"/>
              </a:buClr>
              <a:buSzPct val="99615"/>
              <a:buFont typeface="Arial"/>
              <a:buChar char="•"/>
            </a:pPr>
            <a:r>
              <a:rPr b="0" i="0" lang="en-US" sz="2590" u="none" cap="none" strike="noStrike">
                <a:solidFill>
                  <a:schemeClr val="dk1"/>
                </a:solidFill>
                <a:latin typeface="Calibri"/>
                <a:ea typeface="Calibri"/>
                <a:cs typeface="Calibri"/>
                <a:sym typeface="Calibri"/>
              </a:rPr>
              <a:t>Local governments will play a key role in the Phase III WIP </a:t>
            </a:r>
          </a:p>
          <a:p>
            <a:pPr indent="-342900" lvl="0" marL="342900" marR="0" rtl="0" algn="l">
              <a:lnSpc>
                <a:spcPct val="90000"/>
              </a:lnSpc>
              <a:spcBef>
                <a:spcPts val="518"/>
              </a:spcBef>
              <a:spcAft>
                <a:spcPts val="0"/>
              </a:spcAft>
              <a:buClr>
                <a:schemeClr val="dk1"/>
              </a:buClr>
              <a:buSzPct val="99615"/>
              <a:buFont typeface="Arial"/>
              <a:buChar char="•"/>
            </a:pPr>
            <a:r>
              <a:rPr b="0" i="0" lang="en-US" sz="2590" u="none" cap="none" strike="noStrike">
                <a:solidFill>
                  <a:schemeClr val="dk1"/>
                </a:solidFill>
                <a:latin typeface="Calibri"/>
                <a:ea typeface="Calibri"/>
                <a:cs typeface="Calibri"/>
                <a:sym typeface="Calibri"/>
              </a:rPr>
              <a:t>Other key partners will include Soil &amp; Water Conservation Districts; Health Districts and local stakeholders</a:t>
            </a:r>
          </a:p>
          <a:p>
            <a:pPr indent="-342900" lvl="0" marL="342900" marR="0" rtl="0" algn="l">
              <a:lnSpc>
                <a:spcPct val="90000"/>
              </a:lnSpc>
              <a:spcBef>
                <a:spcPts val="518"/>
              </a:spcBef>
              <a:spcAft>
                <a:spcPts val="0"/>
              </a:spcAft>
              <a:buClr>
                <a:schemeClr val="dk1"/>
              </a:buClr>
              <a:buSzPct val="99615"/>
              <a:buFont typeface="Arial"/>
              <a:buChar char="•"/>
            </a:pPr>
            <a:r>
              <a:rPr b="0" i="0" lang="en-US" sz="2590" u="none" cap="none" strike="noStrike">
                <a:solidFill>
                  <a:schemeClr val="dk1"/>
                </a:solidFill>
                <a:latin typeface="Calibri"/>
                <a:ea typeface="Calibri"/>
                <a:cs typeface="Calibri"/>
                <a:sym typeface="Calibri"/>
              </a:rPr>
              <a:t>Engagement of local partners likely through regional entities (Planning District Commissions; Soil &amp; Water Conservation District Areas)</a:t>
            </a:r>
          </a:p>
          <a:p>
            <a:pPr indent="-342900" lvl="0" marL="342900" marR="0" rtl="0" algn="l">
              <a:lnSpc>
                <a:spcPct val="90000"/>
              </a:lnSpc>
              <a:spcBef>
                <a:spcPts val="518"/>
              </a:spcBef>
              <a:spcAft>
                <a:spcPts val="0"/>
              </a:spcAft>
              <a:buClr>
                <a:schemeClr val="dk1"/>
              </a:buClr>
              <a:buSzPct val="99615"/>
              <a:buFont typeface="Arial"/>
              <a:buChar char="•"/>
            </a:pPr>
            <a:r>
              <a:rPr b="0" i="0" lang="en-US" sz="2590" u="none" cap="none" strike="noStrike">
                <a:solidFill>
                  <a:schemeClr val="dk1"/>
                </a:solidFill>
                <a:latin typeface="Calibri"/>
                <a:ea typeface="Calibri"/>
                <a:cs typeface="Calibri"/>
                <a:sym typeface="Calibri"/>
              </a:rPr>
              <a:t>Challenge in gaining participation of non-MS4 localities</a:t>
            </a:r>
          </a:p>
          <a:p>
            <a:pPr indent="-342900" lvl="0" marL="342900" marR="0" rtl="0" algn="l">
              <a:lnSpc>
                <a:spcPct val="90000"/>
              </a:lnSpc>
              <a:spcBef>
                <a:spcPts val="518"/>
              </a:spcBef>
              <a:buClr>
                <a:schemeClr val="dk1"/>
              </a:buClr>
              <a:buSzPct val="99615"/>
              <a:buFont typeface="Arial"/>
              <a:buChar char="•"/>
            </a:pPr>
            <a:r>
              <a:rPr b="0" i="0" lang="en-US" sz="2590" u="none" cap="none" strike="noStrike">
                <a:solidFill>
                  <a:schemeClr val="dk1"/>
                </a:solidFill>
                <a:latin typeface="Calibri"/>
                <a:ea typeface="Calibri"/>
                <a:cs typeface="Calibri"/>
                <a:sym typeface="Calibri"/>
              </a:rPr>
              <a:t>Need BMPs and implementation strategies from localities, Soil &amp; Water Conservation Districts (SWCDs), Health Districts</a:t>
            </a:r>
          </a:p>
        </p:txBody>
      </p:sp>
      <p:sp>
        <p:nvSpPr>
          <p:cNvPr id="169" name="Shape 169"/>
          <p:cNvSpPr txBox="1"/>
          <p:nvPr>
            <p:ph type="title"/>
          </p:nvPr>
        </p:nvSpPr>
        <p:spPr>
          <a:xfrm>
            <a:off x="457200" y="274638"/>
            <a:ext cx="8229600" cy="1143000"/>
          </a:xfrm>
          <a:prstGeom prst="rect">
            <a:avLst/>
          </a:prstGeom>
          <a:noFill/>
          <a:ln>
            <a:noFill/>
          </a:ln>
        </p:spPr>
        <p:txBody>
          <a:bodyPr anchorCtr="0" anchor="ctr" bIns="45700" lIns="91425" rIns="91425" wrap="square" tIns="45700">
            <a:noAutofit/>
          </a:bodyPr>
          <a:lstStyle/>
          <a:p>
            <a:pPr indent="0" lvl="0" marL="0" marR="0" rtl="0" algn="ctr">
              <a:spcBef>
                <a:spcPts val="0"/>
              </a:spcBef>
              <a:spcAft>
                <a:spcPts val="0"/>
              </a:spcAft>
              <a:buClr>
                <a:srgbClr val="C55911"/>
              </a:buClr>
              <a:buSzPct val="25000"/>
              <a:buFont typeface="Calibri"/>
              <a:buNone/>
            </a:pPr>
            <a:r>
              <a:rPr b="1" i="0" lang="en-US" sz="3959" u="none" cap="none" strike="noStrike">
                <a:solidFill>
                  <a:srgbClr val="C55911"/>
                </a:solidFill>
                <a:latin typeface="Calibri"/>
                <a:ea typeface="Calibri"/>
                <a:cs typeface="Calibri"/>
                <a:sym typeface="Calibri"/>
              </a:rPr>
              <a:t>Jurisdiction-specific Considerations</a:t>
            </a:r>
          </a:p>
        </p:txBody>
      </p:sp>
      <p:sp>
        <p:nvSpPr>
          <p:cNvPr id="170" name="Shape 170"/>
          <p:cNvSpPr/>
          <p:nvPr/>
        </p:nvSpPr>
        <p:spPr>
          <a:xfrm>
            <a:off x="1075761" y="5943651"/>
            <a:ext cx="5139765" cy="646331"/>
          </a:xfrm>
          <a:prstGeom prst="rect">
            <a:avLst/>
          </a:prstGeom>
          <a:noFill/>
          <a:ln>
            <a:noFill/>
          </a:ln>
        </p:spPr>
        <p:txBody>
          <a:bodyPr anchorCtr="0" anchor="t" bIns="45700" lIns="91425" rIns="91425" wrap="square" tIns="45700">
            <a:noAutofit/>
          </a:bodyPr>
          <a:lstStyle/>
          <a:p>
            <a:pPr indent="0" lvl="0" marL="0" marR="0" rtl="0" algn="r">
              <a:spcBef>
                <a:spcPts val="0"/>
              </a:spcBef>
              <a:buSzPct val="25000"/>
              <a:buNone/>
            </a:pPr>
            <a:r>
              <a:rPr i="1" lang="en-US" sz="1800">
                <a:solidFill>
                  <a:srgbClr val="000000"/>
                </a:solidFill>
                <a:latin typeface="Calibri"/>
                <a:ea typeface="Calibri"/>
                <a:cs typeface="Calibri"/>
                <a:sym typeface="Calibri"/>
              </a:rPr>
              <a:t>Commonwealth of Virginia Local Government </a:t>
            </a:r>
          </a:p>
          <a:p>
            <a:pPr indent="0" lvl="0" marL="0" marR="0" rtl="0" algn="r">
              <a:spcBef>
                <a:spcPts val="0"/>
              </a:spcBef>
              <a:buSzPct val="25000"/>
              <a:buNone/>
            </a:pPr>
            <a:r>
              <a:rPr i="1" lang="en-US" sz="1800">
                <a:solidFill>
                  <a:srgbClr val="000000"/>
                </a:solidFill>
                <a:latin typeface="Calibri"/>
                <a:ea typeface="Calibri"/>
                <a:cs typeface="Calibri"/>
                <a:sym typeface="Calibri"/>
              </a:rPr>
              <a:t>Engagement and Communication Strategy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76" name="Shape 176"/>
        <p:cNvGrpSpPr/>
        <p:nvPr/>
      </p:nvGrpSpPr>
      <p:grpSpPr>
        <a:xfrm>
          <a:off x="0" y="0"/>
          <a:ext cx="0" cy="0"/>
          <a:chOff x="0" y="0"/>
          <a:chExt cx="0" cy="0"/>
        </a:xfrm>
      </p:grpSpPr>
      <p:sp>
        <p:nvSpPr>
          <p:cNvPr id="177" name="Shape 177"/>
          <p:cNvSpPr/>
          <p:nvPr/>
        </p:nvSpPr>
        <p:spPr>
          <a:xfrm>
            <a:off x="2775403" y="3067713"/>
            <a:ext cx="1608238" cy="260784"/>
          </a:xfrm>
          <a:prstGeom prst="rect">
            <a:avLst/>
          </a:prstGeom>
          <a:solidFill>
            <a:srgbClr val="D2472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178" name="Shape 178"/>
          <p:cNvSpPr/>
          <p:nvPr/>
        </p:nvSpPr>
        <p:spPr>
          <a:xfrm>
            <a:off x="1661892" y="2439513"/>
            <a:ext cx="691970" cy="219199"/>
          </a:xfrm>
          <a:prstGeom prst="rect">
            <a:avLst/>
          </a:prstGeom>
          <a:solidFill>
            <a:srgbClr val="D2462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179" name="Shape 179"/>
          <p:cNvSpPr txBox="1"/>
          <p:nvPr/>
        </p:nvSpPr>
        <p:spPr>
          <a:xfrm>
            <a:off x="1565544" y="866284"/>
            <a:ext cx="448584" cy="2769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b="1" lang="en-US" sz="1800">
                <a:solidFill>
                  <a:srgbClr val="ED7D31"/>
                </a:solidFill>
                <a:latin typeface="Calibri"/>
                <a:ea typeface="Calibri"/>
                <a:cs typeface="Calibri"/>
                <a:sym typeface="Calibri"/>
              </a:rPr>
              <a:t>2017</a:t>
            </a:r>
          </a:p>
        </p:txBody>
      </p:sp>
      <p:sp>
        <p:nvSpPr>
          <p:cNvPr id="180" name="Shape 180"/>
          <p:cNvSpPr txBox="1"/>
          <p:nvPr/>
        </p:nvSpPr>
        <p:spPr>
          <a:xfrm>
            <a:off x="5874063" y="853328"/>
            <a:ext cx="448584" cy="2769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b="1" lang="en-US" sz="1800">
                <a:solidFill>
                  <a:srgbClr val="ED7D31"/>
                </a:solidFill>
                <a:latin typeface="Calibri"/>
                <a:ea typeface="Calibri"/>
                <a:cs typeface="Calibri"/>
                <a:sym typeface="Calibri"/>
              </a:rPr>
              <a:t>2018</a:t>
            </a:r>
          </a:p>
        </p:txBody>
      </p:sp>
      <p:sp>
        <p:nvSpPr>
          <p:cNvPr id="181" name="Shape 181"/>
          <p:cNvSpPr/>
          <p:nvPr/>
        </p:nvSpPr>
        <p:spPr>
          <a:xfrm>
            <a:off x="104584" y="1197947"/>
            <a:ext cx="8922186" cy="381000"/>
          </a:xfrm>
          <a:prstGeom prst="rect">
            <a:avLst/>
          </a:prstGeom>
          <a:gradFill>
            <a:gsLst>
              <a:gs pos="0">
                <a:srgbClr val="1F497D"/>
              </a:gs>
              <a:gs pos="100000">
                <a:srgbClr val="1F497D"/>
              </a:gs>
            </a:gsLst>
            <a:lin ang="5400000" scaled="0"/>
          </a:gradFill>
          <a:ln>
            <a:noFill/>
          </a:ln>
          <a:effectLst>
            <a:reflection blurRad="0" dir="5400000" dist="50800" endA="300" endPos="55500" fadeDir="5400000" kx="0" rotWithShape="0" algn="bl" stA="50000" stPos="0" sy="-100000" ky="0"/>
          </a:effectLst>
        </p:spPr>
        <p:txBody>
          <a:bodyPr anchorCtr="0" anchor="ctr" bIns="45700" lIns="91425" rIns="91425" wrap="square" tIns="45700">
            <a:noAutofit/>
          </a:bodyPr>
          <a:lstStyle/>
          <a:p>
            <a:pPr indent="0" lvl="0" marL="0" marR="0" rtl="0" algn="ctr">
              <a:spcBef>
                <a:spcPts val="0"/>
              </a:spcBef>
              <a:buNone/>
            </a:pPr>
            <a:r>
              <a:t/>
            </a:r>
            <a:endParaRPr sz="1800">
              <a:solidFill>
                <a:srgbClr val="FFFFFF"/>
              </a:solidFill>
              <a:latin typeface="Calibri"/>
              <a:ea typeface="Calibri"/>
              <a:cs typeface="Calibri"/>
              <a:sym typeface="Calibri"/>
            </a:endParaRPr>
          </a:p>
        </p:txBody>
      </p:sp>
      <p:sp>
        <p:nvSpPr>
          <p:cNvPr id="182" name="Shape 182"/>
          <p:cNvSpPr txBox="1"/>
          <p:nvPr/>
        </p:nvSpPr>
        <p:spPr>
          <a:xfrm>
            <a:off x="2522585" y="1305174"/>
            <a:ext cx="203200"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Oct</a:t>
            </a:r>
          </a:p>
        </p:txBody>
      </p:sp>
      <p:cxnSp>
        <p:nvCxnSpPr>
          <p:cNvPr id="183" name="Shape 183"/>
          <p:cNvCxnSpPr/>
          <p:nvPr/>
        </p:nvCxnSpPr>
        <p:spPr>
          <a:xfrm flipH="1">
            <a:off x="889542" y="2643506"/>
            <a:ext cx="1" cy="198169"/>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184" name="Shape 184"/>
          <p:cNvSpPr txBox="1"/>
          <p:nvPr/>
        </p:nvSpPr>
        <p:spPr>
          <a:xfrm>
            <a:off x="2904446" y="1316738"/>
            <a:ext cx="219227"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Nov</a:t>
            </a:r>
          </a:p>
        </p:txBody>
      </p:sp>
      <p:sp>
        <p:nvSpPr>
          <p:cNvPr id="185" name="Shape 185"/>
          <p:cNvSpPr txBox="1"/>
          <p:nvPr/>
        </p:nvSpPr>
        <p:spPr>
          <a:xfrm>
            <a:off x="3309319" y="1315326"/>
            <a:ext cx="255776"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Dec</a:t>
            </a:r>
          </a:p>
        </p:txBody>
      </p:sp>
      <p:sp>
        <p:nvSpPr>
          <p:cNvPr id="186" name="Shape 186"/>
          <p:cNvSpPr txBox="1"/>
          <p:nvPr/>
        </p:nvSpPr>
        <p:spPr>
          <a:xfrm>
            <a:off x="3820388" y="1316913"/>
            <a:ext cx="219740"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Jan</a:t>
            </a:r>
          </a:p>
        </p:txBody>
      </p:sp>
      <p:sp>
        <p:nvSpPr>
          <p:cNvPr id="187" name="Shape 187"/>
          <p:cNvSpPr txBox="1"/>
          <p:nvPr/>
        </p:nvSpPr>
        <p:spPr>
          <a:xfrm>
            <a:off x="4193774" y="1306039"/>
            <a:ext cx="268150"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Feb</a:t>
            </a:r>
          </a:p>
        </p:txBody>
      </p:sp>
      <p:sp>
        <p:nvSpPr>
          <p:cNvPr id="188" name="Shape 188"/>
          <p:cNvSpPr txBox="1"/>
          <p:nvPr/>
        </p:nvSpPr>
        <p:spPr>
          <a:xfrm>
            <a:off x="4601522" y="1306309"/>
            <a:ext cx="206916"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Mar</a:t>
            </a:r>
          </a:p>
        </p:txBody>
      </p:sp>
      <p:sp>
        <p:nvSpPr>
          <p:cNvPr id="189" name="Shape 189"/>
          <p:cNvSpPr txBox="1"/>
          <p:nvPr/>
        </p:nvSpPr>
        <p:spPr>
          <a:xfrm>
            <a:off x="5057452" y="1312563"/>
            <a:ext cx="158185"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Apr</a:t>
            </a:r>
          </a:p>
        </p:txBody>
      </p:sp>
      <p:sp>
        <p:nvSpPr>
          <p:cNvPr id="190" name="Shape 190"/>
          <p:cNvSpPr txBox="1"/>
          <p:nvPr/>
        </p:nvSpPr>
        <p:spPr>
          <a:xfrm>
            <a:off x="5441466" y="1318250"/>
            <a:ext cx="241300"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May</a:t>
            </a:r>
          </a:p>
        </p:txBody>
      </p:sp>
      <p:cxnSp>
        <p:nvCxnSpPr>
          <p:cNvPr id="191" name="Shape 191"/>
          <p:cNvCxnSpPr/>
          <p:nvPr/>
        </p:nvCxnSpPr>
        <p:spPr>
          <a:xfrm>
            <a:off x="5778232" y="2626360"/>
            <a:ext cx="0" cy="203200"/>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192" name="Shape 192"/>
          <p:cNvSpPr txBox="1"/>
          <p:nvPr/>
        </p:nvSpPr>
        <p:spPr>
          <a:xfrm>
            <a:off x="5903588" y="1317950"/>
            <a:ext cx="228600"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Jun</a:t>
            </a:r>
          </a:p>
        </p:txBody>
      </p:sp>
      <p:cxnSp>
        <p:nvCxnSpPr>
          <p:cNvPr id="193" name="Shape 193"/>
          <p:cNvCxnSpPr/>
          <p:nvPr/>
        </p:nvCxnSpPr>
        <p:spPr>
          <a:xfrm>
            <a:off x="6376364" y="2626360"/>
            <a:ext cx="0" cy="203200"/>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194" name="Shape 194"/>
          <p:cNvSpPr txBox="1"/>
          <p:nvPr/>
        </p:nvSpPr>
        <p:spPr>
          <a:xfrm>
            <a:off x="6324186" y="1306697"/>
            <a:ext cx="211148"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Jul</a:t>
            </a:r>
          </a:p>
        </p:txBody>
      </p:sp>
      <p:cxnSp>
        <p:nvCxnSpPr>
          <p:cNvPr id="195" name="Shape 195"/>
          <p:cNvCxnSpPr/>
          <p:nvPr/>
        </p:nvCxnSpPr>
        <p:spPr>
          <a:xfrm>
            <a:off x="6994434" y="2626360"/>
            <a:ext cx="0" cy="203200"/>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196" name="Shape 196"/>
          <p:cNvSpPr txBox="1"/>
          <p:nvPr/>
        </p:nvSpPr>
        <p:spPr>
          <a:xfrm>
            <a:off x="6689389" y="1294622"/>
            <a:ext cx="243978"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Aug</a:t>
            </a:r>
          </a:p>
        </p:txBody>
      </p:sp>
      <p:cxnSp>
        <p:nvCxnSpPr>
          <p:cNvPr id="197" name="Shape 197"/>
          <p:cNvCxnSpPr/>
          <p:nvPr/>
        </p:nvCxnSpPr>
        <p:spPr>
          <a:xfrm>
            <a:off x="7592565" y="2626360"/>
            <a:ext cx="0" cy="203200"/>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198" name="Shape 198"/>
          <p:cNvSpPr txBox="1"/>
          <p:nvPr/>
        </p:nvSpPr>
        <p:spPr>
          <a:xfrm>
            <a:off x="4363728" y="3828855"/>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Mar 30 –  Apr 30</a:t>
            </a:r>
          </a:p>
        </p:txBody>
      </p:sp>
      <p:sp>
        <p:nvSpPr>
          <p:cNvPr id="199" name="Shape 199"/>
          <p:cNvSpPr txBox="1"/>
          <p:nvPr/>
        </p:nvSpPr>
        <p:spPr>
          <a:xfrm>
            <a:off x="1634523" y="2658712"/>
            <a:ext cx="929782"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Jun – Sept, 2017</a:t>
            </a:r>
          </a:p>
        </p:txBody>
      </p:sp>
      <p:sp>
        <p:nvSpPr>
          <p:cNvPr id="200" name="Shape 200"/>
          <p:cNvSpPr txBox="1"/>
          <p:nvPr/>
        </p:nvSpPr>
        <p:spPr>
          <a:xfrm>
            <a:off x="100842" y="3493456"/>
            <a:ext cx="1472559" cy="369332"/>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Release of </a:t>
            </a:r>
            <a:r>
              <a:rPr b="1" i="1" lang="en-US" sz="800" u="sng">
                <a:solidFill>
                  <a:srgbClr val="FF0000"/>
                </a:solidFill>
                <a:latin typeface="Calibri"/>
                <a:ea typeface="Calibri"/>
                <a:cs typeface="Calibri"/>
                <a:sym typeface="Calibri"/>
              </a:rPr>
              <a:t>final planning targets;  </a:t>
            </a:r>
            <a:r>
              <a:rPr b="1" lang="en-US" sz="800">
                <a:solidFill>
                  <a:srgbClr val="000000"/>
                </a:solidFill>
                <a:latin typeface="Calibri"/>
                <a:ea typeface="Calibri"/>
                <a:cs typeface="Calibri"/>
                <a:sym typeface="Calibri"/>
              </a:rPr>
              <a:t>DEQ subdivides planning targets to  local area planning scale</a:t>
            </a:r>
          </a:p>
        </p:txBody>
      </p:sp>
      <p:sp>
        <p:nvSpPr>
          <p:cNvPr id="201" name="Shape 201"/>
          <p:cNvSpPr txBox="1"/>
          <p:nvPr/>
        </p:nvSpPr>
        <p:spPr>
          <a:xfrm>
            <a:off x="80944" y="3953427"/>
            <a:ext cx="1350890" cy="369332"/>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Seek input from Chesapeake Bay SAG on local planning goals – Oct., Dec., Feb.</a:t>
            </a:r>
          </a:p>
        </p:txBody>
      </p:sp>
      <p:sp>
        <p:nvSpPr>
          <p:cNvPr id="202" name="Shape 202"/>
          <p:cNvSpPr txBox="1"/>
          <p:nvPr/>
        </p:nvSpPr>
        <p:spPr>
          <a:xfrm>
            <a:off x="80944" y="6246290"/>
            <a:ext cx="1297194" cy="246221"/>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Submit draft Phase III WIP for Executive Review</a:t>
            </a:r>
          </a:p>
        </p:txBody>
      </p:sp>
      <p:sp>
        <p:nvSpPr>
          <p:cNvPr id="203" name="Shape 203"/>
          <p:cNvSpPr txBox="1"/>
          <p:nvPr/>
        </p:nvSpPr>
        <p:spPr>
          <a:xfrm>
            <a:off x="100840" y="4900639"/>
            <a:ext cx="1433685" cy="492443"/>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Local/regional entities  &amp; stakeholders review BMPs &amp; develop implementing  strategies for Phase III WIP </a:t>
            </a:r>
          </a:p>
        </p:txBody>
      </p:sp>
      <p:sp>
        <p:nvSpPr>
          <p:cNvPr id="204" name="Shape 204"/>
          <p:cNvSpPr txBox="1"/>
          <p:nvPr>
            <p:ph type="title"/>
          </p:nvPr>
        </p:nvSpPr>
        <p:spPr>
          <a:xfrm>
            <a:off x="364582" y="-16486"/>
            <a:ext cx="8425421" cy="373428"/>
          </a:xfrm>
          <a:prstGeom prst="rect">
            <a:avLst/>
          </a:prstGeom>
          <a:noFill/>
          <a:ln>
            <a:noFill/>
          </a:ln>
        </p:spPr>
        <p:txBody>
          <a:bodyPr anchorCtr="0" anchor="ctr" bIns="45700" lIns="91425" rIns="91425" wrap="square" tIns="45700">
            <a:noAutofit/>
          </a:bodyPr>
          <a:lstStyle/>
          <a:p>
            <a:pPr indent="0" lvl="0" marL="0" marR="0" rtl="0" algn="l">
              <a:lnSpc>
                <a:spcPct val="90000"/>
              </a:lnSpc>
              <a:spcBef>
                <a:spcPts val="0"/>
              </a:spcBef>
              <a:buClr>
                <a:schemeClr val="dk1"/>
              </a:buClr>
              <a:buSzPct val="25000"/>
              <a:buFont typeface="Calibri"/>
              <a:buNone/>
            </a:pPr>
            <a:br>
              <a:rPr b="1" i="1" lang="en-US" sz="2400" u="none" cap="none" strike="noStrike">
                <a:solidFill>
                  <a:schemeClr val="dk1"/>
                </a:solidFill>
                <a:latin typeface="Calibri"/>
                <a:ea typeface="Calibri"/>
                <a:cs typeface="Calibri"/>
                <a:sym typeface="Calibri"/>
              </a:rPr>
            </a:br>
            <a:r>
              <a:rPr b="1" i="1" lang="en-US" sz="2400" u="none" cap="none" strike="noStrike">
                <a:solidFill>
                  <a:schemeClr val="dk1"/>
                </a:solidFill>
                <a:latin typeface="Calibri"/>
                <a:ea typeface="Calibri"/>
                <a:cs typeface="Calibri"/>
                <a:sym typeface="Calibri"/>
              </a:rPr>
              <a:t>                                                  </a:t>
            </a:r>
            <a:br>
              <a:rPr b="1" i="1" lang="en-US" sz="2400" u="none" cap="none" strike="noStrike">
                <a:solidFill>
                  <a:schemeClr val="dk1"/>
                </a:solidFill>
                <a:latin typeface="Calibri"/>
                <a:ea typeface="Calibri"/>
                <a:cs typeface="Calibri"/>
                <a:sym typeface="Calibri"/>
              </a:rPr>
            </a:br>
            <a:r>
              <a:rPr b="1" i="1" lang="en-US" sz="2400" u="none" cap="none" strike="noStrike">
                <a:solidFill>
                  <a:schemeClr val="dk1"/>
                </a:solidFill>
                <a:latin typeface="Calibri"/>
                <a:ea typeface="Calibri"/>
                <a:cs typeface="Calibri"/>
                <a:sym typeface="Calibri"/>
              </a:rPr>
              <a:t>Draft</a:t>
            </a:r>
            <a:r>
              <a:rPr b="1" i="0" lang="en-US" sz="2400" u="none" cap="none" strike="noStrike">
                <a:solidFill>
                  <a:schemeClr val="dk1"/>
                </a:solidFill>
                <a:latin typeface="Calibri"/>
                <a:ea typeface="Calibri"/>
                <a:cs typeface="Calibri"/>
                <a:sym typeface="Calibri"/>
              </a:rPr>
              <a:t> DEQ Phase III WIP Development Timeline – </a:t>
            </a:r>
            <a:r>
              <a:rPr b="1" i="0" lang="en-US" sz="1600" u="none" cap="none" strike="noStrike">
                <a:solidFill>
                  <a:schemeClr val="dk1"/>
                </a:solidFill>
                <a:latin typeface="Calibri"/>
                <a:ea typeface="Calibri"/>
                <a:cs typeface="Calibri"/>
                <a:sym typeface="Calibri"/>
              </a:rPr>
              <a:t>based on EPA Revised WIP III/Midpoint Assessment schedule </a:t>
            </a:r>
          </a:p>
        </p:txBody>
      </p:sp>
      <p:sp>
        <p:nvSpPr>
          <p:cNvPr id="205" name="Shape 205"/>
          <p:cNvSpPr txBox="1"/>
          <p:nvPr/>
        </p:nvSpPr>
        <p:spPr>
          <a:xfrm>
            <a:off x="97986" y="2829561"/>
            <a:ext cx="1485448" cy="615553"/>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Release of </a:t>
            </a:r>
            <a:r>
              <a:rPr b="1" i="1" lang="en-US" sz="800" u="sng">
                <a:solidFill>
                  <a:srgbClr val="FF0000"/>
                </a:solidFill>
                <a:latin typeface="Calibri"/>
                <a:ea typeface="Calibri"/>
                <a:cs typeface="Calibri"/>
                <a:sym typeface="Calibri"/>
              </a:rPr>
              <a:t>draft Planning Targets, </a:t>
            </a:r>
            <a:r>
              <a:rPr b="1" lang="en-US" sz="800">
                <a:solidFill>
                  <a:srgbClr val="000000"/>
                </a:solidFill>
                <a:latin typeface="Calibri"/>
                <a:ea typeface="Calibri"/>
                <a:cs typeface="Calibri"/>
                <a:sym typeface="Calibri"/>
              </a:rPr>
              <a:t> DEQ review of targets &amp; development of methodologies  to convert planning targets  to local area planning goals </a:t>
            </a:r>
          </a:p>
        </p:txBody>
      </p:sp>
      <p:cxnSp>
        <p:nvCxnSpPr>
          <p:cNvPr id="206" name="Shape 206"/>
          <p:cNvCxnSpPr/>
          <p:nvPr/>
        </p:nvCxnSpPr>
        <p:spPr>
          <a:xfrm>
            <a:off x="3820390" y="954324"/>
            <a:ext cx="1101029" cy="0"/>
          </a:xfrm>
          <a:prstGeom prst="straightConnector1">
            <a:avLst/>
          </a:prstGeom>
          <a:noFill/>
          <a:ln cap="flat" cmpd="sng" w="9525">
            <a:solidFill>
              <a:schemeClr val="dk1"/>
            </a:solidFill>
            <a:prstDash val="solid"/>
            <a:miter lim="800000"/>
            <a:headEnd len="lg" w="lg" type="stealth"/>
            <a:tailEnd len="lg" w="lg" type="stealth"/>
          </a:ln>
        </p:spPr>
      </p:cxnSp>
      <p:cxnSp>
        <p:nvCxnSpPr>
          <p:cNvPr id="207" name="Shape 207"/>
          <p:cNvCxnSpPr/>
          <p:nvPr/>
        </p:nvCxnSpPr>
        <p:spPr>
          <a:xfrm>
            <a:off x="3716901" y="850685"/>
            <a:ext cx="0" cy="6007315"/>
          </a:xfrm>
          <a:prstGeom prst="straightConnector1">
            <a:avLst/>
          </a:prstGeom>
          <a:noFill/>
          <a:ln cap="flat" cmpd="sng" w="19050">
            <a:solidFill>
              <a:srgbClr val="2E75B5"/>
            </a:solidFill>
            <a:prstDash val="solid"/>
            <a:miter lim="800000"/>
            <a:headEnd len="med" w="med" type="none"/>
            <a:tailEnd len="med" w="med" type="none"/>
          </a:ln>
        </p:spPr>
      </p:cxnSp>
      <p:sp>
        <p:nvSpPr>
          <p:cNvPr id="208" name="Shape 208"/>
          <p:cNvSpPr txBox="1"/>
          <p:nvPr/>
        </p:nvSpPr>
        <p:spPr>
          <a:xfrm>
            <a:off x="7188992" y="1293259"/>
            <a:ext cx="243978"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Sep</a:t>
            </a:r>
          </a:p>
        </p:txBody>
      </p:sp>
      <p:sp>
        <p:nvSpPr>
          <p:cNvPr id="209" name="Shape 209"/>
          <p:cNvSpPr txBox="1"/>
          <p:nvPr/>
        </p:nvSpPr>
        <p:spPr>
          <a:xfrm>
            <a:off x="8149718" y="1291802"/>
            <a:ext cx="243978"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Nov</a:t>
            </a:r>
          </a:p>
        </p:txBody>
      </p:sp>
      <p:sp>
        <p:nvSpPr>
          <p:cNvPr id="210" name="Shape 210"/>
          <p:cNvSpPr txBox="1"/>
          <p:nvPr/>
        </p:nvSpPr>
        <p:spPr>
          <a:xfrm>
            <a:off x="8583197" y="1300021"/>
            <a:ext cx="243978"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Dec</a:t>
            </a:r>
          </a:p>
        </p:txBody>
      </p:sp>
      <p:sp>
        <p:nvSpPr>
          <p:cNvPr id="211" name="Shape 211"/>
          <p:cNvSpPr/>
          <p:nvPr/>
        </p:nvSpPr>
        <p:spPr>
          <a:xfrm>
            <a:off x="4592769" y="3550661"/>
            <a:ext cx="657299" cy="278193"/>
          </a:xfrm>
          <a:prstGeom prst="rect">
            <a:avLst/>
          </a:prstGeom>
          <a:solidFill>
            <a:srgbClr val="D2462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cxnSp>
        <p:nvCxnSpPr>
          <p:cNvPr id="212" name="Shape 212"/>
          <p:cNvCxnSpPr/>
          <p:nvPr/>
        </p:nvCxnSpPr>
        <p:spPr>
          <a:xfrm>
            <a:off x="2462736" y="1301863"/>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13" name="Shape 213"/>
          <p:cNvCxnSpPr/>
          <p:nvPr/>
        </p:nvCxnSpPr>
        <p:spPr>
          <a:xfrm>
            <a:off x="2814877" y="1313102"/>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14" name="Shape 214"/>
          <p:cNvCxnSpPr/>
          <p:nvPr/>
        </p:nvCxnSpPr>
        <p:spPr>
          <a:xfrm>
            <a:off x="4109062" y="1278366"/>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15" name="Shape 215"/>
          <p:cNvCxnSpPr/>
          <p:nvPr/>
        </p:nvCxnSpPr>
        <p:spPr>
          <a:xfrm>
            <a:off x="3202496" y="1300019"/>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16" name="Shape 216"/>
          <p:cNvCxnSpPr/>
          <p:nvPr/>
        </p:nvCxnSpPr>
        <p:spPr>
          <a:xfrm>
            <a:off x="8042120" y="1304474"/>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17" name="Shape 217"/>
          <p:cNvCxnSpPr/>
          <p:nvPr/>
        </p:nvCxnSpPr>
        <p:spPr>
          <a:xfrm>
            <a:off x="4553577" y="1336231"/>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18" name="Shape 218"/>
          <p:cNvCxnSpPr/>
          <p:nvPr/>
        </p:nvCxnSpPr>
        <p:spPr>
          <a:xfrm>
            <a:off x="1489957" y="1899777"/>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19" name="Shape 219"/>
          <p:cNvCxnSpPr/>
          <p:nvPr/>
        </p:nvCxnSpPr>
        <p:spPr>
          <a:xfrm>
            <a:off x="4886142" y="1328049"/>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20" name="Shape 220"/>
          <p:cNvCxnSpPr/>
          <p:nvPr/>
        </p:nvCxnSpPr>
        <p:spPr>
          <a:xfrm>
            <a:off x="5334487" y="1313505"/>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21" name="Shape 221"/>
          <p:cNvCxnSpPr/>
          <p:nvPr/>
        </p:nvCxnSpPr>
        <p:spPr>
          <a:xfrm>
            <a:off x="5794434" y="1304471"/>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22" name="Shape 222"/>
          <p:cNvCxnSpPr/>
          <p:nvPr/>
        </p:nvCxnSpPr>
        <p:spPr>
          <a:xfrm>
            <a:off x="6218612" y="1297221"/>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23" name="Shape 223"/>
          <p:cNvCxnSpPr/>
          <p:nvPr/>
        </p:nvCxnSpPr>
        <p:spPr>
          <a:xfrm>
            <a:off x="6595604" y="1281555"/>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24" name="Shape 224"/>
          <p:cNvCxnSpPr/>
          <p:nvPr/>
        </p:nvCxnSpPr>
        <p:spPr>
          <a:xfrm>
            <a:off x="7029083" y="1305173"/>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cxnSp>
        <p:nvCxnSpPr>
          <p:cNvPr id="225" name="Shape 225"/>
          <p:cNvCxnSpPr/>
          <p:nvPr/>
        </p:nvCxnSpPr>
        <p:spPr>
          <a:xfrm>
            <a:off x="7562231" y="1305173"/>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226" name="Shape 226"/>
          <p:cNvSpPr txBox="1"/>
          <p:nvPr/>
        </p:nvSpPr>
        <p:spPr>
          <a:xfrm>
            <a:off x="7696287" y="1291802"/>
            <a:ext cx="243978"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Oct</a:t>
            </a:r>
          </a:p>
        </p:txBody>
      </p:sp>
      <p:cxnSp>
        <p:nvCxnSpPr>
          <p:cNvPr id="227" name="Shape 227"/>
          <p:cNvCxnSpPr/>
          <p:nvPr/>
        </p:nvCxnSpPr>
        <p:spPr>
          <a:xfrm>
            <a:off x="8533294" y="1294619"/>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228" name="Shape 228"/>
          <p:cNvSpPr/>
          <p:nvPr/>
        </p:nvSpPr>
        <p:spPr>
          <a:xfrm>
            <a:off x="7592565" y="6298965"/>
            <a:ext cx="609150" cy="184908"/>
          </a:xfrm>
          <a:prstGeom prst="rect">
            <a:avLst/>
          </a:prstGeom>
          <a:solidFill>
            <a:srgbClr val="4BACC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229" name="Shape 229"/>
          <p:cNvSpPr txBox="1"/>
          <p:nvPr/>
        </p:nvSpPr>
        <p:spPr>
          <a:xfrm>
            <a:off x="77735" y="6600807"/>
            <a:ext cx="1113501" cy="123111"/>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Submit draft Phase III WIP</a:t>
            </a:r>
          </a:p>
        </p:txBody>
      </p:sp>
      <p:sp>
        <p:nvSpPr>
          <p:cNvPr id="230" name="Shape 230"/>
          <p:cNvSpPr/>
          <p:nvPr/>
        </p:nvSpPr>
        <p:spPr>
          <a:xfrm>
            <a:off x="8335549" y="6516784"/>
            <a:ext cx="609150" cy="188485"/>
          </a:xfrm>
          <a:prstGeom prst="rect">
            <a:avLst/>
          </a:prstGeom>
          <a:solidFill>
            <a:srgbClr val="D2472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231" name="Shape 231"/>
          <p:cNvSpPr txBox="1"/>
          <p:nvPr/>
        </p:nvSpPr>
        <p:spPr>
          <a:xfrm>
            <a:off x="74304" y="5757543"/>
            <a:ext cx="1433995" cy="369332"/>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DEQ builds Phase III WIP input decks from local BMP info and implementing  strategies</a:t>
            </a:r>
          </a:p>
        </p:txBody>
      </p:sp>
      <p:sp>
        <p:nvSpPr>
          <p:cNvPr id="232" name="Shape 232"/>
          <p:cNvSpPr/>
          <p:nvPr/>
        </p:nvSpPr>
        <p:spPr>
          <a:xfrm>
            <a:off x="4109062" y="5415296"/>
            <a:ext cx="3632098" cy="246221"/>
          </a:xfrm>
          <a:prstGeom prst="rect">
            <a:avLst/>
          </a:prstGeom>
          <a:solidFill>
            <a:srgbClr val="4BACC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233" name="Shape 233"/>
          <p:cNvSpPr/>
          <p:nvPr/>
        </p:nvSpPr>
        <p:spPr>
          <a:xfrm>
            <a:off x="4097796" y="4994204"/>
            <a:ext cx="3587225" cy="242688"/>
          </a:xfrm>
          <a:prstGeom prst="rect">
            <a:avLst/>
          </a:prstGeom>
          <a:solidFill>
            <a:srgbClr val="4BACC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234" name="Shape 234"/>
          <p:cNvSpPr txBox="1"/>
          <p:nvPr/>
        </p:nvSpPr>
        <p:spPr>
          <a:xfrm>
            <a:off x="5486794" y="5251711"/>
            <a:ext cx="929782" cy="138499"/>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900">
                <a:solidFill>
                  <a:srgbClr val="000000"/>
                </a:solidFill>
                <a:latin typeface="Calibri"/>
                <a:ea typeface="Calibri"/>
                <a:cs typeface="Calibri"/>
                <a:sym typeface="Calibri"/>
              </a:rPr>
              <a:t>Feb – Oct</a:t>
            </a:r>
          </a:p>
        </p:txBody>
      </p:sp>
      <p:sp>
        <p:nvSpPr>
          <p:cNvPr id="235" name="Shape 235"/>
          <p:cNvSpPr txBox="1"/>
          <p:nvPr/>
        </p:nvSpPr>
        <p:spPr>
          <a:xfrm>
            <a:off x="6524570" y="6119659"/>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Aug - Oct</a:t>
            </a:r>
          </a:p>
        </p:txBody>
      </p:sp>
      <p:sp>
        <p:nvSpPr>
          <p:cNvPr id="236" name="Shape 236"/>
          <p:cNvSpPr txBox="1"/>
          <p:nvPr/>
        </p:nvSpPr>
        <p:spPr>
          <a:xfrm>
            <a:off x="8028845" y="6718999"/>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Dec</a:t>
            </a:r>
          </a:p>
        </p:txBody>
      </p:sp>
      <p:sp>
        <p:nvSpPr>
          <p:cNvPr id="237" name="Shape 237"/>
          <p:cNvSpPr txBox="1"/>
          <p:nvPr/>
        </p:nvSpPr>
        <p:spPr>
          <a:xfrm>
            <a:off x="7310981" y="6471931"/>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Nov</a:t>
            </a:r>
          </a:p>
        </p:txBody>
      </p:sp>
      <p:sp>
        <p:nvSpPr>
          <p:cNvPr id="238" name="Shape 238"/>
          <p:cNvSpPr txBox="1"/>
          <p:nvPr/>
        </p:nvSpPr>
        <p:spPr>
          <a:xfrm>
            <a:off x="2123293" y="1290074"/>
            <a:ext cx="203200" cy="186055"/>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Sept</a:t>
            </a:r>
          </a:p>
        </p:txBody>
      </p:sp>
      <p:sp>
        <p:nvSpPr>
          <p:cNvPr id="239" name="Shape 239"/>
          <p:cNvSpPr txBox="1"/>
          <p:nvPr/>
        </p:nvSpPr>
        <p:spPr>
          <a:xfrm>
            <a:off x="1685705" y="1274241"/>
            <a:ext cx="203200" cy="232808"/>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lang="en-US" sz="1200">
                <a:solidFill>
                  <a:srgbClr val="FFFFFF"/>
                </a:solidFill>
                <a:latin typeface="Calibri"/>
                <a:ea typeface="Calibri"/>
                <a:cs typeface="Calibri"/>
                <a:sym typeface="Calibri"/>
              </a:rPr>
              <a:t>Aug</a:t>
            </a:r>
          </a:p>
        </p:txBody>
      </p:sp>
      <p:cxnSp>
        <p:nvCxnSpPr>
          <p:cNvPr id="240" name="Shape 240"/>
          <p:cNvCxnSpPr/>
          <p:nvPr/>
        </p:nvCxnSpPr>
        <p:spPr>
          <a:xfrm>
            <a:off x="2050124" y="1313505"/>
            <a:ext cx="0" cy="190500"/>
          </a:xfrm>
          <a:prstGeom prst="straightConnector1">
            <a:avLst/>
          </a:prstGeom>
          <a:noFill/>
          <a:ln cap="flat" cmpd="sng" w="9525">
            <a:solidFill>
              <a:schemeClr val="lt1">
                <a:alpha val="29803"/>
              </a:schemeClr>
            </a:solidFill>
            <a:prstDash val="solid"/>
            <a:miter lim="800000"/>
            <a:headEnd len="med" w="med" type="none"/>
            <a:tailEnd len="med" w="med" type="none"/>
          </a:ln>
        </p:spPr>
      </p:cxnSp>
      <p:sp>
        <p:nvSpPr>
          <p:cNvPr id="241" name="Shape 241"/>
          <p:cNvSpPr txBox="1"/>
          <p:nvPr/>
        </p:nvSpPr>
        <p:spPr>
          <a:xfrm>
            <a:off x="82879" y="2316635"/>
            <a:ext cx="1387815" cy="492443"/>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Model “fatal” flaw identification &amp; resolution;  DEQ assesses  appropriate scale of local planning goals; Phase 6 model approved</a:t>
            </a:r>
          </a:p>
        </p:txBody>
      </p:sp>
      <p:sp>
        <p:nvSpPr>
          <p:cNvPr id="242" name="Shape 242"/>
          <p:cNvSpPr txBox="1"/>
          <p:nvPr/>
        </p:nvSpPr>
        <p:spPr>
          <a:xfrm>
            <a:off x="2844565" y="3328499"/>
            <a:ext cx="1382399"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Oct 31, 2017 – Feb 28, 2018</a:t>
            </a:r>
          </a:p>
        </p:txBody>
      </p:sp>
      <p:sp>
        <p:nvSpPr>
          <p:cNvPr id="243" name="Shape 243"/>
          <p:cNvSpPr/>
          <p:nvPr/>
        </p:nvSpPr>
        <p:spPr>
          <a:xfrm>
            <a:off x="3390718" y="3981911"/>
            <a:ext cx="329250" cy="199219"/>
          </a:xfrm>
          <a:prstGeom prst="rect">
            <a:avLst/>
          </a:prstGeom>
          <a:solidFill>
            <a:srgbClr val="4BACC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244" name="Shape 244"/>
          <p:cNvSpPr txBox="1"/>
          <p:nvPr/>
        </p:nvSpPr>
        <p:spPr>
          <a:xfrm>
            <a:off x="62843" y="5415298"/>
            <a:ext cx="1330861" cy="246221"/>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On-going drafting of Phase III WIP document</a:t>
            </a:r>
          </a:p>
        </p:txBody>
      </p:sp>
      <p:sp>
        <p:nvSpPr>
          <p:cNvPr id="245" name="Shape 245"/>
          <p:cNvSpPr txBox="1"/>
          <p:nvPr/>
        </p:nvSpPr>
        <p:spPr>
          <a:xfrm>
            <a:off x="401520" y="1305219"/>
            <a:ext cx="1367511" cy="169277"/>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1100" u="sng">
                <a:solidFill>
                  <a:srgbClr val="FFFFFF"/>
                </a:solidFill>
                <a:latin typeface="Calibri"/>
                <a:ea typeface="Calibri"/>
                <a:cs typeface="Calibri"/>
                <a:sym typeface="Calibri"/>
              </a:rPr>
              <a:t>Key Tasks</a:t>
            </a:r>
          </a:p>
        </p:txBody>
      </p:sp>
      <p:sp>
        <p:nvSpPr>
          <p:cNvPr id="246" name="Shape 246"/>
          <p:cNvSpPr/>
          <p:nvPr/>
        </p:nvSpPr>
        <p:spPr>
          <a:xfrm>
            <a:off x="6525980" y="5876969"/>
            <a:ext cx="1192799" cy="242688"/>
          </a:xfrm>
          <a:prstGeom prst="rect">
            <a:avLst/>
          </a:prstGeom>
          <a:solidFill>
            <a:srgbClr val="4BACC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247" name="Shape 247"/>
          <p:cNvSpPr txBox="1"/>
          <p:nvPr/>
        </p:nvSpPr>
        <p:spPr>
          <a:xfrm>
            <a:off x="5107596" y="5669927"/>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Feb - Oct</a:t>
            </a:r>
          </a:p>
        </p:txBody>
      </p:sp>
      <p:cxnSp>
        <p:nvCxnSpPr>
          <p:cNvPr id="248" name="Shape 248"/>
          <p:cNvCxnSpPr/>
          <p:nvPr/>
        </p:nvCxnSpPr>
        <p:spPr>
          <a:xfrm>
            <a:off x="1648209" y="3236148"/>
            <a:ext cx="1051857" cy="0"/>
          </a:xfrm>
          <a:prstGeom prst="straightConnector1">
            <a:avLst/>
          </a:prstGeom>
          <a:noFill/>
          <a:ln cap="flat" cmpd="sng" w="9525">
            <a:solidFill>
              <a:schemeClr val="accent1"/>
            </a:solidFill>
            <a:prstDash val="solid"/>
            <a:miter lim="800000"/>
            <a:headEnd len="med" w="med" type="none"/>
            <a:tailEnd len="lg" w="lg" type="triangle"/>
          </a:ln>
        </p:spPr>
      </p:cxnSp>
      <p:cxnSp>
        <p:nvCxnSpPr>
          <p:cNvPr id="249" name="Shape 249"/>
          <p:cNvCxnSpPr/>
          <p:nvPr/>
        </p:nvCxnSpPr>
        <p:spPr>
          <a:xfrm>
            <a:off x="1658099" y="4087733"/>
            <a:ext cx="2532012" cy="9320"/>
          </a:xfrm>
          <a:prstGeom prst="straightConnector1">
            <a:avLst/>
          </a:prstGeom>
          <a:noFill/>
          <a:ln cap="flat" cmpd="sng" w="9525">
            <a:solidFill>
              <a:schemeClr val="accent1"/>
            </a:solidFill>
            <a:prstDash val="solid"/>
            <a:miter lim="800000"/>
            <a:headEnd len="med" w="med" type="none"/>
            <a:tailEnd len="lg" w="lg" type="triangle"/>
          </a:ln>
        </p:spPr>
      </p:cxnSp>
      <p:cxnSp>
        <p:nvCxnSpPr>
          <p:cNvPr id="250" name="Shape 250"/>
          <p:cNvCxnSpPr/>
          <p:nvPr/>
        </p:nvCxnSpPr>
        <p:spPr>
          <a:xfrm>
            <a:off x="1656326" y="3744213"/>
            <a:ext cx="2920967" cy="0"/>
          </a:xfrm>
          <a:prstGeom prst="straightConnector1">
            <a:avLst/>
          </a:prstGeom>
          <a:noFill/>
          <a:ln cap="flat" cmpd="sng" w="9525">
            <a:solidFill>
              <a:schemeClr val="accent1"/>
            </a:solidFill>
            <a:prstDash val="solid"/>
            <a:miter lim="800000"/>
            <a:headEnd len="med" w="med" type="none"/>
            <a:tailEnd len="lg" w="lg" type="triangle"/>
          </a:ln>
        </p:spPr>
      </p:cxnSp>
      <p:cxnSp>
        <p:nvCxnSpPr>
          <p:cNvPr id="251" name="Shape 251"/>
          <p:cNvCxnSpPr/>
          <p:nvPr/>
        </p:nvCxnSpPr>
        <p:spPr>
          <a:xfrm flipH="1" rot="10800000">
            <a:off x="1648209" y="5538406"/>
            <a:ext cx="2442103" cy="148"/>
          </a:xfrm>
          <a:prstGeom prst="straightConnector1">
            <a:avLst/>
          </a:prstGeom>
          <a:noFill/>
          <a:ln cap="flat" cmpd="sng" w="9525">
            <a:solidFill>
              <a:schemeClr val="accent1"/>
            </a:solidFill>
            <a:prstDash val="solid"/>
            <a:miter lim="800000"/>
            <a:headEnd len="med" w="med" type="none"/>
            <a:tailEnd len="lg" w="lg" type="triangle"/>
          </a:ln>
        </p:spPr>
      </p:cxnSp>
      <p:cxnSp>
        <p:nvCxnSpPr>
          <p:cNvPr id="252" name="Shape 252"/>
          <p:cNvCxnSpPr/>
          <p:nvPr/>
        </p:nvCxnSpPr>
        <p:spPr>
          <a:xfrm>
            <a:off x="1669684" y="5144047"/>
            <a:ext cx="2408783" cy="0"/>
          </a:xfrm>
          <a:prstGeom prst="straightConnector1">
            <a:avLst/>
          </a:prstGeom>
          <a:noFill/>
          <a:ln cap="flat" cmpd="sng" w="9525">
            <a:solidFill>
              <a:schemeClr val="accent1"/>
            </a:solidFill>
            <a:prstDash val="solid"/>
            <a:miter lim="800000"/>
            <a:headEnd len="med" w="med" type="none"/>
            <a:tailEnd len="lg" w="lg" type="triangle"/>
          </a:ln>
        </p:spPr>
      </p:cxnSp>
      <p:cxnSp>
        <p:nvCxnSpPr>
          <p:cNvPr id="253" name="Shape 253"/>
          <p:cNvCxnSpPr/>
          <p:nvPr/>
        </p:nvCxnSpPr>
        <p:spPr>
          <a:xfrm>
            <a:off x="1645289" y="5998313"/>
            <a:ext cx="4890047" cy="8795"/>
          </a:xfrm>
          <a:prstGeom prst="straightConnector1">
            <a:avLst/>
          </a:prstGeom>
          <a:noFill/>
          <a:ln cap="flat" cmpd="sng" w="9525">
            <a:solidFill>
              <a:schemeClr val="accent1"/>
            </a:solidFill>
            <a:prstDash val="solid"/>
            <a:miter lim="800000"/>
            <a:headEnd len="med" w="med" type="none"/>
            <a:tailEnd len="lg" w="lg" type="triangle"/>
          </a:ln>
        </p:spPr>
      </p:cxnSp>
      <p:cxnSp>
        <p:nvCxnSpPr>
          <p:cNvPr id="254" name="Shape 254"/>
          <p:cNvCxnSpPr/>
          <p:nvPr/>
        </p:nvCxnSpPr>
        <p:spPr>
          <a:xfrm>
            <a:off x="1646194" y="6413004"/>
            <a:ext cx="5898445" cy="0"/>
          </a:xfrm>
          <a:prstGeom prst="straightConnector1">
            <a:avLst/>
          </a:prstGeom>
          <a:noFill/>
          <a:ln cap="flat" cmpd="sng" w="9525">
            <a:solidFill>
              <a:schemeClr val="accent1"/>
            </a:solidFill>
            <a:prstDash val="solid"/>
            <a:miter lim="800000"/>
            <a:headEnd len="med" w="med" type="none"/>
            <a:tailEnd len="lg" w="lg" type="triangle"/>
          </a:ln>
        </p:spPr>
      </p:cxnSp>
      <p:cxnSp>
        <p:nvCxnSpPr>
          <p:cNvPr id="255" name="Shape 255"/>
          <p:cNvCxnSpPr/>
          <p:nvPr/>
        </p:nvCxnSpPr>
        <p:spPr>
          <a:xfrm>
            <a:off x="1634523" y="6705268"/>
            <a:ext cx="6637184" cy="0"/>
          </a:xfrm>
          <a:prstGeom prst="straightConnector1">
            <a:avLst/>
          </a:prstGeom>
          <a:noFill/>
          <a:ln cap="flat" cmpd="sng" w="9525">
            <a:solidFill>
              <a:schemeClr val="accent1"/>
            </a:solidFill>
            <a:prstDash val="solid"/>
            <a:miter lim="800000"/>
            <a:headEnd len="med" w="med" type="none"/>
            <a:tailEnd len="lg" w="lg" type="triangle"/>
          </a:ln>
        </p:spPr>
      </p:cxnSp>
      <p:sp>
        <p:nvSpPr>
          <p:cNvPr id="256" name="Shape 256"/>
          <p:cNvSpPr txBox="1"/>
          <p:nvPr/>
        </p:nvSpPr>
        <p:spPr>
          <a:xfrm>
            <a:off x="3476369" y="967115"/>
            <a:ext cx="1884625" cy="230832"/>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General Assembly Session</a:t>
            </a:r>
          </a:p>
        </p:txBody>
      </p:sp>
      <p:sp>
        <p:nvSpPr>
          <p:cNvPr id="257" name="Shape 257"/>
          <p:cNvSpPr txBox="1"/>
          <p:nvPr/>
        </p:nvSpPr>
        <p:spPr>
          <a:xfrm>
            <a:off x="3237461" y="628703"/>
            <a:ext cx="1614965" cy="24622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lang="en-US" sz="1000">
                <a:solidFill>
                  <a:srgbClr val="000000"/>
                </a:solidFill>
                <a:latin typeface="Calibri"/>
                <a:ea typeface="Calibri"/>
                <a:cs typeface="Calibri"/>
                <a:sym typeface="Calibri"/>
              </a:rPr>
              <a:t>New Administration</a:t>
            </a:r>
          </a:p>
        </p:txBody>
      </p:sp>
      <p:cxnSp>
        <p:nvCxnSpPr>
          <p:cNvPr id="258" name="Shape 258"/>
          <p:cNvCxnSpPr/>
          <p:nvPr/>
        </p:nvCxnSpPr>
        <p:spPr>
          <a:xfrm>
            <a:off x="3746441" y="874923"/>
            <a:ext cx="0" cy="310787"/>
          </a:xfrm>
          <a:prstGeom prst="straightConnector1">
            <a:avLst/>
          </a:prstGeom>
          <a:noFill/>
          <a:ln cap="flat" cmpd="sng" w="9525">
            <a:solidFill>
              <a:schemeClr val="accent1"/>
            </a:solidFill>
            <a:prstDash val="solid"/>
            <a:miter lim="800000"/>
            <a:headEnd len="med" w="med" type="none"/>
            <a:tailEnd len="lg" w="lg" type="triangle"/>
          </a:ln>
        </p:spPr>
      </p:cxnSp>
      <p:cxnSp>
        <p:nvCxnSpPr>
          <p:cNvPr id="259" name="Shape 259"/>
          <p:cNvCxnSpPr/>
          <p:nvPr/>
        </p:nvCxnSpPr>
        <p:spPr>
          <a:xfrm flipH="1" rot="10800000">
            <a:off x="110718" y="2829561"/>
            <a:ext cx="1420310" cy="1"/>
          </a:xfrm>
          <a:prstGeom prst="straightConnector1">
            <a:avLst/>
          </a:prstGeom>
          <a:noFill/>
          <a:ln cap="flat" cmpd="sng" w="9525">
            <a:solidFill>
              <a:schemeClr val="dk1"/>
            </a:solidFill>
            <a:prstDash val="solid"/>
            <a:miter lim="800000"/>
            <a:headEnd len="med" w="med" type="none"/>
            <a:tailEnd len="med" w="med" type="none"/>
          </a:ln>
        </p:spPr>
      </p:cxnSp>
      <p:cxnSp>
        <p:nvCxnSpPr>
          <p:cNvPr id="260" name="Shape 260"/>
          <p:cNvCxnSpPr/>
          <p:nvPr/>
        </p:nvCxnSpPr>
        <p:spPr>
          <a:xfrm>
            <a:off x="31568" y="5393082"/>
            <a:ext cx="1449641" cy="0"/>
          </a:xfrm>
          <a:prstGeom prst="straightConnector1">
            <a:avLst/>
          </a:prstGeom>
          <a:noFill/>
          <a:ln cap="flat" cmpd="sng" w="9525">
            <a:solidFill>
              <a:schemeClr val="dk1"/>
            </a:solidFill>
            <a:prstDash val="solid"/>
            <a:miter lim="800000"/>
            <a:headEnd len="med" w="med" type="none"/>
            <a:tailEnd len="med" w="med" type="none"/>
          </a:ln>
        </p:spPr>
      </p:cxnSp>
      <p:cxnSp>
        <p:nvCxnSpPr>
          <p:cNvPr id="261" name="Shape 261"/>
          <p:cNvCxnSpPr/>
          <p:nvPr/>
        </p:nvCxnSpPr>
        <p:spPr>
          <a:xfrm>
            <a:off x="80944" y="4364804"/>
            <a:ext cx="1420310" cy="0"/>
          </a:xfrm>
          <a:prstGeom prst="straightConnector1">
            <a:avLst/>
          </a:prstGeom>
          <a:noFill/>
          <a:ln cap="flat" cmpd="sng" w="9525">
            <a:solidFill>
              <a:schemeClr val="dk1"/>
            </a:solidFill>
            <a:prstDash val="solid"/>
            <a:miter lim="800000"/>
            <a:headEnd len="med" w="med" type="none"/>
            <a:tailEnd len="med" w="med" type="none"/>
          </a:ln>
        </p:spPr>
      </p:cxnSp>
      <p:cxnSp>
        <p:nvCxnSpPr>
          <p:cNvPr id="262" name="Shape 262"/>
          <p:cNvCxnSpPr/>
          <p:nvPr/>
        </p:nvCxnSpPr>
        <p:spPr>
          <a:xfrm>
            <a:off x="87951" y="3466020"/>
            <a:ext cx="1443077" cy="0"/>
          </a:xfrm>
          <a:prstGeom prst="straightConnector1">
            <a:avLst/>
          </a:prstGeom>
          <a:noFill/>
          <a:ln cap="flat" cmpd="sng" w="9525">
            <a:solidFill>
              <a:schemeClr val="dk1"/>
            </a:solidFill>
            <a:prstDash val="solid"/>
            <a:miter lim="800000"/>
            <a:headEnd len="med" w="med" type="none"/>
            <a:tailEnd len="med" w="med" type="none"/>
          </a:ln>
        </p:spPr>
      </p:cxnSp>
      <p:cxnSp>
        <p:nvCxnSpPr>
          <p:cNvPr id="263" name="Shape 263"/>
          <p:cNvCxnSpPr/>
          <p:nvPr/>
        </p:nvCxnSpPr>
        <p:spPr>
          <a:xfrm>
            <a:off x="71499" y="3914799"/>
            <a:ext cx="1459736" cy="0"/>
          </a:xfrm>
          <a:prstGeom prst="straightConnector1">
            <a:avLst/>
          </a:prstGeom>
          <a:noFill/>
          <a:ln cap="flat" cmpd="sng" w="9525">
            <a:solidFill>
              <a:schemeClr val="dk1"/>
            </a:solidFill>
            <a:prstDash val="solid"/>
            <a:miter lim="800000"/>
            <a:headEnd len="med" w="med" type="none"/>
            <a:tailEnd len="med" w="med" type="none"/>
          </a:ln>
        </p:spPr>
      </p:cxnSp>
      <p:cxnSp>
        <p:nvCxnSpPr>
          <p:cNvPr id="264" name="Shape 264"/>
          <p:cNvCxnSpPr/>
          <p:nvPr/>
        </p:nvCxnSpPr>
        <p:spPr>
          <a:xfrm>
            <a:off x="45273" y="5747636"/>
            <a:ext cx="1463026" cy="0"/>
          </a:xfrm>
          <a:prstGeom prst="straightConnector1">
            <a:avLst/>
          </a:prstGeom>
          <a:noFill/>
          <a:ln cap="flat" cmpd="sng" w="9525">
            <a:solidFill>
              <a:schemeClr val="dk1"/>
            </a:solidFill>
            <a:prstDash val="solid"/>
            <a:miter lim="800000"/>
            <a:headEnd len="med" w="med" type="none"/>
            <a:tailEnd len="med" w="med" type="none"/>
          </a:ln>
        </p:spPr>
      </p:cxnSp>
      <p:cxnSp>
        <p:nvCxnSpPr>
          <p:cNvPr id="265" name="Shape 265"/>
          <p:cNvCxnSpPr/>
          <p:nvPr/>
        </p:nvCxnSpPr>
        <p:spPr>
          <a:xfrm>
            <a:off x="45354" y="6188907"/>
            <a:ext cx="1443077" cy="0"/>
          </a:xfrm>
          <a:prstGeom prst="straightConnector1">
            <a:avLst/>
          </a:prstGeom>
          <a:noFill/>
          <a:ln cap="flat" cmpd="sng" w="9525">
            <a:solidFill>
              <a:schemeClr val="dk1"/>
            </a:solidFill>
            <a:prstDash val="solid"/>
            <a:miter lim="800000"/>
            <a:headEnd len="med" w="med" type="none"/>
            <a:tailEnd len="med" w="med" type="none"/>
          </a:ln>
        </p:spPr>
      </p:cxnSp>
      <p:cxnSp>
        <p:nvCxnSpPr>
          <p:cNvPr id="266" name="Shape 266"/>
          <p:cNvCxnSpPr/>
          <p:nvPr/>
        </p:nvCxnSpPr>
        <p:spPr>
          <a:xfrm>
            <a:off x="71499" y="6555936"/>
            <a:ext cx="1463026" cy="0"/>
          </a:xfrm>
          <a:prstGeom prst="straightConnector1">
            <a:avLst/>
          </a:prstGeom>
          <a:noFill/>
          <a:ln cap="flat" cmpd="sng" w="9525">
            <a:solidFill>
              <a:schemeClr val="dk1"/>
            </a:solidFill>
            <a:prstDash val="solid"/>
            <a:miter lim="800000"/>
            <a:headEnd len="med" w="med" type="none"/>
            <a:tailEnd len="med" w="med" type="none"/>
          </a:ln>
        </p:spPr>
      </p:cxnSp>
      <p:cxnSp>
        <p:nvCxnSpPr>
          <p:cNvPr id="267" name="Shape 267"/>
          <p:cNvCxnSpPr/>
          <p:nvPr/>
        </p:nvCxnSpPr>
        <p:spPr>
          <a:xfrm>
            <a:off x="1634523" y="1619234"/>
            <a:ext cx="0" cy="5178140"/>
          </a:xfrm>
          <a:prstGeom prst="straightConnector1">
            <a:avLst/>
          </a:prstGeom>
          <a:noFill/>
          <a:ln cap="flat" cmpd="sng" w="9525">
            <a:solidFill>
              <a:schemeClr val="dk1"/>
            </a:solidFill>
            <a:prstDash val="solid"/>
            <a:miter lim="800000"/>
            <a:headEnd len="med" w="med" type="none"/>
            <a:tailEnd len="med" w="med" type="none"/>
          </a:ln>
        </p:spPr>
      </p:cxnSp>
      <p:sp>
        <p:nvSpPr>
          <p:cNvPr id="268" name="Shape 268"/>
          <p:cNvSpPr txBox="1"/>
          <p:nvPr/>
        </p:nvSpPr>
        <p:spPr>
          <a:xfrm>
            <a:off x="2944802" y="4197033"/>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Dec</a:t>
            </a:r>
          </a:p>
        </p:txBody>
      </p:sp>
      <p:sp>
        <p:nvSpPr>
          <p:cNvPr id="269" name="Shape 269"/>
          <p:cNvSpPr/>
          <p:nvPr/>
        </p:nvSpPr>
        <p:spPr>
          <a:xfrm>
            <a:off x="4190111" y="3997443"/>
            <a:ext cx="329250" cy="199219"/>
          </a:xfrm>
          <a:prstGeom prst="rect">
            <a:avLst/>
          </a:prstGeom>
          <a:solidFill>
            <a:srgbClr val="4BACC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cxnSp>
        <p:nvCxnSpPr>
          <p:cNvPr id="270" name="Shape 270"/>
          <p:cNvCxnSpPr/>
          <p:nvPr/>
        </p:nvCxnSpPr>
        <p:spPr>
          <a:xfrm>
            <a:off x="91235" y="4868446"/>
            <a:ext cx="1474309" cy="0"/>
          </a:xfrm>
          <a:prstGeom prst="straightConnector1">
            <a:avLst/>
          </a:prstGeom>
          <a:noFill/>
          <a:ln cap="flat" cmpd="sng" w="9525">
            <a:solidFill>
              <a:schemeClr val="dk1"/>
            </a:solidFill>
            <a:prstDash val="solid"/>
            <a:miter lim="800000"/>
            <a:headEnd len="med" w="med" type="none"/>
            <a:tailEnd len="med" w="med" type="none"/>
          </a:ln>
        </p:spPr>
      </p:cxnSp>
      <p:sp>
        <p:nvSpPr>
          <p:cNvPr id="271" name="Shape 271"/>
          <p:cNvSpPr txBox="1"/>
          <p:nvPr/>
        </p:nvSpPr>
        <p:spPr>
          <a:xfrm>
            <a:off x="71690" y="4441319"/>
            <a:ext cx="1371146" cy="369332"/>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CAST training for State agency staff  &amp; local entities that choose to receive CAST training</a:t>
            </a:r>
          </a:p>
        </p:txBody>
      </p:sp>
      <p:sp>
        <p:nvSpPr>
          <p:cNvPr id="272" name="Shape 272"/>
          <p:cNvSpPr/>
          <p:nvPr/>
        </p:nvSpPr>
        <p:spPr>
          <a:xfrm>
            <a:off x="3930258" y="4364804"/>
            <a:ext cx="1022857" cy="473929"/>
          </a:xfrm>
          <a:prstGeom prst="rect">
            <a:avLst/>
          </a:prstGeom>
          <a:solidFill>
            <a:srgbClr val="548135"/>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CAST training for local/regional entities &amp; stakeholders </a:t>
            </a:r>
          </a:p>
        </p:txBody>
      </p:sp>
      <p:cxnSp>
        <p:nvCxnSpPr>
          <p:cNvPr id="273" name="Shape 273"/>
          <p:cNvCxnSpPr/>
          <p:nvPr/>
        </p:nvCxnSpPr>
        <p:spPr>
          <a:xfrm flipH="1" rot="10800000">
            <a:off x="1639110" y="4630531"/>
            <a:ext cx="2291148" cy="1"/>
          </a:xfrm>
          <a:prstGeom prst="straightConnector1">
            <a:avLst/>
          </a:prstGeom>
          <a:noFill/>
          <a:ln cap="flat" cmpd="sng" w="9525">
            <a:solidFill>
              <a:schemeClr val="accent1"/>
            </a:solidFill>
            <a:prstDash val="solid"/>
            <a:miter lim="800000"/>
            <a:headEnd len="med" w="med" type="none"/>
            <a:tailEnd len="lg" w="lg" type="triangle"/>
          </a:ln>
        </p:spPr>
      </p:cxnSp>
      <p:sp>
        <p:nvSpPr>
          <p:cNvPr id="274" name="Shape 274"/>
          <p:cNvSpPr txBox="1"/>
          <p:nvPr/>
        </p:nvSpPr>
        <p:spPr>
          <a:xfrm>
            <a:off x="3820388" y="4838733"/>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Feb –  Mar</a:t>
            </a:r>
          </a:p>
        </p:txBody>
      </p:sp>
      <p:cxnSp>
        <p:nvCxnSpPr>
          <p:cNvPr id="275" name="Shape 275"/>
          <p:cNvCxnSpPr/>
          <p:nvPr/>
        </p:nvCxnSpPr>
        <p:spPr>
          <a:xfrm>
            <a:off x="46881" y="2275041"/>
            <a:ext cx="1443077" cy="0"/>
          </a:xfrm>
          <a:prstGeom prst="straightConnector1">
            <a:avLst/>
          </a:prstGeom>
          <a:noFill/>
          <a:ln cap="flat" cmpd="sng" w="9525">
            <a:solidFill>
              <a:schemeClr val="dk1"/>
            </a:solidFill>
            <a:prstDash val="solid"/>
            <a:miter lim="800000"/>
            <a:headEnd len="med" w="med" type="none"/>
            <a:tailEnd len="med" w="med" type="none"/>
          </a:ln>
        </p:spPr>
      </p:cxnSp>
      <p:sp>
        <p:nvSpPr>
          <p:cNvPr id="276" name="Shape 276"/>
          <p:cNvSpPr txBox="1"/>
          <p:nvPr/>
        </p:nvSpPr>
        <p:spPr>
          <a:xfrm>
            <a:off x="104585" y="1640629"/>
            <a:ext cx="1429940" cy="615553"/>
          </a:xfrm>
          <a:prstGeom prst="rect">
            <a:avLst/>
          </a:prstGeom>
          <a:noFill/>
          <a:ln>
            <a:noFill/>
          </a:ln>
        </p:spPr>
        <p:txBody>
          <a:bodyPr anchorCtr="0" anchor="ctr" bIns="0" lIns="0" rIns="0" wrap="square" tIns="0">
            <a:noAutofit/>
          </a:bodyPr>
          <a:lstStyle/>
          <a:p>
            <a:pPr indent="0" lvl="0" marL="0" marR="0" rtl="0" algn="l">
              <a:spcBef>
                <a:spcPts val="0"/>
              </a:spcBef>
              <a:buSzPct val="25000"/>
              <a:buNone/>
            </a:pPr>
            <a:r>
              <a:rPr b="1" lang="en-US" sz="800">
                <a:solidFill>
                  <a:srgbClr val="000000"/>
                </a:solidFill>
                <a:latin typeface="Calibri"/>
                <a:ea typeface="Calibri"/>
                <a:cs typeface="Calibri"/>
                <a:sym typeface="Calibri"/>
              </a:rPr>
              <a:t>Local engagement &amp; outreach events – includes elected official round tables conducted by the Chesapeake Bay Program Local Govt. Advisory Committee </a:t>
            </a:r>
          </a:p>
        </p:txBody>
      </p:sp>
      <p:sp>
        <p:nvSpPr>
          <p:cNvPr id="277" name="Shape 277"/>
          <p:cNvSpPr/>
          <p:nvPr/>
        </p:nvSpPr>
        <p:spPr>
          <a:xfrm>
            <a:off x="1656325" y="1662977"/>
            <a:ext cx="1217748" cy="612064"/>
          </a:xfrm>
          <a:prstGeom prst="rect">
            <a:avLst/>
          </a:prstGeom>
          <a:solidFill>
            <a:srgbClr val="548135"/>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Virginia Association of Counties/Virginia Municipal League Regional Meetings for elected officials </a:t>
            </a:r>
          </a:p>
        </p:txBody>
      </p:sp>
      <p:sp>
        <p:nvSpPr>
          <p:cNvPr id="278" name="Shape 278"/>
          <p:cNvSpPr/>
          <p:nvPr/>
        </p:nvSpPr>
        <p:spPr>
          <a:xfrm>
            <a:off x="5240073" y="1663112"/>
            <a:ext cx="603876" cy="963248"/>
          </a:xfrm>
          <a:prstGeom prst="rect">
            <a:avLst/>
          </a:prstGeom>
          <a:solidFill>
            <a:srgbClr val="548135"/>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1</a:t>
            </a:r>
            <a:r>
              <a:rPr b="1" baseline="30000" lang="en-US" sz="800">
                <a:solidFill>
                  <a:srgbClr val="000000"/>
                </a:solidFill>
                <a:latin typeface="Calibri"/>
                <a:ea typeface="Calibri"/>
                <a:cs typeface="Calibri"/>
                <a:sym typeface="Calibri"/>
              </a:rPr>
              <a:t>st</a:t>
            </a:r>
            <a:r>
              <a:rPr b="1" lang="en-US" sz="800">
                <a:solidFill>
                  <a:srgbClr val="000000"/>
                </a:solidFill>
                <a:latin typeface="Calibri"/>
                <a:ea typeface="Calibri"/>
                <a:cs typeface="Calibri"/>
                <a:sym typeface="Calibri"/>
              </a:rPr>
              <a:t> round regional work session to discuss local area goals</a:t>
            </a:r>
          </a:p>
        </p:txBody>
      </p:sp>
      <p:sp>
        <p:nvSpPr>
          <p:cNvPr id="279" name="Shape 279"/>
          <p:cNvSpPr/>
          <p:nvPr/>
        </p:nvSpPr>
        <p:spPr>
          <a:xfrm>
            <a:off x="6226101" y="1655560"/>
            <a:ext cx="707266" cy="509874"/>
          </a:xfrm>
          <a:prstGeom prst="rect">
            <a:avLst/>
          </a:prstGeom>
          <a:solidFill>
            <a:srgbClr val="548135"/>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2</a:t>
            </a:r>
            <a:r>
              <a:rPr b="1" baseline="30000" lang="en-US" sz="800">
                <a:solidFill>
                  <a:srgbClr val="000000"/>
                </a:solidFill>
                <a:latin typeface="Calibri"/>
                <a:ea typeface="Calibri"/>
                <a:cs typeface="Calibri"/>
                <a:sym typeface="Calibri"/>
              </a:rPr>
              <a:t>nd</a:t>
            </a:r>
            <a:r>
              <a:rPr b="1" lang="en-US" sz="800">
                <a:solidFill>
                  <a:srgbClr val="000000"/>
                </a:solidFill>
                <a:latin typeface="Calibri"/>
                <a:ea typeface="Calibri"/>
                <a:cs typeface="Calibri"/>
                <a:sym typeface="Calibri"/>
              </a:rPr>
              <a:t> round regional  work sessions</a:t>
            </a:r>
          </a:p>
        </p:txBody>
      </p:sp>
      <p:sp>
        <p:nvSpPr>
          <p:cNvPr id="280" name="Shape 280"/>
          <p:cNvSpPr/>
          <p:nvPr/>
        </p:nvSpPr>
        <p:spPr>
          <a:xfrm>
            <a:off x="3711164" y="1655560"/>
            <a:ext cx="750760" cy="1072400"/>
          </a:xfrm>
          <a:prstGeom prst="rect">
            <a:avLst/>
          </a:prstGeom>
          <a:solidFill>
            <a:srgbClr val="548135"/>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Phase III WIP Workshop for local &amp; regional staff &amp; stakeholders to discuss process, examples</a:t>
            </a:r>
          </a:p>
        </p:txBody>
      </p:sp>
      <p:sp>
        <p:nvSpPr>
          <p:cNvPr id="281" name="Shape 281"/>
          <p:cNvSpPr/>
          <p:nvPr/>
        </p:nvSpPr>
        <p:spPr>
          <a:xfrm>
            <a:off x="2481277" y="3981910"/>
            <a:ext cx="329250" cy="199219"/>
          </a:xfrm>
          <a:prstGeom prst="rect">
            <a:avLst/>
          </a:prstGeom>
          <a:solidFill>
            <a:srgbClr val="4BACC6"/>
          </a:solidFill>
          <a:ln>
            <a:noFill/>
          </a:ln>
        </p:spPr>
        <p:txBody>
          <a:bodyPr anchorCtr="0" anchor="ctr" bIns="45700" lIns="91425" rIns="91425" wrap="square" tIns="45700">
            <a:noAutofit/>
          </a:bodyPr>
          <a:lstStyle/>
          <a:p>
            <a:pPr indent="0" lvl="0" marL="0" marR="0" rtl="0" algn="ctr">
              <a:spcBef>
                <a:spcPts val="0"/>
              </a:spcBef>
              <a:buNone/>
            </a:pPr>
            <a:r>
              <a:t/>
            </a:r>
            <a:endParaRPr b="1" sz="800">
              <a:solidFill>
                <a:srgbClr val="000000"/>
              </a:solidFill>
              <a:latin typeface="Calibri"/>
              <a:ea typeface="Calibri"/>
              <a:cs typeface="Calibri"/>
              <a:sym typeface="Calibri"/>
            </a:endParaRPr>
          </a:p>
        </p:txBody>
      </p:sp>
      <p:sp>
        <p:nvSpPr>
          <p:cNvPr id="282" name="Shape 282"/>
          <p:cNvSpPr txBox="1"/>
          <p:nvPr/>
        </p:nvSpPr>
        <p:spPr>
          <a:xfrm>
            <a:off x="2020871" y="4208304"/>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Oct</a:t>
            </a:r>
          </a:p>
        </p:txBody>
      </p:sp>
      <p:sp>
        <p:nvSpPr>
          <p:cNvPr id="283" name="Shape 283"/>
          <p:cNvSpPr txBox="1"/>
          <p:nvPr/>
        </p:nvSpPr>
        <p:spPr>
          <a:xfrm>
            <a:off x="3746441" y="4208304"/>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Feb</a:t>
            </a:r>
          </a:p>
        </p:txBody>
      </p:sp>
      <p:sp>
        <p:nvSpPr>
          <p:cNvPr id="284" name="Shape 284"/>
          <p:cNvSpPr/>
          <p:nvPr/>
        </p:nvSpPr>
        <p:spPr>
          <a:xfrm>
            <a:off x="2467911" y="4498712"/>
            <a:ext cx="953782" cy="242688"/>
          </a:xfrm>
          <a:prstGeom prst="rect">
            <a:avLst/>
          </a:prstGeom>
          <a:solidFill>
            <a:srgbClr val="548135"/>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CAST training for State agency staff</a:t>
            </a:r>
          </a:p>
        </p:txBody>
      </p:sp>
      <p:sp>
        <p:nvSpPr>
          <p:cNvPr id="285" name="Shape 285"/>
          <p:cNvSpPr txBox="1"/>
          <p:nvPr/>
        </p:nvSpPr>
        <p:spPr>
          <a:xfrm>
            <a:off x="2296149" y="4741403"/>
            <a:ext cx="1216590" cy="138499"/>
          </a:xfrm>
          <a:prstGeom prst="rect">
            <a:avLst/>
          </a:prstGeom>
          <a:noFill/>
          <a:ln>
            <a:noFill/>
          </a:ln>
        </p:spPr>
        <p:txBody>
          <a:bodyPr anchorCtr="0" anchor="ctr" bIns="0" lIns="0" rIns="0" wrap="square" tIns="0">
            <a:noAutofit/>
          </a:bodyPr>
          <a:lstStyle/>
          <a:p>
            <a:pPr indent="0" lvl="0" marL="0" marR="0" rtl="0" algn="ctr">
              <a:spcBef>
                <a:spcPts val="0"/>
              </a:spcBef>
              <a:buSzPct val="25000"/>
              <a:buNone/>
            </a:pPr>
            <a:r>
              <a:rPr lang="en-US" sz="900">
                <a:solidFill>
                  <a:srgbClr val="000000"/>
                </a:solidFill>
                <a:latin typeface="Calibri"/>
                <a:ea typeface="Calibri"/>
                <a:cs typeface="Calibri"/>
                <a:sym typeface="Calibri"/>
              </a:rPr>
              <a:t>Oct - Nov</a:t>
            </a:r>
          </a:p>
        </p:txBody>
      </p:sp>
      <p:sp>
        <p:nvSpPr>
          <p:cNvPr id="286" name="Shape 286"/>
          <p:cNvSpPr/>
          <p:nvPr/>
        </p:nvSpPr>
        <p:spPr>
          <a:xfrm>
            <a:off x="3014059" y="1662977"/>
            <a:ext cx="565465" cy="653656"/>
          </a:xfrm>
          <a:prstGeom prst="rect">
            <a:avLst/>
          </a:prstGeom>
          <a:solidFill>
            <a:srgbClr val="F4B081"/>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Kick off elected Official Round</a:t>
            </a:r>
          </a:p>
          <a:p>
            <a:pPr indent="0" lvl="0" marL="0" marR="0" rtl="0" algn="ctr">
              <a:spcBef>
                <a:spcPts val="0"/>
              </a:spcBef>
              <a:buSzPct val="25000"/>
              <a:buNone/>
            </a:pPr>
            <a:r>
              <a:rPr b="1" lang="en-US" sz="800">
                <a:solidFill>
                  <a:srgbClr val="000000"/>
                </a:solidFill>
                <a:latin typeface="Calibri"/>
                <a:ea typeface="Calibri"/>
                <a:cs typeface="Calibri"/>
                <a:sym typeface="Calibri"/>
              </a:rPr>
              <a:t>Table </a:t>
            </a:r>
          </a:p>
        </p:txBody>
      </p:sp>
      <p:sp>
        <p:nvSpPr>
          <p:cNvPr id="287" name="Shape 287"/>
          <p:cNvSpPr/>
          <p:nvPr/>
        </p:nvSpPr>
        <p:spPr>
          <a:xfrm>
            <a:off x="4533549" y="1674704"/>
            <a:ext cx="574049" cy="630203"/>
          </a:xfrm>
          <a:prstGeom prst="rect">
            <a:avLst/>
          </a:prstGeom>
          <a:solidFill>
            <a:srgbClr val="F4B081"/>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Elected Official Round</a:t>
            </a:r>
          </a:p>
          <a:p>
            <a:pPr indent="0" lvl="0" marL="0" marR="0" rtl="0" algn="ctr">
              <a:spcBef>
                <a:spcPts val="0"/>
              </a:spcBef>
              <a:buSzPct val="25000"/>
              <a:buNone/>
            </a:pPr>
            <a:r>
              <a:rPr b="1" lang="en-US" sz="800">
                <a:solidFill>
                  <a:srgbClr val="000000"/>
                </a:solidFill>
                <a:latin typeface="Calibri"/>
                <a:ea typeface="Calibri"/>
                <a:cs typeface="Calibri"/>
                <a:sym typeface="Calibri"/>
              </a:rPr>
              <a:t>Table  #2</a:t>
            </a:r>
          </a:p>
        </p:txBody>
      </p:sp>
      <p:sp>
        <p:nvSpPr>
          <p:cNvPr id="288" name="Shape 288"/>
          <p:cNvSpPr/>
          <p:nvPr/>
        </p:nvSpPr>
        <p:spPr>
          <a:xfrm>
            <a:off x="7079185" y="1670941"/>
            <a:ext cx="549779" cy="612064"/>
          </a:xfrm>
          <a:prstGeom prst="rect">
            <a:avLst/>
          </a:prstGeom>
          <a:solidFill>
            <a:srgbClr val="F4B081"/>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Elected Official Round</a:t>
            </a:r>
          </a:p>
          <a:p>
            <a:pPr indent="0" lvl="0" marL="0" marR="0" rtl="0" algn="ctr">
              <a:spcBef>
                <a:spcPts val="0"/>
              </a:spcBef>
              <a:buSzPct val="25000"/>
              <a:buNone/>
            </a:pPr>
            <a:r>
              <a:rPr b="1" lang="en-US" sz="800">
                <a:solidFill>
                  <a:srgbClr val="000000"/>
                </a:solidFill>
                <a:latin typeface="Calibri"/>
                <a:ea typeface="Calibri"/>
                <a:cs typeface="Calibri"/>
                <a:sym typeface="Calibri"/>
              </a:rPr>
              <a:t>Table #3</a:t>
            </a:r>
          </a:p>
        </p:txBody>
      </p:sp>
      <p:sp>
        <p:nvSpPr>
          <p:cNvPr id="289" name="Shape 289"/>
          <p:cNvSpPr/>
          <p:nvPr/>
        </p:nvSpPr>
        <p:spPr>
          <a:xfrm>
            <a:off x="7737296" y="1669448"/>
            <a:ext cx="549779" cy="615050"/>
          </a:xfrm>
          <a:prstGeom prst="rect">
            <a:avLst/>
          </a:prstGeom>
          <a:solidFill>
            <a:srgbClr val="F4B081"/>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Elected Official Round</a:t>
            </a:r>
          </a:p>
          <a:p>
            <a:pPr indent="0" lvl="0" marL="0" marR="0" rtl="0" algn="ctr">
              <a:spcBef>
                <a:spcPts val="0"/>
              </a:spcBef>
              <a:buSzPct val="25000"/>
              <a:buNone/>
            </a:pPr>
            <a:r>
              <a:rPr b="1" lang="en-US" sz="800">
                <a:solidFill>
                  <a:srgbClr val="000000"/>
                </a:solidFill>
                <a:latin typeface="Calibri"/>
                <a:ea typeface="Calibri"/>
                <a:cs typeface="Calibri"/>
                <a:sym typeface="Calibri"/>
              </a:rPr>
              <a:t>Table #4</a:t>
            </a:r>
          </a:p>
        </p:txBody>
      </p:sp>
      <p:sp>
        <p:nvSpPr>
          <p:cNvPr id="290" name="Shape 290"/>
          <p:cNvSpPr/>
          <p:nvPr/>
        </p:nvSpPr>
        <p:spPr>
          <a:xfrm>
            <a:off x="8393696" y="1662977"/>
            <a:ext cx="586380" cy="612064"/>
          </a:xfrm>
          <a:prstGeom prst="rect">
            <a:avLst/>
          </a:prstGeom>
          <a:solidFill>
            <a:srgbClr val="F4B081"/>
          </a:solidFill>
          <a:ln>
            <a:noFill/>
          </a:ln>
        </p:spPr>
        <p:txBody>
          <a:bodyPr anchorCtr="0" anchor="ctr" bIns="45700" lIns="91425" rIns="91425" wrap="square" tIns="45700">
            <a:noAutofit/>
          </a:bodyPr>
          <a:lstStyle/>
          <a:p>
            <a:pPr indent="0" lvl="0" marL="0" marR="0" rtl="0" algn="ctr">
              <a:spcBef>
                <a:spcPts val="0"/>
              </a:spcBef>
              <a:buSzPct val="25000"/>
              <a:buNone/>
            </a:pPr>
            <a:r>
              <a:rPr b="1" lang="en-US" sz="800">
                <a:solidFill>
                  <a:srgbClr val="000000"/>
                </a:solidFill>
                <a:latin typeface="Calibri"/>
                <a:ea typeface="Calibri"/>
                <a:cs typeface="Calibri"/>
                <a:sym typeface="Calibri"/>
              </a:rPr>
              <a:t>Elected Official Round</a:t>
            </a:r>
          </a:p>
          <a:p>
            <a:pPr indent="0" lvl="0" marL="0" marR="0" rtl="0" algn="ctr">
              <a:spcBef>
                <a:spcPts val="0"/>
              </a:spcBef>
              <a:buSzPct val="25000"/>
              <a:buNone/>
            </a:pPr>
            <a:r>
              <a:rPr b="1" lang="en-US" sz="800">
                <a:solidFill>
                  <a:srgbClr val="000000"/>
                </a:solidFill>
                <a:latin typeface="Calibri"/>
                <a:ea typeface="Calibri"/>
                <a:cs typeface="Calibri"/>
                <a:sym typeface="Calibri"/>
              </a:rPr>
              <a:t>Table  #5</a:t>
            </a:r>
          </a:p>
        </p:txBody>
      </p:sp>
      <p:sp>
        <p:nvSpPr>
          <p:cNvPr id="291" name="Shape 291"/>
          <p:cNvSpPr/>
          <p:nvPr/>
        </p:nvSpPr>
        <p:spPr>
          <a:xfrm rot="5400000">
            <a:off x="7788673" y="2039651"/>
            <a:ext cx="427692" cy="1152126"/>
          </a:xfrm>
          <a:prstGeom prst="rightBrace">
            <a:avLst>
              <a:gd fmla="val 8333" name="adj1"/>
              <a:gd fmla="val 50827" name="adj2"/>
            </a:avLst>
          </a:prstGeom>
          <a:noFill/>
          <a:ln cap="flat" cmpd="sng" w="9525">
            <a:solidFill>
              <a:schemeClr val="accent1"/>
            </a:solidFill>
            <a:prstDash val="solid"/>
            <a:miter lim="800000"/>
            <a:headEnd len="med" w="med" type="none"/>
            <a:tailEnd len="med" w="med" type="none"/>
          </a:ln>
        </p:spPr>
        <p:txBody>
          <a:bodyPr anchorCtr="0" anchor="ctr" bIns="45700" lIns="91425" rIns="91425" wrap="square" tIns="45700">
            <a:noAutofit/>
          </a:bodyPr>
          <a:lstStyle/>
          <a:p>
            <a:pPr indent="0" lvl="0" marL="0" marR="0" rtl="0" algn="ctr">
              <a:spcBef>
                <a:spcPts val="0"/>
              </a:spcBef>
              <a:buNone/>
            </a:pPr>
            <a:r>
              <a:t/>
            </a:r>
            <a:endParaRPr sz="1800">
              <a:solidFill>
                <a:srgbClr val="000000"/>
              </a:solidFill>
              <a:latin typeface="Calibri"/>
              <a:ea typeface="Calibri"/>
              <a:cs typeface="Calibri"/>
              <a:sym typeface="Calibri"/>
            </a:endParaRPr>
          </a:p>
        </p:txBody>
      </p:sp>
      <p:sp>
        <p:nvSpPr>
          <p:cNvPr id="292" name="Shape 292"/>
          <p:cNvSpPr txBox="1"/>
          <p:nvPr/>
        </p:nvSpPr>
        <p:spPr>
          <a:xfrm>
            <a:off x="7455566" y="2821491"/>
            <a:ext cx="1146557" cy="246221"/>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lang="en-US" sz="1000">
                <a:solidFill>
                  <a:srgbClr val="000000"/>
                </a:solidFill>
                <a:latin typeface="Calibri"/>
                <a:ea typeface="Calibri"/>
                <a:cs typeface="Calibri"/>
                <a:sym typeface="Calibri"/>
              </a:rPr>
              <a:t>Tentative</a:t>
            </a:r>
          </a:p>
        </p:txBody>
      </p:sp>
      <p:sp>
        <p:nvSpPr>
          <p:cNvPr id="293" name="Shape 293"/>
          <p:cNvSpPr txBox="1"/>
          <p:nvPr/>
        </p:nvSpPr>
        <p:spPr>
          <a:xfrm>
            <a:off x="4279147" y="2308828"/>
            <a:ext cx="1146557" cy="246221"/>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lang="en-US" sz="1000">
                <a:solidFill>
                  <a:srgbClr val="000000"/>
                </a:solidFill>
                <a:latin typeface="Calibri"/>
                <a:ea typeface="Calibri"/>
                <a:cs typeface="Calibri"/>
                <a:sym typeface="Calibri"/>
              </a:rPr>
              <a:t>Tentative</a:t>
            </a:r>
          </a:p>
        </p:txBody>
      </p:sp>
      <p:sp>
        <p:nvSpPr>
          <p:cNvPr id="294" name="Shape 294"/>
          <p:cNvSpPr txBox="1"/>
          <p:nvPr/>
        </p:nvSpPr>
        <p:spPr>
          <a:xfrm>
            <a:off x="2707605" y="2290435"/>
            <a:ext cx="1146557" cy="246221"/>
          </a:xfrm>
          <a:prstGeom prst="rect">
            <a:avLst/>
          </a:prstGeom>
          <a:noFill/>
          <a:ln>
            <a:noFill/>
          </a:ln>
        </p:spPr>
        <p:txBody>
          <a:bodyPr anchorCtr="0" anchor="t" bIns="45700" lIns="91425" rIns="91425" wrap="square" tIns="45700">
            <a:noAutofit/>
          </a:bodyPr>
          <a:lstStyle/>
          <a:p>
            <a:pPr indent="0" lvl="0" marL="0" marR="0" rtl="0" algn="ctr">
              <a:spcBef>
                <a:spcPts val="0"/>
              </a:spcBef>
              <a:buSzPct val="25000"/>
              <a:buNone/>
            </a:pPr>
            <a:r>
              <a:rPr lang="en-US" sz="1000">
                <a:solidFill>
                  <a:srgbClr val="000000"/>
                </a:solidFill>
                <a:latin typeface="Calibri"/>
                <a:ea typeface="Calibri"/>
                <a:cs typeface="Calibri"/>
                <a:sym typeface="Calibri"/>
              </a:rPr>
              <a:t>Tentative</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9" name="Shape 299"/>
        <p:cNvGrpSpPr/>
        <p:nvPr/>
      </p:nvGrpSpPr>
      <p:grpSpPr>
        <a:xfrm>
          <a:off x="0" y="0"/>
          <a:ext cx="0" cy="0"/>
          <a:chOff x="0" y="0"/>
          <a:chExt cx="0" cy="0"/>
        </a:xfrm>
      </p:grpSpPr>
      <p:sp>
        <p:nvSpPr>
          <p:cNvPr id="300" name="Shape 300"/>
          <p:cNvSpPr txBox="1"/>
          <p:nvPr>
            <p:ph idx="1" type="body"/>
          </p:nvPr>
        </p:nvSpPr>
        <p:spPr>
          <a:xfrm>
            <a:off x="628649" y="1430338"/>
            <a:ext cx="7886700" cy="5144228"/>
          </a:xfrm>
          <a:prstGeom prst="rect">
            <a:avLst/>
          </a:prstGeom>
          <a:noFill/>
          <a:ln>
            <a:noFill/>
          </a:ln>
        </p:spPr>
        <p:txBody>
          <a:bodyPr anchorCtr="0" anchor="t" bIns="45700" lIns="91425" rIns="91425" wrap="square" tIns="45700">
            <a:noAutofit/>
          </a:bodyPr>
          <a:lstStyle/>
          <a:p>
            <a:pPr indent="-228600" lvl="0" marL="228600" marR="0" rtl="0" algn="l">
              <a:lnSpc>
                <a:spcPct val="90000"/>
              </a:lnSpc>
              <a:spcBef>
                <a:spcPts val="0"/>
              </a:spcBef>
              <a:spcAft>
                <a:spcPts val="0"/>
              </a:spcAft>
              <a:buClr>
                <a:schemeClr val="dk1"/>
              </a:buClr>
              <a:buSzPct val="100000"/>
              <a:buFont typeface="Arial"/>
              <a:buChar char="•"/>
            </a:pPr>
            <a:r>
              <a:rPr b="0" i="0" lang="en-US" sz="2400" u="none" cap="none" strike="noStrike">
                <a:solidFill>
                  <a:schemeClr val="dk1"/>
                </a:solidFill>
                <a:latin typeface="Calibri"/>
                <a:ea typeface="Calibri"/>
                <a:cs typeface="Calibri"/>
                <a:sym typeface="Calibri"/>
              </a:rPr>
              <a:t>Based on EPA’s adjusted WIP III/MPA timeline </a:t>
            </a:r>
          </a:p>
          <a:p>
            <a:pPr indent="-228600" lvl="0" marL="228600" marR="0" rtl="0" algn="l">
              <a:lnSpc>
                <a:spcPct val="90000"/>
              </a:lnSpc>
              <a:spcBef>
                <a:spcPts val="1000"/>
              </a:spcBef>
              <a:spcAft>
                <a:spcPts val="0"/>
              </a:spcAft>
              <a:buClr>
                <a:schemeClr val="dk1"/>
              </a:buClr>
              <a:buSzPct val="100000"/>
              <a:buFont typeface="Arial"/>
              <a:buChar char="•"/>
            </a:pPr>
            <a:r>
              <a:rPr b="0" i="0" lang="en-US" sz="2400" u="none" cap="none" strike="noStrike">
                <a:solidFill>
                  <a:schemeClr val="dk1"/>
                </a:solidFill>
                <a:latin typeface="Calibri"/>
                <a:ea typeface="Calibri"/>
                <a:cs typeface="Calibri"/>
                <a:sym typeface="Calibri"/>
              </a:rPr>
              <a:t>Timeline accounts for adjustment of date for receipt of final planning targets from December, 2017 to March, 2018</a:t>
            </a:r>
          </a:p>
          <a:p>
            <a:pPr indent="-228600" lvl="0" marL="228600" marR="0" rtl="0" algn="l">
              <a:lnSpc>
                <a:spcPct val="90000"/>
              </a:lnSpc>
              <a:spcBef>
                <a:spcPts val="1000"/>
              </a:spcBef>
              <a:spcAft>
                <a:spcPts val="0"/>
              </a:spcAft>
              <a:buClr>
                <a:schemeClr val="dk1"/>
              </a:buClr>
              <a:buSzPct val="100000"/>
              <a:buFont typeface="Arial"/>
              <a:buChar char="•"/>
            </a:pPr>
            <a:r>
              <a:rPr b="0" i="0" lang="en-US" sz="2400" u="none" cap="none" strike="noStrike">
                <a:solidFill>
                  <a:schemeClr val="dk1"/>
                </a:solidFill>
                <a:latin typeface="Calibri"/>
                <a:ea typeface="Calibri"/>
                <a:cs typeface="Calibri"/>
                <a:sym typeface="Calibri"/>
              </a:rPr>
              <a:t>Includes key tasks DEQ has to undertake once final planning targets are received in March, 2018:</a:t>
            </a:r>
          </a:p>
          <a:p>
            <a:pPr indent="-228600" lvl="1" marL="685800" marR="0" rtl="0" algn="l">
              <a:lnSpc>
                <a:spcPct val="90000"/>
              </a:lnSpc>
              <a:spcBef>
                <a:spcPts val="500"/>
              </a:spcBef>
              <a:spcAft>
                <a:spcPts val="0"/>
              </a:spcAft>
              <a:buClr>
                <a:schemeClr val="dk1"/>
              </a:buClr>
              <a:buSzPct val="100000"/>
              <a:buFont typeface="Arial"/>
              <a:buChar char="•"/>
            </a:pPr>
            <a:r>
              <a:rPr b="0" i="0" lang="en-US" sz="2000" u="none" cap="none" strike="noStrike">
                <a:solidFill>
                  <a:schemeClr val="dk1"/>
                </a:solidFill>
                <a:latin typeface="Calibri"/>
                <a:ea typeface="Calibri"/>
                <a:cs typeface="Calibri"/>
                <a:sym typeface="Calibri"/>
              </a:rPr>
              <a:t>subdivision of planning targets to local area planning goals</a:t>
            </a:r>
          </a:p>
          <a:p>
            <a:pPr indent="-228600" lvl="1" marL="685800" marR="0" rtl="0" algn="l">
              <a:lnSpc>
                <a:spcPct val="90000"/>
              </a:lnSpc>
              <a:spcBef>
                <a:spcPts val="500"/>
              </a:spcBef>
              <a:spcAft>
                <a:spcPts val="0"/>
              </a:spcAft>
              <a:buClr>
                <a:schemeClr val="dk1"/>
              </a:buClr>
              <a:buSzPct val="100000"/>
              <a:buFont typeface="Arial"/>
              <a:buChar char="•"/>
            </a:pPr>
            <a:r>
              <a:rPr b="0" i="0" lang="en-US" sz="2000" u="none" cap="none" strike="noStrike">
                <a:solidFill>
                  <a:schemeClr val="dk1"/>
                </a:solidFill>
                <a:latin typeface="Calibri"/>
                <a:ea typeface="Calibri"/>
                <a:cs typeface="Calibri"/>
                <a:sym typeface="Calibri"/>
              </a:rPr>
              <a:t>review of local goals by SAG </a:t>
            </a:r>
          </a:p>
          <a:p>
            <a:pPr indent="-228600" lvl="1" marL="685800" marR="0" rtl="0" algn="l">
              <a:lnSpc>
                <a:spcPct val="90000"/>
              </a:lnSpc>
              <a:spcBef>
                <a:spcPts val="500"/>
              </a:spcBef>
              <a:spcAft>
                <a:spcPts val="0"/>
              </a:spcAft>
              <a:buClr>
                <a:schemeClr val="dk1"/>
              </a:buClr>
              <a:buSzPct val="100000"/>
              <a:buFont typeface="Arial"/>
              <a:buChar char="•"/>
            </a:pPr>
            <a:r>
              <a:rPr b="0" i="0" lang="en-US" sz="2000" u="none" cap="none" strike="noStrike">
                <a:solidFill>
                  <a:schemeClr val="dk1"/>
                </a:solidFill>
                <a:latin typeface="Calibri"/>
                <a:ea typeface="Calibri"/>
                <a:cs typeface="Calibri"/>
                <a:sym typeface="Calibri"/>
              </a:rPr>
              <a:t>building input decks once local strategies/BMPs are received</a:t>
            </a:r>
          </a:p>
          <a:p>
            <a:pPr indent="-228600" lvl="1" marL="685800" marR="0" rtl="0" algn="l">
              <a:lnSpc>
                <a:spcPct val="90000"/>
              </a:lnSpc>
              <a:spcBef>
                <a:spcPts val="500"/>
              </a:spcBef>
              <a:spcAft>
                <a:spcPts val="0"/>
              </a:spcAft>
              <a:buClr>
                <a:schemeClr val="dk1"/>
              </a:buClr>
              <a:buSzPct val="100000"/>
              <a:buFont typeface="Arial"/>
              <a:buChar char="•"/>
            </a:pPr>
            <a:r>
              <a:rPr b="0" i="0" lang="en-US" sz="2000" u="none" cap="none" strike="noStrike">
                <a:solidFill>
                  <a:schemeClr val="dk1"/>
                </a:solidFill>
                <a:latin typeface="Calibri"/>
                <a:ea typeface="Calibri"/>
                <a:cs typeface="Calibri"/>
                <a:sym typeface="Calibri"/>
              </a:rPr>
              <a:t>executive review of draft Phase IIII WIP</a:t>
            </a:r>
          </a:p>
          <a:p>
            <a:pPr indent="-228600" lvl="0" marL="228600" marR="0" rtl="0" algn="l">
              <a:lnSpc>
                <a:spcPct val="90000"/>
              </a:lnSpc>
              <a:spcBef>
                <a:spcPts val="1000"/>
              </a:spcBef>
              <a:spcAft>
                <a:spcPts val="0"/>
              </a:spcAft>
              <a:buClr>
                <a:schemeClr val="dk1"/>
              </a:buClr>
              <a:buSzPct val="100000"/>
              <a:buFont typeface="Arial"/>
              <a:buChar char="•"/>
            </a:pPr>
            <a:r>
              <a:rPr b="0" i="0" lang="en-US" sz="2400" u="none" cap="none" strike="noStrike">
                <a:solidFill>
                  <a:schemeClr val="dk1"/>
                </a:solidFill>
                <a:latin typeface="Calibri"/>
                <a:ea typeface="Calibri"/>
                <a:cs typeface="Calibri"/>
                <a:sym typeface="Calibri"/>
              </a:rPr>
              <a:t>Allows for the development of local/region implementation strategies to begin before the receipt of the Planning Targets </a:t>
            </a:r>
          </a:p>
          <a:p>
            <a:pPr indent="-228600" lvl="0" marL="228600" marR="0" rtl="0" algn="l">
              <a:lnSpc>
                <a:spcPct val="90000"/>
              </a:lnSpc>
              <a:spcBef>
                <a:spcPts val="1000"/>
              </a:spcBef>
              <a:buClr>
                <a:schemeClr val="dk1"/>
              </a:buClr>
              <a:buSzPct val="100000"/>
              <a:buFont typeface="Arial"/>
              <a:buChar char="•"/>
            </a:pPr>
            <a:r>
              <a:rPr b="0" i="0" lang="en-US" sz="2400" u="none" cap="none" strike="noStrike">
                <a:solidFill>
                  <a:schemeClr val="dk1"/>
                </a:solidFill>
                <a:latin typeface="Calibri"/>
                <a:ea typeface="Calibri"/>
                <a:cs typeface="Calibri"/>
                <a:sym typeface="Calibri"/>
              </a:rPr>
              <a:t>Includes drafting of the Phase III WIP concurrently with other key tasks</a:t>
            </a:r>
          </a:p>
        </p:txBody>
      </p:sp>
      <p:sp>
        <p:nvSpPr>
          <p:cNvPr id="301" name="Shape 301"/>
          <p:cNvSpPr txBox="1"/>
          <p:nvPr/>
        </p:nvSpPr>
        <p:spPr>
          <a:xfrm>
            <a:off x="197930" y="185738"/>
            <a:ext cx="8748139" cy="1143000"/>
          </a:xfrm>
          <a:prstGeom prst="rect">
            <a:avLst/>
          </a:prstGeom>
          <a:noFill/>
          <a:ln>
            <a:noFill/>
          </a:ln>
        </p:spPr>
        <p:txBody>
          <a:bodyPr anchorCtr="0" anchor="ctr" bIns="45700" lIns="91425" rIns="91425" wrap="square" tIns="45700">
            <a:noAutofit/>
          </a:bodyPr>
          <a:lstStyle/>
          <a:p>
            <a:pPr indent="0" lvl="0" marL="0" marR="0" rtl="0" algn="l">
              <a:lnSpc>
                <a:spcPct val="90000"/>
              </a:lnSpc>
              <a:spcBef>
                <a:spcPts val="0"/>
              </a:spcBef>
              <a:buClr>
                <a:srgbClr val="C55911"/>
              </a:buClr>
              <a:buSzPct val="25000"/>
              <a:buFont typeface="Calibri"/>
              <a:buNone/>
            </a:pPr>
            <a:r>
              <a:rPr b="1" lang="en-US" sz="3600">
                <a:solidFill>
                  <a:srgbClr val="C55911"/>
                </a:solidFill>
                <a:latin typeface="Calibri"/>
                <a:ea typeface="Calibri"/>
                <a:cs typeface="Calibri"/>
                <a:sym typeface="Calibri"/>
              </a:rPr>
              <a:t>Virginia DEQ Phase III WIP Development Timeline Notes</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6" name="Shape 306"/>
        <p:cNvGrpSpPr/>
        <p:nvPr/>
      </p:nvGrpSpPr>
      <p:grpSpPr>
        <a:xfrm>
          <a:off x="0" y="0"/>
          <a:ext cx="0" cy="0"/>
          <a:chOff x="0" y="0"/>
          <a:chExt cx="0" cy="0"/>
        </a:xfrm>
      </p:grpSpPr>
      <p:sp>
        <p:nvSpPr>
          <p:cNvPr id="307" name="Shape 307"/>
          <p:cNvSpPr txBox="1"/>
          <p:nvPr>
            <p:ph idx="1" type="body"/>
          </p:nvPr>
        </p:nvSpPr>
        <p:spPr>
          <a:xfrm>
            <a:off x="457200" y="1417638"/>
            <a:ext cx="8229600" cy="4411662"/>
          </a:xfrm>
          <a:prstGeom prst="rect">
            <a:avLst/>
          </a:prstGeom>
          <a:noFill/>
          <a:ln>
            <a:noFill/>
          </a:ln>
        </p:spPr>
        <p:txBody>
          <a:bodyPr anchorCtr="0" anchor="t" bIns="45700" lIns="91425" rIns="91425" wrap="square" tIns="45700">
            <a:noAutofit/>
          </a:bodyPr>
          <a:lstStyle/>
          <a:p>
            <a:pPr indent="-342900" lvl="0" marL="342900" marR="0" rtl="0" algn="l">
              <a:spcBef>
                <a:spcPts val="0"/>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Update local governments, regional entities, federal agencies and stakeholders on key EPA &amp; State decisions</a:t>
            </a:r>
          </a:p>
          <a:p>
            <a:pPr indent="-342900" lvl="0" marL="342900" marR="0" rtl="0" algn="l">
              <a:spcBef>
                <a:spcPts val="640"/>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Convey specific EPA expectations for the Phase III WIPs</a:t>
            </a:r>
          </a:p>
          <a:p>
            <a:pPr indent="-342900" lvl="0" marL="342900" marR="0" rtl="0" algn="l">
              <a:spcBef>
                <a:spcPts val="640"/>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Provide suite of tools to promote development of </a:t>
            </a:r>
            <a:r>
              <a:rPr b="0" i="1" lang="en-US" sz="3200" u="none" cap="none" strike="noStrike">
                <a:solidFill>
                  <a:schemeClr val="dk1"/>
                </a:solidFill>
                <a:latin typeface="Calibri"/>
                <a:ea typeface="Calibri"/>
                <a:cs typeface="Calibri"/>
                <a:sym typeface="Calibri"/>
              </a:rPr>
              <a:t>new</a:t>
            </a:r>
            <a:r>
              <a:rPr b="0" i="0" lang="en-US" sz="3200" u="none" cap="none" strike="noStrike">
                <a:solidFill>
                  <a:schemeClr val="dk1"/>
                </a:solidFill>
                <a:latin typeface="Calibri"/>
                <a:ea typeface="Calibri"/>
                <a:cs typeface="Calibri"/>
                <a:sym typeface="Calibri"/>
              </a:rPr>
              <a:t> local implementation strategies </a:t>
            </a:r>
          </a:p>
          <a:p>
            <a:pPr indent="-342900" lvl="0" marL="342900" marR="0" rtl="0" algn="l">
              <a:spcBef>
                <a:spcPts val="640"/>
              </a:spcBef>
              <a:buClr>
                <a:schemeClr val="dk1"/>
              </a:buClr>
              <a:buSzPct val="100000"/>
              <a:buFont typeface="Arial"/>
              <a:buNone/>
            </a:pPr>
            <a:r>
              <a:t/>
            </a:r>
            <a:endParaRPr b="0" i="0" sz="3200" u="none" cap="none" strike="noStrike">
              <a:solidFill>
                <a:schemeClr val="dk1"/>
              </a:solidFill>
              <a:latin typeface="Calibri"/>
              <a:ea typeface="Calibri"/>
              <a:cs typeface="Calibri"/>
              <a:sym typeface="Calibri"/>
            </a:endParaRPr>
          </a:p>
        </p:txBody>
      </p:sp>
      <p:sp>
        <p:nvSpPr>
          <p:cNvPr id="308" name="Shape 308"/>
          <p:cNvSpPr txBox="1"/>
          <p:nvPr>
            <p:ph type="title"/>
          </p:nvPr>
        </p:nvSpPr>
        <p:spPr>
          <a:xfrm>
            <a:off x="197931" y="274638"/>
            <a:ext cx="8748139" cy="1143000"/>
          </a:xfrm>
          <a:prstGeom prst="rect">
            <a:avLst/>
          </a:prstGeom>
          <a:noFill/>
          <a:ln>
            <a:noFill/>
          </a:ln>
        </p:spPr>
        <p:txBody>
          <a:bodyPr anchorCtr="0" anchor="ctr" bIns="45700" lIns="91425" rIns="91425" wrap="square" tIns="45700">
            <a:noAutofit/>
          </a:bodyPr>
          <a:lstStyle/>
          <a:p>
            <a:pPr indent="0" lvl="0" marL="0" marR="0" rtl="0" algn="ctr">
              <a:spcBef>
                <a:spcPts val="0"/>
              </a:spcBef>
              <a:spcAft>
                <a:spcPts val="0"/>
              </a:spcAft>
              <a:buClr>
                <a:srgbClr val="C55911"/>
              </a:buClr>
              <a:buSzPct val="25000"/>
              <a:buFont typeface="Calibri"/>
              <a:buNone/>
            </a:pPr>
            <a:r>
              <a:rPr b="1" i="0" lang="en-US" sz="3959" u="none" cap="none" strike="noStrike">
                <a:solidFill>
                  <a:srgbClr val="C55911"/>
                </a:solidFill>
                <a:latin typeface="Calibri"/>
                <a:ea typeface="Calibri"/>
                <a:cs typeface="Calibri"/>
                <a:sym typeface="Calibri"/>
              </a:rPr>
              <a:t>Engagement and Communication Goals</a:t>
            </a:r>
          </a:p>
        </p:txBody>
      </p:sp>
      <p:sp>
        <p:nvSpPr>
          <p:cNvPr id="309" name="Shape 309"/>
          <p:cNvSpPr/>
          <p:nvPr/>
        </p:nvSpPr>
        <p:spPr>
          <a:xfrm>
            <a:off x="1075761" y="5943651"/>
            <a:ext cx="5139765" cy="646331"/>
          </a:xfrm>
          <a:prstGeom prst="rect">
            <a:avLst/>
          </a:prstGeom>
          <a:noFill/>
          <a:ln>
            <a:noFill/>
          </a:ln>
        </p:spPr>
        <p:txBody>
          <a:bodyPr anchorCtr="0" anchor="t" bIns="45700" lIns="91425" rIns="91425" wrap="square" tIns="45700">
            <a:noAutofit/>
          </a:bodyPr>
          <a:lstStyle/>
          <a:p>
            <a:pPr indent="0" lvl="0" marL="0" marR="0" rtl="0" algn="r">
              <a:spcBef>
                <a:spcPts val="0"/>
              </a:spcBef>
              <a:buSzPct val="25000"/>
              <a:buNone/>
            </a:pPr>
            <a:r>
              <a:rPr i="1" lang="en-US" sz="1800">
                <a:solidFill>
                  <a:srgbClr val="000000"/>
                </a:solidFill>
                <a:latin typeface="Calibri"/>
                <a:ea typeface="Calibri"/>
                <a:cs typeface="Calibri"/>
                <a:sym typeface="Calibri"/>
              </a:rPr>
              <a:t>Commonwealth of Virginia Local Government </a:t>
            </a:r>
          </a:p>
          <a:p>
            <a:pPr indent="0" lvl="0" marL="0" marR="0" rtl="0" algn="r">
              <a:spcBef>
                <a:spcPts val="0"/>
              </a:spcBef>
              <a:buSzPct val="25000"/>
              <a:buNone/>
            </a:pPr>
            <a:r>
              <a:rPr i="1" lang="en-US" sz="1800">
                <a:solidFill>
                  <a:srgbClr val="000000"/>
                </a:solidFill>
                <a:latin typeface="Calibri"/>
                <a:ea typeface="Calibri"/>
                <a:cs typeface="Calibri"/>
                <a:sym typeface="Calibri"/>
              </a:rPr>
              <a:t>Engagement and Communication Strategy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4" name="Shape 314"/>
        <p:cNvGrpSpPr/>
        <p:nvPr/>
      </p:nvGrpSpPr>
      <p:grpSpPr>
        <a:xfrm>
          <a:off x="0" y="0"/>
          <a:ext cx="0" cy="0"/>
          <a:chOff x="0" y="0"/>
          <a:chExt cx="0" cy="0"/>
        </a:xfrm>
      </p:grpSpPr>
      <p:sp>
        <p:nvSpPr>
          <p:cNvPr id="315" name="Shape 315"/>
          <p:cNvSpPr txBox="1"/>
          <p:nvPr>
            <p:ph idx="1" type="body"/>
          </p:nvPr>
        </p:nvSpPr>
        <p:spPr>
          <a:xfrm>
            <a:off x="457200" y="1417638"/>
            <a:ext cx="8229600" cy="4322762"/>
          </a:xfrm>
          <a:prstGeom prst="rect">
            <a:avLst/>
          </a:prstGeom>
          <a:noFill/>
          <a:ln>
            <a:noFill/>
          </a:ln>
        </p:spPr>
        <p:txBody>
          <a:bodyPr anchorCtr="0" anchor="t" bIns="45700" lIns="91425" rIns="91425" wrap="square" tIns="45700">
            <a:noAutofit/>
          </a:bodyPr>
          <a:lstStyle/>
          <a:p>
            <a:pPr indent="-342900" lvl="0" marL="342900" marR="0" rtl="0" algn="l">
              <a:lnSpc>
                <a:spcPct val="90000"/>
              </a:lnSpc>
              <a:spcBef>
                <a:spcPts val="0"/>
              </a:spcBef>
              <a:spcAft>
                <a:spcPts val="0"/>
              </a:spcAft>
              <a:buClr>
                <a:schemeClr val="dk1"/>
              </a:buClr>
              <a:buSzPct val="100740"/>
              <a:buFont typeface="Arial"/>
              <a:buChar char="•"/>
            </a:pPr>
            <a:r>
              <a:rPr b="0" i="0" lang="en-US" sz="2720" u="none" cap="none" strike="noStrike">
                <a:solidFill>
                  <a:schemeClr val="dk1"/>
                </a:solidFill>
                <a:latin typeface="Calibri"/>
                <a:ea typeface="Calibri"/>
                <a:cs typeface="Calibri"/>
                <a:sym typeface="Calibri"/>
              </a:rPr>
              <a:t>Soil &amp; Water Conservation Districts (SWCDs)</a:t>
            </a:r>
          </a:p>
          <a:p>
            <a:pPr indent="-342900" lvl="0" marL="342900" marR="0" rtl="0" algn="l">
              <a:lnSpc>
                <a:spcPct val="90000"/>
              </a:lnSpc>
              <a:spcBef>
                <a:spcPts val="544"/>
              </a:spcBef>
              <a:spcAft>
                <a:spcPts val="0"/>
              </a:spcAft>
              <a:buClr>
                <a:schemeClr val="dk1"/>
              </a:buClr>
              <a:buSzPct val="100740"/>
              <a:buFont typeface="Arial"/>
              <a:buChar char="•"/>
            </a:pPr>
            <a:r>
              <a:rPr b="0" i="0" lang="en-US" sz="2720" u="none" cap="none" strike="noStrike">
                <a:solidFill>
                  <a:schemeClr val="dk1"/>
                </a:solidFill>
                <a:latin typeface="Calibri"/>
                <a:ea typeface="Calibri"/>
                <a:cs typeface="Calibri"/>
                <a:sym typeface="Calibri"/>
              </a:rPr>
              <a:t>Local governments</a:t>
            </a:r>
          </a:p>
          <a:p>
            <a:pPr indent="-342900" lvl="0" marL="342900" marR="0" rtl="0" algn="l">
              <a:lnSpc>
                <a:spcPct val="90000"/>
              </a:lnSpc>
              <a:spcBef>
                <a:spcPts val="544"/>
              </a:spcBef>
              <a:spcAft>
                <a:spcPts val="0"/>
              </a:spcAft>
              <a:buClr>
                <a:schemeClr val="dk1"/>
              </a:buClr>
              <a:buSzPct val="100740"/>
              <a:buFont typeface="Arial"/>
              <a:buChar char="•"/>
            </a:pPr>
            <a:r>
              <a:rPr b="0" i="0" lang="en-US" sz="2720" u="none" cap="none" strike="noStrike">
                <a:solidFill>
                  <a:schemeClr val="dk1"/>
                </a:solidFill>
                <a:latin typeface="Calibri"/>
                <a:ea typeface="Calibri"/>
                <a:cs typeface="Calibri"/>
                <a:sym typeface="Calibri"/>
              </a:rPr>
              <a:t>Planning District Commissions (PDCs)</a:t>
            </a:r>
          </a:p>
          <a:p>
            <a:pPr indent="-342900" lvl="0" marL="342900" marR="0" rtl="0" algn="l">
              <a:lnSpc>
                <a:spcPct val="90000"/>
              </a:lnSpc>
              <a:spcBef>
                <a:spcPts val="544"/>
              </a:spcBef>
              <a:spcAft>
                <a:spcPts val="0"/>
              </a:spcAft>
              <a:buClr>
                <a:schemeClr val="dk1"/>
              </a:buClr>
              <a:buSzPct val="100740"/>
              <a:buFont typeface="Arial"/>
              <a:buChar char="•"/>
            </a:pPr>
            <a:r>
              <a:rPr b="0" i="0" lang="en-US" sz="2720" u="none" cap="none" strike="noStrike">
                <a:solidFill>
                  <a:schemeClr val="dk1"/>
                </a:solidFill>
                <a:latin typeface="Calibri"/>
                <a:ea typeface="Calibri"/>
                <a:cs typeface="Calibri"/>
                <a:sym typeface="Calibri"/>
              </a:rPr>
              <a:t>Health Districts</a:t>
            </a:r>
          </a:p>
          <a:p>
            <a:pPr indent="-342900" lvl="0" marL="342900" marR="0" rtl="0" algn="l">
              <a:lnSpc>
                <a:spcPct val="90000"/>
              </a:lnSpc>
              <a:spcBef>
                <a:spcPts val="544"/>
              </a:spcBef>
              <a:spcAft>
                <a:spcPts val="0"/>
              </a:spcAft>
              <a:buClr>
                <a:schemeClr val="dk1"/>
              </a:buClr>
              <a:buSzPct val="100740"/>
              <a:buFont typeface="Arial"/>
              <a:buChar char="•"/>
            </a:pPr>
            <a:r>
              <a:rPr b="0" i="0" lang="en-US" sz="2720" u="none" cap="none" strike="noStrike">
                <a:solidFill>
                  <a:schemeClr val="dk1"/>
                </a:solidFill>
                <a:latin typeface="Calibri"/>
                <a:ea typeface="Calibri"/>
                <a:cs typeface="Calibri"/>
                <a:sym typeface="Calibri"/>
              </a:rPr>
              <a:t>Virginia Association of Counties; Virginia Municipal League; Association of SWCDs; Association of PDCs</a:t>
            </a:r>
          </a:p>
          <a:p>
            <a:pPr indent="-342900" lvl="0" marL="342900" marR="0" rtl="0" algn="l">
              <a:lnSpc>
                <a:spcPct val="90000"/>
              </a:lnSpc>
              <a:spcBef>
                <a:spcPts val="544"/>
              </a:spcBef>
              <a:buClr>
                <a:schemeClr val="dk1"/>
              </a:buClr>
              <a:buSzPct val="100740"/>
              <a:buFont typeface="Arial"/>
              <a:buChar char="•"/>
            </a:pPr>
            <a:r>
              <a:rPr b="0" i="0" lang="en-US" sz="2720" u="none" cap="none" strike="noStrike">
                <a:solidFill>
                  <a:schemeClr val="dk1"/>
                </a:solidFill>
                <a:latin typeface="Calibri"/>
                <a:ea typeface="Calibri"/>
                <a:cs typeface="Calibri"/>
                <a:sym typeface="Calibri"/>
              </a:rPr>
              <a:t>Stakeholder groups: Farm Bureau; Homebuilders Assoc.; Chesapeake Bay Foundation; Chesapeake Bay Commission; James River Assoc.; local stakeholders</a:t>
            </a:r>
          </a:p>
        </p:txBody>
      </p:sp>
      <p:sp>
        <p:nvSpPr>
          <p:cNvPr id="316" name="Shape 316"/>
          <p:cNvSpPr txBox="1"/>
          <p:nvPr>
            <p:ph type="title"/>
          </p:nvPr>
        </p:nvSpPr>
        <p:spPr>
          <a:xfrm>
            <a:off x="457200" y="274638"/>
            <a:ext cx="8229600" cy="1143000"/>
          </a:xfrm>
          <a:prstGeom prst="rect">
            <a:avLst/>
          </a:prstGeom>
          <a:noFill/>
          <a:ln>
            <a:noFill/>
          </a:ln>
        </p:spPr>
        <p:txBody>
          <a:bodyPr anchorCtr="0" anchor="ctr" bIns="45700" lIns="91425" rIns="91425" wrap="square" tIns="45700">
            <a:noAutofit/>
          </a:bodyPr>
          <a:lstStyle/>
          <a:p>
            <a:pPr indent="0" lvl="0" marL="0" marR="0" rtl="0" algn="ctr">
              <a:spcBef>
                <a:spcPts val="0"/>
              </a:spcBef>
              <a:spcAft>
                <a:spcPts val="0"/>
              </a:spcAft>
              <a:buClr>
                <a:srgbClr val="C55911"/>
              </a:buClr>
              <a:buSzPct val="25000"/>
              <a:buFont typeface="Calibri"/>
              <a:buNone/>
            </a:pPr>
            <a:r>
              <a:rPr b="1" i="0" lang="en-US" sz="4400" u="none" cap="none" strike="noStrike">
                <a:solidFill>
                  <a:srgbClr val="C55911"/>
                </a:solidFill>
                <a:latin typeface="Calibri"/>
                <a:ea typeface="Calibri"/>
                <a:cs typeface="Calibri"/>
                <a:sym typeface="Calibri"/>
              </a:rPr>
              <a:t>Target Audiences </a:t>
            </a:r>
          </a:p>
        </p:txBody>
      </p:sp>
      <p:sp>
        <p:nvSpPr>
          <p:cNvPr id="317" name="Shape 317"/>
          <p:cNvSpPr/>
          <p:nvPr/>
        </p:nvSpPr>
        <p:spPr>
          <a:xfrm>
            <a:off x="1075761" y="5943651"/>
            <a:ext cx="5139765" cy="646331"/>
          </a:xfrm>
          <a:prstGeom prst="rect">
            <a:avLst/>
          </a:prstGeom>
          <a:noFill/>
          <a:ln>
            <a:noFill/>
          </a:ln>
        </p:spPr>
        <p:txBody>
          <a:bodyPr anchorCtr="0" anchor="t" bIns="45700" lIns="91425" rIns="91425" wrap="square" tIns="45700">
            <a:noAutofit/>
          </a:bodyPr>
          <a:lstStyle/>
          <a:p>
            <a:pPr indent="0" lvl="0" marL="0" marR="0" rtl="0" algn="r">
              <a:spcBef>
                <a:spcPts val="0"/>
              </a:spcBef>
              <a:buSzPct val="25000"/>
              <a:buNone/>
            </a:pPr>
            <a:r>
              <a:rPr i="1" lang="en-US" sz="1800">
                <a:solidFill>
                  <a:srgbClr val="000000"/>
                </a:solidFill>
                <a:latin typeface="Calibri"/>
                <a:ea typeface="Calibri"/>
                <a:cs typeface="Calibri"/>
                <a:sym typeface="Calibri"/>
              </a:rPr>
              <a:t>Commonwealth of Virginia Local Government </a:t>
            </a:r>
          </a:p>
          <a:p>
            <a:pPr indent="0" lvl="0" marL="0" marR="0" rtl="0" algn="r">
              <a:spcBef>
                <a:spcPts val="0"/>
              </a:spcBef>
              <a:buSzPct val="25000"/>
              <a:buNone/>
            </a:pPr>
            <a:r>
              <a:rPr i="1" lang="en-US" sz="1800">
                <a:solidFill>
                  <a:srgbClr val="000000"/>
                </a:solidFill>
                <a:latin typeface="Calibri"/>
                <a:ea typeface="Calibri"/>
                <a:cs typeface="Calibri"/>
                <a:sym typeface="Calibri"/>
              </a:rPr>
              <a:t>Engagement and Communication Strategy </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2" name="Shape 322"/>
        <p:cNvGrpSpPr/>
        <p:nvPr/>
      </p:nvGrpSpPr>
      <p:grpSpPr>
        <a:xfrm>
          <a:off x="0" y="0"/>
          <a:ext cx="0" cy="0"/>
          <a:chOff x="0" y="0"/>
          <a:chExt cx="0" cy="0"/>
        </a:xfrm>
      </p:grpSpPr>
      <p:sp>
        <p:nvSpPr>
          <p:cNvPr id="323" name="Shape 323"/>
          <p:cNvSpPr txBox="1"/>
          <p:nvPr>
            <p:ph type="title"/>
          </p:nvPr>
        </p:nvSpPr>
        <p:spPr>
          <a:xfrm>
            <a:off x="457200" y="274638"/>
            <a:ext cx="8229600" cy="1143000"/>
          </a:xfrm>
          <a:prstGeom prst="rect">
            <a:avLst/>
          </a:prstGeom>
          <a:noFill/>
          <a:ln>
            <a:noFill/>
          </a:ln>
        </p:spPr>
        <p:txBody>
          <a:bodyPr anchorCtr="0" anchor="ctr" bIns="45700" lIns="91425" rIns="91425" wrap="square" tIns="45700">
            <a:noAutofit/>
          </a:bodyPr>
          <a:lstStyle/>
          <a:p>
            <a:pPr indent="0" lvl="0" marL="0" marR="0" rtl="0" algn="ctr">
              <a:spcBef>
                <a:spcPts val="0"/>
              </a:spcBef>
              <a:spcAft>
                <a:spcPts val="0"/>
              </a:spcAft>
              <a:buClr>
                <a:srgbClr val="C55911"/>
              </a:buClr>
              <a:buSzPct val="25000"/>
              <a:buFont typeface="Calibri"/>
              <a:buNone/>
            </a:pPr>
            <a:r>
              <a:rPr b="1" i="0" lang="en-US" sz="4400" u="none" cap="none" strike="noStrike">
                <a:solidFill>
                  <a:srgbClr val="C55911"/>
                </a:solidFill>
                <a:latin typeface="Calibri"/>
                <a:ea typeface="Calibri"/>
                <a:cs typeface="Calibri"/>
                <a:sym typeface="Calibri"/>
              </a:rPr>
              <a:t>Key Messages </a:t>
            </a:r>
          </a:p>
        </p:txBody>
      </p:sp>
      <p:sp>
        <p:nvSpPr>
          <p:cNvPr id="324" name="Shape 324"/>
          <p:cNvSpPr/>
          <p:nvPr/>
        </p:nvSpPr>
        <p:spPr>
          <a:xfrm>
            <a:off x="1075761" y="5943651"/>
            <a:ext cx="5139765" cy="646331"/>
          </a:xfrm>
          <a:prstGeom prst="rect">
            <a:avLst/>
          </a:prstGeom>
          <a:noFill/>
          <a:ln>
            <a:noFill/>
          </a:ln>
        </p:spPr>
        <p:txBody>
          <a:bodyPr anchorCtr="0" anchor="t" bIns="45700" lIns="91425" rIns="91425" wrap="square" tIns="45700">
            <a:noAutofit/>
          </a:bodyPr>
          <a:lstStyle/>
          <a:p>
            <a:pPr indent="0" lvl="0" marL="0" marR="0" rtl="0" algn="r">
              <a:spcBef>
                <a:spcPts val="0"/>
              </a:spcBef>
              <a:buSzPct val="25000"/>
              <a:buNone/>
            </a:pPr>
            <a:r>
              <a:rPr i="1" lang="en-US" sz="1800">
                <a:solidFill>
                  <a:srgbClr val="000000"/>
                </a:solidFill>
                <a:latin typeface="Calibri"/>
                <a:ea typeface="Calibri"/>
                <a:cs typeface="Calibri"/>
                <a:sym typeface="Calibri"/>
              </a:rPr>
              <a:t>Commonwealth of Virginia Local Government </a:t>
            </a:r>
          </a:p>
          <a:p>
            <a:pPr indent="0" lvl="0" marL="0" marR="0" rtl="0" algn="r">
              <a:spcBef>
                <a:spcPts val="0"/>
              </a:spcBef>
              <a:buSzPct val="25000"/>
              <a:buNone/>
            </a:pPr>
            <a:r>
              <a:rPr i="1" lang="en-US" sz="1800">
                <a:solidFill>
                  <a:srgbClr val="000000"/>
                </a:solidFill>
                <a:latin typeface="Calibri"/>
                <a:ea typeface="Calibri"/>
                <a:cs typeface="Calibri"/>
                <a:sym typeface="Calibri"/>
              </a:rPr>
              <a:t>Engagement and Communication Strategy </a:t>
            </a:r>
          </a:p>
        </p:txBody>
      </p:sp>
      <p:sp>
        <p:nvSpPr>
          <p:cNvPr id="325" name="Shape 325"/>
          <p:cNvSpPr txBox="1"/>
          <p:nvPr>
            <p:ph idx="1" type="body"/>
          </p:nvPr>
        </p:nvSpPr>
        <p:spPr>
          <a:xfrm>
            <a:off x="457200" y="1214438"/>
            <a:ext cx="8229600" cy="3987800"/>
          </a:xfrm>
          <a:prstGeom prst="rect">
            <a:avLst/>
          </a:prstGeom>
          <a:noFill/>
          <a:ln>
            <a:noFill/>
          </a:ln>
        </p:spPr>
        <p:txBody>
          <a:bodyPr anchorCtr="0" anchor="t" bIns="45700" lIns="91425" rIns="91425" wrap="square" tIns="45700">
            <a:noAutofit/>
          </a:bodyPr>
          <a:lstStyle/>
          <a:p>
            <a:pPr indent="0" lvl="0" marL="0" marR="0" rtl="0" algn="ctr">
              <a:spcBef>
                <a:spcPts val="0"/>
              </a:spcBef>
              <a:buClr>
                <a:schemeClr val="dk1"/>
              </a:buClr>
              <a:buSzPct val="25000"/>
              <a:buFont typeface="Arial"/>
              <a:buNone/>
            </a:pPr>
            <a:r>
              <a:rPr b="0" i="1" lang="en-US" sz="3200" u="none" cap="none" strike="noStrike">
                <a:solidFill>
                  <a:schemeClr val="dk1"/>
                </a:solidFill>
                <a:latin typeface="Calibri"/>
                <a:ea typeface="Calibri"/>
                <a:cs typeface="Calibri"/>
                <a:sym typeface="Calibri"/>
              </a:rPr>
              <a:t>Why you? Why now?</a:t>
            </a:r>
          </a:p>
        </p:txBody>
      </p:sp>
      <p:sp>
        <p:nvSpPr>
          <p:cNvPr id="326" name="Shape 326"/>
          <p:cNvSpPr txBox="1"/>
          <p:nvPr/>
        </p:nvSpPr>
        <p:spPr>
          <a:xfrm>
            <a:off x="457200" y="1760588"/>
            <a:ext cx="8229600" cy="4221163"/>
          </a:xfrm>
          <a:prstGeom prst="rect">
            <a:avLst/>
          </a:prstGeom>
          <a:noFill/>
          <a:ln>
            <a:noFill/>
          </a:ln>
        </p:spPr>
        <p:txBody>
          <a:bodyPr anchorCtr="0" anchor="t" bIns="45700" lIns="91425" rIns="91425" wrap="square" tIns="45700">
            <a:noAutofit/>
          </a:bodyPr>
          <a:lstStyle/>
          <a:p>
            <a:pPr indent="-345440" lvl="0" marL="548640" marR="0" rtl="0" algn="l">
              <a:lnSpc>
                <a:spcPct val="90000"/>
              </a:lnSpc>
              <a:spcBef>
                <a:spcPts val="0"/>
              </a:spcBef>
              <a:spcAft>
                <a:spcPts val="0"/>
              </a:spcAft>
              <a:buClr>
                <a:schemeClr val="dk1"/>
              </a:buClr>
              <a:buSzPct val="99107"/>
              <a:buFont typeface="Arial"/>
              <a:buChar char="•"/>
            </a:pPr>
            <a:r>
              <a:rPr lang="en-US" sz="2775">
                <a:solidFill>
                  <a:schemeClr val="dk1"/>
                </a:solidFill>
                <a:latin typeface="Calibri"/>
                <a:ea typeface="Calibri"/>
                <a:cs typeface="Calibri"/>
                <a:sym typeface="Calibri"/>
              </a:rPr>
              <a:t>Nutrients and sediment from urban, agricultural, and septic sources contribute to water quality problems in the Chesapeake Bay </a:t>
            </a:r>
            <a:r>
              <a:rPr lang="en-US" sz="2775" u="sng">
                <a:solidFill>
                  <a:schemeClr val="dk1"/>
                </a:solidFill>
                <a:latin typeface="Calibri"/>
                <a:ea typeface="Calibri"/>
                <a:cs typeface="Calibri"/>
                <a:sym typeface="Calibri"/>
              </a:rPr>
              <a:t>AND</a:t>
            </a:r>
            <a:r>
              <a:rPr lang="en-US" sz="2775">
                <a:solidFill>
                  <a:schemeClr val="dk1"/>
                </a:solidFill>
                <a:latin typeface="Calibri"/>
                <a:ea typeface="Calibri"/>
                <a:cs typeface="Calibri"/>
                <a:sym typeface="Calibri"/>
              </a:rPr>
              <a:t> to local waters within your jurisdictions </a:t>
            </a:r>
          </a:p>
          <a:p>
            <a:pPr indent="-345440" lvl="0" marL="548640" marR="0" rtl="0" algn="l">
              <a:lnSpc>
                <a:spcPct val="90000"/>
              </a:lnSpc>
              <a:spcBef>
                <a:spcPts val="1800"/>
              </a:spcBef>
              <a:spcAft>
                <a:spcPts val="0"/>
              </a:spcAft>
              <a:buClr>
                <a:schemeClr val="dk1"/>
              </a:buClr>
              <a:buSzPct val="99107"/>
              <a:buFont typeface="Arial"/>
              <a:buChar char="•"/>
            </a:pPr>
            <a:r>
              <a:rPr lang="en-US" sz="2775">
                <a:solidFill>
                  <a:schemeClr val="dk1"/>
                </a:solidFill>
                <a:latin typeface="Calibri"/>
                <a:ea typeface="Calibri"/>
                <a:cs typeface="Calibri"/>
                <a:sym typeface="Calibri"/>
              </a:rPr>
              <a:t>Opportunity to build on local programs currently underway or under design to improve the quality of local waters </a:t>
            </a:r>
          </a:p>
          <a:p>
            <a:pPr indent="-345440" lvl="0" marL="548640" marR="0" rtl="0" algn="l">
              <a:lnSpc>
                <a:spcPct val="90000"/>
              </a:lnSpc>
              <a:spcBef>
                <a:spcPts val="1800"/>
              </a:spcBef>
              <a:spcAft>
                <a:spcPts val="0"/>
              </a:spcAft>
              <a:buClr>
                <a:schemeClr val="dk1"/>
              </a:buClr>
              <a:buSzPct val="99107"/>
              <a:buFont typeface="Arial"/>
              <a:buChar char="•"/>
            </a:pPr>
            <a:r>
              <a:rPr lang="en-US" sz="2775">
                <a:solidFill>
                  <a:schemeClr val="dk1"/>
                </a:solidFill>
                <a:latin typeface="Calibri"/>
                <a:ea typeface="Calibri"/>
                <a:cs typeface="Calibri"/>
                <a:sym typeface="Calibri"/>
              </a:rPr>
              <a:t>Opportunity to address local water quality issues and other community issues at the same time</a:t>
            </a:r>
          </a:p>
          <a:p>
            <a:pPr indent="-345440" lvl="0" marL="548640" marR="0" rtl="0" algn="l">
              <a:lnSpc>
                <a:spcPct val="90000"/>
              </a:lnSpc>
              <a:spcBef>
                <a:spcPts val="1800"/>
              </a:spcBef>
              <a:spcAft>
                <a:spcPts val="0"/>
              </a:spcAft>
              <a:buClr>
                <a:schemeClr val="dk1"/>
              </a:buClr>
              <a:buFont typeface="Arial"/>
              <a:buNone/>
            </a:pPr>
            <a:r>
              <a:t/>
            </a:r>
            <a:endParaRPr sz="2960">
              <a:solidFill>
                <a:schemeClr val="dk1"/>
              </a:solidFill>
              <a:latin typeface="Calibri"/>
              <a:ea typeface="Calibri"/>
              <a:cs typeface="Calibri"/>
              <a:sym typeface="Calibri"/>
            </a:endParaRPr>
          </a:p>
          <a:p>
            <a:pPr indent="-345440" lvl="0" marL="548640" marR="0" rtl="0" algn="l">
              <a:lnSpc>
                <a:spcPct val="90000"/>
              </a:lnSpc>
              <a:spcBef>
                <a:spcPts val="1800"/>
              </a:spcBef>
              <a:buClr>
                <a:schemeClr val="dk1"/>
              </a:buClr>
              <a:buFont typeface="Arial"/>
              <a:buNone/>
            </a:pPr>
            <a:r>
              <a:t/>
            </a:r>
            <a:endParaRPr sz="296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1" name="Shape 331"/>
        <p:cNvGrpSpPr/>
        <p:nvPr/>
      </p:nvGrpSpPr>
      <p:grpSpPr>
        <a:xfrm>
          <a:off x="0" y="0"/>
          <a:ext cx="0" cy="0"/>
          <a:chOff x="0" y="0"/>
          <a:chExt cx="0" cy="0"/>
        </a:xfrm>
      </p:grpSpPr>
      <p:sp>
        <p:nvSpPr>
          <p:cNvPr id="332" name="Shape 332"/>
          <p:cNvSpPr txBox="1"/>
          <p:nvPr>
            <p:ph idx="1" type="body"/>
          </p:nvPr>
        </p:nvSpPr>
        <p:spPr>
          <a:xfrm>
            <a:off x="457200" y="1600199"/>
            <a:ext cx="8229600" cy="4343451"/>
          </a:xfrm>
          <a:prstGeom prst="rect">
            <a:avLst/>
          </a:prstGeom>
          <a:noFill/>
          <a:ln>
            <a:noFill/>
          </a:ln>
        </p:spPr>
        <p:txBody>
          <a:bodyPr anchorCtr="0" anchor="t" bIns="45700" lIns="91425" rIns="91425" wrap="square" tIns="45700">
            <a:noAutofit/>
          </a:bodyPr>
          <a:lstStyle/>
          <a:p>
            <a:pPr indent="-342900" lvl="0" marL="342900" marR="0" rtl="0" algn="l">
              <a:lnSpc>
                <a:spcPct val="80000"/>
              </a:lnSpc>
              <a:spcBef>
                <a:spcPts val="0"/>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Virginia Association of Counties (VACo)</a:t>
            </a:r>
          </a:p>
          <a:p>
            <a:pPr indent="-342900" lvl="0" marL="342900" marR="0" rtl="0" algn="l">
              <a:lnSpc>
                <a:spcPct val="80000"/>
              </a:lnSpc>
              <a:spcBef>
                <a:spcPts val="592"/>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Virginia Municipal League (VML)</a:t>
            </a:r>
          </a:p>
          <a:p>
            <a:pPr indent="-342900" lvl="0" marL="342900" marR="0" rtl="0" algn="l">
              <a:lnSpc>
                <a:spcPct val="80000"/>
              </a:lnSpc>
              <a:spcBef>
                <a:spcPts val="592"/>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Chesapeake Bay Foundation </a:t>
            </a:r>
          </a:p>
          <a:p>
            <a:pPr indent="-342900" lvl="0" marL="342900" marR="0" rtl="0" algn="l">
              <a:lnSpc>
                <a:spcPct val="80000"/>
              </a:lnSpc>
              <a:spcBef>
                <a:spcPts val="592"/>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Alliance for the Chesapeake Bay</a:t>
            </a:r>
          </a:p>
          <a:p>
            <a:pPr indent="-342900" lvl="0" marL="342900" marR="0" rtl="0" algn="l">
              <a:lnSpc>
                <a:spcPct val="80000"/>
              </a:lnSpc>
              <a:spcBef>
                <a:spcPts val="592"/>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Chesapeake Bay Commission </a:t>
            </a:r>
          </a:p>
          <a:p>
            <a:pPr indent="-342900" lvl="0" marL="342900" marR="0" rtl="0" algn="l">
              <a:lnSpc>
                <a:spcPct val="80000"/>
              </a:lnSpc>
              <a:spcBef>
                <a:spcPts val="592"/>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Association of Soil &amp; Water Conservation Districts</a:t>
            </a:r>
          </a:p>
          <a:p>
            <a:pPr indent="-342900" lvl="0" marL="342900" marR="0" rtl="0" algn="l">
              <a:lnSpc>
                <a:spcPct val="80000"/>
              </a:lnSpc>
              <a:spcBef>
                <a:spcPts val="592"/>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Departments of Environmental Quality, Conservation &amp; Recreation, Health &amp; Forestry</a:t>
            </a:r>
          </a:p>
          <a:p>
            <a:pPr indent="-342900" lvl="0" marL="342900" marR="0" rtl="0" algn="l">
              <a:lnSpc>
                <a:spcPct val="80000"/>
              </a:lnSpc>
              <a:spcBef>
                <a:spcPts val="592"/>
              </a:spcBef>
              <a:spcAft>
                <a:spcPts val="0"/>
              </a:spcAft>
              <a:buClr>
                <a:schemeClr val="dk1"/>
              </a:buClr>
              <a:buSzPct val="98666"/>
              <a:buFont typeface="Arial"/>
              <a:buChar char="•"/>
            </a:pPr>
            <a:r>
              <a:rPr b="0" i="0" lang="en-US" sz="2960" u="none" cap="none" strike="noStrike">
                <a:solidFill>
                  <a:schemeClr val="dk1"/>
                </a:solidFill>
                <a:latin typeface="Calibri"/>
                <a:ea typeface="Calibri"/>
                <a:cs typeface="Calibri"/>
                <a:sym typeface="Calibri"/>
              </a:rPr>
              <a:t>Federal agencies</a:t>
            </a:r>
          </a:p>
          <a:p>
            <a:pPr indent="-342900" lvl="0" marL="342900" marR="0" rtl="0" algn="l">
              <a:lnSpc>
                <a:spcPct val="80000"/>
              </a:lnSpc>
              <a:spcBef>
                <a:spcPts val="592"/>
              </a:spcBef>
              <a:buClr>
                <a:schemeClr val="dk1"/>
              </a:buClr>
              <a:buSzPct val="98666"/>
              <a:buFont typeface="Arial"/>
              <a:buNone/>
            </a:pPr>
            <a:r>
              <a:t/>
            </a:r>
            <a:endParaRPr b="0" i="0" sz="2960" u="none" cap="none" strike="noStrike">
              <a:solidFill>
                <a:schemeClr val="dk1"/>
              </a:solidFill>
              <a:latin typeface="Calibri"/>
              <a:ea typeface="Calibri"/>
              <a:cs typeface="Calibri"/>
              <a:sym typeface="Calibri"/>
            </a:endParaRPr>
          </a:p>
        </p:txBody>
      </p:sp>
      <p:sp>
        <p:nvSpPr>
          <p:cNvPr id="333" name="Shape 333"/>
          <p:cNvSpPr txBox="1"/>
          <p:nvPr>
            <p:ph type="title"/>
          </p:nvPr>
        </p:nvSpPr>
        <p:spPr>
          <a:xfrm>
            <a:off x="457200" y="274638"/>
            <a:ext cx="8229600" cy="1143000"/>
          </a:xfrm>
          <a:prstGeom prst="rect">
            <a:avLst/>
          </a:prstGeom>
          <a:noFill/>
          <a:ln>
            <a:noFill/>
          </a:ln>
        </p:spPr>
        <p:txBody>
          <a:bodyPr anchorCtr="0" anchor="ctr" bIns="45700" lIns="91425" rIns="91425" wrap="square" tIns="45700">
            <a:noAutofit/>
          </a:bodyPr>
          <a:lstStyle/>
          <a:p>
            <a:pPr indent="0" lvl="0" marL="0" marR="0" rtl="0" algn="ctr">
              <a:spcBef>
                <a:spcPts val="0"/>
              </a:spcBef>
              <a:spcAft>
                <a:spcPts val="0"/>
              </a:spcAft>
              <a:buClr>
                <a:srgbClr val="C55911"/>
              </a:buClr>
              <a:buSzPct val="25000"/>
              <a:buFont typeface="Calibri"/>
              <a:buNone/>
            </a:pPr>
            <a:r>
              <a:rPr b="1" i="0" lang="en-US" sz="4400" u="none" cap="none" strike="noStrike">
                <a:solidFill>
                  <a:srgbClr val="C55911"/>
                </a:solidFill>
                <a:latin typeface="Calibri"/>
                <a:ea typeface="Calibri"/>
                <a:cs typeface="Calibri"/>
                <a:sym typeface="Calibri"/>
              </a:rPr>
              <a:t>Key Messengers/Trusted Sources </a:t>
            </a:r>
          </a:p>
        </p:txBody>
      </p:sp>
      <p:sp>
        <p:nvSpPr>
          <p:cNvPr id="334" name="Shape 334"/>
          <p:cNvSpPr/>
          <p:nvPr/>
        </p:nvSpPr>
        <p:spPr>
          <a:xfrm>
            <a:off x="1075761" y="5943651"/>
            <a:ext cx="5139765" cy="646331"/>
          </a:xfrm>
          <a:prstGeom prst="rect">
            <a:avLst/>
          </a:prstGeom>
          <a:noFill/>
          <a:ln>
            <a:noFill/>
          </a:ln>
        </p:spPr>
        <p:txBody>
          <a:bodyPr anchorCtr="0" anchor="t" bIns="45700" lIns="91425" rIns="91425" wrap="square" tIns="45700">
            <a:noAutofit/>
          </a:bodyPr>
          <a:lstStyle/>
          <a:p>
            <a:pPr indent="0" lvl="0" marL="0" marR="0" rtl="0" algn="r">
              <a:spcBef>
                <a:spcPts val="0"/>
              </a:spcBef>
              <a:buSzPct val="25000"/>
              <a:buNone/>
            </a:pPr>
            <a:r>
              <a:rPr i="1" lang="en-US" sz="1800">
                <a:solidFill>
                  <a:srgbClr val="000000"/>
                </a:solidFill>
                <a:latin typeface="Calibri"/>
                <a:ea typeface="Calibri"/>
                <a:cs typeface="Calibri"/>
                <a:sym typeface="Calibri"/>
              </a:rPr>
              <a:t>Commonwealth of Virginia Local Government </a:t>
            </a:r>
          </a:p>
          <a:p>
            <a:pPr indent="0" lvl="0" marL="0" marR="0" rtl="0" algn="r">
              <a:spcBef>
                <a:spcPts val="0"/>
              </a:spcBef>
              <a:buSzPct val="25000"/>
              <a:buNone/>
            </a:pPr>
            <a:r>
              <a:rPr i="1" lang="en-US" sz="1800">
                <a:solidFill>
                  <a:srgbClr val="000000"/>
                </a:solidFill>
                <a:latin typeface="Calibri"/>
                <a:ea typeface="Calibri"/>
                <a:cs typeface="Calibri"/>
                <a:sym typeface="Calibri"/>
              </a:rPr>
              <a:t>Engagement and Communication Strategy </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9" name="Shape 339"/>
        <p:cNvGrpSpPr/>
        <p:nvPr/>
      </p:nvGrpSpPr>
      <p:grpSpPr>
        <a:xfrm>
          <a:off x="0" y="0"/>
          <a:ext cx="0" cy="0"/>
          <a:chOff x="0" y="0"/>
          <a:chExt cx="0" cy="0"/>
        </a:xfrm>
      </p:grpSpPr>
      <p:sp>
        <p:nvSpPr>
          <p:cNvPr id="340" name="Shape 340"/>
          <p:cNvSpPr txBox="1"/>
          <p:nvPr>
            <p:ph type="title"/>
          </p:nvPr>
        </p:nvSpPr>
        <p:spPr>
          <a:xfrm>
            <a:off x="457200" y="76200"/>
            <a:ext cx="8229600" cy="1143000"/>
          </a:xfrm>
          <a:prstGeom prst="rect">
            <a:avLst/>
          </a:prstGeom>
          <a:noFill/>
          <a:ln>
            <a:noFill/>
          </a:ln>
        </p:spPr>
        <p:txBody>
          <a:bodyPr anchorCtr="0" anchor="ctr" bIns="45700" lIns="91425" rIns="91425" wrap="square" tIns="45700">
            <a:noAutofit/>
          </a:bodyPr>
          <a:lstStyle/>
          <a:p>
            <a:pPr indent="0" lvl="0" marL="0" marR="0" rtl="0" algn="ctr">
              <a:spcBef>
                <a:spcPts val="0"/>
              </a:spcBef>
              <a:spcAft>
                <a:spcPts val="0"/>
              </a:spcAft>
              <a:buClr>
                <a:srgbClr val="C55911"/>
              </a:buClr>
              <a:buSzPct val="25000"/>
              <a:buFont typeface="Calibri"/>
              <a:buNone/>
            </a:pPr>
            <a:r>
              <a:rPr b="1" i="0" lang="en-US" sz="4400" u="none" cap="none" strike="noStrike">
                <a:solidFill>
                  <a:srgbClr val="C55911"/>
                </a:solidFill>
                <a:latin typeface="Calibri"/>
                <a:ea typeface="Calibri"/>
                <a:cs typeface="Calibri"/>
                <a:sym typeface="Calibri"/>
              </a:rPr>
              <a:t>Roles, Resources, and Capacity</a:t>
            </a:r>
          </a:p>
        </p:txBody>
      </p:sp>
      <p:sp>
        <p:nvSpPr>
          <p:cNvPr id="341" name="Shape 341"/>
          <p:cNvSpPr/>
          <p:nvPr/>
        </p:nvSpPr>
        <p:spPr>
          <a:xfrm>
            <a:off x="1075761" y="5943651"/>
            <a:ext cx="5139765" cy="646331"/>
          </a:xfrm>
          <a:prstGeom prst="rect">
            <a:avLst/>
          </a:prstGeom>
          <a:noFill/>
          <a:ln>
            <a:noFill/>
          </a:ln>
        </p:spPr>
        <p:txBody>
          <a:bodyPr anchorCtr="0" anchor="t" bIns="45700" lIns="91425" rIns="91425" wrap="square" tIns="45700">
            <a:noAutofit/>
          </a:bodyPr>
          <a:lstStyle/>
          <a:p>
            <a:pPr indent="0" lvl="0" marL="0" marR="0" rtl="0" algn="r">
              <a:spcBef>
                <a:spcPts val="0"/>
              </a:spcBef>
              <a:buSzPct val="25000"/>
              <a:buNone/>
            </a:pPr>
            <a:r>
              <a:rPr i="1" lang="en-US" sz="1800">
                <a:solidFill>
                  <a:srgbClr val="000000"/>
                </a:solidFill>
                <a:latin typeface="Calibri"/>
                <a:ea typeface="Calibri"/>
                <a:cs typeface="Calibri"/>
                <a:sym typeface="Calibri"/>
              </a:rPr>
              <a:t>Commonwealth of Virginia Local Government </a:t>
            </a:r>
          </a:p>
          <a:p>
            <a:pPr indent="0" lvl="0" marL="0" marR="0" rtl="0" algn="r">
              <a:spcBef>
                <a:spcPts val="0"/>
              </a:spcBef>
              <a:buSzPct val="25000"/>
              <a:buNone/>
            </a:pPr>
            <a:r>
              <a:rPr i="1" lang="en-US" sz="1800">
                <a:solidFill>
                  <a:srgbClr val="000000"/>
                </a:solidFill>
                <a:latin typeface="Calibri"/>
                <a:ea typeface="Calibri"/>
                <a:cs typeface="Calibri"/>
                <a:sym typeface="Calibri"/>
              </a:rPr>
              <a:t>Engagement and Communication Strategy </a:t>
            </a:r>
          </a:p>
        </p:txBody>
      </p:sp>
      <p:sp>
        <p:nvSpPr>
          <p:cNvPr id="342" name="Shape 342"/>
          <p:cNvSpPr txBox="1"/>
          <p:nvPr>
            <p:ph idx="1" type="body"/>
          </p:nvPr>
        </p:nvSpPr>
        <p:spPr>
          <a:xfrm>
            <a:off x="457200" y="1041400"/>
            <a:ext cx="8229600" cy="5136516"/>
          </a:xfrm>
          <a:prstGeom prst="rect">
            <a:avLst/>
          </a:prstGeom>
          <a:noFill/>
          <a:ln>
            <a:noFill/>
          </a:ln>
        </p:spPr>
        <p:txBody>
          <a:bodyPr anchorCtr="0" anchor="t" bIns="45700" lIns="91425" rIns="91425" wrap="square" tIns="45700">
            <a:noAutofit/>
          </a:bodyPr>
          <a:lstStyle/>
          <a:p>
            <a:pPr indent="0" lvl="0" marL="0" marR="0" rtl="0" algn="ctr">
              <a:lnSpc>
                <a:spcPct val="80000"/>
              </a:lnSpc>
              <a:spcBef>
                <a:spcPts val="0"/>
              </a:spcBef>
              <a:spcAft>
                <a:spcPts val="0"/>
              </a:spcAft>
              <a:buClr>
                <a:schemeClr val="dk1"/>
              </a:buClr>
              <a:buSzPct val="25000"/>
              <a:buFont typeface="Arial"/>
              <a:buNone/>
            </a:pPr>
            <a:r>
              <a:rPr b="1" i="0" lang="en-US" sz="2187" u="none" cap="none" strike="noStrike">
                <a:solidFill>
                  <a:schemeClr val="dk1"/>
                </a:solidFill>
                <a:latin typeface="Calibri"/>
                <a:ea typeface="Calibri"/>
                <a:cs typeface="Calibri"/>
                <a:sym typeface="Calibri"/>
              </a:rPr>
              <a:t>“Identify, verify, report, and develop”</a:t>
            </a:r>
          </a:p>
          <a:p>
            <a:pPr indent="-342900" lvl="0" marL="342900" marR="0" rtl="0" algn="l">
              <a:lnSpc>
                <a:spcPct val="80000"/>
              </a:lnSpc>
              <a:spcBef>
                <a:spcPts val="1800"/>
              </a:spcBef>
              <a:spcAft>
                <a:spcPts val="0"/>
              </a:spcAft>
              <a:buClr>
                <a:schemeClr val="dk1"/>
              </a:buClr>
              <a:buSzPct val="99409"/>
              <a:buFont typeface="Arial"/>
              <a:buChar char="•"/>
            </a:pPr>
            <a:r>
              <a:rPr b="0" i="0" lang="en-US" sz="2187" u="none" cap="none" strike="noStrike">
                <a:solidFill>
                  <a:schemeClr val="dk1"/>
                </a:solidFill>
                <a:latin typeface="Calibri"/>
                <a:ea typeface="Calibri"/>
                <a:cs typeface="Calibri"/>
                <a:sym typeface="Calibri"/>
              </a:rPr>
              <a:t>Engage in WIP Planning effort – participate at meetings</a:t>
            </a:r>
          </a:p>
          <a:p>
            <a:pPr indent="-342900" lvl="0" marL="342900" marR="0" rtl="0" algn="l">
              <a:lnSpc>
                <a:spcPct val="80000"/>
              </a:lnSpc>
              <a:spcBef>
                <a:spcPts val="1800"/>
              </a:spcBef>
              <a:spcAft>
                <a:spcPts val="0"/>
              </a:spcAft>
              <a:buClr>
                <a:schemeClr val="dk1"/>
              </a:buClr>
              <a:buSzPct val="99409"/>
              <a:buFont typeface="Arial"/>
              <a:buChar char="•"/>
            </a:pPr>
            <a:r>
              <a:rPr b="1" i="0" lang="en-US" sz="2187" u="none" cap="none" strike="noStrike">
                <a:solidFill>
                  <a:schemeClr val="dk1"/>
                </a:solidFill>
                <a:latin typeface="Calibri"/>
                <a:ea typeface="Calibri"/>
                <a:cs typeface="Calibri"/>
                <a:sym typeface="Calibri"/>
              </a:rPr>
              <a:t>Identify, verify </a:t>
            </a:r>
            <a:r>
              <a:rPr b="0" i="0" lang="en-US" sz="2187" u="none" cap="none" strike="noStrike">
                <a:solidFill>
                  <a:schemeClr val="dk1"/>
                </a:solidFill>
                <a:latin typeface="Calibri"/>
                <a:ea typeface="Calibri"/>
                <a:cs typeface="Calibri"/>
                <a:sym typeface="Calibri"/>
              </a:rPr>
              <a:t>and </a:t>
            </a:r>
            <a:r>
              <a:rPr b="1" i="0" lang="en-US" sz="2187" u="none" cap="none" strike="noStrike">
                <a:solidFill>
                  <a:schemeClr val="dk1"/>
                </a:solidFill>
                <a:latin typeface="Calibri"/>
                <a:ea typeface="Calibri"/>
                <a:cs typeface="Calibri"/>
                <a:sym typeface="Calibri"/>
              </a:rPr>
              <a:t>report</a:t>
            </a:r>
            <a:r>
              <a:rPr b="0" i="0" lang="en-US" sz="2187" u="none" cap="none" strike="noStrike">
                <a:solidFill>
                  <a:schemeClr val="dk1"/>
                </a:solidFill>
                <a:latin typeface="Calibri"/>
                <a:ea typeface="Calibri"/>
                <a:cs typeface="Calibri"/>
                <a:sym typeface="Calibri"/>
              </a:rPr>
              <a:t> implemented practices - BMP warehouse, Construction General Permit data base, DCR agricultural BMP data base</a:t>
            </a:r>
          </a:p>
          <a:p>
            <a:pPr indent="-342900" lvl="0" marL="342900" marR="0" rtl="0" algn="l">
              <a:lnSpc>
                <a:spcPct val="80000"/>
              </a:lnSpc>
              <a:spcBef>
                <a:spcPts val="1800"/>
              </a:spcBef>
              <a:spcAft>
                <a:spcPts val="0"/>
              </a:spcAft>
              <a:buClr>
                <a:schemeClr val="dk1"/>
              </a:buClr>
              <a:buSzPct val="99409"/>
              <a:buFont typeface="Arial"/>
              <a:buChar char="•"/>
            </a:pPr>
            <a:r>
              <a:rPr b="0" i="0" lang="en-US" sz="2187" u="none" cap="none" strike="noStrike">
                <a:solidFill>
                  <a:schemeClr val="dk1"/>
                </a:solidFill>
                <a:latin typeface="Calibri"/>
                <a:ea typeface="Calibri"/>
                <a:cs typeface="Calibri"/>
                <a:sym typeface="Calibri"/>
              </a:rPr>
              <a:t>Meet permitting and program requirements</a:t>
            </a:r>
          </a:p>
          <a:p>
            <a:pPr indent="-342900" lvl="0" marL="342900" marR="0" rtl="0" algn="l">
              <a:lnSpc>
                <a:spcPct val="80000"/>
              </a:lnSpc>
              <a:spcBef>
                <a:spcPts val="1800"/>
              </a:spcBef>
              <a:spcAft>
                <a:spcPts val="0"/>
              </a:spcAft>
              <a:buClr>
                <a:schemeClr val="dk1"/>
              </a:buClr>
              <a:buSzPct val="99409"/>
              <a:buFont typeface="Arial"/>
              <a:buChar char="•"/>
            </a:pPr>
            <a:r>
              <a:rPr b="0" i="0" lang="en-US" sz="2187" u="none" cap="none" strike="noStrike">
                <a:solidFill>
                  <a:schemeClr val="dk1"/>
                </a:solidFill>
                <a:latin typeface="Calibri"/>
                <a:ea typeface="Calibri"/>
                <a:cs typeface="Calibri"/>
                <a:sym typeface="Calibri"/>
              </a:rPr>
              <a:t>Identify what pollutant reductions are already being achieved/planned for in various programs</a:t>
            </a:r>
          </a:p>
          <a:p>
            <a:pPr indent="-342900" lvl="0" marL="342900" marR="0" rtl="0" algn="l">
              <a:lnSpc>
                <a:spcPct val="80000"/>
              </a:lnSpc>
              <a:spcBef>
                <a:spcPts val="1800"/>
              </a:spcBef>
              <a:spcAft>
                <a:spcPts val="0"/>
              </a:spcAft>
              <a:buClr>
                <a:schemeClr val="dk1"/>
              </a:buClr>
              <a:buSzPct val="99409"/>
              <a:buFont typeface="Arial"/>
              <a:buChar char="•"/>
            </a:pPr>
            <a:r>
              <a:rPr b="1" i="0" lang="en-US" sz="2187" u="none" cap="none" strike="noStrike">
                <a:solidFill>
                  <a:schemeClr val="dk1"/>
                </a:solidFill>
                <a:latin typeface="Calibri"/>
                <a:ea typeface="Calibri"/>
                <a:cs typeface="Calibri"/>
                <a:sym typeface="Calibri"/>
              </a:rPr>
              <a:t>Develop</a:t>
            </a:r>
            <a:r>
              <a:rPr b="0" i="0" lang="en-US" sz="2187" u="none" cap="none" strike="noStrike">
                <a:solidFill>
                  <a:schemeClr val="dk1"/>
                </a:solidFill>
                <a:latin typeface="Calibri"/>
                <a:ea typeface="Calibri"/>
                <a:cs typeface="Calibri"/>
                <a:sym typeface="Calibri"/>
              </a:rPr>
              <a:t> local water quality strategies that yield multiple benefits</a:t>
            </a:r>
          </a:p>
          <a:p>
            <a:pPr indent="-342900" lvl="0" marL="342900" marR="0" rtl="0" algn="l">
              <a:lnSpc>
                <a:spcPct val="80000"/>
              </a:lnSpc>
              <a:spcBef>
                <a:spcPts val="1800"/>
              </a:spcBef>
              <a:spcAft>
                <a:spcPts val="0"/>
              </a:spcAft>
              <a:buClr>
                <a:schemeClr val="dk1"/>
              </a:buClr>
              <a:buSzPct val="99409"/>
              <a:buFont typeface="Arial"/>
              <a:buChar char="•"/>
            </a:pPr>
            <a:r>
              <a:rPr b="0" i="0" lang="en-US" sz="2187" u="none" cap="none" strike="noStrike">
                <a:solidFill>
                  <a:schemeClr val="dk1"/>
                </a:solidFill>
                <a:latin typeface="Calibri"/>
                <a:ea typeface="Calibri"/>
                <a:cs typeface="Calibri"/>
                <a:sym typeface="Calibri"/>
              </a:rPr>
              <a:t>Take advantage of funding opportunities</a:t>
            </a:r>
          </a:p>
          <a:p>
            <a:pPr indent="-342900" lvl="0" marL="342900" marR="0" rtl="0" algn="l">
              <a:lnSpc>
                <a:spcPct val="80000"/>
              </a:lnSpc>
              <a:spcBef>
                <a:spcPts val="1800"/>
              </a:spcBef>
              <a:spcAft>
                <a:spcPts val="0"/>
              </a:spcAft>
              <a:buClr>
                <a:schemeClr val="dk1"/>
              </a:buClr>
              <a:buSzPct val="99409"/>
              <a:buFont typeface="Arial"/>
              <a:buChar char="•"/>
            </a:pPr>
            <a:r>
              <a:rPr b="0" i="0" lang="en-US" sz="2187" u="none" cap="none" strike="noStrike">
                <a:solidFill>
                  <a:schemeClr val="dk1"/>
                </a:solidFill>
                <a:latin typeface="Calibri"/>
                <a:ea typeface="Calibri"/>
                <a:cs typeface="Calibri"/>
                <a:sym typeface="Calibri"/>
              </a:rPr>
              <a:t>Localities and SWCDs report inadequate capacity for both Phase III WIP Planning &amp; Implementation</a:t>
            </a:r>
          </a:p>
          <a:p>
            <a:pPr indent="-342900" lvl="0" marL="342900" marR="0" rtl="0" algn="l">
              <a:lnSpc>
                <a:spcPct val="80000"/>
              </a:lnSpc>
              <a:spcBef>
                <a:spcPts val="1800"/>
              </a:spcBef>
              <a:spcAft>
                <a:spcPts val="0"/>
              </a:spcAft>
              <a:buClr>
                <a:schemeClr val="dk1"/>
              </a:buClr>
              <a:buSzPct val="1000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l">
              <a:lnSpc>
                <a:spcPct val="80000"/>
              </a:lnSpc>
              <a:spcBef>
                <a:spcPts val="1800"/>
              </a:spcBef>
              <a:buClr>
                <a:schemeClr val="dk1"/>
              </a:buClr>
              <a:buSzPct val="25000"/>
              <a:buFont typeface="Arial"/>
              <a:buNone/>
            </a:pPr>
            <a:r>
              <a:t/>
            </a:r>
            <a:endParaRPr b="0" i="0" sz="20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Custom 2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