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9" r:id="rId4"/>
    <p:sldId id="260" r:id="rId5"/>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0F57-2EDB-4A0F-93B7-7622A87BF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451F9-B50E-4EA0-B1EE-887D10079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D0A773-0C8D-442B-ABC2-FA89D5B1319D}"/>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5" name="Footer Placeholder 4">
            <a:extLst>
              <a:ext uri="{FF2B5EF4-FFF2-40B4-BE49-F238E27FC236}">
                <a16:creationId xmlns:a16="http://schemas.microsoft.com/office/drawing/2014/main" id="{FA9B566D-A179-4413-8CFE-C44E3E9F8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7046D-A992-4E35-9F95-5D6E49CAB727}"/>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424915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38CE-8728-426A-9BBB-1B7FB97BD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EDD42-6729-44B6-8DC0-E1A80A6CE8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AEBA1-1B1B-4D3C-9F41-9792C488EB68}"/>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5" name="Footer Placeholder 4">
            <a:extLst>
              <a:ext uri="{FF2B5EF4-FFF2-40B4-BE49-F238E27FC236}">
                <a16:creationId xmlns:a16="http://schemas.microsoft.com/office/drawing/2014/main" id="{1C88C22E-AA12-4BA6-ADD7-3873F669C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D6BE0-ECAB-41DA-9A4F-96F4588B434F}"/>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168380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88345-1190-4487-98F5-6F318831AA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30F24-A368-4BFE-88EF-61BF3499D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D1413-6C2C-4555-A3E5-CF4693CCB506}"/>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5" name="Footer Placeholder 4">
            <a:extLst>
              <a:ext uri="{FF2B5EF4-FFF2-40B4-BE49-F238E27FC236}">
                <a16:creationId xmlns:a16="http://schemas.microsoft.com/office/drawing/2014/main" id="{A08DC51B-1574-47FB-8C0A-F2FD61D25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AE35D-1BAD-490F-B7AF-0C32504176B0}"/>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112525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60D8-C19F-4BCF-9EEF-64EE49B9A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31FFC-3384-431E-94C5-9FC73B3C0A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0480D-2578-4924-AA68-150758B8A14F}"/>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5" name="Footer Placeholder 4">
            <a:extLst>
              <a:ext uri="{FF2B5EF4-FFF2-40B4-BE49-F238E27FC236}">
                <a16:creationId xmlns:a16="http://schemas.microsoft.com/office/drawing/2014/main" id="{AD612F8B-B362-48C6-A529-67760F5AB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31392-9D6A-4484-8174-7F1F3CA128FF}"/>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167055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EEB0-AB4F-4F78-A52D-2AC1995FA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47034-459D-44BA-A3B2-B7B9D2E6B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2D8D21-054F-4B94-BB13-C78D1FF47F8C}"/>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5" name="Footer Placeholder 4">
            <a:extLst>
              <a:ext uri="{FF2B5EF4-FFF2-40B4-BE49-F238E27FC236}">
                <a16:creationId xmlns:a16="http://schemas.microsoft.com/office/drawing/2014/main" id="{5915F98E-8E1F-4A26-A919-AA89AB4F6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26EA6-93EA-428B-A2AB-29934B247BB9}"/>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89504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2BA9-F2E2-4311-A8FE-150A855FA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08AEC-29A7-4B4D-A248-DD42861EE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8446D6-F21D-42CF-95D0-49B486D44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C192F-312C-492A-8CA1-D2F68E0BC807}"/>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6" name="Footer Placeholder 5">
            <a:extLst>
              <a:ext uri="{FF2B5EF4-FFF2-40B4-BE49-F238E27FC236}">
                <a16:creationId xmlns:a16="http://schemas.microsoft.com/office/drawing/2014/main" id="{2D76D786-A7BA-499A-B6C3-D2F01CEFF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2FD3B-E7D2-4E0B-BB9C-45ECADC8D4C5}"/>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216661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BF69-3CC6-4916-BDDF-DED70A3025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F322-C655-4DDA-97E0-FFADBD608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52EE2-F36C-458B-9C0E-17297BFDB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FD700C-561D-4D86-9774-FA7F74D4F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741170-D032-46F6-9751-B9B095A1CE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7819EF-0585-4D0B-AD44-7AB411F1077B}"/>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8" name="Footer Placeholder 7">
            <a:extLst>
              <a:ext uri="{FF2B5EF4-FFF2-40B4-BE49-F238E27FC236}">
                <a16:creationId xmlns:a16="http://schemas.microsoft.com/office/drawing/2014/main" id="{7F3294A4-2DBB-4FE7-9277-723FF20F0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9A58DC-E8BC-4E56-A2BF-ECC041625EF0}"/>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405038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28A1-8AA2-4202-90B5-279FB7CF0D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022F10-9A2E-4A86-8FC0-D8B054BEB540}"/>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4" name="Footer Placeholder 3">
            <a:extLst>
              <a:ext uri="{FF2B5EF4-FFF2-40B4-BE49-F238E27FC236}">
                <a16:creationId xmlns:a16="http://schemas.microsoft.com/office/drawing/2014/main" id="{7D550F41-ADFF-46CE-8D7C-9E867D79B0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30167-3AA5-4483-BF49-20691E9358F8}"/>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301548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3F59C-959B-405B-9E58-81E88044AE45}"/>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3" name="Footer Placeholder 2">
            <a:extLst>
              <a:ext uri="{FF2B5EF4-FFF2-40B4-BE49-F238E27FC236}">
                <a16:creationId xmlns:a16="http://schemas.microsoft.com/office/drawing/2014/main" id="{B529E3E9-44D3-43B9-8BBE-3937BBD702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B3861-83A8-4457-8B4C-3AD3AC4DC304}"/>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169674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89AB-A404-4FB8-8175-6E2BD7B27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29492-FB63-4E73-9D93-1E6744C6D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C0D9B-7785-4C79-93FD-696EE4C62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F2F96-0F10-41F0-B0CD-2D3357D2670C}"/>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6" name="Footer Placeholder 5">
            <a:extLst>
              <a:ext uri="{FF2B5EF4-FFF2-40B4-BE49-F238E27FC236}">
                <a16:creationId xmlns:a16="http://schemas.microsoft.com/office/drawing/2014/main" id="{41BE476A-9709-4C25-B40D-BC95FC751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99B12-0A4B-4C3A-8BF3-B34A368D2B9E}"/>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138070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1934-6813-4E58-8219-AAD4CE39F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E4E1CC-C2A0-4CAB-88AA-4780EE354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B7F7CF-AA14-49B3-968D-0511CC361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5FC52-336D-4ECF-B2D4-EA50DB41D891}"/>
              </a:ext>
            </a:extLst>
          </p:cNvPr>
          <p:cNvSpPr>
            <a:spLocks noGrp="1"/>
          </p:cNvSpPr>
          <p:nvPr>
            <p:ph type="dt" sz="half" idx="10"/>
          </p:nvPr>
        </p:nvSpPr>
        <p:spPr/>
        <p:txBody>
          <a:bodyPr/>
          <a:lstStyle/>
          <a:p>
            <a:fld id="{282BE1A4-C417-4F18-8725-C776F1C86E82}" type="datetimeFigureOut">
              <a:rPr lang="en-US" smtClean="0"/>
              <a:t>3/16/2022</a:t>
            </a:fld>
            <a:endParaRPr lang="en-US"/>
          </a:p>
        </p:txBody>
      </p:sp>
      <p:sp>
        <p:nvSpPr>
          <p:cNvPr id="6" name="Footer Placeholder 5">
            <a:extLst>
              <a:ext uri="{FF2B5EF4-FFF2-40B4-BE49-F238E27FC236}">
                <a16:creationId xmlns:a16="http://schemas.microsoft.com/office/drawing/2014/main" id="{AC318DE1-C2A1-4C04-9BEC-8091E5E8A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57648-0A79-4D43-BEA4-CD87A11FDE57}"/>
              </a:ext>
            </a:extLst>
          </p:cNvPr>
          <p:cNvSpPr>
            <a:spLocks noGrp="1"/>
          </p:cNvSpPr>
          <p:nvPr>
            <p:ph type="sldNum" sz="quarter" idx="12"/>
          </p:nvPr>
        </p:nvSpPr>
        <p:spPr/>
        <p:txBody>
          <a:bodyPr/>
          <a:lstStyle/>
          <a:p>
            <a:fld id="{7915D2F6-DE7E-47A8-B3E7-C252A44632CB}" type="slidenum">
              <a:rPr lang="en-US" smtClean="0"/>
              <a:t>‹#›</a:t>
            </a:fld>
            <a:endParaRPr lang="en-US"/>
          </a:p>
        </p:txBody>
      </p:sp>
    </p:spTree>
    <p:extLst>
      <p:ext uri="{BB962C8B-B14F-4D97-AF65-F5344CB8AC3E}">
        <p14:creationId xmlns:p14="http://schemas.microsoft.com/office/powerpoint/2010/main" val="65909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FCEDD-AAED-472C-9AA9-CEC07359B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6F7155-0A6A-4993-B1E4-47BC8FB97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304BC-8C72-4532-88F8-56041B86E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BE1A4-C417-4F18-8725-C776F1C86E82}" type="datetimeFigureOut">
              <a:rPr lang="en-US" smtClean="0"/>
              <a:t>3/16/2022</a:t>
            </a:fld>
            <a:endParaRPr lang="en-US"/>
          </a:p>
        </p:txBody>
      </p:sp>
      <p:sp>
        <p:nvSpPr>
          <p:cNvPr id="5" name="Footer Placeholder 4">
            <a:extLst>
              <a:ext uri="{FF2B5EF4-FFF2-40B4-BE49-F238E27FC236}">
                <a16:creationId xmlns:a16="http://schemas.microsoft.com/office/drawing/2014/main" id="{7A80858E-284B-4AA4-B65B-BA912010D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E9E3A7-519F-48A3-BA7B-EA13EE6C6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5D2F6-DE7E-47A8-B3E7-C252A44632CB}" type="slidenum">
              <a:rPr lang="en-US" smtClean="0"/>
              <a:t>‹#›</a:t>
            </a:fld>
            <a:endParaRPr lang="en-US"/>
          </a:p>
        </p:txBody>
      </p:sp>
    </p:spTree>
    <p:extLst>
      <p:ext uri="{BB962C8B-B14F-4D97-AF65-F5344CB8AC3E}">
        <p14:creationId xmlns:p14="http://schemas.microsoft.com/office/powerpoint/2010/main" val="1554320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CC0A-5F2E-41C1-B9E2-466BC998D3D2}"/>
              </a:ext>
            </a:extLst>
          </p:cNvPr>
          <p:cNvSpPr>
            <a:spLocks noGrp="1"/>
          </p:cNvSpPr>
          <p:nvPr>
            <p:ph type="title"/>
          </p:nvPr>
        </p:nvSpPr>
        <p:spPr>
          <a:xfrm>
            <a:off x="0" y="18255"/>
            <a:ext cx="12192000" cy="1551465"/>
          </a:xfrm>
          <a:pattFill prst="pct5">
            <a:fgClr>
              <a:schemeClr val="accent1"/>
            </a:fgClr>
            <a:bgClr>
              <a:schemeClr val="bg1"/>
            </a:bgClr>
          </a:pattFill>
        </p:spPr>
        <p:txBody>
          <a:bodyPr/>
          <a:lstStyle/>
          <a:p>
            <a:pPr algn="ctr"/>
            <a:r>
              <a:rPr lang="en-US" b="1" dirty="0"/>
              <a:t>RFB Outreach and Technical Assistance</a:t>
            </a:r>
            <a:br>
              <a:rPr lang="en-US" b="1" dirty="0"/>
            </a:br>
            <a:r>
              <a:rPr lang="en-US" b="1" dirty="0"/>
              <a:t>A Brief, Historical</a:t>
            </a:r>
            <a:r>
              <a:rPr lang="en-US" sz="2400" b="1" baseline="30000" dirty="0"/>
              <a:t>(?)</a:t>
            </a:r>
            <a:r>
              <a:rPr lang="en-US" b="1" baseline="30000" dirty="0"/>
              <a:t> </a:t>
            </a:r>
            <a:r>
              <a:rPr lang="en-US" b="1" dirty="0"/>
              <a:t>Context in the Chesapeake</a:t>
            </a:r>
          </a:p>
        </p:txBody>
      </p:sp>
      <p:sp>
        <p:nvSpPr>
          <p:cNvPr id="3" name="Content Placeholder 2">
            <a:extLst>
              <a:ext uri="{FF2B5EF4-FFF2-40B4-BE49-F238E27FC236}">
                <a16:creationId xmlns:a16="http://schemas.microsoft.com/office/drawing/2014/main" id="{A696C60E-223E-45D9-BEA1-CB9A6D587B79}"/>
              </a:ext>
            </a:extLst>
          </p:cNvPr>
          <p:cNvSpPr>
            <a:spLocks noGrp="1"/>
          </p:cNvSpPr>
          <p:nvPr>
            <p:ph idx="1"/>
          </p:nvPr>
        </p:nvSpPr>
        <p:spPr>
          <a:xfrm>
            <a:off x="838200" y="2449829"/>
            <a:ext cx="10256520" cy="4351338"/>
          </a:xfrm>
        </p:spPr>
        <p:txBody>
          <a:bodyPr/>
          <a:lstStyle/>
          <a:p>
            <a:r>
              <a:rPr lang="en-US" dirty="0"/>
              <a:t>Outreach – publications, “chicken dinner circuit”, posters, ads, website, </a:t>
            </a:r>
            <a:r>
              <a:rPr lang="en-US" dirty="0" err="1"/>
              <a:t>etc</a:t>
            </a:r>
            <a:endParaRPr lang="en-US" dirty="0"/>
          </a:p>
          <a:p>
            <a:r>
              <a:rPr lang="en-US" dirty="0"/>
              <a:t>Early focus on CREP – a post-2018 Farm Bill report coming out in April</a:t>
            </a:r>
          </a:p>
          <a:p>
            <a:r>
              <a:rPr lang="en-US" dirty="0"/>
              <a:t>Pilot projects, Collaborations, Supporting Initiatives, Workshops</a:t>
            </a:r>
          </a:p>
          <a:p>
            <a:r>
              <a:rPr lang="en-US" dirty="0"/>
              <a:t>Tracking – ongoing, evolving</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63613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8746-E5E2-4441-87D9-22B1D7973BD0}"/>
              </a:ext>
            </a:extLst>
          </p:cNvPr>
          <p:cNvSpPr>
            <a:spLocks noGrp="1"/>
          </p:cNvSpPr>
          <p:nvPr>
            <p:ph type="ctrTitle"/>
          </p:nvPr>
        </p:nvSpPr>
        <p:spPr>
          <a:xfrm>
            <a:off x="0" y="0"/>
            <a:ext cx="12192000" cy="1325880"/>
          </a:xfrm>
          <a:pattFill prst="pct5">
            <a:fgClr>
              <a:schemeClr val="accent1"/>
            </a:fgClr>
            <a:bgClr>
              <a:schemeClr val="bg1"/>
            </a:bgClr>
          </a:pattFill>
        </p:spPr>
        <p:txBody>
          <a:bodyPr>
            <a:normAutofit/>
          </a:bodyPr>
          <a:lstStyle/>
          <a:p>
            <a:r>
              <a:rPr lang="en-US" dirty="0"/>
              <a:t>2014 RFB Initiative</a:t>
            </a:r>
            <a:br>
              <a:rPr lang="en-US" dirty="0"/>
            </a:br>
            <a:r>
              <a:rPr lang="en-US" sz="2700" dirty="0"/>
              <a:t>chesapeakeforestbuffers.net</a:t>
            </a:r>
          </a:p>
        </p:txBody>
      </p:sp>
      <p:sp>
        <p:nvSpPr>
          <p:cNvPr id="3" name="Subtitle 2">
            <a:extLst>
              <a:ext uri="{FF2B5EF4-FFF2-40B4-BE49-F238E27FC236}">
                <a16:creationId xmlns:a16="http://schemas.microsoft.com/office/drawing/2014/main" id="{E0BF9C88-090E-4850-A326-69F8BB1423B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4C3C326-F9ED-43DF-8D8F-E772D256BA1A}"/>
              </a:ext>
            </a:extLst>
          </p:cNvPr>
          <p:cNvPicPr>
            <a:picLocks noChangeAspect="1"/>
          </p:cNvPicPr>
          <p:nvPr/>
        </p:nvPicPr>
        <p:blipFill rotWithShape="1">
          <a:blip r:embed="rId2"/>
          <a:srcRect t="10476" b="35555"/>
          <a:stretch/>
        </p:blipFill>
        <p:spPr>
          <a:xfrm>
            <a:off x="0" y="2017562"/>
            <a:ext cx="12362482" cy="3701144"/>
          </a:xfrm>
          <a:prstGeom prst="rect">
            <a:avLst/>
          </a:prstGeom>
        </p:spPr>
      </p:pic>
    </p:spTree>
    <p:extLst>
      <p:ext uri="{BB962C8B-B14F-4D97-AF65-F5344CB8AC3E}">
        <p14:creationId xmlns:p14="http://schemas.microsoft.com/office/powerpoint/2010/main" val="84543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8746-E5E2-4441-87D9-22B1D7973BD0}"/>
              </a:ext>
            </a:extLst>
          </p:cNvPr>
          <p:cNvSpPr>
            <a:spLocks noGrp="1"/>
          </p:cNvSpPr>
          <p:nvPr>
            <p:ph type="ctrTitle"/>
          </p:nvPr>
        </p:nvSpPr>
        <p:spPr>
          <a:xfrm>
            <a:off x="0" y="0"/>
            <a:ext cx="12192000" cy="1325880"/>
          </a:xfrm>
          <a:pattFill prst="pct5">
            <a:fgClr>
              <a:schemeClr val="accent1"/>
            </a:fgClr>
            <a:bgClr>
              <a:schemeClr val="bg1"/>
            </a:bgClr>
          </a:pattFill>
        </p:spPr>
        <p:txBody>
          <a:bodyPr>
            <a:normAutofit/>
          </a:bodyPr>
          <a:lstStyle/>
          <a:p>
            <a:r>
              <a:rPr lang="en-US" dirty="0"/>
              <a:t>2014 RFB Initiative</a:t>
            </a:r>
            <a:br>
              <a:rPr lang="en-US" dirty="0"/>
            </a:br>
            <a:r>
              <a:rPr lang="en-US" sz="2700" dirty="0"/>
              <a:t>chesapeakeforestbuffers.net</a:t>
            </a:r>
          </a:p>
        </p:txBody>
      </p:sp>
      <p:sp>
        <p:nvSpPr>
          <p:cNvPr id="3" name="Subtitle 2">
            <a:extLst>
              <a:ext uri="{FF2B5EF4-FFF2-40B4-BE49-F238E27FC236}">
                <a16:creationId xmlns:a16="http://schemas.microsoft.com/office/drawing/2014/main" id="{E0BF9C88-090E-4850-A326-69F8BB1423B6}"/>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2FCC2C2D-2567-4FEB-AD59-C383FF50AAE5}"/>
              </a:ext>
            </a:extLst>
          </p:cNvPr>
          <p:cNvPicPr>
            <a:picLocks noChangeAspect="1"/>
          </p:cNvPicPr>
          <p:nvPr/>
        </p:nvPicPr>
        <p:blipFill rotWithShape="1">
          <a:blip r:embed="rId2"/>
          <a:srcRect t="19332" b="14286"/>
          <a:stretch/>
        </p:blipFill>
        <p:spPr>
          <a:xfrm>
            <a:off x="0" y="1600200"/>
            <a:ext cx="12192000" cy="4552406"/>
          </a:xfrm>
          <a:prstGeom prst="rect">
            <a:avLst/>
          </a:prstGeom>
        </p:spPr>
      </p:pic>
    </p:spTree>
    <p:extLst>
      <p:ext uri="{BB962C8B-B14F-4D97-AF65-F5344CB8AC3E}">
        <p14:creationId xmlns:p14="http://schemas.microsoft.com/office/powerpoint/2010/main" val="246403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E49E9E-CD8D-4ECB-9F77-DD8E2631E734}"/>
              </a:ext>
            </a:extLst>
          </p:cNvPr>
          <p:cNvSpPr txBox="1"/>
          <p:nvPr/>
        </p:nvSpPr>
        <p:spPr>
          <a:xfrm>
            <a:off x="1028700" y="1967267"/>
            <a:ext cx="2345871" cy="2234620"/>
          </a:xfrm>
          <a:prstGeom prst="rect">
            <a:avLst/>
          </a:prstGeom>
          <a:noFill/>
        </p:spPr>
        <p:txBody>
          <a:bodyPr vert="horz" lIns="91440" tIns="45720" rIns="91440" bIns="45720" rtlCol="0" anchor="ctr">
            <a:normAutofit fontScale="92500"/>
          </a:bodyPr>
          <a:lstStyle/>
          <a:p>
            <a:pPr algn="ctr">
              <a:lnSpc>
                <a:spcPct val="90000"/>
              </a:lnSpc>
              <a:spcBef>
                <a:spcPct val="0"/>
              </a:spcBef>
              <a:spcAft>
                <a:spcPts val="600"/>
              </a:spcAft>
            </a:pPr>
            <a:r>
              <a:rPr lang="en-US" sz="3600" b="1" kern="1200" dirty="0">
                <a:solidFill>
                  <a:srgbClr val="FFFFFF"/>
                </a:solidFill>
                <a:latin typeface="+mj-lt"/>
                <a:ea typeface="+mj-ea"/>
                <a:cs typeface="+mj-cs"/>
              </a:rPr>
              <a:t>Chesapeake Bay Commission Report, 2017</a:t>
            </a:r>
          </a:p>
        </p:txBody>
      </p:sp>
      <p:pic>
        <p:nvPicPr>
          <p:cNvPr id="3" name="Picture 2">
            <a:extLst>
              <a:ext uri="{FF2B5EF4-FFF2-40B4-BE49-F238E27FC236}">
                <a16:creationId xmlns:a16="http://schemas.microsoft.com/office/drawing/2014/main" id="{F17C3B81-B266-4AC4-8399-8386B9D96C4D}"/>
              </a:ext>
            </a:extLst>
          </p:cNvPr>
          <p:cNvPicPr>
            <a:picLocks noChangeAspect="1"/>
          </p:cNvPicPr>
          <p:nvPr/>
        </p:nvPicPr>
        <p:blipFill rotWithShape="1">
          <a:blip r:embed="rId2"/>
          <a:srcRect l="9464" t="18095" r="10000" b="13651"/>
          <a:stretch/>
        </p:blipFill>
        <p:spPr>
          <a:xfrm>
            <a:off x="4216526" y="1128112"/>
            <a:ext cx="8153022" cy="4601776"/>
          </a:xfrm>
          <a:prstGeom prst="rect">
            <a:avLst/>
          </a:prstGeom>
        </p:spPr>
      </p:pic>
    </p:spTree>
    <p:extLst>
      <p:ext uri="{BB962C8B-B14F-4D97-AF65-F5344CB8AC3E}">
        <p14:creationId xmlns:p14="http://schemas.microsoft.com/office/powerpoint/2010/main" val="150793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1A29-3A13-4945-9796-46401B5E6114}"/>
              </a:ext>
            </a:extLst>
          </p:cNvPr>
          <p:cNvSpPr>
            <a:spLocks noGrp="1"/>
          </p:cNvSpPr>
          <p:nvPr>
            <p:ph type="ctrTitle"/>
          </p:nvPr>
        </p:nvSpPr>
        <p:spPr>
          <a:xfrm>
            <a:off x="1341120" y="4773393"/>
            <a:ext cx="9144000" cy="2387600"/>
          </a:xfrm>
        </p:spPr>
        <p:txBody>
          <a:bodyPr>
            <a:noAutofit/>
          </a:bodyPr>
          <a:lstStyle/>
          <a:p>
            <a:pPr algn="l"/>
            <a:r>
              <a:rPr lang="en-US" sz="2800" b="1" dirty="0"/>
              <a:t>Diversify and </a:t>
            </a:r>
            <a:r>
              <a:rPr lang="en-US" sz="2800" b="1" dirty="0">
                <a:solidFill>
                  <a:srgbClr val="C00000"/>
                </a:solidFill>
              </a:rPr>
              <a:t>expand the network of </a:t>
            </a:r>
            <a:r>
              <a:rPr lang="en-US" sz="2800" b="1" dirty="0"/>
              <a:t>public, private and non-profit </a:t>
            </a:r>
            <a:r>
              <a:rPr lang="en-US" sz="2800" b="1" dirty="0">
                <a:solidFill>
                  <a:srgbClr val="C00000"/>
                </a:solidFill>
              </a:rPr>
              <a:t>providers of technical and financial assistance </a:t>
            </a:r>
            <a:r>
              <a:rPr lang="en-US" sz="2800" b="1" dirty="0"/>
              <a:t>to ensure that on-farm support is available to meet the agricultural sector load reductions.</a:t>
            </a:r>
            <a:br>
              <a:rPr lang="en-US" sz="2800" b="1" dirty="0"/>
            </a:br>
            <a:br>
              <a:rPr lang="en-US" sz="2800" b="1" dirty="0"/>
            </a:br>
            <a:r>
              <a:rPr lang="en-US" sz="2800" b="1" dirty="0">
                <a:solidFill>
                  <a:srgbClr val="C00000"/>
                </a:solidFill>
              </a:rPr>
              <a:t>Expand technical assistance capacity </a:t>
            </a:r>
            <a:r>
              <a:rPr lang="en-US" sz="2800" b="1" dirty="0"/>
              <a:t>through the use of cooperative agreements and other tools that combine federal, state, local and private resources to target priority agricultural resource concerns. </a:t>
            </a:r>
            <a:br>
              <a:rPr lang="en-US" sz="3200" dirty="0"/>
            </a:br>
            <a:br>
              <a:rPr lang="en-US" sz="3200" dirty="0"/>
            </a:br>
            <a:endParaRPr lang="en-US" sz="3200" dirty="0"/>
          </a:p>
        </p:txBody>
      </p:sp>
      <p:sp>
        <p:nvSpPr>
          <p:cNvPr id="10" name="TextBox 9">
            <a:extLst>
              <a:ext uri="{FF2B5EF4-FFF2-40B4-BE49-F238E27FC236}">
                <a16:creationId xmlns:a16="http://schemas.microsoft.com/office/drawing/2014/main" id="{D69EEAD9-4970-4821-81E9-CEED8E7DE9FD}"/>
              </a:ext>
            </a:extLst>
          </p:cNvPr>
          <p:cNvSpPr txBox="1"/>
          <p:nvPr/>
        </p:nvSpPr>
        <p:spPr>
          <a:xfrm>
            <a:off x="0" y="23831"/>
            <a:ext cx="12192000" cy="1815882"/>
          </a:xfrm>
          <a:prstGeom prst="rect">
            <a:avLst/>
          </a:prstGeom>
          <a:pattFill prst="smConfetti">
            <a:fgClr>
              <a:schemeClr val="accent1"/>
            </a:fgClr>
            <a:bgClr>
              <a:schemeClr val="bg1"/>
            </a:bgClr>
          </a:pattFill>
        </p:spPr>
        <p:txBody>
          <a:bodyPr wrap="square" rtlCol="0">
            <a:spAutoFit/>
          </a:bodyPr>
          <a:lstStyle/>
          <a:p>
            <a:endParaRPr lang="en-US" sz="4000" dirty="0"/>
          </a:p>
          <a:p>
            <a:pPr algn="ctr"/>
            <a:r>
              <a:rPr lang="en-US" sz="3200" b="1" dirty="0"/>
              <a:t>From CBP’s 2018 Technical Assistance Directive</a:t>
            </a:r>
          </a:p>
          <a:p>
            <a:endParaRPr lang="en-US" sz="4000" dirty="0"/>
          </a:p>
        </p:txBody>
      </p:sp>
    </p:spTree>
    <p:extLst>
      <p:ext uri="{BB962C8B-B14F-4D97-AF65-F5344CB8AC3E}">
        <p14:creationId xmlns:p14="http://schemas.microsoft.com/office/powerpoint/2010/main" val="9224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6EE4-636A-40E0-887D-84E83C901C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FD35D9-CBB6-4475-9B1C-00B3C6571EF3}"/>
              </a:ext>
            </a:extLst>
          </p:cNvPr>
          <p:cNvSpPr>
            <a:spLocks noGrp="1"/>
          </p:cNvSpPr>
          <p:nvPr>
            <p:ph idx="1"/>
          </p:nvPr>
        </p:nvSpPr>
        <p:spPr>
          <a:xfrm>
            <a:off x="899160" y="2304117"/>
            <a:ext cx="10515600" cy="4351338"/>
          </a:xfrm>
        </p:spPr>
        <p:txBody>
          <a:bodyPr/>
          <a:lstStyle/>
          <a:p>
            <a:r>
              <a:rPr lang="en-US" sz="2800" dirty="0">
                <a:solidFill>
                  <a:srgbClr val="C00000"/>
                </a:solidFill>
              </a:rPr>
              <a:t>Enhance and coordinate critical agricultural conservation programs </a:t>
            </a:r>
            <a:r>
              <a:rPr lang="en-US" sz="2800" dirty="0"/>
              <a:t>to ensure they offer the flexibility and capacity needed to incentivize farmers to install practices, including riparian forest buffers, to help meet the goals of the Bay TMDL. </a:t>
            </a:r>
            <a:endParaRPr lang="en-US" dirty="0"/>
          </a:p>
          <a:p>
            <a:endParaRPr lang="en-US" sz="2800" dirty="0"/>
          </a:p>
          <a:p>
            <a:r>
              <a:rPr lang="en-US" sz="2800" dirty="0">
                <a:solidFill>
                  <a:srgbClr val="C00000"/>
                </a:solidFill>
              </a:rPr>
              <a:t>Enhance the job climate for </a:t>
            </a:r>
            <a:r>
              <a:rPr lang="en-US" sz="2800" dirty="0"/>
              <a:t>government </a:t>
            </a:r>
            <a:r>
              <a:rPr lang="en-US" sz="2800" dirty="0">
                <a:solidFill>
                  <a:srgbClr val="C00000"/>
                </a:solidFill>
              </a:rPr>
              <a:t>technical assistance professionals</a:t>
            </a:r>
            <a:r>
              <a:rPr lang="en-US" sz="2800" dirty="0"/>
              <a:t> by exploring how to make training and certification more streamlined and accessible, along with the development of two-year certification programs, innovative technology training forums and education loan assistance programs.</a:t>
            </a:r>
            <a:endParaRPr lang="en-US" dirty="0"/>
          </a:p>
        </p:txBody>
      </p:sp>
      <p:sp>
        <p:nvSpPr>
          <p:cNvPr id="4" name="TextBox 3">
            <a:extLst>
              <a:ext uri="{FF2B5EF4-FFF2-40B4-BE49-F238E27FC236}">
                <a16:creationId xmlns:a16="http://schemas.microsoft.com/office/drawing/2014/main" id="{5B1D0364-F536-4076-BA77-BC997DB4C040}"/>
              </a:ext>
            </a:extLst>
          </p:cNvPr>
          <p:cNvSpPr txBox="1"/>
          <p:nvPr/>
        </p:nvSpPr>
        <p:spPr>
          <a:xfrm>
            <a:off x="0" y="0"/>
            <a:ext cx="12192000" cy="1754326"/>
          </a:xfrm>
          <a:prstGeom prst="rect">
            <a:avLst/>
          </a:prstGeom>
          <a:pattFill prst="smConfetti">
            <a:fgClr>
              <a:schemeClr val="accent1"/>
            </a:fgClr>
            <a:bgClr>
              <a:schemeClr val="bg1"/>
            </a:bgClr>
          </a:pattFill>
        </p:spPr>
        <p:txBody>
          <a:bodyPr wrap="square" rtlCol="0">
            <a:spAutoFit/>
          </a:bodyPr>
          <a:lstStyle/>
          <a:p>
            <a:endParaRPr lang="en-US" sz="4000" dirty="0"/>
          </a:p>
          <a:p>
            <a:pPr algn="ctr"/>
            <a:r>
              <a:rPr lang="en-US" sz="2800" b="1" dirty="0"/>
              <a:t>From CBP’s 2018 Technical Assistance Directive</a:t>
            </a:r>
          </a:p>
          <a:p>
            <a:endParaRPr lang="en-US" sz="4000" dirty="0"/>
          </a:p>
        </p:txBody>
      </p:sp>
    </p:spTree>
    <p:extLst>
      <p:ext uri="{BB962C8B-B14F-4D97-AF65-F5344CB8AC3E}">
        <p14:creationId xmlns:p14="http://schemas.microsoft.com/office/powerpoint/2010/main" val="2361079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236</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RFB Outreach and Technical Assistance A Brief, Historical(?) Context in the Chesapeake</vt:lpstr>
      <vt:lpstr>2014 RFB Initiative chesapeakeforestbuffers.net</vt:lpstr>
      <vt:lpstr>2014 RFB Initiative chesapeakeforestbuffers.net</vt:lpstr>
      <vt:lpstr>PowerPoint Presentation</vt:lpstr>
      <vt:lpstr>Diversify and expand the network of public, private and non-profit providers of technical and financial assistance to ensure that on-farm support is available to meet the agricultural sector load reductions.  Expand technical assistance capacity through the use of cooperative agreements and other tools that combine federal, state, local and private resources to target priority agricultural resource concerns.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 and expand the network of public, private and non-profit providers of technical and financial assistance to ensure that on-farm support is available to meet the agricultural sector load reductions.  Expand technical assistance capacity through the use of cooperative agreements and other tools that combine federal, state, local and private resources to target priority agricultural resource concerns.   </dc:title>
  <dc:creator>Claggett, Sally -FS</dc:creator>
  <cp:lastModifiedBy>Claggett, Sally -FS</cp:lastModifiedBy>
  <cp:revision>6</cp:revision>
  <dcterms:created xsi:type="dcterms:W3CDTF">2022-03-16T12:50:21Z</dcterms:created>
  <dcterms:modified xsi:type="dcterms:W3CDTF">2022-03-16T13:56:13Z</dcterms:modified>
</cp:coreProperties>
</file>