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8"/>
  </p:sldMasterIdLst>
  <p:notesMasterIdLst>
    <p:notesMasterId r:id="rId36"/>
  </p:notesMasterIdLst>
  <p:sldIdLst>
    <p:sldId id="328" r:id="rId19"/>
    <p:sldId id="260" r:id="rId20"/>
    <p:sldId id="301" r:id="rId21"/>
    <p:sldId id="332" r:id="rId22"/>
    <p:sldId id="333" r:id="rId23"/>
    <p:sldId id="334" r:id="rId24"/>
    <p:sldId id="325" r:id="rId25"/>
    <p:sldId id="320" r:id="rId26"/>
    <p:sldId id="331" r:id="rId27"/>
    <p:sldId id="335" r:id="rId28"/>
    <p:sldId id="285" r:id="rId29"/>
    <p:sldId id="263" r:id="rId30"/>
    <p:sldId id="330" r:id="rId31"/>
    <p:sldId id="290" r:id="rId32"/>
    <p:sldId id="316" r:id="rId33"/>
    <p:sldId id="304" r:id="rId34"/>
    <p:sldId id="329" r:id="rId35"/>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scher, Laura" initials="DL" lastIdx="7" clrIdx="0">
    <p:extLst>
      <p:ext uri="{19B8F6BF-5375-455C-9EA6-DF929625EA0E}">
        <p15:presenceInfo xmlns:p15="http://schemas.microsoft.com/office/powerpoint/2012/main" userId="S-1-5-21-1339303556-449845944-1601390327-275644" providerId="AD"/>
      </p:ext>
    </p:extLst>
  </p:cmAuthor>
  <p:cmAuthor id="2" name="Vetter, Doreen" initials="VD" lastIdx="3" clrIdx="1">
    <p:extLst>
      <p:ext uri="{19B8F6BF-5375-455C-9EA6-DF929625EA0E}">
        <p15:presenceInfo xmlns:p15="http://schemas.microsoft.com/office/powerpoint/2012/main" userId="S-1-5-21-1339303556-449845944-1601390327-161595" providerId="AD"/>
      </p:ext>
    </p:extLst>
  </p:cmAuthor>
  <p:cmAuthor id="3" name="Ossmann, Megan" initials="OM" lastIdx="1" clrIdx="2">
    <p:extLst>
      <p:ext uri="{19B8F6BF-5375-455C-9EA6-DF929625EA0E}">
        <p15:presenceInfo xmlns:p15="http://schemas.microsoft.com/office/powerpoint/2012/main" userId="S::Ossmann.Megan@epa.gov::54d93407-401e-41b2-b508-adf11de8ba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454"/>
    <a:srgbClr val="115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0"/>
    <p:restoredTop sz="84787" autoAdjust="0"/>
  </p:normalViewPr>
  <p:slideViewPr>
    <p:cSldViewPr snapToGrid="0" snapToObjects="1">
      <p:cViewPr varScale="1">
        <p:scale>
          <a:sx n="96" d="100"/>
          <a:sy n="96" d="100"/>
        </p:scale>
        <p:origin x="1051" y="67"/>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54" d="100"/>
          <a:sy n="54"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viewProps" Target="viewProps.xml"/><Relationship Id="rId21" Type="http://schemas.openxmlformats.org/officeDocument/2006/relationships/slide" Target="slides/slide3.xml"/><Relationship Id="rId34" Type="http://schemas.openxmlformats.org/officeDocument/2006/relationships/slide" Target="slides/slide16.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notesMaster" Target="notesMasters/notesMaster1.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dirty="0"/>
              <a:t>Wetland</a:t>
            </a:r>
            <a:r>
              <a:rPr lang="en-US" sz="2000" baseline="0" dirty="0"/>
              <a:t> Restoration and Creation</a:t>
            </a:r>
            <a:endParaRPr lang="en-US" sz="20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Cumulative Acres</c:v>
                </c:pt>
              </c:strCache>
            </c:strRef>
          </c:tx>
          <c:spPr>
            <a:solidFill>
              <a:schemeClr val="accent1"/>
            </a:solidFill>
            <a:ln>
              <a:noFill/>
            </a:ln>
            <a:effectLst/>
          </c:spPr>
          <c:invertIfNegative val="0"/>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Sheet1!$B$2:$B$9</c:f>
              <c:numCache>
                <c:formatCode>General</c:formatCode>
                <c:ptCount val="8"/>
                <c:pt idx="0">
                  <c:v>1921</c:v>
                </c:pt>
                <c:pt idx="1">
                  <c:v>3531</c:v>
                </c:pt>
                <c:pt idx="2">
                  <c:v>6258</c:v>
                </c:pt>
                <c:pt idx="3">
                  <c:v>6705</c:v>
                </c:pt>
                <c:pt idx="4">
                  <c:v>6925</c:v>
                </c:pt>
                <c:pt idx="5">
                  <c:v>7623</c:v>
                </c:pt>
                <c:pt idx="6">
                  <c:v>10876</c:v>
                </c:pt>
                <c:pt idx="7">
                  <c:v>9103</c:v>
                </c:pt>
              </c:numCache>
            </c:numRef>
          </c:val>
          <c:extLst>
            <c:ext xmlns:c16="http://schemas.microsoft.com/office/drawing/2014/chart" uri="{C3380CC4-5D6E-409C-BE32-E72D297353CC}">
              <c16:uniqueId val="{00000000-4187-4C4C-80B6-5989E1C97884}"/>
            </c:ext>
          </c:extLst>
        </c:ser>
        <c:dLbls>
          <c:showLegendKey val="0"/>
          <c:showVal val="0"/>
          <c:showCatName val="0"/>
          <c:showSerName val="0"/>
          <c:showPercent val="0"/>
          <c:showBubbleSize val="0"/>
        </c:dLbls>
        <c:gapWidth val="219"/>
        <c:axId val="225385008"/>
        <c:axId val="225385568"/>
      </c:barChart>
      <c:lineChart>
        <c:grouping val="standard"/>
        <c:varyColors val="0"/>
        <c:ser>
          <c:idx val="1"/>
          <c:order val="1"/>
          <c:tx>
            <c:strRef>
              <c:f>Sheet1!$A$10</c:f>
              <c:strCache>
                <c:ptCount val="1"/>
                <c:pt idx="0">
                  <c:v>Goal </c:v>
                </c:pt>
              </c:strCache>
            </c:strRef>
          </c:tx>
          <c:spPr>
            <a:ln w="28575" cap="rnd">
              <a:solidFill>
                <a:schemeClr val="accent2"/>
              </a:solidFill>
              <a:round/>
            </a:ln>
            <a:effectLst/>
          </c:spPr>
          <c:marker>
            <c:symbol val="none"/>
          </c:marker>
          <c:val>
            <c:numRef>
              <c:f>Sheet1!$B$10</c:f>
              <c:numCache>
                <c:formatCode>General</c:formatCode>
                <c:ptCount val="1"/>
                <c:pt idx="0">
                  <c:v>83000</c:v>
                </c:pt>
              </c:numCache>
            </c:numRef>
          </c:val>
          <c:smooth val="0"/>
          <c:extLst>
            <c:ext xmlns:c16="http://schemas.microsoft.com/office/drawing/2014/chart" uri="{C3380CC4-5D6E-409C-BE32-E72D297353CC}">
              <c16:uniqueId val="{00000001-4187-4C4C-80B6-5989E1C97884}"/>
            </c:ext>
          </c:extLst>
        </c:ser>
        <c:dLbls>
          <c:showLegendKey val="0"/>
          <c:showVal val="0"/>
          <c:showCatName val="0"/>
          <c:showSerName val="0"/>
          <c:showPercent val="0"/>
          <c:showBubbleSize val="0"/>
        </c:dLbls>
        <c:marker val="1"/>
        <c:smooth val="0"/>
        <c:axId val="225385008"/>
        <c:axId val="225385568"/>
      </c:lineChart>
      <c:catAx>
        <c:axId val="22538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5385568"/>
        <c:crosses val="autoZero"/>
        <c:auto val="1"/>
        <c:lblAlgn val="ctr"/>
        <c:lblOffset val="100"/>
        <c:noMultiLvlLbl val="0"/>
      </c:catAx>
      <c:valAx>
        <c:axId val="225385568"/>
        <c:scaling>
          <c:orientation val="minMax"/>
          <c:max val="9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Acres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5385008"/>
        <c:crosses val="autoZero"/>
        <c:crossBetween val="between"/>
      </c:valAx>
      <c:spPr>
        <a:noFill/>
        <a:ln>
          <a:noFill/>
        </a:ln>
        <a:effectLst/>
      </c:spPr>
    </c:plotArea>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10-14T14:07:48.923" idx="1">
    <p:pos x="10" y="10"/>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0.14026</cdr:x>
      <cdr:y>0.21145</cdr:y>
    </cdr:from>
    <cdr:to>
      <cdr:x>1</cdr:x>
      <cdr:y>0.21145</cdr:y>
    </cdr:to>
    <cdr:cxnSp macro="">
      <cdr:nvCxnSpPr>
        <cdr:cNvPr id="3" name="Straight Connector 2">
          <a:extLst xmlns:a="http://schemas.openxmlformats.org/drawingml/2006/main">
            <a:ext uri="{FF2B5EF4-FFF2-40B4-BE49-F238E27FC236}">
              <a16:creationId xmlns:a16="http://schemas.microsoft.com/office/drawing/2014/main" id="{4BCF1627-EBAA-47C6-8F26-5061189A684A}"/>
            </a:ext>
          </a:extLst>
        </cdr:cNvPr>
        <cdr:cNvCxnSpPr/>
      </cdr:nvCxnSpPr>
      <cdr:spPr>
        <a:xfrm xmlns:a="http://schemas.openxmlformats.org/drawingml/2006/main">
          <a:off x="823960" y="750770"/>
          <a:ext cx="5050558" cy="0"/>
        </a:xfrm>
        <a:prstGeom xmlns:a="http://schemas.openxmlformats.org/drawingml/2006/main" prst="line">
          <a:avLst/>
        </a:prstGeom>
        <a:ln xmlns:a="http://schemas.openxmlformats.org/drawingml/2006/main" w="28575">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2" y="4415790"/>
            <a:ext cx="5608319" cy="4183380"/>
          </a:xfrm>
          <a:prstGeom prst="rect">
            <a:avLst/>
          </a:prstGeom>
          <a:noFill/>
          <a:ln>
            <a:noFill/>
          </a:ln>
        </p:spPr>
        <p:txBody>
          <a:bodyPr lIns="93148" tIns="93148" rIns="93148" bIns="93148"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19248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Find photos </a:t>
            </a:r>
            <a:r>
              <a:rPr lang="en-US" dirty="0"/>
              <a:t>on our Flickr</a:t>
            </a:r>
            <a:r>
              <a:rPr lang="en-US" baseline="0" dirty="0"/>
              <a:t> site: https://www.flickr.com/photos/29388462@N06/sets/ </a:t>
            </a:r>
          </a:p>
          <a:p>
            <a:r>
              <a:rPr lang="en-US" baseline="0" dirty="0"/>
              <a:t>You can also browse photos by category on our website: http://www.chesapeakebay.net/photos </a:t>
            </a:r>
          </a:p>
          <a:p>
            <a:endParaRPr lang="en-US" dirty="0"/>
          </a:p>
        </p:txBody>
      </p:sp>
    </p:spTree>
    <p:extLst>
      <p:ext uri="{BB962C8B-B14F-4D97-AF65-F5344CB8AC3E}">
        <p14:creationId xmlns:p14="http://schemas.microsoft.com/office/powerpoint/2010/main" val="178726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#4</a:t>
            </a:r>
            <a:r>
              <a:rPr lang="en-US" dirty="0">
                <a:latin typeface="Rockwell" charset="0"/>
              </a:rPr>
              <a:t>. As a reminder, question four refers back to the first three questions in the Narrative Analysis.</a:t>
            </a:r>
            <a:r>
              <a:rPr lang="en-US" dirty="0"/>
              <a:t> </a:t>
            </a:r>
          </a:p>
          <a:p>
            <a:pPr>
              <a:buNone/>
            </a:pPr>
            <a:endParaRPr lang="en-US" dirty="0">
              <a:latin typeface="Rockwell" charset="0"/>
              <a:ea typeface="Rockwell" charset="0"/>
              <a:cs typeface="Rockwell" charset="0"/>
            </a:endParaRPr>
          </a:p>
          <a:p>
            <a:pPr>
              <a:buNone/>
            </a:pPr>
            <a:r>
              <a:rPr lang="en-US" dirty="0"/>
              <a:t>FROM NARRATIVE ANALYSIS (</a:t>
            </a:r>
            <a:r>
              <a:rPr lang="en-US" dirty="0">
                <a:latin typeface="Rockwell" charset="0"/>
                <a:ea typeface="Rockwell" charset="0"/>
                <a:cs typeface="Rockwell" charset="0"/>
              </a:rPr>
              <a:t>FOR YOUR REFERENCE ONLY):</a:t>
            </a:r>
          </a:p>
          <a:p>
            <a:pPr>
              <a:buNone/>
            </a:pPr>
            <a:r>
              <a:rPr lang="en-US" dirty="0">
                <a:latin typeface="Rockwell" charset="0"/>
                <a:ea typeface="Rockwell" charset="0"/>
                <a:cs typeface="Rockwell" charset="0"/>
              </a:rPr>
              <a:t>“4. Based on your response to the questions above, how will your work change over the next two years? </a:t>
            </a:r>
          </a:p>
          <a:p>
            <a:pPr>
              <a:buNone/>
            </a:pPr>
            <a:endParaRPr lang="en-US" i="1" dirty="0">
              <a:latin typeface="Rockwell" charset="0"/>
              <a:ea typeface="Rockwell" charset="0"/>
              <a:cs typeface="Rockwell" charset="0"/>
            </a:endParaRPr>
          </a:p>
          <a:p>
            <a:pPr>
              <a:buNone/>
            </a:pPr>
            <a:r>
              <a:rPr lang="en-US" i="1" dirty="0">
                <a:latin typeface="Rockwell" charset="0"/>
                <a:ea typeface="Rockwell" charset="0"/>
                <a:cs typeface="Rockwell" charset="0"/>
              </a:rPr>
              <a:t>Describe the adaptations that will be necessary to more efficiently achieve your outcome and explain how these changes will lead you to adjust your management strategy or the actions described in column four of your logic and action plan. Changes that the workgroup, GIT or Management Board consider significant should be reflected in your management strategy.”</a:t>
            </a:r>
          </a:p>
          <a:p>
            <a:pPr>
              <a:buNone/>
            </a:pPr>
            <a:endParaRPr lang="en-US" dirty="0">
              <a:latin typeface="Rockwell" charset="0"/>
              <a:ea typeface="Rockwell" charset="0"/>
              <a:cs typeface="Rockwell" charset="0"/>
            </a:endParaRPr>
          </a:p>
          <a:p>
            <a:endParaRPr lang="en-US" baseline="0" dirty="0">
              <a:latin typeface="Rockwell" charset="0"/>
            </a:endParaRPr>
          </a:p>
        </p:txBody>
      </p:sp>
    </p:spTree>
    <p:extLst>
      <p:ext uri="{BB962C8B-B14F-4D97-AF65-F5344CB8AC3E}">
        <p14:creationId xmlns:p14="http://schemas.microsoft.com/office/powerpoint/2010/main" val="327338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#4</a:t>
            </a:r>
            <a:r>
              <a:rPr lang="en-US" dirty="0">
                <a:latin typeface="Rockwell" charset="0"/>
              </a:rPr>
              <a:t>. As a reminder, question four refers back to the first three questions in the Narrative Analysis.</a:t>
            </a:r>
            <a:r>
              <a:rPr lang="en-US" dirty="0"/>
              <a:t> </a:t>
            </a:r>
          </a:p>
          <a:p>
            <a:pPr>
              <a:buNone/>
            </a:pPr>
            <a:endParaRPr lang="en-US" dirty="0">
              <a:latin typeface="Rockwell" charset="0"/>
              <a:ea typeface="Rockwell" charset="0"/>
              <a:cs typeface="Rockwell" charset="0"/>
            </a:endParaRPr>
          </a:p>
          <a:p>
            <a:pPr>
              <a:buNone/>
            </a:pPr>
            <a:r>
              <a:rPr lang="en-US" dirty="0"/>
              <a:t>FROM NARRATIVE ANALYSIS (</a:t>
            </a:r>
            <a:r>
              <a:rPr lang="en-US" dirty="0">
                <a:latin typeface="Rockwell" charset="0"/>
                <a:ea typeface="Rockwell" charset="0"/>
                <a:cs typeface="Rockwell" charset="0"/>
              </a:rPr>
              <a:t>FOR YOUR REFERENCE ONLY):</a:t>
            </a:r>
          </a:p>
          <a:p>
            <a:pPr>
              <a:buNone/>
            </a:pPr>
            <a:r>
              <a:rPr lang="en-US" dirty="0">
                <a:latin typeface="Rockwell" charset="0"/>
                <a:ea typeface="Rockwell" charset="0"/>
                <a:cs typeface="Rockwell" charset="0"/>
              </a:rPr>
              <a:t>“4. Based on your response to the questions above, how will your work change over the next two years? </a:t>
            </a:r>
          </a:p>
          <a:p>
            <a:pPr>
              <a:buNone/>
            </a:pPr>
            <a:endParaRPr lang="en-US" i="1" dirty="0">
              <a:latin typeface="Rockwell" charset="0"/>
              <a:ea typeface="Rockwell" charset="0"/>
              <a:cs typeface="Rockwell" charset="0"/>
            </a:endParaRPr>
          </a:p>
          <a:p>
            <a:pPr>
              <a:buNone/>
            </a:pPr>
            <a:r>
              <a:rPr lang="en-US" i="1" dirty="0">
                <a:latin typeface="Rockwell" charset="0"/>
                <a:ea typeface="Rockwell" charset="0"/>
                <a:cs typeface="Rockwell" charset="0"/>
              </a:rPr>
              <a:t>Describe the adaptations that will be necessary to more efficiently achieve your outcome and explain how these changes will lead you to adjust your management strategy or the actions described in column four of your logic and action plan. Changes that the workgroup, GIT or Management Board consider significant should be reflected in your management strategy.”</a:t>
            </a:r>
          </a:p>
          <a:p>
            <a:pPr>
              <a:buNone/>
            </a:pPr>
            <a:endParaRPr lang="en-US" dirty="0">
              <a:latin typeface="Rockwell" charset="0"/>
              <a:ea typeface="Rockwell" charset="0"/>
              <a:cs typeface="Rockwell" charset="0"/>
            </a:endParaRPr>
          </a:p>
          <a:p>
            <a:endParaRPr lang="en-US" baseline="0" dirty="0">
              <a:latin typeface="Rockwell" charset="0"/>
            </a:endParaRPr>
          </a:p>
        </p:txBody>
      </p:sp>
    </p:spTree>
    <p:extLst>
      <p:ext uri="{BB962C8B-B14F-4D97-AF65-F5344CB8AC3E}">
        <p14:creationId xmlns:p14="http://schemas.microsoft.com/office/powerpoint/2010/main" val="102699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This slide is a transition slide and does not need to be modified.</a:t>
            </a:r>
            <a:endParaRPr lang="en-US" dirty="0"/>
          </a:p>
          <a:p>
            <a:pPr defTabSz="881390">
              <a:defRPr/>
            </a:pPr>
            <a:endParaRPr dirty="0"/>
          </a:p>
        </p:txBody>
      </p:sp>
    </p:spTree>
    <p:extLst>
      <p:ext uri="{BB962C8B-B14F-4D97-AF65-F5344CB8AC3E}">
        <p14:creationId xmlns:p14="http://schemas.microsoft.com/office/powerpoint/2010/main" val="187617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4413"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1" y="4343401"/>
            <a:ext cx="5486399" cy="4114800"/>
          </a:xfrm>
          <a:prstGeom prst="rect">
            <a:avLst/>
          </a:prstGeom>
        </p:spPr>
        <p:txBody>
          <a:bodyPr lIns="91411" tIns="91411" rIns="91411" bIns="9141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This slide is intended to provide context for your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Summarize your progress and preview your needs without going into detail on either point. If you don’t have a request, identify a few key points you want the to convey to the Management Board. </a:t>
            </a:r>
          </a:p>
          <a:p>
            <a:pPr marL="171450" indent="-171450">
              <a:buFont typeface="Arial" panose="020B0604020202020204" pitchFamily="34" charset="0"/>
              <a:buChar char="•"/>
            </a:pPr>
            <a:r>
              <a:rPr lang="en-US" sz="1100" dirty="0">
                <a:latin typeface="Rockwell" charset="0"/>
                <a:ea typeface="Rockwell" charset="0"/>
                <a:cs typeface="Rockwell" charset="0"/>
              </a:rPr>
              <a:t>Replace the provided </a:t>
            </a:r>
            <a:r>
              <a:rPr lang="en" sz="1100" dirty="0">
                <a:latin typeface="Rockwell" charset="0"/>
                <a:ea typeface="Rockwell" charset="0"/>
                <a:cs typeface="Rockwell" charset="0"/>
              </a:rPr>
              <a:t>picture </a:t>
            </a:r>
            <a:r>
              <a:rPr lang="en-US" sz="1100" dirty="0">
                <a:latin typeface="Rockwell" charset="0"/>
                <a:ea typeface="Rockwell" charset="0"/>
                <a:cs typeface="Rockwell" charset="0"/>
              </a:rPr>
              <a:t>with your own or one selected from the sources identified on the first slide.</a:t>
            </a:r>
            <a:endParaRPr lang="en-US" baseline="0" dirty="0"/>
          </a:p>
        </p:txBody>
      </p:sp>
    </p:spTree>
    <p:extLst>
      <p:ext uri="{BB962C8B-B14F-4D97-AF65-F5344CB8AC3E}">
        <p14:creationId xmlns:p14="http://schemas.microsoft.com/office/powerpoint/2010/main" val="429346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#5</a:t>
            </a:r>
            <a:r>
              <a:rPr lang="en-US" dirty="0">
                <a:latin typeface="Rockwell" charset="0"/>
                <a:ea typeface="Rockwell" charset="0"/>
                <a:cs typeface="Rockwell" charset="0"/>
              </a:rPr>
              <a:t>.</a:t>
            </a:r>
            <a:endParaRPr lang="en-US" sz="1100" i="1" kern="1200" dirty="0">
              <a:solidFill>
                <a:schemeClr val="tx1"/>
              </a:solidFill>
              <a:effectLst/>
              <a:latin typeface="+mn-lt"/>
              <a:ea typeface="+mn-ea"/>
              <a:cs typeface="+mn-cs"/>
            </a:endParaRPr>
          </a:p>
          <a:p>
            <a:pPr defTabSz="931637">
              <a:defRPr/>
            </a:pPr>
            <a:endParaRPr lang="en-US" sz="1100" i="1" kern="1200" dirty="0">
              <a:solidFill>
                <a:schemeClr val="tx1"/>
              </a:solidFill>
              <a:effectLst/>
              <a:latin typeface="+mn-lt"/>
              <a:ea typeface="+mn-ea"/>
              <a:cs typeface="+mn-cs"/>
            </a:endParaRPr>
          </a:p>
          <a:p>
            <a:pPr defTabSz="931637">
              <a:defRPr/>
            </a:pPr>
            <a:r>
              <a:rPr lang="en-US" dirty="0"/>
              <a:t>FROM NARRATIVE ANALYSIS (</a:t>
            </a:r>
            <a:r>
              <a:rPr lang="en-US" sz="1100" i="0" kern="1200" dirty="0">
                <a:solidFill>
                  <a:schemeClr val="tx1"/>
                </a:solidFill>
                <a:effectLst/>
                <a:latin typeface="+mn-lt"/>
                <a:ea typeface="+mn-ea"/>
                <a:cs typeface="+mn-cs"/>
              </a:rPr>
              <a:t>FOR YOUR REFERENCE ONLY): </a:t>
            </a:r>
          </a:p>
          <a:p>
            <a:pPr defTabSz="931637">
              <a:defRPr/>
            </a:pPr>
            <a:r>
              <a:rPr lang="en-US" sz="1100" i="0" kern="1200" dirty="0">
                <a:solidFill>
                  <a:schemeClr val="tx1"/>
                </a:solidFill>
                <a:effectLst/>
                <a:latin typeface="+mn-lt"/>
                <a:ea typeface="+mn-ea"/>
                <a:cs typeface="+mn-cs"/>
              </a:rPr>
              <a:t>“5. What, if any, actions can the Management Board take to help ensure success in achieving your outcome?</a:t>
            </a:r>
          </a:p>
          <a:p>
            <a:pPr defTabSz="931637">
              <a:defRPr/>
            </a:pPr>
            <a:endParaRPr lang="en-US" sz="1100" i="0" kern="1200" dirty="0">
              <a:solidFill>
                <a:schemeClr val="tx1"/>
              </a:solidFill>
              <a:effectLst/>
              <a:latin typeface="+mn-lt"/>
              <a:ea typeface="+mn-ea"/>
              <a:cs typeface="+mn-cs"/>
            </a:endParaRPr>
          </a:p>
          <a:p>
            <a:pPr defTabSz="931637">
              <a:defRPr/>
            </a:pPr>
            <a:r>
              <a:rPr lang="en-US" sz="1100" i="1" kern="1200" dirty="0">
                <a:solidFill>
                  <a:schemeClr val="tx1"/>
                </a:solidFill>
                <a:effectLst/>
                <a:latin typeface="+mn-lt"/>
                <a:ea typeface="+mn-ea"/>
                <a:cs typeface="+mn-cs"/>
              </a:rPr>
              <a:t>Please be as specific as possible. Do you need direct action by the Management Board? Or can the Management Board direct or facilitate action through other groups? Can you describe efforts the workgroup has already taken to address this issue? If this need is not met, how will progress toward your outcome be affected? This assistance may include support from within a Management Board member’s jurisdiction or agency.”</a:t>
            </a:r>
          </a:p>
          <a:p>
            <a:pPr defTabSz="931637">
              <a:defRPr/>
            </a:pPr>
            <a:endParaRPr lang="en" i="0" dirty="0">
              <a:latin typeface="Rockwell" charset="0"/>
              <a:ea typeface="Rockwell" charset="0"/>
              <a:cs typeface="Rockwell" charset="0"/>
            </a:endParaRPr>
          </a:p>
        </p:txBody>
      </p:sp>
    </p:spTree>
    <p:extLst>
      <p:ext uri="{BB962C8B-B14F-4D97-AF65-F5344CB8AC3E}">
        <p14:creationId xmlns:p14="http://schemas.microsoft.com/office/powerpoint/2010/main" val="1583086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discussion at the end of the presentation, before the next outcome presentation]</a:t>
            </a:r>
          </a:p>
          <a:p>
            <a:endParaRPr lang="en-US" dirty="0"/>
          </a:p>
        </p:txBody>
      </p:sp>
    </p:spTree>
    <p:extLst>
      <p:ext uri="{BB962C8B-B14F-4D97-AF65-F5344CB8AC3E}">
        <p14:creationId xmlns:p14="http://schemas.microsoft.com/office/powerpoint/2010/main" val="136121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r>
              <a:rPr lang="en-US" dirty="0"/>
              <a:t>INSTRUCTIONS:</a:t>
            </a:r>
            <a:r>
              <a:rPr lang="en-US" baseline="0" dirty="0"/>
              <a:t> </a:t>
            </a:r>
          </a:p>
          <a:p>
            <a:endParaRPr lang="en-US" baseline="0" dirty="0"/>
          </a:p>
          <a:p>
            <a:pPr marL="171450" indent="-171450">
              <a:buFont typeface="Arial" panose="020B0604020202020204" pitchFamily="34" charset="0"/>
              <a:buChar char="•"/>
            </a:pPr>
            <a:r>
              <a:rPr lang="en-US" baseline="0" dirty="0"/>
              <a:t>Add the title of your goal and the language of your outcome from the 2014 Agreement (copy and paste).</a:t>
            </a:r>
          </a:p>
          <a:p>
            <a:pPr marL="171450" indent="-171450">
              <a:buFont typeface="Arial" panose="020B0604020202020204" pitchFamily="34" charset="0"/>
              <a:buChar char="•"/>
            </a:pPr>
            <a:r>
              <a:rPr lang="en-US" baseline="0" dirty="0"/>
              <a:t>Add a relevant photo (if it all fits). </a:t>
            </a:r>
          </a:p>
          <a:p>
            <a:pPr marL="171450" indent="-171450">
              <a:buFont typeface="Arial" panose="020B0604020202020204" pitchFamily="34" charset="0"/>
              <a:buChar char="•"/>
            </a:pPr>
            <a:r>
              <a:rPr lang="en-US" baseline="0" dirty="0"/>
              <a:t>If desired, talking points could include more contextual information, e.g. the importance of the outcome and the historic trends that led to the establishment of the specific target.</a:t>
            </a:r>
          </a:p>
          <a:p>
            <a:endParaRPr lang="en-US" baseline="0" dirty="0"/>
          </a:p>
          <a:p>
            <a:endParaRPr lang="en-US" baseline="0" dirty="0"/>
          </a:p>
        </p:txBody>
      </p:sp>
    </p:spTree>
    <p:extLst>
      <p:ext uri="{BB962C8B-B14F-4D97-AF65-F5344CB8AC3E}">
        <p14:creationId xmlns:p14="http://schemas.microsoft.com/office/powerpoint/2010/main" val="32824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Copy and paste the graph or chart you used to answer narrative analysis question #2. The editable graph from the Narrative Analysis template has been included here for your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FROM NARRATIVE ANALYSIS (FOR YOUR REFERENCE ONLY):</a:t>
            </a:r>
          </a:p>
          <a:p>
            <a:r>
              <a:rPr lang="en-US" dirty="0"/>
              <a:t>“2. Regardless of how successful your short-term progress has been over the past two years, indicate whether we are making progress at a rate that is necessary to achieve the outcome you are working toward.  </a:t>
            </a:r>
          </a:p>
          <a:p>
            <a:r>
              <a:rPr lang="en-US" i="1" dirty="0"/>
              <a:t>Use the editable graph or your own chart to illustrate your progress. Explain any gap(s) between our actual progress and our anticipated trajectory.”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Tree>
    <p:extLst>
      <p:ext uri="{BB962C8B-B14F-4D97-AF65-F5344CB8AC3E}">
        <p14:creationId xmlns:p14="http://schemas.microsoft.com/office/powerpoint/2010/main" val="400777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Copy and paste the graph or chart you used to answer narrative analysis question #2. The editable graph from the Narrative Analysis template has been included here for your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FROM NARRATIVE ANALYSIS (FOR YOUR REFERENCE ONLY):</a:t>
            </a:r>
          </a:p>
          <a:p>
            <a:r>
              <a:rPr lang="en-US" dirty="0"/>
              <a:t>“2. Regardless of how successful your short-term progress has been over the past two years, indicate whether we are making progress at a rate that is necessary to achieve the outcome you are working toward.  </a:t>
            </a:r>
          </a:p>
          <a:p>
            <a:r>
              <a:rPr lang="en-US" i="1" dirty="0"/>
              <a:t>Use the editable graph or your own chart to illustrate your progress. Explain any gap(s) between our actual progress and our anticipated trajectory.”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Tree>
    <p:extLst>
      <p:ext uri="{BB962C8B-B14F-4D97-AF65-F5344CB8AC3E}">
        <p14:creationId xmlns:p14="http://schemas.microsoft.com/office/powerpoint/2010/main" val="309938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This slide is a transition slide and does not need to be modified.</a:t>
            </a:r>
            <a:endParaRPr lang="en-US" dirty="0"/>
          </a:p>
        </p:txBody>
      </p:sp>
    </p:spTree>
    <p:extLst>
      <p:ext uri="{BB962C8B-B14F-4D97-AF65-F5344CB8AC3E}">
        <p14:creationId xmlns:p14="http://schemas.microsoft.com/office/powerpoint/2010/main" val="224060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FROM NARRATIVE ANALYSIS (FOR YOUR REFERENCE ONLY):</a:t>
            </a:r>
          </a:p>
          <a:p>
            <a:r>
              <a:rPr lang="en-US" dirty="0"/>
              <a:t>“1. Examine your red/yellow/green analysis of your management actions. What lessons have you learned over the past two years of implementation?</a:t>
            </a:r>
          </a:p>
          <a:p>
            <a:endParaRPr lang="en-US" dirty="0"/>
          </a:p>
          <a:p>
            <a:r>
              <a:rPr lang="en-US" i="1" dirty="0"/>
              <a:t>Summarize what you have learned about what worked and what didn’t. For example, have you identified additional factors to consider or filled an information gap?” </a:t>
            </a:r>
          </a:p>
          <a:p>
            <a:endParaRPr lang="en-US" dirty="0"/>
          </a:p>
        </p:txBody>
      </p:sp>
    </p:spTree>
    <p:extLst>
      <p:ext uri="{BB962C8B-B14F-4D97-AF65-F5344CB8AC3E}">
        <p14:creationId xmlns:p14="http://schemas.microsoft.com/office/powerpoint/2010/main" val="188582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FROM NARRATIVE ANALYSIS (FOR YOUR REFERENCE ONLY):</a:t>
            </a:r>
          </a:p>
          <a:p>
            <a:r>
              <a:rPr lang="en-US" dirty="0"/>
              <a:t>“1. Examine your red/yellow/green analysis of your management actions. What lessons have you learned over the past two years of implementation?</a:t>
            </a:r>
          </a:p>
          <a:p>
            <a:endParaRPr lang="en-US" dirty="0"/>
          </a:p>
          <a:p>
            <a:r>
              <a:rPr lang="en-US" i="1" dirty="0"/>
              <a:t>Summarize what you have learned about what worked and what didn’t. For example, have you identified additional factors to consider or filled an information gap?” </a:t>
            </a:r>
          </a:p>
          <a:p>
            <a:endParaRPr lang="en-US" dirty="0"/>
          </a:p>
        </p:txBody>
      </p:sp>
    </p:spTree>
    <p:extLst>
      <p:ext uri="{BB962C8B-B14F-4D97-AF65-F5344CB8AC3E}">
        <p14:creationId xmlns:p14="http://schemas.microsoft.com/office/powerpoint/2010/main" val="115383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#3</a:t>
            </a:r>
            <a:r>
              <a:rPr lang="en-US" dirty="0">
                <a:latin typeface="Rockwell" charset="0"/>
              </a:rPr>
              <a:t>. </a:t>
            </a:r>
            <a:endParaRPr lang="en-US" dirty="0"/>
          </a:p>
          <a:p>
            <a:endParaRPr lang="en-US" dirty="0"/>
          </a:p>
          <a:p>
            <a:pPr defTabSz="931637">
              <a:defRPr/>
            </a:pPr>
            <a:r>
              <a:rPr lang="en-US" dirty="0"/>
              <a:t>FROM NARRATIVE ANALYSIS (</a:t>
            </a:r>
            <a:r>
              <a:rPr lang="en-US" sz="1100" i="0" kern="1200" dirty="0">
                <a:solidFill>
                  <a:schemeClr val="tx1"/>
                </a:solidFill>
                <a:effectLst/>
                <a:latin typeface="+mn-lt"/>
                <a:ea typeface="+mn-ea"/>
                <a:cs typeface="+mn-cs"/>
              </a:rPr>
              <a:t>FOR YOUR REFERENCE ONLY): </a:t>
            </a:r>
          </a:p>
          <a:p>
            <a:pPr defTabSz="931637">
              <a:defRPr/>
            </a:pPr>
            <a:r>
              <a:rPr lang="en-US" sz="1100" i="0" kern="1200" dirty="0">
                <a:solidFill>
                  <a:schemeClr val="tx1"/>
                </a:solidFill>
                <a:effectLst/>
                <a:latin typeface="+mn-lt"/>
                <a:ea typeface="+mn-ea"/>
                <a:cs typeface="+mn-cs"/>
              </a:rPr>
              <a:t>“3. What scientific, fiscal and policy-related developments will influence your work over the next two years? </a:t>
            </a:r>
          </a:p>
          <a:p>
            <a:pPr defTabSz="931637">
              <a:defRPr/>
            </a:pPr>
            <a:endParaRPr lang="en-US" sz="1100" i="0" kern="1200" dirty="0">
              <a:solidFill>
                <a:schemeClr val="tx1"/>
              </a:solidFill>
              <a:effectLst/>
              <a:latin typeface="+mn-lt"/>
              <a:ea typeface="+mn-ea"/>
              <a:cs typeface="+mn-cs"/>
            </a:endParaRPr>
          </a:p>
          <a:p>
            <a:pPr defTabSz="931637">
              <a:defRPr/>
            </a:pPr>
            <a:r>
              <a:rPr lang="en-US" sz="1100" i="1" kern="1200" dirty="0">
                <a:solidFill>
                  <a:schemeClr val="tx1"/>
                </a:solidFill>
                <a:effectLst/>
                <a:latin typeface="+mn-lt"/>
                <a:ea typeface="+mn-ea"/>
                <a:cs typeface="+mn-cs"/>
              </a:rPr>
              <a:t>This may include information learned at the previous biennial SRS meeting or more specific information about your outcome such as an increase or decrease in funding, new programs that address gaps, and new scientific data or research. Describe how these developments are likely to impact your recommended measure(s) of progress, the factors you believe impact your ability to succeed, and newly created or filled gaps. These changes should be reflected in the first three columns of your revised logic and action plan after your quarterly progress meeting.” </a:t>
            </a:r>
          </a:p>
          <a:p>
            <a:pPr defTabSz="931637">
              <a:defRPr/>
            </a:pPr>
            <a:endParaRPr lang="en-US" sz="11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2491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This slide is a transition slide and does not need to be modified.</a:t>
            </a:r>
            <a:endParaRPr lang="en-US" dirty="0"/>
          </a:p>
          <a:p>
            <a:endParaRPr dirty="0"/>
          </a:p>
        </p:txBody>
      </p:sp>
    </p:spTree>
    <p:extLst>
      <p:ext uri="{BB962C8B-B14F-4D97-AF65-F5344CB8AC3E}">
        <p14:creationId xmlns:p14="http://schemas.microsoft.com/office/powerpoint/2010/main" val="400654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C7C21A-E3BF-491A-9D8F-5A56D2B453C7}"/>
              </a:ext>
            </a:extLst>
          </p:cNvPr>
          <p:cNvSpPr/>
          <p:nvPr/>
        </p:nvSpPr>
        <p:spPr>
          <a:xfrm>
            <a:off x="223520" y="1"/>
            <a:ext cx="8920480" cy="1767274"/>
          </a:xfrm>
          <a:prstGeom prst="rect">
            <a:avLst/>
          </a:prstGeom>
          <a:solidFill>
            <a:srgbClr val="13314B"/>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 lastClr="FFFFFF"/>
                </a:solidFill>
                <a:effectLst/>
                <a:uLnTx/>
                <a:uFillTx/>
                <a:latin typeface="Georgia" panose="02040502050405020303" pitchFamily="18" charset="0"/>
                <a:ea typeface="PMingLiU" panose="02020500000000000000" pitchFamily="18" charset="-120"/>
                <a:cs typeface="Times New Roman" panose="02020603050405020304" pitchFamily="18" charset="0"/>
              </a:rPr>
              <a:t> </a:t>
            </a:r>
          </a:p>
        </p:txBody>
      </p:sp>
      <p:sp>
        <p:nvSpPr>
          <p:cNvPr id="8" name="Text Box 2">
            <a:extLst>
              <a:ext uri="{FF2B5EF4-FFF2-40B4-BE49-F238E27FC236}">
                <a16:creationId xmlns:a16="http://schemas.microsoft.com/office/drawing/2014/main" id="{4707C556-0D42-4D7E-BEA8-5BC5203F1804}"/>
              </a:ext>
            </a:extLst>
          </p:cNvPr>
          <p:cNvSpPr txBox="1">
            <a:spLocks noChangeArrowheads="1"/>
          </p:cNvSpPr>
          <p:nvPr/>
        </p:nvSpPr>
        <p:spPr bwMode="auto">
          <a:xfrm>
            <a:off x="396557" y="288801"/>
            <a:ext cx="6136323" cy="10953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5000"/>
              </a:lnSpc>
              <a:spcBef>
                <a:spcPts val="0"/>
              </a:spcBef>
              <a:spcAft>
                <a:spcPts val="1000"/>
              </a:spcAft>
            </a:pPr>
            <a:r>
              <a:rPr lang="en-US" sz="1600" b="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QUARTERLY PROGRESS MEETING – </a:t>
            </a:r>
            <a:r>
              <a:rPr lang="en-US" sz="1600" b="1" dirty="0">
                <a:solidFill>
                  <a:srgbClr val="FFFFFF"/>
                </a:solidFill>
                <a:latin typeface="Georgia" panose="02040502050405020303" pitchFamily="18" charset="0"/>
                <a:ea typeface="PMingLiU" panose="02020500000000000000" pitchFamily="18" charset="-120"/>
                <a:cs typeface="Times New Roman" panose="02020603050405020304" pitchFamily="18" charset="0"/>
              </a:rPr>
              <a:t>November 2020</a:t>
            </a:r>
            <a:br>
              <a:rPr lang="en-US" sz="1600" b="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br>
            <a:r>
              <a:rPr lang="en-US" sz="1600" b="1" i="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Chesapeake Bay Program</a:t>
            </a:r>
            <a:endParaRPr lang="en-US" sz="1100" dirty="0">
              <a:effectLst/>
              <a:latin typeface="Georgia" panose="02040502050405020303" pitchFamily="18" charset="0"/>
              <a:ea typeface="PMingLiU" panose="02020500000000000000" pitchFamily="18" charset="-120"/>
              <a:cs typeface="Times New Roman" panose="02020603050405020304" pitchFamily="18" charset="0"/>
            </a:endParaRPr>
          </a:p>
        </p:txBody>
      </p:sp>
      <p:pic>
        <p:nvPicPr>
          <p:cNvPr id="10" name="Picture 9" descr="A close up of a sign&#10;&#10;Description generated with high confidence">
            <a:extLst>
              <a:ext uri="{FF2B5EF4-FFF2-40B4-BE49-F238E27FC236}">
                <a16:creationId xmlns:a16="http://schemas.microsoft.com/office/drawing/2014/main" id="{E72EFEBD-6BD3-4A4B-B20A-621AD3E03419}"/>
              </a:ext>
            </a:extLst>
          </p:cNvPr>
          <p:cNvPicPr/>
          <p:nvPr/>
        </p:nvPicPr>
        <p:blipFill rotWithShape="1">
          <a:blip r:embed="rId3">
            <a:extLst>
              <a:ext uri="{28A0092B-C50C-407E-A947-70E740481C1C}">
                <a14:useLocalDpi xmlns:a14="http://schemas.microsoft.com/office/drawing/2010/main" val="0"/>
              </a:ext>
            </a:extLst>
          </a:blip>
          <a:srcRect b="24723"/>
          <a:stretch/>
        </p:blipFill>
        <p:spPr bwMode="auto">
          <a:xfrm>
            <a:off x="7163118" y="217526"/>
            <a:ext cx="1584325" cy="1000125"/>
          </a:xfrm>
          <a:prstGeom prst="rect">
            <a:avLst/>
          </a:prstGeom>
          <a:ln>
            <a:noFill/>
          </a:ln>
          <a:extLst>
            <a:ext uri="{53640926-AAD7-44D8-BBD7-CCE9431645EC}">
              <a14:shadowObscured xmlns:a14="http://schemas.microsoft.com/office/drawing/2010/main"/>
            </a:ext>
          </a:extLst>
        </p:spPr>
      </p:pic>
      <p:sp>
        <p:nvSpPr>
          <p:cNvPr id="14" name="Shape 98">
            <a:extLst>
              <a:ext uri="{FF2B5EF4-FFF2-40B4-BE49-F238E27FC236}">
                <a16:creationId xmlns:a16="http://schemas.microsoft.com/office/drawing/2014/main" id="{8C763562-8299-4C94-AC36-E1F98BC18F9F}"/>
              </a:ext>
            </a:extLst>
          </p:cNvPr>
          <p:cNvSpPr txBox="1">
            <a:spLocks noGrp="1"/>
          </p:cNvSpPr>
          <p:nvPr>
            <p:ph type="body" idx="1"/>
          </p:nvPr>
        </p:nvSpPr>
        <p:spPr>
          <a:xfrm>
            <a:off x="1206818" y="1984800"/>
            <a:ext cx="7540625" cy="1000126"/>
          </a:xfrm>
          <a:prstGeom prst="rect">
            <a:avLst/>
          </a:prstGeom>
        </p:spPr>
        <p:txBody>
          <a:bodyPr lIns="91425" tIns="91425" rIns="91425" bIns="91425" anchor="b" anchorCtr="0">
            <a:noAutofit/>
          </a:bodyPr>
          <a:lstStyle/>
          <a:p>
            <a:pPr lvl="0">
              <a:spcBef>
                <a:spcPts val="0"/>
              </a:spcBef>
              <a:buNone/>
            </a:pPr>
            <a:r>
              <a:rPr lang="en-US" sz="4800" dirty="0">
                <a:latin typeface="Georgia" panose="02040502050405020303" pitchFamily="18" charset="0"/>
                <a:ea typeface="Rockwell" charset="0"/>
                <a:cs typeface="Rockwell" charset="0"/>
              </a:rPr>
              <a:t>Wetlands</a:t>
            </a:r>
            <a:endParaRPr lang="en" sz="4800" dirty="0">
              <a:latin typeface="Georgia" panose="02040502050405020303" pitchFamily="18" charset="0"/>
              <a:ea typeface="Rockwell" charset="0"/>
              <a:cs typeface="Rockwell" charset="0"/>
            </a:endParaRPr>
          </a:p>
        </p:txBody>
      </p:sp>
      <p:sp>
        <p:nvSpPr>
          <p:cNvPr id="15" name="Rectangle 14">
            <a:extLst>
              <a:ext uri="{FF2B5EF4-FFF2-40B4-BE49-F238E27FC236}">
                <a16:creationId xmlns:a16="http://schemas.microsoft.com/office/drawing/2014/main" id="{7A485F0B-EAAE-4911-8894-1CD055AD1E28}"/>
              </a:ext>
            </a:extLst>
          </p:cNvPr>
          <p:cNvSpPr/>
          <p:nvPr/>
        </p:nvSpPr>
        <p:spPr>
          <a:xfrm>
            <a:off x="5507355" y="3931911"/>
            <a:ext cx="3474720" cy="923330"/>
          </a:xfrm>
          <a:prstGeom prst="rect">
            <a:avLst/>
          </a:prstGeom>
        </p:spPr>
        <p:txBody>
          <a:bodyPr wrap="square">
            <a:spAutoFit/>
          </a:bodyPr>
          <a:lstStyle/>
          <a:p>
            <a:r>
              <a:rPr lang="en-US" sz="1800" i="1" dirty="0">
                <a:solidFill>
                  <a:srgbClr val="114454"/>
                </a:solidFill>
                <a:latin typeface="Georgia" panose="02040502050405020303" pitchFamily="18" charset="0"/>
                <a:ea typeface="Rockwell" charset="0"/>
                <a:cs typeface="Rockwell" charset="0"/>
              </a:rPr>
              <a:t>Pamela Mason, </a:t>
            </a:r>
          </a:p>
          <a:p>
            <a:r>
              <a:rPr lang="en-US" sz="1800" i="1" dirty="0">
                <a:solidFill>
                  <a:srgbClr val="114454"/>
                </a:solidFill>
                <a:latin typeface="Georgia" panose="02040502050405020303" pitchFamily="18" charset="0"/>
                <a:ea typeface="Rockwell" charset="0"/>
                <a:cs typeface="Rockwell" charset="0"/>
              </a:rPr>
              <a:t>CCRM/VIMS </a:t>
            </a:r>
          </a:p>
          <a:p>
            <a:r>
              <a:rPr lang="en-US" sz="1800" i="1" dirty="0">
                <a:solidFill>
                  <a:srgbClr val="114454"/>
                </a:solidFill>
                <a:latin typeface="Georgia" panose="02040502050405020303" pitchFamily="18" charset="0"/>
                <a:ea typeface="Rockwell" charset="0"/>
                <a:cs typeface="Rockwell" charset="0"/>
              </a:rPr>
              <a:t>WWG Co-chair</a:t>
            </a:r>
            <a:endParaRPr lang="en-US" dirty="0">
              <a:solidFill>
                <a:srgbClr val="114454"/>
              </a:solidFill>
              <a:latin typeface="Georgia" panose="02040502050405020303" pitchFamily="18" charset="0"/>
            </a:endParaRPr>
          </a:p>
        </p:txBody>
      </p:sp>
    </p:spTree>
    <p:extLst>
      <p:ext uri="{BB962C8B-B14F-4D97-AF65-F5344CB8AC3E}">
        <p14:creationId xmlns:p14="http://schemas.microsoft.com/office/powerpoint/2010/main" val="344281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On the Horizon</a:t>
            </a:r>
          </a:p>
        </p:txBody>
      </p:sp>
      <p:sp>
        <p:nvSpPr>
          <p:cNvPr id="3" name="Text Placeholder 2"/>
          <p:cNvSpPr>
            <a:spLocks noGrp="1"/>
          </p:cNvSpPr>
          <p:nvPr>
            <p:ph type="body" idx="1"/>
          </p:nvPr>
        </p:nvSpPr>
        <p:spPr>
          <a:xfrm>
            <a:off x="274320" y="1436160"/>
            <a:ext cx="8345978" cy="3707340"/>
          </a:xfrm>
        </p:spPr>
        <p:txBody>
          <a:bodyPr/>
          <a:lstStyle/>
          <a:p>
            <a:r>
              <a:rPr lang="en-US" sz="2400" dirty="0">
                <a:latin typeface="Georgia" panose="02040502050405020303" pitchFamily="18" charset="0"/>
              </a:rPr>
              <a:t>Potential effects of COVID on Federal, State and NGO budgets decreasing funding</a:t>
            </a:r>
          </a:p>
          <a:p>
            <a:r>
              <a:rPr lang="en-US" sz="2400" dirty="0">
                <a:latin typeface="Georgia" panose="02040502050405020303" pitchFamily="18" charset="0"/>
              </a:rPr>
              <a:t>FEMA policies on Natural and Nature Based Features</a:t>
            </a:r>
          </a:p>
          <a:p>
            <a:r>
              <a:rPr lang="en-US" sz="2400" dirty="0">
                <a:latin typeface="Georgia" panose="02040502050405020303" pitchFamily="18" charset="0"/>
              </a:rPr>
              <a:t>State policies on wetlands and buffers (Virginia new living shorelines law and climate inclusion in CBPA and VDOT policy)</a:t>
            </a:r>
          </a:p>
          <a:p>
            <a:r>
              <a:rPr lang="en-US" sz="2400" dirty="0">
                <a:latin typeface="Georgia" panose="02040502050405020303" pitchFamily="18" charset="0"/>
              </a:rPr>
              <a:t>Use co-benefits (flood, habitats, open space, ecotourism) as restoration/ enhancement incentives</a:t>
            </a:r>
          </a:p>
          <a:p>
            <a:r>
              <a:rPr lang="en-US" sz="2400" dirty="0">
                <a:latin typeface="Georgia" panose="02040502050405020303" pitchFamily="18" charset="0"/>
              </a:rPr>
              <a:t>Climate impacts on non-tidal and tidal wetlands</a:t>
            </a:r>
          </a:p>
          <a:p>
            <a:r>
              <a:rPr lang="en-US" sz="2400" dirty="0">
                <a:latin typeface="Georgia" panose="02040502050405020303" pitchFamily="18" charset="0"/>
              </a:rPr>
              <a:t>Research on climate impacts</a:t>
            </a:r>
          </a:p>
          <a:p>
            <a:pPr>
              <a:buNone/>
            </a:pPr>
            <a:endParaRPr lang="en-US" sz="2400" dirty="0">
              <a:latin typeface="Georgia" panose="02040502050405020303" pitchFamily="18" charset="0"/>
            </a:endParaRPr>
          </a:p>
          <a:p>
            <a:pPr>
              <a:buNone/>
            </a:pPr>
            <a:endParaRPr lang="en-US" sz="2400" dirty="0">
              <a:latin typeface="Georgia" panose="02040502050405020303" pitchFamily="18" charset="0"/>
            </a:endParaRPr>
          </a:p>
        </p:txBody>
      </p:sp>
      <p:grpSp>
        <p:nvGrpSpPr>
          <p:cNvPr id="4" name="Shape 589">
            <a:extLst>
              <a:ext uri="{FF2B5EF4-FFF2-40B4-BE49-F238E27FC236}">
                <a16:creationId xmlns:a16="http://schemas.microsoft.com/office/drawing/2014/main" id="{05175135-6C88-4AB7-B420-894FD1BB7076}"/>
              </a:ext>
            </a:extLst>
          </p:cNvPr>
          <p:cNvGrpSpPr/>
          <p:nvPr/>
        </p:nvGrpSpPr>
        <p:grpSpPr>
          <a:xfrm>
            <a:off x="369951" y="828939"/>
            <a:ext cx="549273" cy="430901"/>
            <a:chOff x="5247525" y="3007275"/>
            <a:chExt cx="517575" cy="384825"/>
          </a:xfrm>
        </p:grpSpPr>
        <p:sp>
          <p:nvSpPr>
            <p:cNvPr id="5" name="Shape 590">
              <a:extLst>
                <a:ext uri="{FF2B5EF4-FFF2-40B4-BE49-F238E27FC236}">
                  <a16:creationId xmlns:a16="http://schemas.microsoft.com/office/drawing/2014/main" id="{821E6840-F300-490B-9439-EE69B767A33F}"/>
                </a:ext>
              </a:extLst>
            </p:cNvPr>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 name="Shape 591">
              <a:extLst>
                <a:ext uri="{FF2B5EF4-FFF2-40B4-BE49-F238E27FC236}">
                  <a16:creationId xmlns:a16="http://schemas.microsoft.com/office/drawing/2014/main" id="{F2F6722C-5C5D-4519-AE64-2A5BD32EF74C}"/>
                </a:ext>
              </a:extLst>
            </p:cNvPr>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
        <p:nvSpPr>
          <p:cNvPr id="7" name="Down Arrow 6"/>
          <p:cNvSpPr/>
          <p:nvPr/>
        </p:nvSpPr>
        <p:spPr>
          <a:xfrm>
            <a:off x="8369956" y="1496279"/>
            <a:ext cx="373796" cy="5052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8524096" y="2668384"/>
            <a:ext cx="406221" cy="52591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6200000">
            <a:off x="8408302" y="4621483"/>
            <a:ext cx="384878" cy="6591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0800000">
            <a:off x="7891226" y="2096441"/>
            <a:ext cx="370387" cy="49169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0800000">
            <a:off x="8524096" y="3718626"/>
            <a:ext cx="388359" cy="5156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7051003" y="4253388"/>
            <a:ext cx="373796" cy="5052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7482488" y="4234294"/>
            <a:ext cx="388359" cy="5156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852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627120" y="1609344"/>
            <a:ext cx="5313680" cy="1481328"/>
          </a:xfrm>
          <a:prstGeom prst="rect">
            <a:avLst/>
          </a:prstGeom>
        </p:spPr>
        <p:txBody>
          <a:bodyPr lIns="91425" tIns="91425" rIns="91425" bIns="91425" anchor="b" anchorCtr="0">
            <a:noAutofit/>
          </a:bodyPr>
          <a:lstStyle/>
          <a:p>
            <a:pPr lvl="0" rtl="0">
              <a:spcBef>
                <a:spcPts val="0"/>
              </a:spcBef>
              <a:buNone/>
            </a:pPr>
            <a:r>
              <a:rPr lang="en-US" dirty="0">
                <a:latin typeface="Georgia" panose="02040502050405020303" pitchFamily="18" charset="0"/>
                <a:ea typeface="Rockwell" charset="0"/>
                <a:cs typeface="Rockwell" charset="0"/>
              </a:rPr>
              <a:t>Adapt</a:t>
            </a:r>
            <a:br>
              <a:rPr lang="en-US" dirty="0">
                <a:latin typeface="Georgia" panose="02040502050405020303" pitchFamily="18" charset="0"/>
                <a:ea typeface="Rockwell" charset="0"/>
                <a:cs typeface="Rockwell" charset="0"/>
              </a:rPr>
            </a:br>
            <a:r>
              <a:rPr lang="en-US" sz="2200" i="1" dirty="0">
                <a:latin typeface="Georgia" panose="02040502050405020303" pitchFamily="18" charset="0"/>
                <a:ea typeface="Rockwell" charset="0"/>
                <a:cs typeface="Rockwell" charset="0"/>
              </a:rPr>
              <a:t>How does all of this impact our work?</a:t>
            </a:r>
            <a:endParaRPr lang="en" sz="2200" b="0" dirty="0">
              <a:latin typeface="Georgia" panose="02040502050405020303" pitchFamily="18"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A</a:t>
            </a:r>
          </a:p>
        </p:txBody>
      </p:sp>
    </p:spTree>
    <p:extLst>
      <p:ext uri="{BB962C8B-B14F-4D97-AF65-F5344CB8AC3E}">
        <p14:creationId xmlns:p14="http://schemas.microsoft.com/office/powerpoint/2010/main" val="101639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Georgia" panose="02040502050405020303" pitchFamily="18" charset="0"/>
                <a:ea typeface="Rockwell" charset="0"/>
                <a:cs typeface="Rockwell" charset="0"/>
              </a:rPr>
              <a:t>Based on what we learned, we plan to … </a:t>
            </a:r>
            <a:endParaRPr lang="en" dirty="0">
              <a:latin typeface="Georgia" panose="02040502050405020303" pitchFamily="18"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0" name="Text Placeholder 2">
            <a:extLst>
              <a:ext uri="{FF2B5EF4-FFF2-40B4-BE49-F238E27FC236}">
                <a16:creationId xmlns:a16="http://schemas.microsoft.com/office/drawing/2014/main" id="{822FBDA3-5973-4433-85C4-A03CD44800D2}"/>
              </a:ext>
            </a:extLst>
          </p:cNvPr>
          <p:cNvSpPr>
            <a:spLocks noGrp="1"/>
          </p:cNvSpPr>
          <p:nvPr>
            <p:ph type="body" idx="1"/>
          </p:nvPr>
        </p:nvSpPr>
        <p:spPr>
          <a:xfrm>
            <a:off x="410581" y="1837805"/>
            <a:ext cx="8276219" cy="3157538"/>
          </a:xfrm>
        </p:spPr>
        <p:txBody>
          <a:bodyPr/>
          <a:lstStyle/>
          <a:p>
            <a:r>
              <a:rPr lang="en-US" dirty="0">
                <a:latin typeface="Georgia" panose="02040502050405020303" pitchFamily="18" charset="0"/>
              </a:rPr>
              <a:t>One year since Logic and Action plan revision</a:t>
            </a:r>
          </a:p>
          <a:p>
            <a:r>
              <a:rPr lang="en-US" dirty="0">
                <a:latin typeface="Georgia" panose="02040502050405020303" pitchFamily="18" charset="0"/>
              </a:rPr>
              <a:t>No adaptations since last November</a:t>
            </a:r>
          </a:p>
          <a:p>
            <a:r>
              <a:rPr lang="en-US" dirty="0">
                <a:latin typeface="Georgia" panose="02040502050405020303" pitchFamily="18" charset="0"/>
              </a:rPr>
              <a:t>Continue to focus on current actions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Georgia" panose="02040502050405020303" pitchFamily="18" charset="0"/>
                <a:ea typeface="Rockwell" charset="0"/>
                <a:cs typeface="Rockwell" charset="0"/>
              </a:rPr>
              <a:t>Based on what we learned, we plan to … </a:t>
            </a:r>
            <a:endParaRPr lang="en" dirty="0">
              <a:latin typeface="Georgia" panose="02040502050405020303" pitchFamily="18"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0" name="Text Placeholder 2">
            <a:extLst>
              <a:ext uri="{FF2B5EF4-FFF2-40B4-BE49-F238E27FC236}">
                <a16:creationId xmlns:a16="http://schemas.microsoft.com/office/drawing/2014/main" id="{822FBDA3-5973-4433-85C4-A03CD44800D2}"/>
              </a:ext>
            </a:extLst>
          </p:cNvPr>
          <p:cNvSpPr>
            <a:spLocks noGrp="1"/>
          </p:cNvSpPr>
          <p:nvPr>
            <p:ph type="body" idx="1"/>
          </p:nvPr>
        </p:nvSpPr>
        <p:spPr>
          <a:xfrm>
            <a:off x="410581" y="1638300"/>
            <a:ext cx="8276219" cy="3157538"/>
          </a:xfrm>
        </p:spPr>
        <p:txBody>
          <a:bodyPr/>
          <a:lstStyle/>
          <a:p>
            <a:r>
              <a:rPr lang="en-US" dirty="0">
                <a:latin typeface="Georgia" panose="02040502050405020303" pitchFamily="18" charset="0"/>
              </a:rPr>
              <a:t>Commit to increased communications via formal presentations (2 per meeting)</a:t>
            </a:r>
          </a:p>
          <a:p>
            <a:r>
              <a:rPr lang="en-US" dirty="0">
                <a:latin typeface="Georgia" panose="02040502050405020303" pitchFamily="18" charset="0"/>
              </a:rPr>
              <a:t>Shared meetings and cross-sector engagement: Fish habitat WG, Climate Resilience WG, Buffers. Working on Black Duck engagement</a:t>
            </a:r>
          </a:p>
          <a:p>
            <a:r>
              <a:rPr lang="en-US" dirty="0">
                <a:latin typeface="Georgia" panose="02040502050405020303" pitchFamily="18" charset="0"/>
              </a:rPr>
              <a:t>Pursue collaborative STAC workshop on BMP accounting and perverse incentives</a:t>
            </a:r>
          </a:p>
          <a:p>
            <a:pPr>
              <a:buNone/>
            </a:pPr>
            <a:endParaRPr lang="en-US" dirty="0">
              <a:latin typeface="Georgia" panose="02040502050405020303" pitchFamily="18" charset="0"/>
            </a:endParaRPr>
          </a:p>
        </p:txBody>
      </p:sp>
    </p:spTree>
    <p:extLst>
      <p:ext uri="{BB962C8B-B14F-4D97-AF65-F5344CB8AC3E}">
        <p14:creationId xmlns:p14="http://schemas.microsoft.com/office/powerpoint/2010/main" val="1005030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515360" y="1609344"/>
            <a:ext cx="5527040" cy="1480198"/>
          </a:xfrm>
          <a:prstGeom prst="rect">
            <a:avLst/>
          </a:prstGeom>
        </p:spPr>
        <p:txBody>
          <a:bodyPr lIns="91425" tIns="91425" rIns="91425" bIns="91425" anchor="b" anchorCtr="0">
            <a:noAutofit/>
          </a:bodyPr>
          <a:lstStyle/>
          <a:p>
            <a:pPr lvl="0"/>
            <a:r>
              <a:rPr lang="en-US" dirty="0">
                <a:latin typeface="Georgia" panose="02040502050405020303" pitchFamily="18" charset="0"/>
                <a:ea typeface="Rockwell" charset="0"/>
                <a:cs typeface="Rockwell" charset="0"/>
              </a:rPr>
              <a:t>Help</a:t>
            </a:r>
            <a:br>
              <a:rPr lang="en-US" dirty="0">
                <a:latin typeface="Georgia" panose="02040502050405020303" pitchFamily="18" charset="0"/>
                <a:ea typeface="Rockwell" charset="0"/>
                <a:cs typeface="Rockwell" charset="0"/>
              </a:rPr>
            </a:br>
            <a:r>
              <a:rPr lang="en-US" sz="2200" i="1" dirty="0">
                <a:latin typeface="Georgia" panose="02040502050405020303" pitchFamily="18" charset="0"/>
                <a:ea typeface="Rockwell" charset="0"/>
                <a:cs typeface="Rockwell" charset="0"/>
              </a:rPr>
              <a:t>How can the Management Board lead the Program to adapt?</a:t>
            </a:r>
            <a:endParaRPr lang="en" sz="2200" dirty="0">
              <a:latin typeface="Georgia" panose="02040502050405020303" pitchFamily="18"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H</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2002317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Georgia" panose="02040502050405020303" pitchFamily="18" charset="0"/>
                <a:ea typeface="Rockwell" charset="0"/>
                <a:cs typeface="Rockwell" charset="0"/>
              </a:rPr>
              <a:t>How You Can Help</a:t>
            </a:r>
          </a:p>
        </p:txBody>
      </p:sp>
      <p:sp>
        <p:nvSpPr>
          <p:cNvPr id="206" name="Shape 206"/>
          <p:cNvSpPr txBox="1">
            <a:spLocks noGrp="1"/>
          </p:cNvSpPr>
          <p:nvPr>
            <p:ph type="body" idx="1"/>
          </p:nvPr>
        </p:nvSpPr>
        <p:spPr>
          <a:xfrm>
            <a:off x="4992871" y="1188022"/>
            <a:ext cx="3911391" cy="3020699"/>
          </a:xfrm>
          <a:prstGeom prst="rect">
            <a:avLst/>
          </a:prstGeom>
        </p:spPr>
        <p:txBody>
          <a:bodyPr lIns="91425" tIns="91425" rIns="91425" bIns="91425" anchor="t" anchorCtr="0">
            <a:noAutofit/>
          </a:bodyPr>
          <a:lstStyle/>
          <a:p>
            <a:pPr marL="342900" indent="-342900"/>
            <a:r>
              <a:rPr lang="en-US" sz="2400" dirty="0">
                <a:latin typeface="Georgia" panose="02040502050405020303" pitchFamily="18" charset="0"/>
                <a:ea typeface="Rockwell" charset="0"/>
                <a:cs typeface="Rockwell" charset="0"/>
              </a:rPr>
              <a:t>Goal is off-track</a:t>
            </a:r>
          </a:p>
          <a:p>
            <a:pPr marL="342900" indent="-342900"/>
            <a:r>
              <a:rPr lang="en-US" sz="2400" dirty="0">
                <a:latin typeface="Georgia" panose="02040502050405020303" pitchFamily="18" charset="0"/>
                <a:ea typeface="Rockwell" charset="0"/>
                <a:cs typeface="Rockwell" charset="0"/>
              </a:rPr>
              <a:t>Not surprising given challenges </a:t>
            </a:r>
          </a:p>
          <a:p>
            <a:pPr marL="342900" indent="-342900"/>
            <a:r>
              <a:rPr lang="en-US" sz="2400" dirty="0">
                <a:latin typeface="Georgia" panose="02040502050405020303" pitchFamily="18" charset="0"/>
                <a:ea typeface="Rockwell" charset="0"/>
                <a:cs typeface="Rockwell" charset="0"/>
              </a:rPr>
              <a:t>Need increased commitment in funding and personnel time to advance wetlands restoration, creation and enhancement </a:t>
            </a:r>
            <a:endParaRPr lang="en" sz="2400" dirty="0">
              <a:latin typeface="Georgia" panose="02040502050405020303" pitchFamily="18" charset="0"/>
              <a:ea typeface="Rockwell" charset="0"/>
              <a:cs typeface="Rockwell" charset="0"/>
            </a:endParaRP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3" name="Picture 2" descr="A flock of seagulls standing next to a body of water&#10;&#10;Description automatically generated">
            <a:extLst>
              <a:ext uri="{FF2B5EF4-FFF2-40B4-BE49-F238E27FC236}">
                <a16:creationId xmlns:a16="http://schemas.microsoft.com/office/drawing/2014/main" id="{FB18815D-1C5E-4B11-964A-46BCFE9E03AE}"/>
              </a:ext>
            </a:extLst>
          </p:cNvPr>
          <p:cNvPicPr>
            <a:picLocks noChangeAspect="1"/>
          </p:cNvPicPr>
          <p:nvPr/>
        </p:nvPicPr>
        <p:blipFill rotWithShape="1">
          <a:blip r:embed="rId3"/>
          <a:srcRect l="9433"/>
          <a:stretch/>
        </p:blipFill>
        <p:spPr>
          <a:xfrm>
            <a:off x="302390" y="1733320"/>
            <a:ext cx="4269610" cy="3146820"/>
          </a:xfrm>
          <a:prstGeom prst="rect">
            <a:avLst/>
          </a:prstGeom>
        </p:spPr>
      </p:pic>
    </p:spTree>
    <p:extLst>
      <p:ext uri="{BB962C8B-B14F-4D97-AF65-F5344CB8AC3E}">
        <p14:creationId xmlns:p14="http://schemas.microsoft.com/office/powerpoint/2010/main" val="163554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Georgia" panose="02040502050405020303" pitchFamily="18" charset="0"/>
                <a:ea typeface="Rockwell" charset="0"/>
                <a:cs typeface="Rockwell" charset="0"/>
              </a:rPr>
              <a:t>Help Needed</a:t>
            </a:r>
            <a:endParaRPr lang="en" dirty="0">
              <a:latin typeface="Georgia" panose="02040502050405020303" pitchFamily="18" charset="0"/>
              <a:ea typeface="Rockwell" charset="0"/>
              <a:cs typeface="Rockwell" charset="0"/>
            </a:endParaRPr>
          </a:p>
        </p:txBody>
      </p:sp>
      <p:sp>
        <p:nvSpPr>
          <p:cNvPr id="178" name="Shape 178"/>
          <p:cNvSpPr txBox="1">
            <a:spLocks noGrp="1"/>
          </p:cNvSpPr>
          <p:nvPr>
            <p:ph type="body" idx="1"/>
          </p:nvPr>
        </p:nvSpPr>
        <p:spPr>
          <a:xfrm>
            <a:off x="1146025" y="1678262"/>
            <a:ext cx="7540800" cy="3158699"/>
          </a:xfrm>
          <a:prstGeom prst="rect">
            <a:avLst/>
          </a:prstGeom>
        </p:spPr>
        <p:txBody>
          <a:bodyPr lIns="91425" tIns="91425" rIns="91425" bIns="91425" anchor="t" anchorCtr="0">
            <a:noAutofit/>
          </a:bodyPr>
          <a:lstStyle/>
          <a:p>
            <a:pPr>
              <a:buNone/>
            </a:pPr>
            <a:endParaRPr lang="en" sz="1600" dirty="0">
              <a:latin typeface="Rockwell" charset="0"/>
              <a:ea typeface="Rockwell" charset="0"/>
              <a:cs typeface="Rockwell" charset="0"/>
            </a:endParaRPr>
          </a:p>
          <a:p>
            <a:pPr lvl="0">
              <a:spcBef>
                <a:spcPts val="0"/>
              </a:spcBef>
              <a:buNone/>
            </a:pPr>
            <a:endParaRPr lang="en-US" sz="1600" dirty="0">
              <a:latin typeface="Rockwell" charset="0"/>
              <a:ea typeface="Rockwell" charset="0"/>
              <a:cs typeface="Rockwell" charset="0"/>
            </a:endParaRPr>
          </a:p>
        </p:txBody>
      </p:sp>
      <p:grpSp>
        <p:nvGrpSpPr>
          <p:cNvPr id="21" name="Shape 511"/>
          <p:cNvGrpSpPr/>
          <p:nvPr/>
        </p:nvGrpSpPr>
        <p:grpSpPr>
          <a:xfrm>
            <a:off x="491557" y="864656"/>
            <a:ext cx="254773" cy="360837"/>
            <a:chOff x="3979850" y="1598950"/>
            <a:chExt cx="356825" cy="505375"/>
          </a:xfrm>
        </p:grpSpPr>
        <p:sp>
          <p:nvSpPr>
            <p:cNvPr id="22" name="Shape 512"/>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513"/>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7" name="Text Placeholder 2">
            <a:extLst>
              <a:ext uri="{FF2B5EF4-FFF2-40B4-BE49-F238E27FC236}">
                <a16:creationId xmlns:a16="http://schemas.microsoft.com/office/drawing/2014/main" id="{5B2DCC37-1481-4D6C-B4A6-F3148A86A59B}"/>
              </a:ext>
            </a:extLst>
          </p:cNvPr>
          <p:cNvSpPr txBox="1">
            <a:spLocks/>
          </p:cNvSpPr>
          <p:nvPr/>
        </p:nvSpPr>
        <p:spPr>
          <a:xfrm>
            <a:off x="1146175" y="1638300"/>
            <a:ext cx="7540625" cy="315753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r>
              <a:rPr lang="en-US" dirty="0"/>
              <a:t>Direct collaboration among the state agencies (</a:t>
            </a:r>
            <a:r>
              <a:rPr lang="en-US" dirty="0" err="1"/>
              <a:t>reg</a:t>
            </a:r>
            <a:r>
              <a:rPr lang="en-US" dirty="0"/>
              <a:t> and non-</a:t>
            </a:r>
            <a:r>
              <a:rPr lang="en-US" dirty="0" err="1"/>
              <a:t>reg</a:t>
            </a:r>
            <a:r>
              <a:rPr lang="en-US" dirty="0"/>
              <a:t>) on wetland data.  If there is an annual data call, then there needs to be more support and collaboration to ensure accuracy. Assign/ commit/ finance personnel.</a:t>
            </a:r>
            <a:endParaRPr lang="en-US" dirty="0">
              <a:latin typeface="Georgia" panose="02040502050405020303" pitchFamily="18" charset="0"/>
            </a:endParaRPr>
          </a:p>
        </p:txBody>
      </p:sp>
    </p:spTree>
    <p:extLst>
      <p:ext uri="{BB962C8B-B14F-4D97-AF65-F5344CB8AC3E}">
        <p14:creationId xmlns:p14="http://schemas.microsoft.com/office/powerpoint/2010/main" val="397566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C7C21A-E3BF-491A-9D8F-5A56D2B453C7}"/>
              </a:ext>
            </a:extLst>
          </p:cNvPr>
          <p:cNvSpPr/>
          <p:nvPr/>
        </p:nvSpPr>
        <p:spPr>
          <a:xfrm>
            <a:off x="223520" y="1"/>
            <a:ext cx="8920480" cy="1767274"/>
          </a:xfrm>
          <a:prstGeom prst="rect">
            <a:avLst/>
          </a:prstGeom>
          <a:solidFill>
            <a:srgbClr val="13314B"/>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 lastClr="FFFFFF"/>
                </a:solidFill>
                <a:effectLst/>
                <a:uLnTx/>
                <a:uFillTx/>
                <a:latin typeface="Georgia" panose="02040502050405020303" pitchFamily="18" charset="0"/>
                <a:ea typeface="PMingLiU" panose="02020500000000000000" pitchFamily="18" charset="-120"/>
                <a:cs typeface="Times New Roman" panose="02020603050405020304" pitchFamily="18" charset="0"/>
              </a:rPr>
              <a:t> </a:t>
            </a:r>
          </a:p>
        </p:txBody>
      </p:sp>
      <p:sp>
        <p:nvSpPr>
          <p:cNvPr id="8" name="Text Box 2">
            <a:extLst>
              <a:ext uri="{FF2B5EF4-FFF2-40B4-BE49-F238E27FC236}">
                <a16:creationId xmlns:a16="http://schemas.microsoft.com/office/drawing/2014/main" id="{4707C556-0D42-4D7E-BEA8-5BC5203F1804}"/>
              </a:ext>
            </a:extLst>
          </p:cNvPr>
          <p:cNvSpPr txBox="1">
            <a:spLocks noChangeArrowheads="1"/>
          </p:cNvSpPr>
          <p:nvPr/>
        </p:nvSpPr>
        <p:spPr bwMode="auto">
          <a:xfrm>
            <a:off x="396557" y="288801"/>
            <a:ext cx="6136323" cy="10953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5000"/>
              </a:lnSpc>
              <a:spcBef>
                <a:spcPts val="0"/>
              </a:spcBef>
              <a:spcAft>
                <a:spcPts val="1000"/>
              </a:spcAft>
            </a:pPr>
            <a:r>
              <a:rPr lang="en-US" sz="1600" b="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QUARTERLY PROGRESS MEETING </a:t>
            </a:r>
            <a:br>
              <a:rPr lang="en-US" sz="1600" b="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br>
            <a:r>
              <a:rPr lang="en-US" sz="1600" b="1" i="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Chesapeake Bay Program</a:t>
            </a:r>
            <a:endParaRPr lang="en-US" sz="1100" dirty="0">
              <a:effectLst/>
              <a:latin typeface="Georgia" panose="02040502050405020303" pitchFamily="18" charset="0"/>
              <a:ea typeface="PMingLiU" panose="02020500000000000000" pitchFamily="18" charset="-120"/>
              <a:cs typeface="Times New Roman" panose="02020603050405020304" pitchFamily="18" charset="0"/>
            </a:endParaRPr>
          </a:p>
        </p:txBody>
      </p:sp>
      <p:pic>
        <p:nvPicPr>
          <p:cNvPr id="10" name="Picture 9" descr="A close up of a sign&#10;&#10;Description generated with high confidence">
            <a:extLst>
              <a:ext uri="{FF2B5EF4-FFF2-40B4-BE49-F238E27FC236}">
                <a16:creationId xmlns:a16="http://schemas.microsoft.com/office/drawing/2014/main" id="{E72EFEBD-6BD3-4A4B-B20A-621AD3E03419}"/>
              </a:ext>
            </a:extLst>
          </p:cNvPr>
          <p:cNvPicPr/>
          <p:nvPr/>
        </p:nvPicPr>
        <p:blipFill rotWithShape="1">
          <a:blip r:embed="rId3">
            <a:extLst>
              <a:ext uri="{28A0092B-C50C-407E-A947-70E740481C1C}">
                <a14:useLocalDpi xmlns:a14="http://schemas.microsoft.com/office/drawing/2010/main" val="0"/>
              </a:ext>
            </a:extLst>
          </a:blip>
          <a:srcRect b="24723"/>
          <a:stretch/>
        </p:blipFill>
        <p:spPr bwMode="auto">
          <a:xfrm>
            <a:off x="7163118" y="217526"/>
            <a:ext cx="1584325" cy="1000125"/>
          </a:xfrm>
          <a:prstGeom prst="rect">
            <a:avLst/>
          </a:prstGeom>
          <a:ln>
            <a:noFill/>
          </a:ln>
          <a:extLst>
            <a:ext uri="{53640926-AAD7-44D8-BBD7-CCE9431645EC}">
              <a14:shadowObscured xmlns:a14="http://schemas.microsoft.com/office/drawing/2010/main"/>
            </a:ext>
          </a:extLst>
        </p:spPr>
      </p:pic>
      <p:sp>
        <p:nvSpPr>
          <p:cNvPr id="14" name="Shape 98">
            <a:extLst>
              <a:ext uri="{FF2B5EF4-FFF2-40B4-BE49-F238E27FC236}">
                <a16:creationId xmlns:a16="http://schemas.microsoft.com/office/drawing/2014/main" id="{8C763562-8299-4C94-AC36-E1F98BC18F9F}"/>
              </a:ext>
            </a:extLst>
          </p:cNvPr>
          <p:cNvSpPr txBox="1">
            <a:spLocks noGrp="1"/>
          </p:cNvSpPr>
          <p:nvPr>
            <p:ph type="body" idx="1"/>
          </p:nvPr>
        </p:nvSpPr>
        <p:spPr>
          <a:xfrm>
            <a:off x="515938" y="3722160"/>
            <a:ext cx="7540625" cy="1000126"/>
          </a:xfrm>
          <a:prstGeom prst="rect">
            <a:avLst/>
          </a:prstGeom>
        </p:spPr>
        <p:txBody>
          <a:bodyPr lIns="91425" tIns="91425" rIns="91425" bIns="91425" anchor="b" anchorCtr="0">
            <a:noAutofit/>
          </a:bodyPr>
          <a:lstStyle/>
          <a:p>
            <a:pPr lvl="0">
              <a:spcBef>
                <a:spcPts val="0"/>
              </a:spcBef>
              <a:buNone/>
            </a:pPr>
            <a:r>
              <a:rPr lang="en" sz="4800" dirty="0">
                <a:latin typeface="Georgia" panose="02040502050405020303" pitchFamily="18" charset="0"/>
                <a:ea typeface="Rockwell" charset="0"/>
                <a:cs typeface="Rockwell" charset="0"/>
              </a:rPr>
              <a:t>Discussion</a:t>
            </a:r>
          </a:p>
        </p:txBody>
      </p:sp>
      <p:sp>
        <p:nvSpPr>
          <p:cNvPr id="9" name="TextBox 8">
            <a:extLst>
              <a:ext uri="{FF2B5EF4-FFF2-40B4-BE49-F238E27FC236}">
                <a16:creationId xmlns:a16="http://schemas.microsoft.com/office/drawing/2014/main" id="{3544D1EE-031A-409F-9EED-75C144324587}"/>
              </a:ext>
            </a:extLst>
          </p:cNvPr>
          <p:cNvSpPr txBox="1"/>
          <p:nvPr/>
        </p:nvSpPr>
        <p:spPr>
          <a:xfrm>
            <a:off x="6223000" y="4787474"/>
            <a:ext cx="3022600" cy="276999"/>
          </a:xfrm>
          <a:prstGeom prst="rect">
            <a:avLst/>
          </a:prstGeom>
          <a:noFill/>
        </p:spPr>
        <p:txBody>
          <a:bodyPr wrap="square" rtlCol="0">
            <a:spAutoFit/>
          </a:bodyPr>
          <a:lstStyle/>
          <a:p>
            <a:r>
              <a:rPr lang="en-US" sz="1200" dirty="0">
                <a:solidFill>
                  <a:srgbClr val="114454"/>
                </a:solidFill>
                <a:latin typeface="Georgia" panose="02040502050405020303" pitchFamily="18" charset="0"/>
                <a:ea typeface="Rockwell" charset="0"/>
                <a:cs typeface="Rockwell" charset="0"/>
              </a:rPr>
              <a:t>Presentation template by </a:t>
            </a:r>
            <a:r>
              <a:rPr lang="en-US" sz="1200" dirty="0" err="1">
                <a:solidFill>
                  <a:srgbClr val="114454"/>
                </a:solidFill>
                <a:latin typeface="Georgia" panose="02040502050405020303" pitchFamily="18" charset="0"/>
                <a:ea typeface="Rockwell" charset="0"/>
                <a:cs typeface="Rockwell" charset="0"/>
              </a:rPr>
              <a:t>SlidesCarnival</a:t>
            </a:r>
            <a:r>
              <a:rPr lang="en-US" sz="1200" dirty="0">
                <a:solidFill>
                  <a:srgbClr val="FFFFFF"/>
                </a:solidFill>
                <a:latin typeface="Georgia" panose="02040502050405020303" pitchFamily="18" charset="0"/>
                <a:ea typeface="Rockwell" charset="0"/>
                <a:cs typeface="Rockwell" charset="0"/>
              </a:rPr>
              <a:t>.</a:t>
            </a:r>
            <a:endParaRPr lang="en-US" sz="1200" dirty="0">
              <a:latin typeface="Georgia" panose="02040502050405020303" pitchFamily="18" charset="0"/>
            </a:endParaRPr>
          </a:p>
        </p:txBody>
      </p:sp>
    </p:spTree>
    <p:extLst>
      <p:ext uri="{BB962C8B-B14F-4D97-AF65-F5344CB8AC3E}">
        <p14:creationId xmlns:p14="http://schemas.microsoft.com/office/powerpoint/2010/main" val="269389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3555423" y="1487941"/>
            <a:ext cx="5451418" cy="2475396"/>
          </a:xfrm>
          <a:prstGeom prst="rect">
            <a:avLst/>
          </a:prstGeom>
        </p:spPr>
        <p:txBody>
          <a:bodyPr lIns="91425" tIns="91425" rIns="91425" bIns="91425" anchor="ctr" anchorCtr="0">
            <a:noAutofit/>
          </a:bodyPr>
          <a:lstStyle/>
          <a:p>
            <a:pPr lvl="0" algn="l">
              <a:spcBef>
                <a:spcPts val="0"/>
              </a:spcBef>
              <a:buNone/>
            </a:pPr>
            <a:r>
              <a:rPr lang="en" sz="3200" dirty="0">
                <a:latin typeface="Georgia" panose="02040502050405020303" pitchFamily="18" charset="0"/>
                <a:ea typeface="Rockwell" charset="0"/>
                <a:cs typeface="Rockwell" charset="0"/>
              </a:rPr>
              <a:t>Goal: </a:t>
            </a:r>
            <a:r>
              <a:rPr lang="en-US" sz="2800" dirty="0">
                <a:latin typeface="Georgia" panose="02040502050405020303" pitchFamily="18" charset="0"/>
                <a:ea typeface="Rockwell" charset="0"/>
                <a:cs typeface="Rockwell" charset="0"/>
              </a:rPr>
              <a:t>Vital Habitats </a:t>
            </a:r>
            <a:r>
              <a:rPr lang="en-US" dirty="0">
                <a:latin typeface="Georgia" panose="02040502050405020303" pitchFamily="18" charset="0"/>
                <a:ea typeface="Rockwell" charset="0"/>
                <a:cs typeface="Rockwell" charset="0"/>
              </a:rPr>
              <a:t>(</a:t>
            </a:r>
            <a:r>
              <a:rPr lang="en-US" i="1" dirty="0">
                <a:latin typeface="Georgia" panose="02040502050405020303" pitchFamily="18" charset="0"/>
                <a:ea typeface="Rockwell" charset="0"/>
                <a:cs typeface="Rockwell" charset="0"/>
              </a:rPr>
              <a:t>WETLANDS)</a:t>
            </a:r>
            <a:endParaRPr lang="en" i="1" dirty="0">
              <a:latin typeface="Georgia" panose="02040502050405020303" pitchFamily="18" charset="0"/>
              <a:ea typeface="Rockwell" charset="0"/>
              <a:cs typeface="Rockwell" charset="0"/>
            </a:endParaRPr>
          </a:p>
          <a:p>
            <a:pPr lvl="0" algn="l">
              <a:spcBef>
                <a:spcPts val="0"/>
              </a:spcBef>
              <a:buNone/>
            </a:pPr>
            <a:r>
              <a:rPr lang="en-US" sz="3200" dirty="0">
                <a:latin typeface="Georgia" panose="02040502050405020303" pitchFamily="18" charset="0"/>
                <a:ea typeface="Rockwell" charset="0"/>
                <a:cs typeface="Rockwell" charset="0"/>
              </a:rPr>
              <a:t>Outcome</a:t>
            </a:r>
            <a:r>
              <a:rPr lang="en-US" sz="3200" i="1" dirty="0">
                <a:latin typeface="Georgia" panose="02040502050405020303" pitchFamily="18" charset="0"/>
                <a:ea typeface="Rockwell" charset="0"/>
                <a:cs typeface="Rockwell" charset="0"/>
              </a:rPr>
              <a:t>: </a:t>
            </a:r>
            <a:endParaRPr lang="en-US" sz="2400" i="1" dirty="0">
              <a:latin typeface="Georgia" panose="02040502050405020303" pitchFamily="18" charset="0"/>
              <a:ea typeface="Rockwell" charset="0"/>
              <a:cs typeface="Rockwell" charset="0"/>
            </a:endParaRPr>
          </a:p>
          <a:p>
            <a:pPr lvl="0" algn="l">
              <a:buNone/>
            </a:pPr>
            <a:r>
              <a:rPr lang="en-US" sz="1800" dirty="0"/>
              <a:t>Continually increase the capacity of wetlands to provide water quality and habitat benefits throughout the watershed. Create or reestablish 85,000 acres of tidal and non-tidal wetlands and enhance function of an additional 150,000 acres of degraded wetlands by 2025. These activities may occur in any land use (including urban), but primarily occur in agricultural or natural landscapes. </a:t>
            </a:r>
            <a:endParaRPr lang="en" sz="1800" i="1" dirty="0">
              <a:latin typeface="Georgia" panose="02040502050405020303" pitchFamily="18" charset="0"/>
              <a:ea typeface="Rockwell" charset="0"/>
              <a:cs typeface="Rockwell" charset="0"/>
            </a:endParaRPr>
          </a:p>
        </p:txBody>
      </p:sp>
      <p:sp>
        <p:nvSpPr>
          <p:cNvPr id="3" name="TextBox 2"/>
          <p:cNvSpPr txBox="1"/>
          <p:nvPr/>
        </p:nvSpPr>
        <p:spPr>
          <a:xfrm>
            <a:off x="0" y="709113"/>
            <a:ext cx="9144000" cy="307777"/>
          </a:xfrm>
          <a:prstGeom prst="rect">
            <a:avLst/>
          </a:prstGeom>
          <a:noFill/>
        </p:spPr>
        <p:txBody>
          <a:bodyPr wrap="square" rtlCol="0">
            <a:spAutoFit/>
          </a:bodyPr>
          <a:lstStyle/>
          <a:p>
            <a:pPr algn="ctr"/>
            <a:r>
              <a:rPr lang="en-US" i="1" dirty="0">
                <a:solidFill>
                  <a:schemeClr val="bg1"/>
                </a:solidFill>
                <a:latin typeface="Georgia" panose="02040502050405020303" pitchFamily="18" charset="0"/>
                <a:ea typeface="Rockwell" charset="0"/>
                <a:cs typeface="Rockwell" charset="0"/>
              </a:rPr>
              <a:t>Through the </a:t>
            </a:r>
            <a:r>
              <a:rPr lang="en-US" dirty="0">
                <a:solidFill>
                  <a:schemeClr val="bg1"/>
                </a:solidFill>
                <a:latin typeface="Georgia" panose="02040502050405020303" pitchFamily="18" charset="0"/>
                <a:ea typeface="Rockwell" charset="0"/>
                <a:cs typeface="Rockwell" charset="0"/>
              </a:rPr>
              <a:t>Chesapeake Bay Watershed Agreement</a:t>
            </a:r>
            <a:r>
              <a:rPr lang="en-US" i="1" dirty="0">
                <a:solidFill>
                  <a:schemeClr val="bg1"/>
                </a:solidFill>
                <a:latin typeface="Georgia" panose="02040502050405020303" pitchFamily="18" charset="0"/>
                <a:ea typeface="Rockwell" charset="0"/>
                <a:cs typeface="Rockwell" charset="0"/>
              </a:rPr>
              <a:t>, the Chesapeake Bay Program has committed to</a:t>
            </a:r>
            <a:r>
              <a:rPr lang="mr-IN" i="1" dirty="0">
                <a:solidFill>
                  <a:schemeClr val="bg1"/>
                </a:solidFill>
                <a:latin typeface="Georgia" panose="02040502050405020303" pitchFamily="18" charset="0"/>
                <a:ea typeface="Rockwell" charset="0"/>
                <a:cs typeface="Rockwell" charset="0"/>
              </a:rPr>
              <a:t>…</a:t>
            </a:r>
            <a:endParaRPr lang="en-US" i="1" dirty="0">
              <a:solidFill>
                <a:schemeClr val="bg1"/>
              </a:solidFill>
              <a:latin typeface="Georgia" panose="02040502050405020303" pitchFamily="18" charset="0"/>
              <a:ea typeface="Rockwell" charset="0"/>
              <a:cs typeface="Rockwell" charset="0"/>
            </a:endParaRPr>
          </a:p>
        </p:txBody>
      </p:sp>
      <p:sp>
        <p:nvSpPr>
          <p:cNvPr id="4" name="Rectangle 3"/>
          <p:cNvSpPr/>
          <p:nvPr/>
        </p:nvSpPr>
        <p:spPr>
          <a:xfrm>
            <a:off x="983110" y="2417862"/>
            <a:ext cx="1410964" cy="307777"/>
          </a:xfrm>
          <a:prstGeom prst="rect">
            <a:avLst/>
          </a:prstGeom>
        </p:spPr>
        <p:txBody>
          <a:bodyPr wrap="none">
            <a:spAutoFit/>
          </a:bodyPr>
          <a:lstStyle/>
          <a:p>
            <a:r>
              <a:rPr lang="en-US" dirty="0">
                <a:solidFill>
                  <a:schemeClr val="bg1"/>
                </a:solidFill>
                <a:latin typeface="Rockwell" charset="0"/>
              </a:rPr>
              <a:t>Relevant Photo</a:t>
            </a:r>
            <a:endParaRPr lang="en-US" dirty="0"/>
          </a:p>
        </p:txBody>
      </p:sp>
      <p:pic>
        <p:nvPicPr>
          <p:cNvPr id="5" name="Picture 4">
            <a:extLst>
              <a:ext uri="{FF2B5EF4-FFF2-40B4-BE49-F238E27FC236}">
                <a16:creationId xmlns:a16="http://schemas.microsoft.com/office/drawing/2014/main" id="{17413BB2-98C7-4058-9BD4-6120A05C0572}"/>
              </a:ext>
            </a:extLst>
          </p:cNvPr>
          <p:cNvPicPr>
            <a:picLocks noChangeAspect="1"/>
          </p:cNvPicPr>
          <p:nvPr/>
        </p:nvPicPr>
        <p:blipFill>
          <a:blip r:embed="rId3"/>
          <a:stretch>
            <a:fillRect/>
          </a:stretch>
        </p:blipFill>
        <p:spPr>
          <a:xfrm>
            <a:off x="137159" y="1431720"/>
            <a:ext cx="3406015" cy="22800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en-US" dirty="0">
                <a:latin typeface="Georgia" panose="02040502050405020303" pitchFamily="18" charset="0"/>
                <a:ea typeface="Rockwell" charset="0"/>
                <a:cs typeface="Rockwell" charset="0"/>
              </a:rPr>
              <a:t>What is our Expected and Actual Progress?</a:t>
            </a:r>
            <a:endParaRPr lang="en" dirty="0">
              <a:latin typeface="Georgia" panose="02040502050405020303" pitchFamily="18"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4" name="TextBox 3"/>
          <p:cNvSpPr txBox="1"/>
          <p:nvPr/>
        </p:nvSpPr>
        <p:spPr>
          <a:xfrm>
            <a:off x="6138411" y="1559425"/>
            <a:ext cx="2922461"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t>Lack confidence- Accounting for TMDL not wetland areal extent  </a:t>
            </a:r>
          </a:p>
          <a:p>
            <a:pPr marL="342900" indent="-342900">
              <a:buFont typeface="Arial" panose="020B0604020202020204" pitchFamily="34" charset="0"/>
              <a:buChar char="•"/>
            </a:pPr>
            <a:r>
              <a:rPr lang="en-US" sz="2000" dirty="0"/>
              <a:t>No Tidal Wetlands included (looking at shoreline management data)</a:t>
            </a:r>
          </a:p>
          <a:p>
            <a:pPr marL="342900" indent="-342900">
              <a:buFont typeface="Arial" panose="020B0604020202020204" pitchFamily="34" charset="0"/>
              <a:buChar char="•"/>
            </a:pPr>
            <a:r>
              <a:rPr lang="en-US" sz="2000" dirty="0"/>
              <a:t>Almost no Enhancement due to issues with NEIEN</a:t>
            </a:r>
          </a:p>
          <a:p>
            <a:endParaRPr lang="en-US" sz="2000" dirty="0"/>
          </a:p>
          <a:p>
            <a:pPr marL="342900" indent="-342900">
              <a:buFont typeface="Arial" panose="020B0604020202020204" pitchFamily="34" charset="0"/>
              <a:buChar char="•"/>
            </a:pPr>
            <a:endParaRPr lang="en-US" sz="2000" dirty="0"/>
          </a:p>
        </p:txBody>
      </p:sp>
      <p:grpSp>
        <p:nvGrpSpPr>
          <p:cNvPr id="11" name="Group 10">
            <a:extLst>
              <a:ext uri="{FF2B5EF4-FFF2-40B4-BE49-F238E27FC236}">
                <a16:creationId xmlns:a16="http://schemas.microsoft.com/office/drawing/2014/main" id="{DFAECEDA-305E-4246-A260-33992AF24279}"/>
              </a:ext>
            </a:extLst>
          </p:cNvPr>
          <p:cNvGrpSpPr/>
          <p:nvPr/>
        </p:nvGrpSpPr>
        <p:grpSpPr>
          <a:xfrm>
            <a:off x="251963" y="1592912"/>
            <a:ext cx="5874518" cy="3550588"/>
            <a:chOff x="427794" y="1595415"/>
            <a:chExt cx="5874518" cy="3420304"/>
          </a:xfrm>
        </p:grpSpPr>
        <p:graphicFrame>
          <p:nvGraphicFramePr>
            <p:cNvPr id="12" name="Chart 11">
              <a:extLst>
                <a:ext uri="{FF2B5EF4-FFF2-40B4-BE49-F238E27FC236}">
                  <a16:creationId xmlns:a16="http://schemas.microsoft.com/office/drawing/2014/main" id="{1F0B1925-F8E5-4D0F-A480-77220A75DD86}"/>
                </a:ext>
              </a:extLst>
            </p:cNvPr>
            <p:cNvGraphicFramePr>
              <a:graphicFrameLocks/>
            </p:cNvGraphicFramePr>
            <p:nvPr>
              <p:extLst>
                <p:ext uri="{D42A27DB-BD31-4B8C-83A1-F6EECF244321}">
                  <p14:modId xmlns:p14="http://schemas.microsoft.com/office/powerpoint/2010/main" val="336795796"/>
                </p:ext>
              </p:extLst>
            </p:nvPr>
          </p:nvGraphicFramePr>
          <p:xfrm>
            <a:off x="427794" y="1595415"/>
            <a:ext cx="5874518" cy="342030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FAE69F0E-CE40-489E-8E61-832CBB845BB9}"/>
                </a:ext>
              </a:extLst>
            </p:cNvPr>
            <p:cNvSpPr txBox="1"/>
            <p:nvPr/>
          </p:nvSpPr>
          <p:spPr>
            <a:xfrm>
              <a:off x="5037708" y="2286047"/>
              <a:ext cx="111440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Goal: 85,000</a:t>
              </a:r>
            </a:p>
          </p:txBody>
        </p:sp>
      </p:grpSp>
    </p:spTree>
    <p:extLst>
      <p:ext uri="{BB962C8B-B14F-4D97-AF65-F5344CB8AC3E}">
        <p14:creationId xmlns:p14="http://schemas.microsoft.com/office/powerpoint/2010/main" val="120138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E2394-F55C-4B1B-B691-00489337A00A}"/>
              </a:ext>
            </a:extLst>
          </p:cNvPr>
          <p:cNvSpPr>
            <a:spLocks noGrp="1"/>
          </p:cNvSpPr>
          <p:nvPr>
            <p:ph type="title"/>
          </p:nvPr>
        </p:nvSpPr>
        <p:spPr>
          <a:xfrm>
            <a:off x="489307" y="511605"/>
            <a:ext cx="3961124" cy="1028700"/>
          </a:xfrm>
        </p:spPr>
        <p:txBody>
          <a:bodyPr/>
          <a:lstStyle/>
          <a:p>
            <a:r>
              <a:rPr lang="en-US" dirty="0"/>
              <a:t>Wetland Restoration + Creation</a:t>
            </a:r>
            <a:br>
              <a:rPr lang="en-US" dirty="0"/>
            </a:br>
            <a:r>
              <a:rPr lang="en-US" dirty="0"/>
              <a:t>1985–2019 + 2025 WIP Goals</a:t>
            </a:r>
          </a:p>
        </p:txBody>
      </p:sp>
      <p:pic>
        <p:nvPicPr>
          <p:cNvPr id="3" name="Picture 2">
            <a:extLst>
              <a:ext uri="{FF2B5EF4-FFF2-40B4-BE49-F238E27FC236}">
                <a16:creationId xmlns:a16="http://schemas.microsoft.com/office/drawing/2014/main" id="{7B36B5B9-5546-4F4A-B179-37D90EDF966B}"/>
              </a:ext>
            </a:extLst>
          </p:cNvPr>
          <p:cNvPicPr>
            <a:picLocks noChangeAspect="1"/>
          </p:cNvPicPr>
          <p:nvPr/>
        </p:nvPicPr>
        <p:blipFill>
          <a:blip r:embed="rId2"/>
          <a:stretch>
            <a:fillRect/>
          </a:stretch>
        </p:blipFill>
        <p:spPr>
          <a:xfrm>
            <a:off x="2247900" y="1641411"/>
            <a:ext cx="4838700" cy="3502089"/>
          </a:xfrm>
          <a:prstGeom prst="rect">
            <a:avLst/>
          </a:prstGeom>
        </p:spPr>
      </p:pic>
    </p:spTree>
    <p:extLst>
      <p:ext uri="{BB962C8B-B14F-4D97-AF65-F5344CB8AC3E}">
        <p14:creationId xmlns:p14="http://schemas.microsoft.com/office/powerpoint/2010/main" val="98330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C2D3-EEE7-4387-86CD-F98F08F31168}"/>
              </a:ext>
            </a:extLst>
          </p:cNvPr>
          <p:cNvSpPr>
            <a:spLocks noGrp="1"/>
          </p:cNvSpPr>
          <p:nvPr>
            <p:ph type="title"/>
          </p:nvPr>
        </p:nvSpPr>
        <p:spPr>
          <a:xfrm>
            <a:off x="750576" y="530725"/>
            <a:ext cx="3821424" cy="1028700"/>
          </a:xfrm>
        </p:spPr>
        <p:txBody>
          <a:bodyPr/>
          <a:lstStyle/>
          <a:p>
            <a:r>
              <a:rPr lang="en-US" dirty="0">
                <a:solidFill>
                  <a:schemeClr val="bg1"/>
                </a:solidFill>
              </a:rPr>
              <a:t>Wetland Enhancement/ Rehabilitation</a:t>
            </a:r>
            <a:br>
              <a:rPr lang="en-US" dirty="0">
                <a:solidFill>
                  <a:schemeClr val="bg1"/>
                </a:solidFill>
              </a:rPr>
            </a:br>
            <a:r>
              <a:rPr lang="en-US" dirty="0">
                <a:solidFill>
                  <a:schemeClr val="bg1"/>
                </a:solidFill>
              </a:rPr>
              <a:t>1985–2019 + 2025 WIP Goals</a:t>
            </a:r>
          </a:p>
        </p:txBody>
      </p:sp>
      <p:pic>
        <p:nvPicPr>
          <p:cNvPr id="3" name="Picture 2">
            <a:extLst>
              <a:ext uri="{FF2B5EF4-FFF2-40B4-BE49-F238E27FC236}">
                <a16:creationId xmlns:a16="http://schemas.microsoft.com/office/drawing/2014/main" id="{73CD0A64-D5BA-4D41-986E-5481CDD7A5CC}"/>
              </a:ext>
            </a:extLst>
          </p:cNvPr>
          <p:cNvPicPr>
            <a:picLocks noChangeAspect="1"/>
          </p:cNvPicPr>
          <p:nvPr/>
        </p:nvPicPr>
        <p:blipFill>
          <a:blip r:embed="rId2"/>
          <a:stretch>
            <a:fillRect/>
          </a:stretch>
        </p:blipFill>
        <p:spPr>
          <a:xfrm>
            <a:off x="2180230" y="1570051"/>
            <a:ext cx="4779370" cy="3459149"/>
          </a:xfrm>
          <a:prstGeom prst="rect">
            <a:avLst/>
          </a:prstGeom>
        </p:spPr>
      </p:pic>
    </p:spTree>
    <p:extLst>
      <p:ext uri="{BB962C8B-B14F-4D97-AF65-F5344CB8AC3E}">
        <p14:creationId xmlns:p14="http://schemas.microsoft.com/office/powerpoint/2010/main" val="425266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en-US" dirty="0">
                <a:latin typeface="Georgia" panose="02040502050405020303" pitchFamily="18" charset="0"/>
                <a:ea typeface="Rockwell" charset="0"/>
                <a:cs typeface="Rockwell" charset="0"/>
              </a:rPr>
              <a:t>What is our Expected and Actual Progress?</a:t>
            </a:r>
            <a:endParaRPr lang="en" dirty="0">
              <a:latin typeface="Georgia" panose="02040502050405020303" pitchFamily="18"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4" name="TextBox 3"/>
          <p:cNvSpPr txBox="1"/>
          <p:nvPr/>
        </p:nvSpPr>
        <p:spPr>
          <a:xfrm>
            <a:off x="814648" y="1973617"/>
            <a:ext cx="7406640"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Goal came from WIP 1. Jurisdictions may not be as committed or over-estimated possible achievement.</a:t>
            </a:r>
          </a:p>
          <a:p>
            <a:pPr marL="342900" indent="-342900">
              <a:buFont typeface="Arial" panose="020B0604020202020204" pitchFamily="34" charset="0"/>
              <a:buChar char="•"/>
            </a:pPr>
            <a:r>
              <a:rPr lang="en-US" sz="2000" dirty="0"/>
              <a:t>Wetlands are tracked because they are BMPs- not for wetlands sake.</a:t>
            </a:r>
          </a:p>
          <a:p>
            <a:pPr marL="342900" indent="-342900">
              <a:buFont typeface="Arial" panose="020B0604020202020204" pitchFamily="34" charset="0"/>
              <a:buChar char="•"/>
            </a:pPr>
            <a:r>
              <a:rPr lang="en-US" sz="2000" dirty="0"/>
              <a:t>No Tidal Wetlands included. Tracking process lacking</a:t>
            </a:r>
          </a:p>
          <a:p>
            <a:pPr marL="342900" indent="-342900">
              <a:buFont typeface="Arial" panose="020B0604020202020204" pitchFamily="34" charset="0"/>
              <a:buChar char="•"/>
            </a:pPr>
            <a:r>
              <a:rPr lang="en-US" sz="2000" dirty="0"/>
              <a:t>Lack confidence in the data</a:t>
            </a:r>
          </a:p>
          <a:p>
            <a:pPr marL="342900" indent="-342900">
              <a:buFont typeface="Arial" panose="020B0604020202020204" pitchFamily="34" charset="0"/>
              <a:buChar char="•"/>
            </a:pPr>
            <a:r>
              <a:rPr lang="en-US" sz="2000" dirty="0"/>
              <a:t>No Enhancement data due to issues with reporting in NEIEN</a:t>
            </a:r>
          </a:p>
        </p:txBody>
      </p:sp>
    </p:spTree>
    <p:extLst>
      <p:ext uri="{BB962C8B-B14F-4D97-AF65-F5344CB8AC3E}">
        <p14:creationId xmlns:p14="http://schemas.microsoft.com/office/powerpoint/2010/main" val="2971065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606800" y="1609344"/>
            <a:ext cx="5405120" cy="1481328"/>
          </a:xfrm>
          <a:prstGeom prst="rect">
            <a:avLst/>
          </a:prstGeom>
        </p:spPr>
        <p:txBody>
          <a:bodyPr lIns="91425" tIns="91425" rIns="91425" bIns="91425" anchor="b" anchorCtr="0">
            <a:noAutofit/>
          </a:bodyPr>
          <a:lstStyle/>
          <a:p>
            <a:pPr lvl="0" rtl="0">
              <a:spcBef>
                <a:spcPts val="0"/>
              </a:spcBef>
              <a:buNone/>
            </a:pPr>
            <a:r>
              <a:rPr lang="en-US" dirty="0">
                <a:latin typeface="Georgia" panose="02040502050405020303" pitchFamily="18" charset="0"/>
                <a:ea typeface="Rockwell" charset="0"/>
                <a:cs typeface="Rockwell" charset="0"/>
              </a:rPr>
              <a:t>Learn</a:t>
            </a:r>
            <a:br>
              <a:rPr lang="en-US" dirty="0">
                <a:latin typeface="Georgia" panose="02040502050405020303" pitchFamily="18" charset="0"/>
                <a:ea typeface="Rockwell" charset="0"/>
                <a:cs typeface="Rockwell" charset="0"/>
              </a:rPr>
            </a:br>
            <a:r>
              <a:rPr lang="en-US" sz="2200" i="1" dirty="0">
                <a:latin typeface="Georgia" panose="02040502050405020303" pitchFamily="18" charset="0"/>
                <a:ea typeface="Rockwell" charset="0"/>
                <a:cs typeface="Rockwell" charset="0"/>
              </a:rPr>
              <a:t>What have we learned in the last two years?</a:t>
            </a:r>
            <a:endParaRPr lang="en" sz="2200" b="0" dirty="0">
              <a:latin typeface="Georgia" panose="02040502050405020303" pitchFamily="18"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L</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400507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Successes and Challenges</a:t>
            </a:r>
          </a:p>
        </p:txBody>
      </p:sp>
      <p:sp>
        <p:nvSpPr>
          <p:cNvPr id="3" name="Text Placeholder 2"/>
          <p:cNvSpPr>
            <a:spLocks noGrp="1"/>
          </p:cNvSpPr>
          <p:nvPr>
            <p:ph type="body" idx="1"/>
          </p:nvPr>
        </p:nvSpPr>
        <p:spPr>
          <a:xfrm>
            <a:off x="297612" y="1597653"/>
            <a:ext cx="5280228" cy="3158699"/>
          </a:xfrm>
        </p:spPr>
        <p:txBody>
          <a:bodyPr/>
          <a:lstStyle/>
          <a:p>
            <a:r>
              <a:rPr lang="en-US" dirty="0">
                <a:latin typeface="Georgia" panose="02040502050405020303" pitchFamily="18" charset="0"/>
              </a:rPr>
              <a:t>Good engagement from WWG members</a:t>
            </a:r>
          </a:p>
          <a:p>
            <a:r>
              <a:rPr lang="en-US" dirty="0">
                <a:latin typeface="Georgia" panose="02040502050405020303" pitchFamily="18" charset="0"/>
              </a:rPr>
              <a:t>Increased interest in wetlands goal work</a:t>
            </a:r>
          </a:p>
          <a:p>
            <a:r>
              <a:rPr lang="en-US" dirty="0">
                <a:latin typeface="Georgia" panose="02040502050405020303" pitchFamily="18" charset="0"/>
              </a:rPr>
              <a:t>Improved communications and cross GIT/ WG engagement</a:t>
            </a:r>
          </a:p>
          <a:p>
            <a:r>
              <a:rPr lang="en-US" dirty="0">
                <a:latin typeface="Georgia" panose="02040502050405020303" pitchFamily="18" charset="0"/>
              </a:rPr>
              <a:t>Wetland Benefits fact sheets</a:t>
            </a:r>
          </a:p>
        </p:txBody>
      </p:sp>
      <p:grpSp>
        <p:nvGrpSpPr>
          <p:cNvPr id="4" name="Shape 457">
            <a:extLst>
              <a:ext uri="{FF2B5EF4-FFF2-40B4-BE49-F238E27FC236}">
                <a16:creationId xmlns:a16="http://schemas.microsoft.com/office/drawing/2014/main" id="{92FEC64C-9362-45BD-BDB0-B184EC3DE0F7}"/>
              </a:ext>
            </a:extLst>
          </p:cNvPr>
          <p:cNvGrpSpPr/>
          <p:nvPr/>
        </p:nvGrpSpPr>
        <p:grpSpPr>
          <a:xfrm>
            <a:off x="256214" y="773236"/>
            <a:ext cx="567570" cy="586007"/>
            <a:chOff x="4630125" y="278900"/>
            <a:chExt cx="400675" cy="456675"/>
          </a:xfrm>
        </p:grpSpPr>
        <p:sp>
          <p:nvSpPr>
            <p:cNvPr id="5" name="Shape 458">
              <a:extLst>
                <a:ext uri="{FF2B5EF4-FFF2-40B4-BE49-F238E27FC236}">
                  <a16:creationId xmlns:a16="http://schemas.microsoft.com/office/drawing/2014/main" id="{28CFCA02-D575-4F12-8FAD-F85845ED8ACF}"/>
                </a:ext>
              </a:extLst>
            </p:cNvPr>
            <p:cNvSpPr/>
            <p:nvPr/>
          </p:nvSpPr>
          <p:spPr>
            <a:xfrm>
              <a:off x="4659350" y="328825"/>
              <a:ext cx="371450" cy="96850"/>
            </a:xfrm>
            <a:custGeom>
              <a:avLst/>
              <a:gdLst/>
              <a:ahLst/>
              <a:cxnLst/>
              <a:rect l="0" t="0" r="0" b="0"/>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 name="Shape 459">
              <a:extLst>
                <a:ext uri="{FF2B5EF4-FFF2-40B4-BE49-F238E27FC236}">
                  <a16:creationId xmlns:a16="http://schemas.microsoft.com/office/drawing/2014/main" id="{2866C9DA-4791-4A20-8F3B-2DA5831947FD}"/>
                </a:ext>
              </a:extLst>
            </p:cNvPr>
            <p:cNvSpPr/>
            <p:nvPr/>
          </p:nvSpPr>
          <p:spPr>
            <a:xfrm>
              <a:off x="4630125" y="452425"/>
              <a:ext cx="371450" cy="96850"/>
            </a:xfrm>
            <a:custGeom>
              <a:avLst/>
              <a:gdLst/>
              <a:ahLst/>
              <a:cxnLst/>
              <a:rect l="0" t="0" r="0" b="0"/>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7" name="Shape 460">
              <a:extLst>
                <a:ext uri="{FF2B5EF4-FFF2-40B4-BE49-F238E27FC236}">
                  <a16:creationId xmlns:a16="http://schemas.microsoft.com/office/drawing/2014/main" id="{0188F0DB-25B4-4991-A313-ACF0A1999C4F}"/>
                </a:ext>
              </a:extLst>
            </p:cNvPr>
            <p:cNvSpPr/>
            <p:nvPr/>
          </p:nvSpPr>
          <p:spPr>
            <a:xfrm>
              <a:off x="4808525" y="278900"/>
              <a:ext cx="43875" cy="49950"/>
            </a:xfrm>
            <a:custGeom>
              <a:avLst/>
              <a:gdLst/>
              <a:ahLst/>
              <a:cxnLst/>
              <a:rect l="0" t="0" r="0" b="0"/>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8" name="Shape 461">
              <a:extLst>
                <a:ext uri="{FF2B5EF4-FFF2-40B4-BE49-F238E27FC236}">
                  <a16:creationId xmlns:a16="http://schemas.microsoft.com/office/drawing/2014/main" id="{9AB29DB1-D515-48E1-8461-1B5E78AA5CDB}"/>
                </a:ext>
              </a:extLst>
            </p:cNvPr>
            <p:cNvSpPr/>
            <p:nvPr/>
          </p:nvSpPr>
          <p:spPr>
            <a:xfrm>
              <a:off x="4808525" y="549250"/>
              <a:ext cx="43875" cy="186325"/>
            </a:xfrm>
            <a:custGeom>
              <a:avLst/>
              <a:gdLst/>
              <a:ahLst/>
              <a:cxnLst/>
              <a:rect l="0" t="0" r="0" b="0"/>
              <a:pathLst>
                <a:path w="1755" h="7453" fill="none" extrusionOk="0">
                  <a:moveTo>
                    <a:pt x="1" y="0"/>
                  </a:moveTo>
                  <a:lnTo>
                    <a:pt x="1" y="7453"/>
                  </a:lnTo>
                  <a:lnTo>
                    <a:pt x="1754" y="7453"/>
                  </a:lnTo>
                  <a:lnTo>
                    <a:pt x="1754"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10" name="Picture 9"/>
          <p:cNvPicPr>
            <a:picLocks noChangeAspect="1"/>
          </p:cNvPicPr>
          <p:nvPr/>
        </p:nvPicPr>
        <p:blipFill>
          <a:blip r:embed="rId3"/>
          <a:stretch>
            <a:fillRect/>
          </a:stretch>
        </p:blipFill>
        <p:spPr>
          <a:xfrm>
            <a:off x="5464224" y="995904"/>
            <a:ext cx="3588335" cy="3432854"/>
          </a:xfrm>
          <a:prstGeom prst="rect">
            <a:avLst/>
          </a:prstGeom>
        </p:spPr>
      </p:pic>
    </p:spTree>
    <p:extLst>
      <p:ext uri="{BB962C8B-B14F-4D97-AF65-F5344CB8AC3E}">
        <p14:creationId xmlns:p14="http://schemas.microsoft.com/office/powerpoint/2010/main" val="414819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Successes and Challenges</a:t>
            </a:r>
          </a:p>
        </p:txBody>
      </p:sp>
      <p:sp>
        <p:nvSpPr>
          <p:cNvPr id="3" name="Text Placeholder 2"/>
          <p:cNvSpPr>
            <a:spLocks noGrp="1"/>
          </p:cNvSpPr>
          <p:nvPr>
            <p:ph type="body" idx="1"/>
          </p:nvPr>
        </p:nvSpPr>
        <p:spPr>
          <a:xfrm>
            <a:off x="297612" y="1767275"/>
            <a:ext cx="8389213" cy="3158699"/>
          </a:xfrm>
        </p:spPr>
        <p:txBody>
          <a:bodyPr/>
          <a:lstStyle/>
          <a:p>
            <a:r>
              <a:rPr lang="en-US" dirty="0">
                <a:latin typeface="Georgia" panose="02040502050405020303" pitchFamily="18" charset="0"/>
              </a:rPr>
              <a:t>Concerns over data accuracy</a:t>
            </a:r>
          </a:p>
          <a:p>
            <a:r>
              <a:rPr lang="en-US" dirty="0">
                <a:latin typeface="Georgia" panose="02040502050405020303" pitchFamily="18" charset="0"/>
              </a:rPr>
              <a:t>Concerns regarding perverse consequences of wetland BMPs as incentives for projects other than wetlands</a:t>
            </a:r>
          </a:p>
          <a:p>
            <a:r>
              <a:rPr lang="en-US" dirty="0">
                <a:latin typeface="Georgia" panose="02040502050405020303" pitchFamily="18" charset="0"/>
              </a:rPr>
              <a:t>Need continued focus on communications efforts </a:t>
            </a:r>
          </a:p>
        </p:txBody>
      </p:sp>
      <p:grpSp>
        <p:nvGrpSpPr>
          <p:cNvPr id="4" name="Shape 457">
            <a:extLst>
              <a:ext uri="{FF2B5EF4-FFF2-40B4-BE49-F238E27FC236}">
                <a16:creationId xmlns:a16="http://schemas.microsoft.com/office/drawing/2014/main" id="{92FEC64C-9362-45BD-BDB0-B184EC3DE0F7}"/>
              </a:ext>
            </a:extLst>
          </p:cNvPr>
          <p:cNvGrpSpPr/>
          <p:nvPr/>
        </p:nvGrpSpPr>
        <p:grpSpPr>
          <a:xfrm>
            <a:off x="256214" y="773236"/>
            <a:ext cx="567570" cy="586007"/>
            <a:chOff x="4630125" y="278900"/>
            <a:chExt cx="400675" cy="456675"/>
          </a:xfrm>
        </p:grpSpPr>
        <p:sp>
          <p:nvSpPr>
            <p:cNvPr id="5" name="Shape 458">
              <a:extLst>
                <a:ext uri="{FF2B5EF4-FFF2-40B4-BE49-F238E27FC236}">
                  <a16:creationId xmlns:a16="http://schemas.microsoft.com/office/drawing/2014/main" id="{28CFCA02-D575-4F12-8FAD-F85845ED8ACF}"/>
                </a:ext>
              </a:extLst>
            </p:cNvPr>
            <p:cNvSpPr/>
            <p:nvPr/>
          </p:nvSpPr>
          <p:spPr>
            <a:xfrm>
              <a:off x="4659350" y="328825"/>
              <a:ext cx="371450" cy="96850"/>
            </a:xfrm>
            <a:custGeom>
              <a:avLst/>
              <a:gdLst/>
              <a:ahLst/>
              <a:cxnLst/>
              <a:rect l="0" t="0" r="0" b="0"/>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 name="Shape 459">
              <a:extLst>
                <a:ext uri="{FF2B5EF4-FFF2-40B4-BE49-F238E27FC236}">
                  <a16:creationId xmlns:a16="http://schemas.microsoft.com/office/drawing/2014/main" id="{2866C9DA-4791-4A20-8F3B-2DA5831947FD}"/>
                </a:ext>
              </a:extLst>
            </p:cNvPr>
            <p:cNvSpPr/>
            <p:nvPr/>
          </p:nvSpPr>
          <p:spPr>
            <a:xfrm>
              <a:off x="4630125" y="452425"/>
              <a:ext cx="371450" cy="96850"/>
            </a:xfrm>
            <a:custGeom>
              <a:avLst/>
              <a:gdLst/>
              <a:ahLst/>
              <a:cxnLst/>
              <a:rect l="0" t="0" r="0" b="0"/>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7" name="Shape 460">
              <a:extLst>
                <a:ext uri="{FF2B5EF4-FFF2-40B4-BE49-F238E27FC236}">
                  <a16:creationId xmlns:a16="http://schemas.microsoft.com/office/drawing/2014/main" id="{0188F0DB-25B4-4991-A313-ACF0A1999C4F}"/>
                </a:ext>
              </a:extLst>
            </p:cNvPr>
            <p:cNvSpPr/>
            <p:nvPr/>
          </p:nvSpPr>
          <p:spPr>
            <a:xfrm>
              <a:off x="4808525" y="278900"/>
              <a:ext cx="43875" cy="49950"/>
            </a:xfrm>
            <a:custGeom>
              <a:avLst/>
              <a:gdLst/>
              <a:ahLst/>
              <a:cxnLst/>
              <a:rect l="0" t="0" r="0" b="0"/>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8" name="Shape 461">
              <a:extLst>
                <a:ext uri="{FF2B5EF4-FFF2-40B4-BE49-F238E27FC236}">
                  <a16:creationId xmlns:a16="http://schemas.microsoft.com/office/drawing/2014/main" id="{9AB29DB1-D515-48E1-8461-1B5E78AA5CDB}"/>
                </a:ext>
              </a:extLst>
            </p:cNvPr>
            <p:cNvSpPr/>
            <p:nvPr/>
          </p:nvSpPr>
          <p:spPr>
            <a:xfrm>
              <a:off x="4808525" y="549250"/>
              <a:ext cx="43875" cy="186325"/>
            </a:xfrm>
            <a:custGeom>
              <a:avLst/>
              <a:gdLst/>
              <a:ahLst/>
              <a:cxnLst/>
              <a:rect l="0" t="0" r="0" b="0"/>
              <a:pathLst>
                <a:path w="1755" h="7453" fill="none" extrusionOk="0">
                  <a:moveTo>
                    <a:pt x="1" y="0"/>
                  </a:moveTo>
                  <a:lnTo>
                    <a:pt x="1" y="7453"/>
                  </a:lnTo>
                  <a:lnTo>
                    <a:pt x="1754" y="7453"/>
                  </a:lnTo>
                  <a:lnTo>
                    <a:pt x="1754"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Tree>
    <p:extLst>
      <p:ext uri="{BB962C8B-B14F-4D97-AF65-F5344CB8AC3E}">
        <p14:creationId xmlns:p14="http://schemas.microsoft.com/office/powerpoint/2010/main" val="3739428850"/>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p:properties xmlns:p="http://schemas.microsoft.com/office/2006/metadata/properties" xmlns:xsi="http://www.w3.org/2001/XMLSchema-instance" xmlns:pc="http://schemas.microsoft.com/office/infopath/2007/PartnerControls">
  <documentManagement/>
</p:properties>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7299ACFDB1F7B243A8BE670D52864591" ma:contentTypeVersion="4" ma:contentTypeDescription="Create a new document." ma:contentTypeScope="" ma:versionID="bedc101f92e1a0c51ece9094e7d6ea51">
  <xsd:schema xmlns:xsd="http://www.w3.org/2001/XMLSchema" xmlns:xs="http://www.w3.org/2001/XMLSchema" xmlns:p="http://schemas.microsoft.com/office/2006/metadata/properties" xmlns:ns2="c2de63d9-61f2-4114-9950-8094353c4192" targetNamespace="http://schemas.microsoft.com/office/2006/metadata/properties" ma:root="true" ma:fieldsID="5bde11fa1469642d44d86ec58a7d9c72" ns2:_="">
    <xsd:import namespace="c2de63d9-61f2-4114-9950-8094353c41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e63d9-61f2-4114-9950-8094353c41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FB39C2D-9676-41D1-9E56-3B60BBD4EDA0}">
  <ds:schemaRefs>
    <ds:schemaRef ds:uri="ESRI.ArcGIS.Mapping.OfficeIntegration.PowerPointInfo"/>
  </ds:schemaRefs>
</ds:datastoreItem>
</file>

<file path=customXml/itemProps10.xml><?xml version="1.0" encoding="utf-8"?>
<ds:datastoreItem xmlns:ds="http://schemas.openxmlformats.org/officeDocument/2006/customXml" ds:itemID="{7B5587FA-2CBF-4CE1-BFE0-C712953C7E84}">
  <ds:schemaRefs>
    <ds:schemaRef ds:uri="ESRI.ArcGIS.Mapping.OfficeIntegration.PowerPointInfo"/>
  </ds:schemaRefs>
</ds:datastoreItem>
</file>

<file path=customXml/itemProps11.xml><?xml version="1.0" encoding="utf-8"?>
<ds:datastoreItem xmlns:ds="http://schemas.openxmlformats.org/officeDocument/2006/customXml" ds:itemID="{55F989C4-A50C-49F2-A2D5-2F533AD9D067}">
  <ds:schemaRefs>
    <ds:schemaRef ds:uri="ESRI.ArcGIS.Mapping.OfficeIntegration.PowerPointInfo"/>
  </ds:schemaRefs>
</ds:datastoreItem>
</file>

<file path=customXml/itemProps12.xml><?xml version="1.0" encoding="utf-8"?>
<ds:datastoreItem xmlns:ds="http://schemas.openxmlformats.org/officeDocument/2006/customXml" ds:itemID="{D23F5A4E-D19D-44BE-9A14-B641A118331B}">
  <ds:schemaRefs>
    <ds:schemaRef ds:uri="ESRI.ArcGIS.Mapping.OfficeIntegration.PowerPointInfo"/>
  </ds:schemaRefs>
</ds:datastoreItem>
</file>

<file path=customXml/itemProps13.xml><?xml version="1.0" encoding="utf-8"?>
<ds:datastoreItem xmlns:ds="http://schemas.openxmlformats.org/officeDocument/2006/customXml" ds:itemID="{4275E6C4-E755-4DDE-B477-A58B28879AFF}">
  <ds:schemaRefs>
    <ds:schemaRef ds:uri="ESRI.ArcGIS.Mapping.OfficeIntegration.PowerPointInfo"/>
  </ds:schemaRefs>
</ds:datastoreItem>
</file>

<file path=customXml/itemProps14.xml><?xml version="1.0" encoding="utf-8"?>
<ds:datastoreItem xmlns:ds="http://schemas.openxmlformats.org/officeDocument/2006/customXml" ds:itemID="{5B229134-EC8F-4234-BDBD-F6252274FB35}">
  <ds:schemaRefs>
    <ds:schemaRef ds:uri="http://purl.org/dc/dcmitype/"/>
    <ds:schemaRef ds:uri="http://schemas.microsoft.com/office/2006/metadata/properties"/>
    <ds:schemaRef ds:uri="c2de63d9-61f2-4114-9950-8094353c4192"/>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s>
</ds:datastoreItem>
</file>

<file path=customXml/itemProps15.xml><?xml version="1.0" encoding="utf-8"?>
<ds:datastoreItem xmlns:ds="http://schemas.openxmlformats.org/officeDocument/2006/customXml" ds:itemID="{8ED37029-9C88-4C42-AFDF-C1ED0D3B3F66}">
  <ds:schemaRefs>
    <ds:schemaRef ds:uri="ESRI.ArcGIS.Mapping.OfficeIntegration.PowerPointInfo"/>
  </ds:schemaRefs>
</ds:datastoreItem>
</file>

<file path=customXml/itemProps16.xml><?xml version="1.0" encoding="utf-8"?>
<ds:datastoreItem xmlns:ds="http://schemas.openxmlformats.org/officeDocument/2006/customXml" ds:itemID="{95BA3650-AC55-4740-9A73-788C0241F052}">
  <ds:schemaRefs>
    <ds:schemaRef ds:uri="ESRI.ArcGIS.Mapping.OfficeIntegration.PowerPointInfo"/>
  </ds:schemaRefs>
</ds:datastoreItem>
</file>

<file path=customXml/itemProps17.xml><?xml version="1.0" encoding="utf-8"?>
<ds:datastoreItem xmlns:ds="http://schemas.openxmlformats.org/officeDocument/2006/customXml" ds:itemID="{8872A0B0-370F-4323-BF4E-D589DE50C5F6}">
  <ds:schemaRefs>
    <ds:schemaRef ds:uri="ESRI.ArcGIS.Mapping.OfficeIntegration.PowerPointInfo"/>
  </ds:schemaRefs>
</ds:datastoreItem>
</file>

<file path=customXml/itemProps2.xml><?xml version="1.0" encoding="utf-8"?>
<ds:datastoreItem xmlns:ds="http://schemas.openxmlformats.org/officeDocument/2006/customXml" ds:itemID="{A474D4E0-64B2-495C-8D87-43DA111C7C28}">
  <ds:schemaRefs>
    <ds:schemaRef ds:uri="ESRI.ArcGIS.Mapping.OfficeIntegration.PowerPointInfo"/>
  </ds:schemaRefs>
</ds:datastoreItem>
</file>

<file path=customXml/itemProps3.xml><?xml version="1.0" encoding="utf-8"?>
<ds:datastoreItem xmlns:ds="http://schemas.openxmlformats.org/officeDocument/2006/customXml" ds:itemID="{EC738E43-9B1B-4E52-A67B-7CF5C8642CA3}">
  <ds:schemaRefs>
    <ds:schemaRef ds:uri="ESRI.ArcGIS.Mapping.OfficeIntegration.PowerPointInfo"/>
  </ds:schemaRefs>
</ds:datastoreItem>
</file>

<file path=customXml/itemProps4.xml><?xml version="1.0" encoding="utf-8"?>
<ds:datastoreItem xmlns:ds="http://schemas.openxmlformats.org/officeDocument/2006/customXml" ds:itemID="{17A23024-511E-4A74-BF2C-651632658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e63d9-61f2-4114-9950-8094353c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703ED97-4220-49F5-97F8-75A4AC4FFC4C}">
  <ds:schemaRefs>
    <ds:schemaRef ds:uri="ESRI.ArcGIS.Mapping.OfficeIntegration.PowerPointInfo"/>
  </ds:schemaRefs>
</ds:datastoreItem>
</file>

<file path=customXml/itemProps6.xml><?xml version="1.0" encoding="utf-8"?>
<ds:datastoreItem xmlns:ds="http://schemas.openxmlformats.org/officeDocument/2006/customXml" ds:itemID="{264E8007-01B3-4757-ADB3-5F8B49977323}">
  <ds:schemaRefs>
    <ds:schemaRef ds:uri="ESRI.ArcGIS.Mapping.OfficeIntegration.PowerPointInfo"/>
  </ds:schemaRefs>
</ds:datastoreItem>
</file>

<file path=customXml/itemProps7.xml><?xml version="1.0" encoding="utf-8"?>
<ds:datastoreItem xmlns:ds="http://schemas.openxmlformats.org/officeDocument/2006/customXml" ds:itemID="{571267E0-A1A7-4733-96AA-41775714C2CF}">
  <ds:schemaRefs>
    <ds:schemaRef ds:uri="ESRI.ArcGIS.Mapping.OfficeIntegration.PowerPointInfo"/>
  </ds:schemaRefs>
</ds:datastoreItem>
</file>

<file path=customXml/itemProps8.xml><?xml version="1.0" encoding="utf-8"?>
<ds:datastoreItem xmlns:ds="http://schemas.openxmlformats.org/officeDocument/2006/customXml" ds:itemID="{D193DC0A-DA83-4AC4-A3D0-E1DDA4E1CA29}">
  <ds:schemaRefs>
    <ds:schemaRef ds:uri="http://schemas.microsoft.com/sharepoint/v3/contenttype/forms"/>
  </ds:schemaRefs>
</ds:datastoreItem>
</file>

<file path=customXml/itemProps9.xml><?xml version="1.0" encoding="utf-8"?>
<ds:datastoreItem xmlns:ds="http://schemas.openxmlformats.org/officeDocument/2006/customXml" ds:itemID="{4F6E9DD8-4E4E-4463-8C2B-1ABD7866574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10450</TotalTime>
  <Words>1710</Words>
  <Application>Microsoft Office PowerPoint</Application>
  <PresentationFormat>On-screen Show (16:9)</PresentationFormat>
  <Paragraphs>128</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Georgia</vt:lpstr>
      <vt:lpstr>Impact</vt:lpstr>
      <vt:lpstr>Nixie One</vt:lpstr>
      <vt:lpstr>Roboto Slab</vt:lpstr>
      <vt:lpstr>Rockwell</vt:lpstr>
      <vt:lpstr>Warwick template</vt:lpstr>
      <vt:lpstr>PowerPoint Presentation</vt:lpstr>
      <vt:lpstr>PowerPoint Presentation</vt:lpstr>
      <vt:lpstr>What is our Expected and Actual Progress?</vt:lpstr>
      <vt:lpstr>Wetland Restoration + Creation 1985–2019 + 2025 WIP Goals</vt:lpstr>
      <vt:lpstr>Wetland Enhancement/ Rehabilitation 1985–2019 + 2025 WIP Goals</vt:lpstr>
      <vt:lpstr>What is our Expected and Actual Progress?</vt:lpstr>
      <vt:lpstr>Learn What have we learned in the last two years?</vt:lpstr>
      <vt:lpstr>Successes and Challenges</vt:lpstr>
      <vt:lpstr>Successes and Challenges</vt:lpstr>
      <vt:lpstr>On the Horizon</vt:lpstr>
      <vt:lpstr>Adapt How does all of this impact our work?</vt:lpstr>
      <vt:lpstr>Based on what we learned, we plan to … </vt:lpstr>
      <vt:lpstr>Based on what we learned, we plan to … </vt:lpstr>
      <vt:lpstr>Help How can the Management Board lead the Program to adapt?</vt:lpstr>
      <vt:lpstr>How You Can Help</vt:lpstr>
      <vt:lpstr>Help Needed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Free, Laura</dc:creator>
  <cp:lastModifiedBy>garrettstewart101@gmail.com</cp:lastModifiedBy>
  <cp:revision>161</cp:revision>
  <cp:lastPrinted>2017-03-30T13:27:36Z</cp:lastPrinted>
  <dcterms:modified xsi:type="dcterms:W3CDTF">2020-10-29T16:47:31Z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0x0101007299ACFDB1F7B243A8BE670D52864591</vt:lpwstr>
  </property>
</Properties>
</file>